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 id="2147483658" r:id="rId4"/>
  </p:sldMasterIdLst>
  <p:notesMasterIdLst>
    <p:notesMasterId r:id="rId6"/>
  </p:notesMasterIdLst>
  <p:handoutMasterIdLst>
    <p:handoutMasterId r:id="rId23"/>
  </p:handoutMasterIdLst>
  <p:sldIdLst>
    <p:sldId id="258" r:id="rId5"/>
    <p:sldId id="276" r:id="rId7"/>
    <p:sldId id="293" r:id="rId8"/>
    <p:sldId id="259" r:id="rId9"/>
    <p:sldId id="257" r:id="rId10"/>
    <p:sldId id="260" r:id="rId11"/>
    <p:sldId id="261" r:id="rId12"/>
    <p:sldId id="262" r:id="rId13"/>
    <p:sldId id="310" r:id="rId14"/>
    <p:sldId id="316" r:id="rId15"/>
    <p:sldId id="317" r:id="rId16"/>
    <p:sldId id="315" r:id="rId17"/>
    <p:sldId id="263" r:id="rId18"/>
    <p:sldId id="264" r:id="rId19"/>
    <p:sldId id="265" r:id="rId20"/>
    <p:sldId id="318" r:id="rId21"/>
    <p:sldId id="273" r:id="rId22"/>
  </p:sldIdLst>
  <p:sldSz cx="9144000" cy="5144135"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4F"/>
    <a:srgbClr val="FFFFFF"/>
    <a:srgbClr val="04D4D1"/>
    <a:srgbClr val="04C0BF"/>
    <a:srgbClr val="01BDAD"/>
    <a:srgbClr val="01A89E"/>
    <a:srgbClr val="008075"/>
    <a:srgbClr val="004640"/>
    <a:srgbClr val="03A8A6"/>
    <a:srgbClr val="017E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42" y="-930"/>
      </p:cViewPr>
      <p:guideLst>
        <p:guide orient="horz" pos="1614"/>
        <p:guide pos="283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黑体" panose="02010609060101010101" charset="-122"/>
                <a:ea typeface="黑体" panose="02010609060101010101" charset="-122"/>
                <a:cs typeface="黑体" panose="02010609060101010101"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黑体" panose="02010609060101010101" charset="-122"/>
                <a:ea typeface="黑体" panose="02010609060101010101" charset="-122"/>
                <a:cs typeface="黑体" panose="02010609060101010101" charset="-122"/>
              </a:defRPr>
            </a:lvl1pPr>
          </a:lstStyle>
          <a:p>
            <a:fld id="{2A00C20A-6EC9-472C-9F4C-C15DE034050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534"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黑体" panose="02010609060101010101" charset="-122"/>
                <a:ea typeface="黑体" panose="02010609060101010101" charset="-122"/>
                <a:cs typeface="黑体" panose="0201060906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黑体" panose="02010609060101010101" charset="-122"/>
                <a:ea typeface="黑体" panose="02010609060101010101" charset="-122"/>
                <a:cs typeface="黑体" panose="02010609060101010101" charset="-122"/>
              </a:defRPr>
            </a:lvl1pPr>
          </a:lstStyle>
          <a:p>
            <a:fld id="{4F6A9EF6-7160-4A3C-9ECB-1F8501A7DD4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1pPr>
    <a:lvl2pPr marL="4572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2pPr>
    <a:lvl3pPr marL="9144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3pPr>
    <a:lvl4pPr marL="13716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4pPr>
    <a:lvl5pPr marL="18288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6" Type="http://schemas.openxmlformats.org/officeDocument/2006/relationships/image" Target="../media/image1.png"/><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18" y="1598099"/>
            <a:ext cx="7772603" cy="110271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36" y="2915160"/>
            <a:ext cx="6400967" cy="131468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2856900"/>
            <a:ext cx="8139178" cy="468692"/>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3384174"/>
            <a:ext cx="8139178" cy="808589"/>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黑体" panose="02010609060101010101" charset="-122"/>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黑体" panose="02010609060101010101" charset="-122"/>
                <a:ea typeface="黑体" panose="02010609060101010101" charset="-122"/>
                <a:cs typeface="黑体" panose="02010609060101010101" charset="-122"/>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pic>
        <p:nvPicPr>
          <p:cNvPr id="6" name="Picture 2" descr="C:\Users\Administrator\Desktop\蓝色简约商务广告名片设计.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63" t="53388" r="-163" b="28231"/>
          <a:stretch>
            <a:fillRect/>
          </a:stretch>
        </p:blipFill>
        <p:spPr bwMode="auto">
          <a:xfrm>
            <a:off x="8890"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18" y="1598099"/>
            <a:ext cx="7772603" cy="110271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36" y="2915160"/>
            <a:ext cx="6400967" cy="131468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pic>
        <p:nvPicPr>
          <p:cNvPr id="1026" name="Picture 2" descr="C:\Users\Administrator\Desktop\蓝色简约商务广告名片设计.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0019"/>
          <a:stretch>
            <a:fillRect/>
          </a:stretch>
        </p:blipFill>
        <p:spPr bwMode="auto">
          <a:xfrm>
            <a:off x="635" y="48"/>
            <a:ext cx="9144239" cy="31508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2" y="204823"/>
            <a:ext cx="3008392" cy="871690"/>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143" y="204824"/>
            <a:ext cx="5111883"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12" y="1076514"/>
            <a:ext cx="3008392"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335" y="3601080"/>
            <a:ext cx="5486543" cy="425128"/>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335" y="459662"/>
            <a:ext cx="5486543" cy="30866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p:nvPr>
        </p:nvSpPr>
        <p:spPr>
          <a:xfrm>
            <a:off x="1792335" y="4026208"/>
            <a:ext cx="5486543"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p:txBody>
          <a:bodyPr/>
          <a:lstStyle/>
          <a:p>
            <a:endParaRPr lang="zh-CN" altLang="en-US" dirty="0"/>
          </a:p>
        </p:txBody>
      </p:sp>
      <p:sp>
        <p:nvSpPr>
          <p:cNvPr id="18" name="灯片编号占位符 17"/>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1.png"/><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1" Type="http://schemas.openxmlformats.org/officeDocument/2006/relationships/theme" Target="../theme/theme3.xml"/><Relationship Id="rId10" Type="http://schemas.openxmlformats.org/officeDocument/2006/relationships/tags" Target="../tags/tag21.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12" y="206015"/>
            <a:ext cx="8229815" cy="8574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12" y="1200361"/>
            <a:ext cx="8229815" cy="3395066"/>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12" y="4768097"/>
            <a:ext cx="2133656" cy="273892"/>
          </a:xfrm>
          <a:prstGeom prst="rect">
            <a:avLst/>
          </a:prstGeom>
        </p:spPr>
        <p:txBody>
          <a:bodyPr vert="horz" lIns="91440" tIns="45720" rIns="91440" bIns="45720" rtlCol="0" anchor="ct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82" y="4768097"/>
            <a:ext cx="2895675" cy="273892"/>
          </a:xfrm>
          <a:prstGeom prst="rect">
            <a:avLst/>
          </a:prstGeom>
        </p:spPr>
        <p:txBody>
          <a:bodyPr vert="horz" lIns="91440" tIns="45720" rIns="91440" bIns="45720" rtlCol="0" anchor="ct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a:p>
        </p:txBody>
      </p:sp>
      <p:sp>
        <p:nvSpPr>
          <p:cNvPr id="6" name="灯片编号占位符 5"/>
          <p:cNvSpPr>
            <a:spLocks noGrp="1"/>
          </p:cNvSpPr>
          <p:nvPr>
            <p:ph type="sldNum" sz="quarter" idx="4"/>
          </p:nvPr>
        </p:nvSpPr>
        <p:spPr>
          <a:xfrm>
            <a:off x="6553371" y="4768097"/>
            <a:ext cx="2133656" cy="273892"/>
          </a:xfrm>
          <a:prstGeom prst="rect">
            <a:avLst/>
          </a:prstGeom>
        </p:spPr>
        <p:txBody>
          <a:bodyPr vert="horz" lIns="91440" tIns="45720" rIns="91440" bIns="45720" rtlCol="0" anchor="ct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0C913308-F349-4B6D-A68A-DD1791B4A57B}" type="slidenum">
              <a:rPr lang="zh-CN" altLang="en-US" smtClean="0"/>
            </a:fld>
            <a:endParaRPr lang="zh-CN" altLang="en-US"/>
          </a:p>
        </p:txBody>
      </p:sp>
      <p:pic>
        <p:nvPicPr>
          <p:cNvPr id="7" name="Picture 2" descr="C:\Users\Administrator\Desktop\蓝色简约商务广告名片设计.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63" t="39147" r="-163" b="28231"/>
          <a:stretch>
            <a:fillRect/>
          </a:stretch>
        </p:blipFill>
        <p:spPr bwMode="auto">
          <a:xfrm>
            <a:off x="0" y="4749555"/>
            <a:ext cx="9144239" cy="39484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userDrawn="1"/>
        </p:nvGrpSpPr>
        <p:grpSpPr>
          <a:xfrm>
            <a:off x="293370" y="318135"/>
            <a:ext cx="328930" cy="328930"/>
            <a:chOff x="406574" y="404664"/>
            <a:chExt cx="432048" cy="432048"/>
          </a:xfrm>
        </p:grpSpPr>
        <p:sp>
          <p:nvSpPr>
            <p:cNvPr id="9" name="椭圆 8"/>
            <p:cNvSpPr/>
            <p:nvPr/>
          </p:nvSpPr>
          <p:spPr>
            <a:xfrm>
              <a:off x="406574" y="404664"/>
              <a:ext cx="432048" cy="432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sp>
          <p:nvSpPr>
            <p:cNvPr id="10" name="椭圆 9"/>
            <p:cNvSpPr/>
            <p:nvPr/>
          </p:nvSpPr>
          <p:spPr>
            <a:xfrm>
              <a:off x="514586" y="5126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685800" rtl="0" eaLnBrk="1" latinLnBrk="0" hangingPunct="1">
        <a:spcBef>
          <a:spcPct val="0"/>
        </a:spcBef>
        <a:buNone/>
        <a:defRPr sz="2800" kern="1200">
          <a:solidFill>
            <a:schemeClr val="tx1"/>
          </a:solidFill>
          <a:latin typeface="黑体" panose="02010609060101010101" charset="-122"/>
          <a:ea typeface="黑体" panose="02010609060101010101" charset="-122"/>
          <a:cs typeface="黑体" panose="02010609060101010101" charset="-122"/>
        </a:defRPr>
      </a:lvl1pPr>
    </p:titleStyle>
    <p:bodyStyle>
      <a:lvl1pPr marL="257175" indent="-257175" algn="l" defTabSz="685800" rtl="0" eaLnBrk="1" latinLnBrk="0" hangingPunct="1">
        <a:spcBef>
          <a:spcPct val="15000"/>
        </a:spcBef>
        <a:buFont typeface="Arial" panose="020B0604020202020204" pitchFamily="34" charset="0"/>
        <a:buChar char="•"/>
        <a:defRPr sz="2800" kern="1200">
          <a:solidFill>
            <a:schemeClr val="tx1"/>
          </a:solidFill>
          <a:latin typeface="黑体" panose="02010609060101010101" charset="-122"/>
          <a:ea typeface="黑体" panose="02010609060101010101" charset="-122"/>
          <a:cs typeface="黑体" panose="02010609060101010101" charset="-122"/>
        </a:defRPr>
      </a:lvl1pPr>
      <a:lvl2pPr marL="557530" indent="-214630" algn="l" defTabSz="685800" rtl="0" eaLnBrk="1" latinLnBrk="0" hangingPunct="1">
        <a:spcBef>
          <a:spcPct val="15000"/>
        </a:spcBef>
        <a:buFont typeface="Arial" panose="020B0604020202020204" pitchFamily="34" charset="0"/>
        <a:buChar char="–"/>
        <a:defRPr sz="2100" kern="1200">
          <a:solidFill>
            <a:schemeClr val="tx1"/>
          </a:solidFill>
          <a:latin typeface="黑体" panose="02010609060101010101" charset="-122"/>
          <a:ea typeface="黑体" panose="02010609060101010101" charset="-122"/>
          <a:cs typeface="黑体" panose="02010609060101010101" charset="-122"/>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黑体" panose="02010609060101010101" charset="-122"/>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12" y="206015"/>
            <a:ext cx="8229815" cy="8574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12" y="1200361"/>
            <a:ext cx="8229815" cy="3395066"/>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12" y="4768097"/>
            <a:ext cx="2133656" cy="273892"/>
          </a:xfrm>
          <a:prstGeom prst="rect">
            <a:avLst/>
          </a:prstGeom>
        </p:spPr>
        <p:txBody>
          <a:bodyPr vert="horz" lIns="91440" tIns="45720" rIns="91440" bIns="45720" rtlCol="0" anchor="ct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82" y="4768097"/>
            <a:ext cx="2895675" cy="273892"/>
          </a:xfrm>
          <a:prstGeom prst="rect">
            <a:avLst/>
          </a:prstGeom>
        </p:spPr>
        <p:txBody>
          <a:bodyPr vert="horz" lIns="91440" tIns="45720" rIns="91440" bIns="45720" rtlCol="0" anchor="ct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371" y="4768097"/>
            <a:ext cx="2133656" cy="273892"/>
          </a:xfrm>
          <a:prstGeom prst="rect">
            <a:avLst/>
          </a:prstGeom>
        </p:spPr>
        <p:txBody>
          <a:bodyPr vert="horz" lIns="91440" tIns="45720" rIns="91440" bIns="45720" rtlCol="0" anchor="ct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pic>
        <p:nvPicPr>
          <p:cNvPr id="7" name="Picture 2" descr="C:\Users\Administrator\Desktop\蓝色简约商务广告名片设计.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63" t="39147" r="-163" b="28231"/>
          <a:stretch>
            <a:fillRect/>
          </a:stretch>
        </p:blipFill>
        <p:spPr bwMode="auto">
          <a:xfrm>
            <a:off x="0" y="4749555"/>
            <a:ext cx="9144239" cy="39484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Lst>
  <p:timing>
    <p:tnLst>
      <p:par>
        <p:cTn id="1" dur="indefinite" restart="never" nodeType="tmRoot"/>
      </p:par>
    </p:tnLst>
  </p:timing>
  <p:txStyles>
    <p:titleStyle>
      <a:lvl1pPr algn="ctr" defTabSz="685800" rtl="0" eaLnBrk="1" latinLnBrk="0" hangingPunct="1">
        <a:spcBef>
          <a:spcPct val="0"/>
        </a:spcBef>
        <a:buNone/>
        <a:defRPr sz="2800" kern="1200">
          <a:solidFill>
            <a:schemeClr val="tx1"/>
          </a:solidFill>
          <a:latin typeface="黑体" panose="02010609060101010101" charset="-122"/>
          <a:ea typeface="黑体" panose="02010609060101010101" charset="-122"/>
          <a:cs typeface="黑体" panose="02010609060101010101" charset="-122"/>
        </a:defRPr>
      </a:lvl1pPr>
    </p:titleStyle>
    <p:bodyStyle>
      <a:lvl1pPr marL="257175" indent="-257175" algn="l" defTabSz="685800" rtl="0" eaLnBrk="1" latinLnBrk="0" hangingPunct="1">
        <a:spcBef>
          <a:spcPct val="15000"/>
        </a:spcBef>
        <a:buFont typeface="Arial" panose="020B0604020202020204" pitchFamily="34" charset="0"/>
        <a:buChar char="•"/>
        <a:defRPr sz="2400" kern="1200">
          <a:solidFill>
            <a:schemeClr val="tx1"/>
          </a:solidFill>
          <a:latin typeface="黑体" panose="02010609060101010101" charset="-122"/>
          <a:ea typeface="黑体" panose="02010609060101010101" charset="-122"/>
          <a:cs typeface="黑体" panose="02010609060101010101" charset="-122"/>
        </a:defRPr>
      </a:lvl1pPr>
      <a:lvl2pPr marL="557530" indent="-214630" algn="l" defTabSz="685800" rtl="0" eaLnBrk="1" latinLnBrk="0" hangingPunct="1">
        <a:spcBef>
          <a:spcPct val="15000"/>
        </a:spcBef>
        <a:buFont typeface="Arial" panose="020B0604020202020204" pitchFamily="34" charset="0"/>
        <a:buChar char="–"/>
        <a:defRPr sz="2100" kern="1200">
          <a:solidFill>
            <a:schemeClr val="tx1"/>
          </a:solidFill>
          <a:latin typeface="黑体" panose="02010609060101010101" charset="-122"/>
          <a:ea typeface="黑体" panose="02010609060101010101" charset="-122"/>
          <a:cs typeface="黑体" panose="02010609060101010101" charset="-122"/>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黑体" panose="02010609060101010101" charset="-122"/>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5"/>
            </p:custDataLst>
          </p:nvPr>
        </p:nvSpPr>
        <p:spPr>
          <a:xfrm>
            <a:off x="502412" y="324040"/>
            <a:ext cx="8139178" cy="48606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6"/>
            </p:custDataLst>
          </p:nvPr>
        </p:nvSpPr>
        <p:spPr>
          <a:xfrm>
            <a:off x="502412" y="972120"/>
            <a:ext cx="8139178" cy="378046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7"/>
            </p:custDataLst>
          </p:nvPr>
        </p:nvSpPr>
        <p:spPr>
          <a:xfrm>
            <a:off x="659807" y="4762963"/>
            <a:ext cx="2025000" cy="237629"/>
          </a:xfrm>
          <a:prstGeom prst="rect">
            <a:avLst/>
          </a:prstGeom>
        </p:spPr>
        <p:txBody>
          <a:bodyPr vert="horz" lIns="91440" tIns="45720" rIns="91440" bIns="45720" rtlCol="0" anchor="ctr">
            <a:normAutofit/>
          </a:bodyP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8"/>
            </p:custDataLst>
          </p:nvPr>
        </p:nvSpPr>
        <p:spPr>
          <a:xfrm>
            <a:off x="3087000" y="4762963"/>
            <a:ext cx="2970000" cy="237629"/>
          </a:xfrm>
          <a:prstGeom prst="rect">
            <a:avLst/>
          </a:prstGeom>
        </p:spPr>
        <p:txBody>
          <a:bodyPr vert="horz" lIns="91440" tIns="45720" rIns="91440" bIns="45720" rtlCol="0" anchor="ctr">
            <a:normAutofit/>
          </a:bodyP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dirty="0"/>
          </a:p>
        </p:txBody>
      </p:sp>
      <p:sp>
        <p:nvSpPr>
          <p:cNvPr id="6" name="灯片编号占位符 5"/>
          <p:cNvSpPr>
            <a:spLocks noGrp="1"/>
          </p:cNvSpPr>
          <p:nvPr>
            <p:ph type="sldNum" sz="quarter" idx="4"/>
            <p:custDataLst>
              <p:tags r:id="rId9"/>
            </p:custDataLst>
          </p:nvPr>
        </p:nvSpPr>
        <p:spPr>
          <a:xfrm>
            <a:off x="6457950" y="4762963"/>
            <a:ext cx="2025000" cy="237629"/>
          </a:xfrm>
          <a:prstGeom prst="rect">
            <a:avLst/>
          </a:prstGeom>
        </p:spPr>
        <p:txBody>
          <a:bodyPr vert="horz" lIns="91440" tIns="45720" rIns="91440" bIns="45720" rtlCol="0" anchor="ctr">
            <a:normAutofit/>
          </a:bodyP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黑体" panose="02010609060101010101" charset="-122"/>
          <a:ea typeface="黑体" panose="02010609060101010101" charset="-122"/>
          <a:cs typeface="黑体" panose="02010609060101010101" charset="-122"/>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hemeOverride" Target="../theme/themeOverride1.xml"/><Relationship Id="rId2" Type="http://schemas.openxmlformats.org/officeDocument/2006/relationships/tags" Target="../tags/tag2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6.svg"/><Relationship Id="rId3" Type="http://schemas.openxmlformats.org/officeDocument/2006/relationships/image" Target="../media/image9.png"/><Relationship Id="rId2" Type="http://schemas.openxmlformats.org/officeDocument/2006/relationships/image" Target="../media/image5.sv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7.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9.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hemeOverride" Target="../theme/themeOverride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3.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hemeOverride" Target="../theme/themeOverride4.xml"/><Relationship Id="rId3" Type="http://schemas.openxmlformats.org/officeDocument/2006/relationships/image" Target="../media/image4.png"/><Relationship Id="rId2" Type="http://schemas.openxmlformats.org/officeDocument/2006/relationships/image" Target="../media/image1.sv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4.svg"/><Relationship Id="rId5" Type="http://schemas.openxmlformats.org/officeDocument/2006/relationships/image" Target="../media/image7.png"/><Relationship Id="rId4" Type="http://schemas.openxmlformats.org/officeDocument/2006/relationships/image" Target="../media/image3.svg"/><Relationship Id="rId3" Type="http://schemas.openxmlformats.org/officeDocument/2006/relationships/image" Target="../media/image6.png"/><Relationship Id="rId2" Type="http://schemas.openxmlformats.org/officeDocument/2006/relationships/image" Target="../media/image2.sv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l="163" t="53388" r="-163" b="28231"/>
          <a:stretch>
            <a:fillRect/>
          </a:stretch>
        </p:blipFill>
        <p:spPr bwMode="auto">
          <a:xfrm>
            <a:off x="635"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974800" y="381269"/>
            <a:ext cx="4467860" cy="2445385"/>
          </a:xfrm>
          <a:prstGeom prst="rect">
            <a:avLst/>
          </a:prstGeom>
        </p:spPr>
        <p:txBody>
          <a:bodyPr wrap="none">
            <a:spAutoFit/>
          </a:bodyPr>
          <a:lstStyle/>
          <a:p>
            <a:pPr algn="ctr" fontAlgn="auto">
              <a:lnSpc>
                <a:spcPct val="150000"/>
              </a:lnSpc>
            </a:pPr>
            <a:r>
              <a:rPr lang="zh-CN" altLang="en-US" sz="5400" b="1" dirty="0" smtClean="0">
                <a:solidFill>
                  <a:srgbClr val="04C0BF"/>
                </a:solidFill>
                <a:latin typeface="黑体" panose="02010609060101010101" charset="-122"/>
                <a:ea typeface="黑体" panose="02010609060101010101" charset="-122"/>
                <a:cs typeface="黑体" panose="02010609060101010101" charset="-122"/>
              </a:rPr>
              <a:t>第</a:t>
            </a:r>
            <a:r>
              <a:rPr lang="en-US" altLang="zh-CN" sz="5400" b="1" dirty="0" smtClean="0">
                <a:solidFill>
                  <a:srgbClr val="04C0BF"/>
                </a:solidFill>
                <a:latin typeface="黑体" panose="02010609060101010101" charset="-122"/>
                <a:ea typeface="黑体" panose="02010609060101010101" charset="-122"/>
                <a:cs typeface="黑体" panose="02010609060101010101" charset="-122"/>
              </a:rPr>
              <a:t>6</a:t>
            </a:r>
            <a:r>
              <a:rPr lang="zh-CN" altLang="en-US" sz="5400" b="1" dirty="0" smtClean="0">
                <a:solidFill>
                  <a:srgbClr val="04C0BF"/>
                </a:solidFill>
                <a:latin typeface="黑体" panose="02010609060101010101" charset="-122"/>
                <a:ea typeface="黑体" panose="02010609060101010101" charset="-122"/>
                <a:cs typeface="黑体" panose="02010609060101010101" charset="-122"/>
              </a:rPr>
              <a:t>章</a:t>
            </a:r>
            <a:endParaRPr lang="zh-CN" altLang="en-US" sz="5400" b="1" dirty="0" smtClean="0">
              <a:solidFill>
                <a:srgbClr val="04C0BF"/>
              </a:solidFill>
              <a:latin typeface="黑体" panose="02010609060101010101" charset="-122"/>
              <a:ea typeface="黑体" panose="02010609060101010101" charset="-122"/>
              <a:cs typeface="黑体" panose="02010609060101010101" charset="-122"/>
            </a:endParaRPr>
          </a:p>
          <a:p>
            <a:pPr algn="ctr" fontAlgn="auto">
              <a:lnSpc>
                <a:spcPct val="150000"/>
              </a:lnSpc>
            </a:pPr>
            <a:r>
              <a:rPr lang="zh-CN" altLang="en-US" sz="4800" b="1" dirty="0" smtClean="0">
                <a:solidFill>
                  <a:srgbClr val="04C0BF"/>
                </a:solidFill>
                <a:latin typeface="黑体" panose="02010609060101010101" charset="-122"/>
                <a:ea typeface="黑体" panose="02010609060101010101" charset="-122"/>
                <a:cs typeface="黑体" panose="02010609060101010101" charset="-122"/>
              </a:rPr>
              <a:t>售后沟通与服务</a:t>
            </a:r>
            <a:endParaRPr lang="zh-CN" altLang="en-US" sz="4800" b="1" dirty="0" smtClean="0">
              <a:solidFill>
                <a:srgbClr val="04C0BF"/>
              </a:solidFill>
              <a:latin typeface="黑体" panose="02010609060101010101" charset="-122"/>
              <a:ea typeface="黑体" panose="02010609060101010101" charset="-122"/>
              <a:cs typeface="黑体"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66775" y="877570"/>
            <a:ext cx="5287010" cy="368300"/>
          </a:xfrm>
          <a:prstGeom prst="rect">
            <a:avLst/>
          </a:prstGeom>
          <a:noFill/>
        </p:spPr>
        <p:txBody>
          <a:bodyPr wrap="square" rtlCol="0">
            <a:spAutoFit/>
          </a:bodyPr>
          <a:p>
            <a:r>
              <a:rPr lang="en-US" altLang="zh-CN">
                <a:latin typeface="黑体" panose="02010609060101010101" charset="-122"/>
                <a:ea typeface="黑体" panose="02010609060101010101" charset="-122"/>
                <a:cs typeface="黑体" panose="02010609060101010101" charset="-122"/>
              </a:rPr>
              <a:t>2.</a:t>
            </a:r>
            <a:r>
              <a:rPr lang="zh-CN" altLang="en-US">
                <a:latin typeface="黑体" panose="02010609060101010101" charset="-122"/>
                <a:ea typeface="黑体" panose="02010609060101010101" charset="-122"/>
                <a:cs typeface="黑体" panose="02010609060101010101" charset="-122"/>
              </a:rPr>
              <a:t>请求修改差评</a:t>
            </a:r>
            <a:endParaRPr lang="zh-CN" altLang="en-US">
              <a:latin typeface="黑体" panose="02010609060101010101" charset="-122"/>
              <a:ea typeface="黑体" panose="02010609060101010101" charset="-122"/>
              <a:cs typeface="黑体" panose="02010609060101010101" charset="-122"/>
            </a:endParaRPr>
          </a:p>
        </p:txBody>
      </p:sp>
      <p:grpSp>
        <p:nvGrpSpPr>
          <p:cNvPr id="13" name="组合 12"/>
          <p:cNvGrpSpPr/>
          <p:nvPr/>
        </p:nvGrpSpPr>
        <p:grpSpPr>
          <a:xfrm>
            <a:off x="741680" y="2902585"/>
            <a:ext cx="1615440" cy="970280"/>
            <a:chOff x="1140" y="3952"/>
            <a:chExt cx="2544" cy="1528"/>
          </a:xfrm>
        </p:grpSpPr>
        <p:sp>
          <p:nvSpPr>
            <p:cNvPr id="11" name="梯形 10"/>
            <p:cNvSpPr/>
            <p:nvPr/>
          </p:nvSpPr>
          <p:spPr>
            <a:xfrm>
              <a:off x="1140" y="3952"/>
              <a:ext cx="2545" cy="1529"/>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sp>
          <p:nvSpPr>
            <p:cNvPr id="4" name="文本框 3"/>
            <p:cNvSpPr txBox="1"/>
            <p:nvPr/>
          </p:nvSpPr>
          <p:spPr>
            <a:xfrm>
              <a:off x="1425" y="4176"/>
              <a:ext cx="2001" cy="1151"/>
            </a:xfrm>
            <a:prstGeom prst="rect">
              <a:avLst/>
            </a:prstGeom>
            <a:noFill/>
          </p:spPr>
          <p:txBody>
            <a:bodyPr wrap="square" rtlCol="0">
              <a:spAutoFit/>
            </a:bodyPr>
            <a:p>
              <a:pPr algn="just" fontAlgn="auto">
                <a:lnSpc>
                  <a:spcPct val="130000"/>
                </a:lnSpc>
              </a:pPr>
              <a:r>
                <a:rPr lang="zh-CN" altLang="en-US" sz="1600">
                  <a:solidFill>
                    <a:schemeClr val="bg1"/>
                  </a:solidFill>
                  <a:latin typeface="黑体" panose="02010609060101010101" charset="-122"/>
                  <a:ea typeface="黑体" panose="02010609060101010101" charset="-122"/>
                </a:rPr>
                <a:t>弄清楚差评产生的缘由</a:t>
              </a:r>
              <a:endParaRPr lang="zh-CN" altLang="en-US" sz="1600">
                <a:solidFill>
                  <a:schemeClr val="bg1"/>
                </a:solidFill>
                <a:latin typeface="黑体" panose="02010609060101010101" charset="-122"/>
                <a:ea typeface="黑体" panose="02010609060101010101" charset="-122"/>
              </a:endParaRPr>
            </a:p>
          </p:txBody>
        </p:sp>
      </p:grpSp>
      <p:sp>
        <p:nvSpPr>
          <p:cNvPr id="34" name="矩形 33"/>
          <p:cNvSpPr/>
          <p:nvPr/>
        </p:nvSpPr>
        <p:spPr>
          <a:xfrm>
            <a:off x="689469" y="233665"/>
            <a:ext cx="1605280" cy="521970"/>
          </a:xfrm>
          <a:prstGeom prst="rect">
            <a:avLst/>
          </a:prstGeom>
        </p:spPr>
        <p:txBody>
          <a:bodyPr wrap="none">
            <a:spAutoFit/>
          </a:bodyPr>
          <a:lstStyle/>
          <a:p>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修改评价</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3" name="文本框 2"/>
          <p:cNvSpPr txBox="1"/>
          <p:nvPr/>
        </p:nvSpPr>
        <p:spPr>
          <a:xfrm>
            <a:off x="3388360" y="2973705"/>
            <a:ext cx="3969385" cy="410845"/>
          </a:xfrm>
          <a:prstGeom prst="rect">
            <a:avLst/>
          </a:prstGeom>
          <a:noFill/>
        </p:spPr>
        <p:txBody>
          <a:bodyPr wrap="square" rtlCol="0">
            <a:spAutoFit/>
          </a:bodyPr>
          <a:p>
            <a:pPr fontAlgn="auto">
              <a:lnSpc>
                <a:spcPct val="130000"/>
              </a:lnSpc>
            </a:pPr>
            <a:r>
              <a:rPr lang="zh-CN" altLang="en-US" sz="1600">
                <a:latin typeface="黑体" panose="02010609060101010101" charset="-122"/>
                <a:ea typeface="黑体" panose="02010609060101010101" charset="-122"/>
                <a:sym typeface="+mn-ea"/>
              </a:rPr>
              <a:t>物流速度慢是造成客户满意度下降的元凶。</a:t>
            </a:r>
            <a:endParaRPr lang="zh-CN" altLang="en-US" sz="1600">
              <a:latin typeface="黑体" panose="02010609060101010101" charset="-122"/>
              <a:ea typeface="黑体" panose="02010609060101010101" charset="-122"/>
              <a:sym typeface="+mn-ea"/>
            </a:endParaRPr>
          </a:p>
        </p:txBody>
      </p:sp>
      <p:grpSp>
        <p:nvGrpSpPr>
          <p:cNvPr id="10" name="组合 9"/>
          <p:cNvGrpSpPr/>
          <p:nvPr/>
        </p:nvGrpSpPr>
        <p:grpSpPr>
          <a:xfrm>
            <a:off x="3479800" y="1151890"/>
            <a:ext cx="1944370" cy="529590"/>
            <a:chOff x="4705" y="2081"/>
            <a:chExt cx="3062" cy="834"/>
          </a:xfrm>
        </p:grpSpPr>
        <p:sp>
          <p:nvSpPr>
            <p:cNvPr id="9" name="圆角矩形 8"/>
            <p:cNvSpPr/>
            <p:nvPr/>
          </p:nvSpPr>
          <p:spPr>
            <a:xfrm>
              <a:off x="4705" y="2123"/>
              <a:ext cx="3062" cy="793"/>
            </a:xfrm>
            <a:prstGeom prst="roundRect">
              <a:avLst/>
            </a:prstGeom>
            <a:solidFill>
              <a:srgbClr val="017E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sp>
          <p:nvSpPr>
            <p:cNvPr id="5" name="文本框 4"/>
            <p:cNvSpPr txBox="1"/>
            <p:nvPr/>
          </p:nvSpPr>
          <p:spPr>
            <a:xfrm>
              <a:off x="4914" y="2081"/>
              <a:ext cx="2691" cy="774"/>
            </a:xfrm>
            <a:prstGeom prst="rect">
              <a:avLst/>
            </a:prstGeom>
            <a:noFill/>
          </p:spPr>
          <p:txBody>
            <a:bodyPr wrap="square" rtlCol="0">
              <a:spAutoFit/>
            </a:bodyPr>
            <a:p>
              <a:pPr fontAlgn="auto">
                <a:lnSpc>
                  <a:spcPct val="130000"/>
                </a:lnSpc>
              </a:pPr>
              <a:r>
                <a:rPr lang="zh-CN" altLang="en-US" sz="2000">
                  <a:solidFill>
                    <a:schemeClr val="bg1"/>
                  </a:solidFill>
                  <a:latin typeface="黑体" panose="02010609060101010101" charset="-122"/>
                  <a:ea typeface="黑体" panose="02010609060101010101" charset="-122"/>
                  <a:sym typeface="+mn-ea"/>
                </a:rPr>
                <a:t>处理差评纠纷</a:t>
              </a:r>
              <a:endParaRPr lang="zh-CN" altLang="en-US" sz="2000">
                <a:solidFill>
                  <a:schemeClr val="bg1"/>
                </a:solidFill>
                <a:latin typeface="黑体" panose="02010609060101010101" charset="-122"/>
                <a:ea typeface="黑体" panose="02010609060101010101" charset="-122"/>
                <a:sym typeface="+mn-ea"/>
              </a:endParaRPr>
            </a:p>
          </p:txBody>
        </p:sp>
      </p:grpSp>
      <p:sp>
        <p:nvSpPr>
          <p:cNvPr id="6" name="文本框 5"/>
          <p:cNvSpPr txBox="1"/>
          <p:nvPr/>
        </p:nvSpPr>
        <p:spPr>
          <a:xfrm>
            <a:off x="3388360" y="2054225"/>
            <a:ext cx="4944110" cy="730885"/>
          </a:xfrm>
          <a:prstGeom prst="rect">
            <a:avLst/>
          </a:prstGeom>
          <a:noFill/>
        </p:spPr>
        <p:txBody>
          <a:bodyPr wrap="square" rtlCol="0">
            <a:spAutoFit/>
          </a:bodyPr>
          <a:p>
            <a:pPr fontAlgn="auto">
              <a:lnSpc>
                <a:spcPct val="130000"/>
              </a:lnSpc>
            </a:pPr>
            <a:r>
              <a:rPr lang="zh-CN" altLang="en-US" sz="1600">
                <a:latin typeface="黑体" panose="02010609060101010101" charset="-122"/>
                <a:ea typeface="黑体" panose="02010609060101010101" charset="-122"/>
                <a:sym typeface="+mn-ea"/>
              </a:rPr>
              <a:t>客人期望值过高，产品没有达到他们的期望值是纠纷和获得差评的根源</a:t>
            </a:r>
            <a:endParaRPr lang="zh-CN" altLang="en-US" sz="1600">
              <a:latin typeface="黑体" panose="02010609060101010101" charset="-122"/>
              <a:ea typeface="黑体" panose="02010609060101010101" charset="-122"/>
              <a:sym typeface="+mn-ea"/>
            </a:endParaRPr>
          </a:p>
        </p:txBody>
      </p:sp>
      <p:sp>
        <p:nvSpPr>
          <p:cNvPr id="7" name="文本框 6"/>
          <p:cNvSpPr txBox="1"/>
          <p:nvPr/>
        </p:nvSpPr>
        <p:spPr>
          <a:xfrm>
            <a:off x="3388360" y="3573145"/>
            <a:ext cx="3969385" cy="410845"/>
          </a:xfrm>
          <a:prstGeom prst="rect">
            <a:avLst/>
          </a:prstGeom>
          <a:noFill/>
        </p:spPr>
        <p:txBody>
          <a:bodyPr wrap="square" rtlCol="0">
            <a:spAutoFit/>
          </a:bodyPr>
          <a:p>
            <a:pPr fontAlgn="auto">
              <a:lnSpc>
                <a:spcPct val="130000"/>
              </a:lnSpc>
            </a:pPr>
            <a:r>
              <a:rPr lang="zh-CN" altLang="en-US" sz="1600">
                <a:latin typeface="黑体" panose="02010609060101010101" charset="-122"/>
                <a:ea typeface="黑体" panose="02010609060101010101" charset="-122"/>
                <a:sym typeface="+mn-ea"/>
              </a:rPr>
              <a:t>沟通不够让客户的不满演变成纠纷或差评。</a:t>
            </a:r>
            <a:endParaRPr lang="zh-CN" altLang="en-US" sz="1600">
              <a:latin typeface="黑体" panose="02010609060101010101" charset="-122"/>
              <a:ea typeface="黑体" panose="02010609060101010101" charset="-122"/>
              <a:sym typeface="+mn-ea"/>
            </a:endParaRPr>
          </a:p>
        </p:txBody>
      </p:sp>
      <p:sp>
        <p:nvSpPr>
          <p:cNvPr id="8" name="文本框 7"/>
          <p:cNvSpPr txBox="1"/>
          <p:nvPr/>
        </p:nvSpPr>
        <p:spPr>
          <a:xfrm>
            <a:off x="3388360" y="4172585"/>
            <a:ext cx="3969385" cy="410845"/>
          </a:xfrm>
          <a:prstGeom prst="rect">
            <a:avLst/>
          </a:prstGeom>
          <a:noFill/>
        </p:spPr>
        <p:txBody>
          <a:bodyPr wrap="square" rtlCol="0">
            <a:spAutoFit/>
          </a:bodyPr>
          <a:p>
            <a:pPr fontAlgn="auto">
              <a:lnSpc>
                <a:spcPct val="130000"/>
              </a:lnSpc>
            </a:pPr>
            <a:r>
              <a:rPr lang="zh-CN" altLang="en-US" sz="1600">
                <a:latin typeface="黑体" panose="02010609060101010101" charset="-122"/>
                <a:ea typeface="黑体" panose="02010609060101010101" charset="-122"/>
                <a:sym typeface="+mn-ea"/>
              </a:rPr>
              <a:t>产品质量不过关，包装破损，等。</a:t>
            </a:r>
            <a:endParaRPr lang="zh-CN" altLang="en-US" sz="1600">
              <a:latin typeface="黑体" panose="02010609060101010101" charset="-122"/>
              <a:ea typeface="黑体" panose="02010609060101010101" charset="-122"/>
              <a:sym typeface="+mn-ea"/>
            </a:endParaRPr>
          </a:p>
        </p:txBody>
      </p:sp>
      <p:sp>
        <p:nvSpPr>
          <p:cNvPr id="12" name="圆角右箭头 11"/>
          <p:cNvSpPr/>
          <p:nvPr/>
        </p:nvSpPr>
        <p:spPr>
          <a:xfrm rot="16200000" flipH="1">
            <a:off x="1455420" y="929640"/>
            <a:ext cx="1600835" cy="2287905"/>
          </a:xfrm>
          <a:prstGeom prst="bentArrow">
            <a:avLst>
              <a:gd name="adj1" fmla="val 16065"/>
              <a:gd name="adj2" fmla="val 25000"/>
              <a:gd name="adj3" fmla="val 25000"/>
              <a:gd name="adj4" fmla="val 23998"/>
            </a:avLst>
          </a:prstGeom>
          <a:solidFill>
            <a:srgbClr val="04C0BF">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latin typeface="黑体" panose="02010609060101010101" charset="-122"/>
              <a:ea typeface="黑体" panose="02010609060101010101" charset="-122"/>
            </a:endParaRPr>
          </a:p>
        </p:txBody>
      </p:sp>
      <p:sp>
        <p:nvSpPr>
          <p:cNvPr id="22" name="左大括号 21"/>
          <p:cNvSpPr/>
          <p:nvPr/>
        </p:nvSpPr>
        <p:spPr>
          <a:xfrm>
            <a:off x="2576195" y="2275205"/>
            <a:ext cx="608330" cy="2160270"/>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latin typeface="黑体" panose="02010609060101010101" charset="-122"/>
              <a:ea typeface="黑体" panose="0201060906010101010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66775" y="877570"/>
            <a:ext cx="5287010" cy="368300"/>
          </a:xfrm>
          <a:prstGeom prst="rect">
            <a:avLst/>
          </a:prstGeom>
          <a:noFill/>
        </p:spPr>
        <p:txBody>
          <a:bodyPr wrap="square" rtlCol="0">
            <a:spAutoFit/>
          </a:bodyPr>
          <a:p>
            <a:r>
              <a:rPr lang="en-US" altLang="zh-CN">
                <a:latin typeface="黑体" panose="02010609060101010101" charset="-122"/>
                <a:ea typeface="黑体" panose="02010609060101010101" charset="-122"/>
                <a:cs typeface="黑体" panose="02010609060101010101" charset="-122"/>
              </a:rPr>
              <a:t>2.</a:t>
            </a:r>
            <a:r>
              <a:rPr lang="zh-CN" altLang="en-US">
                <a:latin typeface="黑体" panose="02010609060101010101" charset="-122"/>
                <a:ea typeface="黑体" panose="02010609060101010101" charset="-122"/>
                <a:cs typeface="黑体" panose="02010609060101010101" charset="-122"/>
              </a:rPr>
              <a:t>请求修改差评</a:t>
            </a:r>
            <a:endParaRPr lang="zh-CN" altLang="en-US">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1109980" y="1294765"/>
            <a:ext cx="7257415" cy="410845"/>
          </a:xfrm>
          <a:prstGeom prst="rect">
            <a:avLst/>
          </a:prstGeom>
          <a:noFill/>
        </p:spPr>
        <p:txBody>
          <a:bodyPr wrap="square" rtlCol="0">
            <a:spAutoFit/>
          </a:bodyPr>
          <a:p>
            <a:pPr fontAlgn="auto">
              <a:lnSpc>
                <a:spcPct val="130000"/>
              </a:lnSpc>
            </a:pPr>
            <a:r>
              <a:rPr lang="zh-CN" altLang="en-US" sz="1600">
                <a:latin typeface="黑体" panose="02010609060101010101" charset="-122"/>
                <a:ea typeface="黑体" panose="02010609060101010101" charset="-122"/>
              </a:rPr>
              <a:t>如果产品有瑕疵和不足，则要在照片中体现，产品描述应清晰简洁详尽。</a:t>
            </a:r>
            <a:endParaRPr lang="zh-CN" altLang="en-US" sz="1600">
              <a:latin typeface="黑体" panose="02010609060101010101" charset="-122"/>
              <a:ea typeface="黑体" panose="02010609060101010101" charset="-122"/>
            </a:endParaRPr>
          </a:p>
        </p:txBody>
      </p:sp>
      <p:sp>
        <p:nvSpPr>
          <p:cNvPr id="34" name="矩形 33"/>
          <p:cNvSpPr/>
          <p:nvPr/>
        </p:nvSpPr>
        <p:spPr>
          <a:xfrm>
            <a:off x="689469" y="233665"/>
            <a:ext cx="1605280" cy="521970"/>
          </a:xfrm>
          <a:prstGeom prst="rect">
            <a:avLst/>
          </a:prstGeom>
        </p:spPr>
        <p:txBody>
          <a:bodyPr wrap="none">
            <a:spAutoFit/>
          </a:bodyPr>
          <a:lstStyle/>
          <a:p>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修改评价</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3" name="文本框 2"/>
          <p:cNvSpPr txBox="1"/>
          <p:nvPr/>
        </p:nvSpPr>
        <p:spPr>
          <a:xfrm>
            <a:off x="1109980" y="2019300"/>
            <a:ext cx="7257415" cy="2690495"/>
          </a:xfrm>
          <a:prstGeom prst="rect">
            <a:avLst/>
          </a:prstGeom>
          <a:noFill/>
        </p:spPr>
        <p:txBody>
          <a:bodyPr wrap="square" rtlCol="0">
            <a:spAutoFit/>
          </a:bodyPr>
          <a:p>
            <a:pPr fontAlgn="auto">
              <a:lnSpc>
                <a:spcPct val="130000"/>
              </a:lnSpc>
            </a:pPr>
            <a:r>
              <a:rPr lang="zh-CN" altLang="en-US" sz="1600">
                <a:latin typeface="黑体" panose="02010609060101010101" charset="-122"/>
                <a:ea typeface="黑体" panose="02010609060101010101" charset="-122"/>
                <a:cs typeface="黑体" panose="02010609060101010101" charset="-122"/>
                <a:sym typeface="+mn-ea"/>
              </a:rPr>
              <a:t>如果接连收到的差评是因为客人没有注意到尺寸就想当然地买了下来，结果货到后觉得尺寸不符，不经过任何沟通，直接给差评。遇到这种情况，先检查产品详情信息是否正确；然后检查产品图片是否有误导信息。</a:t>
            </a:r>
            <a:endParaRPr lang="zh-CN" altLang="en-US" sz="1600">
              <a:latin typeface="黑体" panose="02010609060101010101" charset="-122"/>
              <a:ea typeface="黑体" panose="02010609060101010101" charset="-122"/>
              <a:cs typeface="黑体" panose="02010609060101010101" charset="-122"/>
              <a:sym typeface="+mn-ea"/>
            </a:endParaRPr>
          </a:p>
          <a:p>
            <a:pPr fontAlgn="auto">
              <a:lnSpc>
                <a:spcPct val="130000"/>
              </a:lnSpc>
            </a:pPr>
            <a:endParaRPr lang="zh-CN" altLang="en-US" sz="1600">
              <a:latin typeface="黑体" panose="02010609060101010101" charset="-122"/>
              <a:ea typeface="黑体" panose="02010609060101010101" charset="-122"/>
              <a:cs typeface="黑体" panose="02010609060101010101" charset="-122"/>
              <a:sym typeface="+mn-ea"/>
            </a:endParaRPr>
          </a:p>
          <a:p>
            <a:pPr fontAlgn="auto">
              <a:lnSpc>
                <a:spcPct val="130000"/>
              </a:lnSpc>
            </a:pPr>
            <a:r>
              <a:rPr lang="zh-CN" altLang="en-US" b="1">
                <a:solidFill>
                  <a:srgbClr val="00544F"/>
                </a:solidFill>
                <a:latin typeface="黑体" panose="02010609060101010101" charset="-122"/>
                <a:ea typeface="黑体" panose="02010609060101010101" charset="-122"/>
                <a:cs typeface="黑体" panose="02010609060101010101" charset="-122"/>
                <a:sym typeface="+mn-ea"/>
              </a:rPr>
              <a:t>解决问题</a:t>
            </a:r>
            <a:r>
              <a:rPr lang="zh-CN" altLang="en-US" sz="1600">
                <a:latin typeface="黑体" panose="02010609060101010101" charset="-122"/>
                <a:ea typeface="黑体" panose="02010609060101010101" charset="-122"/>
                <a:cs typeface="黑体" panose="02010609060101010101" charset="-122"/>
                <a:sym typeface="+mn-ea"/>
              </a:rPr>
              <a:t>：遇到这样的客人，我们可以先利用站内信和邮件与其进行沟通，请求修改评价。一部分客户会修改，而一部分客户则没有任何回应，一周之后还可以再次发送邮件，再没反应就给他们好处，说改了评价返3美元或者下次给5%discount，用“诚心”感动他们。</a:t>
            </a:r>
            <a:endParaRPr lang="zh-CN" altLang="en-US" sz="1600">
              <a:latin typeface="黑体" panose="02010609060101010101" charset="-122"/>
              <a:ea typeface="黑体" panose="02010609060101010101" charset="-122"/>
              <a:cs typeface="黑体" panose="02010609060101010101" charset="-122"/>
            </a:endParaRPr>
          </a:p>
        </p:txBody>
      </p:sp>
      <p:pic>
        <p:nvPicPr>
          <p:cNvPr id="5" name="图片 4" descr="2006292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45795" y="1323340"/>
            <a:ext cx="441960" cy="441960"/>
          </a:xfrm>
          <a:prstGeom prst="rect">
            <a:avLst/>
          </a:prstGeom>
        </p:spPr>
      </p:pic>
      <p:pic>
        <p:nvPicPr>
          <p:cNvPr id="6" name="图片 5" descr="3505360"/>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9125" y="2136140"/>
            <a:ext cx="468630" cy="4686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1124585" y="1222313"/>
            <a:ext cx="7352665" cy="3541976"/>
            <a:chOff x="1440" y="3309"/>
            <a:chExt cx="11273" cy="5561"/>
          </a:xfrm>
        </p:grpSpPr>
        <p:sp>
          <p:nvSpPr>
            <p:cNvPr id="8" name="矩形 7"/>
            <p:cNvSpPr/>
            <p:nvPr/>
          </p:nvSpPr>
          <p:spPr>
            <a:xfrm>
              <a:off x="1440" y="3341"/>
              <a:ext cx="11273" cy="5529"/>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02" y="3309"/>
              <a:ext cx="10958" cy="5551"/>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buyer,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 noticed that you gave us a negative feedback.You know 5-star is really important for us. I would be grateful if you can change your feedback to 5 stars.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The below procedure can help you change the feedback:</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1.Sign into My Amazon</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2.Go to Transactions, click Manage Feedback(under Feedback); then click Active Feedback</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3.Choose an order and click the Revise Feedback button</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4.On the request buyer Feedback Revision page, enter your reason and click Revise Feedback</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34" name="矩形 33"/>
          <p:cNvSpPr/>
          <p:nvPr/>
        </p:nvSpPr>
        <p:spPr>
          <a:xfrm>
            <a:off x="689469" y="233665"/>
            <a:ext cx="1605280" cy="521970"/>
          </a:xfrm>
          <a:prstGeom prst="rect">
            <a:avLst/>
          </a:prstGeom>
        </p:spPr>
        <p:txBody>
          <a:bodyPr wrap="none">
            <a:spAutoFit/>
          </a:bodyPr>
          <a:lstStyle/>
          <a:p>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修改评价</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2" name="文本框 1"/>
          <p:cNvSpPr txBox="1"/>
          <p:nvPr/>
        </p:nvSpPr>
        <p:spPr>
          <a:xfrm>
            <a:off x="893445" y="742950"/>
            <a:ext cx="5287010" cy="368300"/>
          </a:xfrm>
          <a:prstGeom prst="rect">
            <a:avLst/>
          </a:prstGeom>
          <a:noFill/>
        </p:spPr>
        <p:txBody>
          <a:bodyPr wrap="square" rtlCol="0">
            <a:spAutoFit/>
          </a:bodyPr>
          <a:p>
            <a:r>
              <a:rPr lang="en-US" altLang="zh-CN">
                <a:latin typeface="黑体" panose="02010609060101010101" charset="-122"/>
                <a:ea typeface="黑体" panose="02010609060101010101" charset="-122"/>
                <a:cs typeface="黑体" panose="02010609060101010101" charset="-122"/>
              </a:rPr>
              <a:t>2.</a:t>
            </a:r>
            <a:r>
              <a:rPr lang="zh-CN" altLang="en-US">
                <a:latin typeface="黑体" panose="02010609060101010101" charset="-122"/>
                <a:ea typeface="黑体" panose="02010609060101010101" charset="-122"/>
                <a:cs typeface="黑体" panose="02010609060101010101" charset="-122"/>
              </a:rPr>
              <a:t>请求修改差评</a:t>
            </a:r>
            <a:endParaRPr lang="zh-CN" altLang="en-US">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0" y="48"/>
            <a:ext cx="9144239" cy="315088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6321985" y="1959508"/>
            <a:ext cx="1104900" cy="1198880"/>
          </a:xfrm>
          <a:prstGeom prst="rect">
            <a:avLst/>
          </a:prstGeom>
        </p:spPr>
        <p:txBody>
          <a:bodyPr wrap="none">
            <a:spAutoFit/>
          </a:bodyPr>
          <a:p>
            <a:pPr algn="r"/>
            <a:r>
              <a:rPr lang="en-US" altLang="zh-CN" sz="7200" b="1" dirty="0" smtClean="0">
                <a:solidFill>
                  <a:schemeClr val="accent5">
                    <a:lumMod val="75000"/>
                  </a:schemeClr>
                </a:solidFill>
                <a:latin typeface="黑体" panose="02010609060101010101" charset="-122"/>
                <a:cs typeface="黑体" panose="02010609060101010101" charset="-122"/>
              </a:rPr>
              <a:t>02</a:t>
            </a:r>
            <a:endParaRPr lang="zh-CN" altLang="en-US" sz="7200" b="1" dirty="0">
              <a:solidFill>
                <a:schemeClr val="accent5">
                  <a:lumMod val="75000"/>
                </a:schemeClr>
              </a:solidFill>
              <a:latin typeface="黑体" panose="02010609060101010101" charset="-122"/>
              <a:cs typeface="黑体" panose="02010609060101010101" charset="-122"/>
            </a:endParaRPr>
          </a:p>
        </p:txBody>
      </p:sp>
      <p:sp>
        <p:nvSpPr>
          <p:cNvPr id="7" name="矩形 6"/>
          <p:cNvSpPr/>
          <p:nvPr/>
        </p:nvSpPr>
        <p:spPr>
          <a:xfrm>
            <a:off x="1278890" y="3130550"/>
            <a:ext cx="6085205" cy="706755"/>
          </a:xfrm>
          <a:prstGeom prst="rect">
            <a:avLst/>
          </a:prstGeom>
        </p:spPr>
        <p:txBody>
          <a:bodyPr wrap="square">
            <a:spAutoFit/>
          </a:bodyPr>
          <a:p>
            <a:pPr algn="r"/>
            <a:r>
              <a:rPr lang="zh-CN" altLang="zh-CN"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收到好评</a:t>
            </a:r>
            <a:endParaRPr lang="zh-CN" altLang="zh-CN"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73"/>
          <p:cNvSpPr/>
          <p:nvPr/>
        </p:nvSpPr>
        <p:spPr>
          <a:xfrm>
            <a:off x="689469" y="233665"/>
            <a:ext cx="1605280" cy="521970"/>
          </a:xfrm>
          <a:prstGeom prst="rect">
            <a:avLst/>
          </a:prstGeom>
        </p:spPr>
        <p:txBody>
          <a:bodyPr wrap="none">
            <a:spAutoFit/>
          </a:bodyPr>
          <a:lstStyle/>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收到好评</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2" name="文本框 1"/>
          <p:cNvSpPr txBox="1"/>
          <p:nvPr/>
        </p:nvSpPr>
        <p:spPr>
          <a:xfrm>
            <a:off x="946785" y="1028065"/>
            <a:ext cx="7409815" cy="730885"/>
          </a:xfrm>
          <a:prstGeom prst="rect">
            <a:avLst/>
          </a:prstGeom>
          <a:noFill/>
        </p:spPr>
        <p:txBody>
          <a:bodyPr wrap="square" rtlCol="0">
            <a:spAutoFit/>
          </a:bodyPr>
          <a:p>
            <a:pPr algn="just" fontAlgn="auto">
              <a:lnSpc>
                <a:spcPct val="130000"/>
              </a:lnSpc>
            </a:pPr>
            <a:r>
              <a:rPr lang="zh-CN" altLang="en-US" sz="1600">
                <a:latin typeface="黑体" panose="02010609060101010101" charset="-122"/>
                <a:ea typeface="黑体" panose="02010609060101010101" charset="-122"/>
              </a:rPr>
              <a:t>店铺好评的提升标志着一个店铺的信用度，好评率越高，顾客就会对店铺增加信任感，购买的欲望也会加强。</a:t>
            </a:r>
            <a:endParaRPr lang="zh-CN" altLang="en-US" sz="1600">
              <a:latin typeface="黑体" panose="02010609060101010101" charset="-122"/>
              <a:ea typeface="黑体" panose="02010609060101010101" charset="-122"/>
            </a:endParaRPr>
          </a:p>
        </p:txBody>
      </p:sp>
      <p:sp>
        <p:nvSpPr>
          <p:cNvPr id="3" name="文本框 2"/>
          <p:cNvSpPr txBox="1"/>
          <p:nvPr/>
        </p:nvSpPr>
        <p:spPr>
          <a:xfrm>
            <a:off x="1045845" y="2522855"/>
            <a:ext cx="6087745" cy="410845"/>
          </a:xfrm>
          <a:prstGeom prst="rect">
            <a:avLst/>
          </a:prstGeom>
          <a:noFill/>
        </p:spPr>
        <p:txBody>
          <a:bodyPr wrap="square" rtlCol="0">
            <a:spAutoFit/>
          </a:bodyPr>
          <a:p>
            <a:pPr algn="just" fontAlgn="auto">
              <a:lnSpc>
                <a:spcPct val="130000"/>
              </a:lnSpc>
            </a:pPr>
            <a:r>
              <a:rPr lang="zh-CN" altLang="en-US" sz="1600">
                <a:latin typeface="黑体" panose="02010609060101010101" charset="-122"/>
                <a:ea typeface="黑体" panose="02010609060101010101" charset="-122"/>
                <a:sym typeface="+mn-ea"/>
              </a:rPr>
              <a:t>一模一样的产品，价格相等，顾客一定会选择好评率高的店铺购买。</a:t>
            </a:r>
            <a:endParaRPr lang="zh-CN" altLang="en-US" sz="1600">
              <a:latin typeface="黑体" panose="02010609060101010101" charset="-122"/>
              <a:ea typeface="黑体" panose="02010609060101010101" charset="-122"/>
              <a:sym typeface="+mn-ea"/>
            </a:endParaRPr>
          </a:p>
        </p:txBody>
      </p:sp>
      <p:sp>
        <p:nvSpPr>
          <p:cNvPr id="5" name="文本框 4"/>
          <p:cNvSpPr txBox="1"/>
          <p:nvPr/>
        </p:nvSpPr>
        <p:spPr>
          <a:xfrm>
            <a:off x="1036955" y="3703955"/>
            <a:ext cx="7365365" cy="730885"/>
          </a:xfrm>
          <a:prstGeom prst="rect">
            <a:avLst/>
          </a:prstGeom>
          <a:noFill/>
        </p:spPr>
        <p:txBody>
          <a:bodyPr wrap="square" rtlCol="0">
            <a:spAutoFit/>
          </a:bodyPr>
          <a:p>
            <a:pPr algn="just" fontAlgn="auto">
              <a:lnSpc>
                <a:spcPct val="130000"/>
              </a:lnSpc>
            </a:pPr>
            <a:r>
              <a:rPr lang="zh-CN" altLang="en-US" sz="1600">
                <a:latin typeface="黑体" panose="02010609060101010101" charset="-122"/>
                <a:ea typeface="黑体" panose="02010609060101010101" charset="-122"/>
                <a:sym typeface="+mn-ea"/>
              </a:rPr>
              <a:t>店铺交易量越多，好评率就会越高。如果收到好评，一定要对买家进行答谢，有助于买家再次转化。</a:t>
            </a:r>
            <a:endParaRPr lang="zh-CN" altLang="en-US" sz="1600">
              <a:latin typeface="黑体" panose="02010609060101010101" charset="-122"/>
              <a:ea typeface="黑体" panose="02010609060101010101" charset="-122"/>
              <a:sym typeface="+mn-ea"/>
            </a:endParaRPr>
          </a:p>
        </p:txBody>
      </p:sp>
      <p:sp>
        <p:nvSpPr>
          <p:cNvPr id="6" name="下箭头 5"/>
          <p:cNvSpPr/>
          <p:nvPr/>
        </p:nvSpPr>
        <p:spPr>
          <a:xfrm>
            <a:off x="4472940" y="1565910"/>
            <a:ext cx="243205" cy="944245"/>
          </a:xfrm>
          <a:prstGeom prst="downArrow">
            <a:avLst/>
          </a:prstGeom>
          <a:solidFill>
            <a:srgbClr val="008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sp>
        <p:nvSpPr>
          <p:cNvPr id="8" name="下箭头 7"/>
          <p:cNvSpPr/>
          <p:nvPr/>
        </p:nvSpPr>
        <p:spPr>
          <a:xfrm>
            <a:off x="4499610" y="2924810"/>
            <a:ext cx="243205" cy="874395"/>
          </a:xfrm>
          <a:prstGeom prst="downArrow">
            <a:avLst/>
          </a:prstGeom>
          <a:solidFill>
            <a:srgbClr val="008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689469" y="233665"/>
            <a:ext cx="1605280" cy="521970"/>
          </a:xfrm>
          <a:prstGeom prst="rect">
            <a:avLst/>
          </a:prstGeom>
        </p:spPr>
        <p:txBody>
          <a:bodyPr wrap="none">
            <a:spAutoFit/>
          </a:bodyPr>
          <a:lstStyle/>
          <a:p>
            <a:pPr algn="l"/>
            <a:r>
              <a:rPr lang="zh-CN" altLang="en-US" sz="2800" dirty="0">
                <a:latin typeface="黑体" panose="02010609060101010101" charset="-122"/>
                <a:ea typeface="黑体" panose="02010609060101010101" charset="-122"/>
                <a:cs typeface="黑体" panose="02010609060101010101" charset="-122"/>
                <a:sym typeface="+mn-lt"/>
              </a:rPr>
              <a:t>收到好评</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3" name="组合 2"/>
          <p:cNvGrpSpPr/>
          <p:nvPr/>
        </p:nvGrpSpPr>
        <p:grpSpPr>
          <a:xfrm>
            <a:off x="1106170" y="1242060"/>
            <a:ext cx="6477635" cy="2805430"/>
            <a:chOff x="1487" y="3329"/>
            <a:chExt cx="11273" cy="5646"/>
          </a:xfrm>
        </p:grpSpPr>
        <p:sp>
          <p:nvSpPr>
            <p:cNvPr id="8" name="矩形 7"/>
            <p:cNvSpPr/>
            <p:nvPr/>
          </p:nvSpPr>
          <p:spPr>
            <a:xfrm>
              <a:off x="1487" y="3329"/>
              <a:ext cx="11273" cy="5646"/>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58" y="3406"/>
              <a:ext cx="10958" cy="5378"/>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buyer,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 you for your recent positive feedback!</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satisfaction is hugely important to us, and keeps us motivated to try harder for our customers!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 can check out more great products from our store http://www.amazon. com/store/439824</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 hope we'll see you again on our store soon.</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Yours sincerely</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mp;pky8330998185&amp;"/>
          <p:cNvPicPr>
            <a:picLocks noChangeAspect="1"/>
          </p:cNvPicPr>
          <p:nvPr/>
        </p:nvPicPr>
        <p:blipFill>
          <a:blip r:embed="rId1"/>
          <a:stretch>
            <a:fillRect/>
          </a:stretch>
        </p:blipFill>
        <p:spPr>
          <a:xfrm>
            <a:off x="5887720" y="2501900"/>
            <a:ext cx="2935605" cy="1955800"/>
          </a:xfrm>
          <a:prstGeom prst="rect">
            <a:avLst/>
          </a:prstGeom>
        </p:spPr>
      </p:pic>
      <p:sp>
        <p:nvSpPr>
          <p:cNvPr id="34" name="矩形 33"/>
          <p:cNvSpPr/>
          <p:nvPr/>
        </p:nvSpPr>
        <p:spPr>
          <a:xfrm>
            <a:off x="689469" y="233665"/>
            <a:ext cx="1605280" cy="521970"/>
          </a:xfrm>
          <a:prstGeom prst="rect">
            <a:avLst/>
          </a:prstGeom>
        </p:spPr>
        <p:txBody>
          <a:bodyPr wrap="none">
            <a:spAutoFit/>
          </a:bodyPr>
          <a:lstStyle/>
          <a:p>
            <a:pPr algn="l"/>
            <a:r>
              <a:rPr lang="zh-CN" altLang="en-US" sz="2800" dirty="0">
                <a:latin typeface="黑体" panose="02010609060101010101" charset="-122"/>
                <a:ea typeface="黑体" panose="02010609060101010101" charset="-122"/>
                <a:cs typeface="黑体" panose="02010609060101010101" charset="-122"/>
                <a:sym typeface="+mn-lt"/>
              </a:rPr>
              <a:t>收到好评</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3" name="组合 2"/>
          <p:cNvGrpSpPr/>
          <p:nvPr/>
        </p:nvGrpSpPr>
        <p:grpSpPr>
          <a:xfrm>
            <a:off x="1116330" y="1269365"/>
            <a:ext cx="4862830" cy="2098675"/>
            <a:chOff x="1500" y="3341"/>
            <a:chExt cx="11273" cy="6340"/>
          </a:xfrm>
        </p:grpSpPr>
        <p:sp>
          <p:nvSpPr>
            <p:cNvPr id="8" name="矩形 7"/>
            <p:cNvSpPr/>
            <p:nvPr/>
          </p:nvSpPr>
          <p:spPr>
            <a:xfrm>
              <a:off x="1500" y="3341"/>
              <a:ext cx="11273" cy="6340"/>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58" y="3569"/>
              <a:ext cx="10958" cy="594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buyer,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 am so pleased and grateful that you gave us a good feedback /you are satisfied with our products and service. I hope I can give you a good discount or send a gift to you when you order next time. Thank you very much.</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l="163" t="53388" r="-163" b="28231"/>
          <a:stretch>
            <a:fillRect/>
          </a:stretch>
        </p:blipFill>
        <p:spPr bwMode="auto">
          <a:xfrm>
            <a:off x="0"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910790" y="1471564"/>
            <a:ext cx="3243580" cy="1014730"/>
          </a:xfrm>
          <a:prstGeom prst="rect">
            <a:avLst/>
          </a:prstGeom>
        </p:spPr>
        <p:txBody>
          <a:bodyPr wrap="none">
            <a:spAutoFit/>
          </a:bodyPr>
          <a:lstStyle/>
          <a:p>
            <a:r>
              <a:rPr lang="zh-CN" altLang="en-US" sz="6000" b="1" dirty="0" smtClean="0">
                <a:solidFill>
                  <a:srgbClr val="04C0BF"/>
                </a:solidFill>
                <a:latin typeface="黑体" panose="02010609060101010101" charset="-122"/>
                <a:ea typeface="黑体" panose="02010609060101010101" charset="-122"/>
                <a:cs typeface="黑体" panose="02010609060101010101" charset="-122"/>
              </a:rPr>
              <a:t>谢谢大家</a:t>
            </a:r>
            <a:endParaRPr lang="zh-CN" altLang="en-US" sz="6000" b="1" dirty="0" smtClean="0">
              <a:solidFill>
                <a:srgbClr val="04C0BF"/>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395345" y="439420"/>
            <a:ext cx="1877060" cy="645160"/>
          </a:xfrm>
          <a:prstGeom prst="rect">
            <a:avLst/>
          </a:prstGeom>
          <a:noFill/>
        </p:spPr>
        <p:txBody>
          <a:bodyPr wrap="square" rtlCol="0">
            <a:spAutoFit/>
          </a:bodyPr>
          <a:p>
            <a:r>
              <a:rPr lang="zh-CN" altLang="en-US" sz="3600">
                <a:latin typeface="黑体" panose="02010609060101010101" charset="-122"/>
                <a:ea typeface="黑体" panose="02010609060101010101" charset="-122"/>
                <a:cs typeface="黑体" panose="02010609060101010101" charset="-122"/>
              </a:rPr>
              <a:t>目  录</a:t>
            </a:r>
            <a:endParaRPr lang="zh-CN" altLang="en-US" sz="3600">
              <a:latin typeface="黑体" panose="02010609060101010101" charset="-122"/>
              <a:ea typeface="黑体" panose="02010609060101010101" charset="-122"/>
              <a:cs typeface="黑体" panose="02010609060101010101" charset="-122"/>
            </a:endParaRPr>
          </a:p>
        </p:txBody>
      </p:sp>
      <p:grpSp>
        <p:nvGrpSpPr>
          <p:cNvPr id="25" name="组合 24"/>
          <p:cNvGrpSpPr/>
          <p:nvPr/>
        </p:nvGrpSpPr>
        <p:grpSpPr>
          <a:xfrm>
            <a:off x="555625" y="1249680"/>
            <a:ext cx="619760" cy="3526790"/>
            <a:chOff x="1779" y="2194"/>
            <a:chExt cx="976" cy="5554"/>
          </a:xfrm>
        </p:grpSpPr>
        <p:grpSp>
          <p:nvGrpSpPr>
            <p:cNvPr id="15" name="组合 14"/>
            <p:cNvGrpSpPr/>
            <p:nvPr/>
          </p:nvGrpSpPr>
          <p:grpSpPr>
            <a:xfrm>
              <a:off x="1779" y="2194"/>
              <a:ext cx="976" cy="1060"/>
              <a:chOff x="1679" y="2194"/>
              <a:chExt cx="976" cy="1060"/>
            </a:xfrm>
          </p:grpSpPr>
          <p:sp>
            <p:nvSpPr>
              <p:cNvPr id="9" name="菱形 8"/>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14" name="文本框 1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6.1</a:t>
                </a:r>
                <a:endParaRPr lang="en-US" altLang="zh-CN" sz="2000">
                  <a:cs typeface="黑体" panose="02010609060101010101" charset="-122"/>
                </a:endParaRPr>
              </a:p>
            </p:txBody>
          </p:sp>
        </p:grpSp>
        <p:grpSp>
          <p:nvGrpSpPr>
            <p:cNvPr id="16" name="组合 15"/>
            <p:cNvGrpSpPr/>
            <p:nvPr/>
          </p:nvGrpSpPr>
          <p:grpSpPr>
            <a:xfrm>
              <a:off x="1779" y="3692"/>
              <a:ext cx="976" cy="1060"/>
              <a:chOff x="1679" y="2194"/>
              <a:chExt cx="976" cy="1060"/>
            </a:xfrm>
          </p:grpSpPr>
          <p:sp>
            <p:nvSpPr>
              <p:cNvPr id="17" name="菱形 16"/>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18" name="文本框 17"/>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6.2</a:t>
                </a:r>
                <a:endParaRPr lang="en-US" altLang="zh-CN" sz="2000">
                  <a:cs typeface="黑体" panose="02010609060101010101" charset="-122"/>
                </a:endParaRPr>
              </a:p>
            </p:txBody>
          </p:sp>
        </p:grpSp>
        <p:grpSp>
          <p:nvGrpSpPr>
            <p:cNvPr id="19" name="组合 18"/>
            <p:cNvGrpSpPr/>
            <p:nvPr/>
          </p:nvGrpSpPr>
          <p:grpSpPr>
            <a:xfrm>
              <a:off x="1779" y="5190"/>
              <a:ext cx="976" cy="1060"/>
              <a:chOff x="1679" y="2194"/>
              <a:chExt cx="976" cy="1060"/>
            </a:xfrm>
          </p:grpSpPr>
          <p:sp>
            <p:nvSpPr>
              <p:cNvPr id="20" name="菱形 19"/>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21" name="文本框 20"/>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6.3</a:t>
                </a:r>
                <a:endParaRPr lang="en-US" altLang="zh-CN" sz="2000">
                  <a:cs typeface="黑体" panose="02010609060101010101" charset="-122"/>
                </a:endParaRPr>
              </a:p>
            </p:txBody>
          </p:sp>
        </p:grpSp>
        <p:grpSp>
          <p:nvGrpSpPr>
            <p:cNvPr id="22" name="组合 21"/>
            <p:cNvGrpSpPr/>
            <p:nvPr/>
          </p:nvGrpSpPr>
          <p:grpSpPr>
            <a:xfrm>
              <a:off x="1779" y="6688"/>
              <a:ext cx="976" cy="1060"/>
              <a:chOff x="1679" y="2194"/>
              <a:chExt cx="976" cy="1060"/>
            </a:xfrm>
          </p:grpSpPr>
          <p:sp>
            <p:nvSpPr>
              <p:cNvPr id="23" name="菱形 22"/>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24" name="文本框 2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6.4</a:t>
                </a:r>
                <a:endParaRPr lang="en-US" altLang="zh-CN" sz="2000">
                  <a:cs typeface="黑体" panose="02010609060101010101" charset="-122"/>
                </a:endParaRPr>
              </a:p>
            </p:txBody>
          </p:sp>
        </p:grpSp>
      </p:grpSp>
      <p:grpSp>
        <p:nvGrpSpPr>
          <p:cNvPr id="30" name="组合 29"/>
          <p:cNvGrpSpPr/>
          <p:nvPr/>
        </p:nvGrpSpPr>
        <p:grpSpPr>
          <a:xfrm>
            <a:off x="1196975" y="1404620"/>
            <a:ext cx="3180715" cy="3275330"/>
            <a:chOff x="2789" y="2438"/>
            <a:chExt cx="5009" cy="5158"/>
          </a:xfrm>
        </p:grpSpPr>
        <p:sp>
          <p:nvSpPr>
            <p:cNvPr id="13" name="文本框 12"/>
            <p:cNvSpPr txBox="1"/>
            <p:nvPr/>
          </p:nvSpPr>
          <p:spPr>
            <a:xfrm>
              <a:off x="2789" y="2438"/>
              <a:ext cx="500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催促评价的方法</a:t>
              </a:r>
              <a:endParaRPr lang="zh-CN" altLang="en-US" sz="2000">
                <a:latin typeface="黑体" panose="02010609060101010101" charset="-122"/>
                <a:ea typeface="黑体" panose="02010609060101010101" charset="-122"/>
                <a:cs typeface="黑体" panose="02010609060101010101" charset="-122"/>
              </a:endParaRPr>
            </a:p>
          </p:txBody>
        </p:sp>
        <p:sp>
          <p:nvSpPr>
            <p:cNvPr id="26" name="文本框 25"/>
            <p:cNvSpPr txBox="1"/>
            <p:nvPr/>
          </p:nvSpPr>
          <p:spPr>
            <a:xfrm>
              <a:off x="2803" y="3709"/>
              <a:ext cx="4516" cy="1113"/>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修改评价及收到好评的沟通方法</a:t>
              </a:r>
              <a:endParaRPr lang="zh-CN" altLang="en-US" sz="2000">
                <a:latin typeface="黑体" panose="02010609060101010101" charset="-122"/>
                <a:ea typeface="黑体" panose="02010609060101010101" charset="-122"/>
                <a:cs typeface="黑体" panose="02010609060101010101" charset="-122"/>
              </a:endParaRPr>
            </a:p>
          </p:txBody>
        </p:sp>
        <p:sp>
          <p:nvSpPr>
            <p:cNvPr id="27" name="文本框 26"/>
            <p:cNvSpPr txBox="1"/>
            <p:nvPr/>
          </p:nvSpPr>
          <p:spPr>
            <a:xfrm>
              <a:off x="2789" y="5458"/>
              <a:ext cx="500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纠纷处理总流程</a:t>
              </a:r>
              <a:endParaRPr lang="zh-CN" altLang="en-US" sz="2000">
                <a:latin typeface="黑体" panose="02010609060101010101" charset="-122"/>
                <a:ea typeface="黑体" panose="02010609060101010101" charset="-122"/>
                <a:cs typeface="黑体" panose="02010609060101010101" charset="-122"/>
              </a:endParaRPr>
            </a:p>
          </p:txBody>
        </p:sp>
        <p:sp>
          <p:nvSpPr>
            <p:cNvPr id="28" name="文本框 27"/>
            <p:cNvSpPr txBox="1"/>
            <p:nvPr/>
          </p:nvSpPr>
          <p:spPr>
            <a:xfrm>
              <a:off x="2789" y="6968"/>
              <a:ext cx="500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纠纷开始前的处理方法</a:t>
              </a:r>
              <a:endParaRPr lang="zh-CN" altLang="en-US" sz="2000">
                <a:latin typeface="黑体" panose="02010609060101010101" charset="-122"/>
                <a:ea typeface="黑体" panose="02010609060101010101" charset="-122"/>
                <a:cs typeface="黑体" panose="02010609060101010101" charset="-122"/>
              </a:endParaRPr>
            </a:p>
          </p:txBody>
        </p:sp>
      </p:grpSp>
      <p:grpSp>
        <p:nvGrpSpPr>
          <p:cNvPr id="31" name="组合 30"/>
          <p:cNvGrpSpPr/>
          <p:nvPr/>
        </p:nvGrpSpPr>
        <p:grpSpPr>
          <a:xfrm>
            <a:off x="4503420" y="1254760"/>
            <a:ext cx="619760" cy="2575560"/>
            <a:chOff x="1779" y="2194"/>
            <a:chExt cx="976" cy="4056"/>
          </a:xfrm>
        </p:grpSpPr>
        <p:grpSp>
          <p:nvGrpSpPr>
            <p:cNvPr id="32" name="组合 31"/>
            <p:cNvGrpSpPr/>
            <p:nvPr/>
          </p:nvGrpSpPr>
          <p:grpSpPr>
            <a:xfrm>
              <a:off x="1779" y="2194"/>
              <a:ext cx="976" cy="1060"/>
              <a:chOff x="1679" y="2194"/>
              <a:chExt cx="976" cy="1060"/>
            </a:xfrm>
          </p:grpSpPr>
          <p:sp>
            <p:nvSpPr>
              <p:cNvPr id="33" name="菱形 32"/>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34" name="文本框 3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6.5</a:t>
                </a:r>
                <a:endParaRPr lang="en-US" altLang="zh-CN" sz="2000">
                  <a:cs typeface="黑体" panose="02010609060101010101" charset="-122"/>
                </a:endParaRPr>
              </a:p>
            </p:txBody>
          </p:sp>
        </p:grpSp>
        <p:grpSp>
          <p:nvGrpSpPr>
            <p:cNvPr id="35" name="组合 34"/>
            <p:cNvGrpSpPr/>
            <p:nvPr/>
          </p:nvGrpSpPr>
          <p:grpSpPr>
            <a:xfrm>
              <a:off x="1779" y="3692"/>
              <a:ext cx="976" cy="1060"/>
              <a:chOff x="1679" y="2194"/>
              <a:chExt cx="976" cy="1060"/>
            </a:xfrm>
          </p:grpSpPr>
          <p:sp>
            <p:nvSpPr>
              <p:cNvPr id="36" name="菱形 35"/>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37" name="文本框 36"/>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6.6</a:t>
                </a:r>
                <a:endParaRPr lang="en-US" altLang="zh-CN" sz="2000">
                  <a:cs typeface="黑体" panose="02010609060101010101" charset="-122"/>
                </a:endParaRPr>
              </a:p>
            </p:txBody>
          </p:sp>
        </p:grpSp>
        <p:grpSp>
          <p:nvGrpSpPr>
            <p:cNvPr id="38" name="组合 37"/>
            <p:cNvGrpSpPr/>
            <p:nvPr/>
          </p:nvGrpSpPr>
          <p:grpSpPr>
            <a:xfrm>
              <a:off x="1779" y="5190"/>
              <a:ext cx="976" cy="1060"/>
              <a:chOff x="1679" y="2194"/>
              <a:chExt cx="976" cy="1060"/>
            </a:xfrm>
          </p:grpSpPr>
          <p:sp>
            <p:nvSpPr>
              <p:cNvPr id="39" name="菱形 38"/>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40" name="文本框 39"/>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6.7</a:t>
                </a:r>
                <a:endParaRPr lang="en-US" altLang="zh-CN" sz="2000">
                  <a:cs typeface="黑体" panose="02010609060101010101" charset="-122"/>
                </a:endParaRPr>
              </a:p>
            </p:txBody>
          </p:sp>
        </p:grpSp>
      </p:grpSp>
      <p:grpSp>
        <p:nvGrpSpPr>
          <p:cNvPr id="44" name="组合 43"/>
          <p:cNvGrpSpPr/>
          <p:nvPr/>
        </p:nvGrpSpPr>
        <p:grpSpPr>
          <a:xfrm>
            <a:off x="5116195" y="1413510"/>
            <a:ext cx="3771265" cy="2317115"/>
            <a:chOff x="2744" y="2437"/>
            <a:chExt cx="5939" cy="3649"/>
          </a:xfrm>
        </p:grpSpPr>
        <p:sp>
          <p:nvSpPr>
            <p:cNvPr id="45" name="文本框 44"/>
            <p:cNvSpPr txBox="1"/>
            <p:nvPr/>
          </p:nvSpPr>
          <p:spPr>
            <a:xfrm>
              <a:off x="2744" y="2437"/>
              <a:ext cx="5517"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纠纷开启时的处理方法</a:t>
              </a:r>
              <a:endParaRPr lang="zh-CN" altLang="en-US" sz="2000">
                <a:latin typeface="黑体" panose="02010609060101010101" charset="-122"/>
                <a:ea typeface="黑体" panose="02010609060101010101" charset="-122"/>
                <a:cs typeface="黑体" panose="02010609060101010101" charset="-122"/>
              </a:endParaRPr>
            </a:p>
          </p:txBody>
        </p:sp>
        <p:sp>
          <p:nvSpPr>
            <p:cNvPr id="46" name="文本框 45"/>
            <p:cNvSpPr txBox="1"/>
            <p:nvPr/>
          </p:nvSpPr>
          <p:spPr>
            <a:xfrm>
              <a:off x="2744" y="3948"/>
              <a:ext cx="593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纠纷升级为平台纠纷的处理方法</a:t>
              </a:r>
              <a:endParaRPr lang="zh-CN" altLang="en-US" sz="2000">
                <a:latin typeface="黑体" panose="02010609060101010101" charset="-122"/>
                <a:ea typeface="黑体" panose="02010609060101010101" charset="-122"/>
                <a:cs typeface="黑体" panose="02010609060101010101" charset="-122"/>
              </a:endParaRPr>
            </a:p>
          </p:txBody>
        </p:sp>
        <p:sp>
          <p:nvSpPr>
            <p:cNvPr id="47" name="文本框 46"/>
            <p:cNvSpPr txBox="1"/>
            <p:nvPr/>
          </p:nvSpPr>
          <p:spPr>
            <a:xfrm>
              <a:off x="2759" y="5458"/>
              <a:ext cx="5563"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客户维护的方法</a:t>
              </a:r>
              <a:endParaRPr lang="zh-CN" altLang="en-US" sz="200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任意多边形 241"/>
          <p:cNvSpPr/>
          <p:nvPr/>
        </p:nvSpPr>
        <p:spPr>
          <a:xfrm>
            <a:off x="-3334" y="2561590"/>
            <a:ext cx="3499961" cy="916305"/>
          </a:xfrm>
          <a:custGeom>
            <a:avLst/>
            <a:gdLst>
              <a:gd name="connsiteX0" fmla="*/ 1 w 8461"/>
              <a:gd name="connsiteY0" fmla="*/ 662 h 1624"/>
              <a:gd name="connsiteX1" fmla="*/ 9 w 8461"/>
              <a:gd name="connsiteY1" fmla="*/ 0 h 1624"/>
              <a:gd name="connsiteX2" fmla="*/ 7652 w 8461"/>
              <a:gd name="connsiteY2" fmla="*/ 0 h 1624"/>
              <a:gd name="connsiteX3" fmla="*/ 8462 w 8461"/>
              <a:gd name="connsiteY3" fmla="*/ 810 h 1624"/>
              <a:gd name="connsiteX4" fmla="*/ 8462 w 8461"/>
              <a:gd name="connsiteY4" fmla="*/ 810 h 1624"/>
              <a:gd name="connsiteX5" fmla="*/ 7652 w 8461"/>
              <a:gd name="connsiteY5" fmla="*/ 1620 h 1624"/>
              <a:gd name="connsiteX6" fmla="*/ 834 w 8461"/>
              <a:gd name="connsiteY6" fmla="*/ 1607 h 1624"/>
              <a:gd name="connsiteX7" fmla="*/ 2712 w 8461"/>
              <a:gd name="connsiteY7" fmla="*/ 1615 h 1624"/>
              <a:gd name="connsiteX8" fmla="*/ 1614 w 8461"/>
              <a:gd name="connsiteY8" fmla="*/ 1600 h 1624"/>
              <a:gd name="connsiteX9" fmla="*/ 6 w 8461"/>
              <a:gd name="connsiteY9" fmla="*/ 1600 h 1624"/>
              <a:gd name="connsiteX10" fmla="*/ 1 w 8461"/>
              <a:gd name="connsiteY10" fmla="*/ 662 h 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2" h="1624">
                <a:moveTo>
                  <a:pt x="1" y="662"/>
                </a:moveTo>
                <a:cubicBezTo>
                  <a:pt x="1" y="215"/>
                  <a:pt x="-4" y="1588"/>
                  <a:pt x="9" y="0"/>
                </a:cubicBezTo>
                <a:lnTo>
                  <a:pt x="7652" y="0"/>
                </a:lnTo>
                <a:cubicBezTo>
                  <a:pt x="8100" y="0"/>
                  <a:pt x="8462" y="363"/>
                  <a:pt x="8462" y="810"/>
                </a:cubicBezTo>
                <a:lnTo>
                  <a:pt x="8462" y="810"/>
                </a:lnTo>
                <a:cubicBezTo>
                  <a:pt x="8462" y="1257"/>
                  <a:pt x="8100" y="1620"/>
                  <a:pt x="7652" y="1620"/>
                </a:cubicBezTo>
                <a:lnTo>
                  <a:pt x="834" y="1607"/>
                </a:lnTo>
                <a:cubicBezTo>
                  <a:pt x="11" y="1606"/>
                  <a:pt x="2600" y="1616"/>
                  <a:pt x="2712" y="1615"/>
                </a:cubicBezTo>
                <a:cubicBezTo>
                  <a:pt x="2824" y="1614"/>
                  <a:pt x="2065" y="1603"/>
                  <a:pt x="1614" y="1600"/>
                </a:cubicBezTo>
                <a:cubicBezTo>
                  <a:pt x="1614" y="1597"/>
                  <a:pt x="118" y="1656"/>
                  <a:pt x="6" y="1600"/>
                </a:cubicBezTo>
                <a:cubicBezTo>
                  <a:pt x="6" y="1543"/>
                  <a:pt x="1" y="929"/>
                  <a:pt x="1" y="662"/>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9" name="任意多边形 238"/>
          <p:cNvSpPr/>
          <p:nvPr/>
        </p:nvSpPr>
        <p:spPr>
          <a:xfrm>
            <a:off x="2220278" y="1792923"/>
            <a:ext cx="6945154" cy="2478881"/>
          </a:xfrm>
          <a:custGeom>
            <a:avLst/>
            <a:gdLst>
              <a:gd name="connsiteX0" fmla="*/ 13416 w 13443"/>
              <a:gd name="connsiteY0" fmla="*/ 754 h 5205"/>
              <a:gd name="connsiteX1" fmla="*/ 13416 w 13443"/>
              <a:gd name="connsiteY1" fmla="*/ 38 h 5205"/>
              <a:gd name="connsiteX2" fmla="*/ 13413 w 13443"/>
              <a:gd name="connsiteY2" fmla="*/ 753 h 5205"/>
              <a:gd name="connsiteX3" fmla="*/ 13423 w 13443"/>
              <a:gd name="connsiteY3" fmla="*/ 4333 h 5205"/>
              <a:gd name="connsiteX4" fmla="*/ 13443 w 13443"/>
              <a:gd name="connsiteY4" fmla="*/ 5203 h 5205"/>
              <a:gd name="connsiteX5" fmla="*/ 13424 w 13443"/>
              <a:gd name="connsiteY5" fmla="*/ 5205 h 5205"/>
              <a:gd name="connsiteX6" fmla="*/ 2603 w 13443"/>
              <a:gd name="connsiteY6" fmla="*/ 5205 h 5205"/>
              <a:gd name="connsiteX7" fmla="*/ 0 w 13443"/>
              <a:gd name="connsiteY7" fmla="*/ 2603 h 5205"/>
              <a:gd name="connsiteX8" fmla="*/ 2603 w 13443"/>
              <a:gd name="connsiteY8" fmla="*/ 0 h 5205"/>
              <a:gd name="connsiteX9" fmla="*/ 13400 w 13443"/>
              <a:gd name="connsiteY9" fmla="*/ 5 h 5205"/>
              <a:gd name="connsiteX10" fmla="*/ 13416 w 13443"/>
              <a:gd name="connsiteY10" fmla="*/ 754 h 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43" h="5205">
                <a:moveTo>
                  <a:pt x="13416" y="754"/>
                </a:moveTo>
                <a:cubicBezTo>
                  <a:pt x="13419" y="760"/>
                  <a:pt x="13417" y="38"/>
                  <a:pt x="13416" y="38"/>
                </a:cubicBezTo>
                <a:cubicBezTo>
                  <a:pt x="13418" y="163"/>
                  <a:pt x="13413" y="43"/>
                  <a:pt x="13413" y="753"/>
                </a:cubicBezTo>
                <a:cubicBezTo>
                  <a:pt x="13417" y="1474"/>
                  <a:pt x="13414" y="3586"/>
                  <a:pt x="13423" y="4333"/>
                </a:cubicBezTo>
                <a:cubicBezTo>
                  <a:pt x="13434" y="5204"/>
                  <a:pt x="13443" y="5058"/>
                  <a:pt x="13443" y="5203"/>
                </a:cubicBezTo>
                <a:lnTo>
                  <a:pt x="13424" y="5205"/>
                </a:lnTo>
                <a:lnTo>
                  <a:pt x="2603" y="5205"/>
                </a:lnTo>
                <a:cubicBezTo>
                  <a:pt x="1165" y="5205"/>
                  <a:pt x="0" y="4040"/>
                  <a:pt x="0" y="2603"/>
                </a:cubicBezTo>
                <a:cubicBezTo>
                  <a:pt x="0" y="1165"/>
                  <a:pt x="1165" y="0"/>
                  <a:pt x="2603" y="0"/>
                </a:cubicBezTo>
                <a:lnTo>
                  <a:pt x="13400" y="5"/>
                </a:lnTo>
                <a:lnTo>
                  <a:pt x="13416" y="754"/>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5" name="文本框 244"/>
          <p:cNvSpPr txBox="1"/>
          <p:nvPr/>
        </p:nvSpPr>
        <p:spPr>
          <a:xfrm>
            <a:off x="3381375" y="2407920"/>
            <a:ext cx="4919980" cy="1337945"/>
          </a:xfrm>
          <a:prstGeom prst="rect">
            <a:avLst/>
          </a:prstGeom>
          <a:noFill/>
        </p:spPr>
        <p:txBody>
          <a:bodyPr wrap="square" rtlCol="0">
            <a:spAutoFit/>
          </a:bodyPr>
          <a:lstStyle/>
          <a:p>
            <a:pPr algn="r"/>
            <a:r>
              <a:rPr lang="zh-CN" altLang="en-US" sz="4050" b="1" dirty="0" smtClean="0">
                <a:solidFill>
                  <a:schemeClr val="bg1"/>
                </a:solidFill>
                <a:latin typeface="黑体" panose="02010609060101010101" charset="-122"/>
                <a:ea typeface="黑体" panose="02010609060101010101" charset="-122"/>
              </a:rPr>
              <a:t>修改评价及收到好评的沟通方法</a:t>
            </a:r>
            <a:endParaRPr lang="zh-CN" altLang="en-US" sz="4050" b="1" dirty="0" smtClean="0">
              <a:solidFill>
                <a:schemeClr val="bg1"/>
              </a:solidFill>
              <a:latin typeface="黑体" panose="02010609060101010101" charset="-122"/>
              <a:ea typeface="黑体" panose="02010609060101010101" charset="-122"/>
            </a:endParaRPr>
          </a:p>
        </p:txBody>
      </p:sp>
      <p:sp>
        <p:nvSpPr>
          <p:cNvPr id="2" name="文本框 1"/>
          <p:cNvSpPr txBox="1"/>
          <p:nvPr/>
        </p:nvSpPr>
        <p:spPr>
          <a:xfrm>
            <a:off x="690086" y="2672080"/>
            <a:ext cx="1038225" cy="714375"/>
          </a:xfrm>
          <a:prstGeom prst="rect">
            <a:avLst/>
          </a:prstGeom>
          <a:noFill/>
        </p:spPr>
        <p:txBody>
          <a:bodyPr wrap="square" rtlCol="0">
            <a:spAutoFit/>
          </a:bodyPr>
          <a:p>
            <a:r>
              <a:rPr lang="en-US" altLang="zh-CN" sz="4050" b="1">
                <a:solidFill>
                  <a:schemeClr val="tx1"/>
                </a:solidFill>
                <a:latin typeface="黑体" panose="02010609060101010101" charset="-122"/>
                <a:ea typeface="黑体" panose="02010609060101010101" charset="-122"/>
              </a:rPr>
              <a:t>6.2</a:t>
            </a:r>
            <a:endParaRPr lang="en-US" altLang="zh-CN" sz="4050" b="1">
              <a:solidFill>
                <a:schemeClr val="tx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矩形 13"/>
          <p:cNvSpPr/>
          <p:nvPr/>
        </p:nvSpPr>
        <p:spPr>
          <a:xfrm>
            <a:off x="4678045" y="594360"/>
            <a:ext cx="2884170" cy="645160"/>
          </a:xfrm>
          <a:prstGeom prst="rect">
            <a:avLst/>
          </a:prstGeom>
        </p:spPr>
        <p:txBody>
          <a:bodyPr wrap="square">
            <a:spAutoFit/>
          </a:bodyPr>
          <a:lstStyle/>
          <a:p>
            <a:pPr algn="ctr"/>
            <a:r>
              <a:rPr lang="zh-CN" altLang="en-US" sz="3600" dirty="0">
                <a:solidFill>
                  <a:srgbClr val="5E799A"/>
                </a:solidFill>
                <a:latin typeface="黑体" panose="02010609060101010101" charset="-122"/>
                <a:ea typeface="黑体" panose="02010609060101010101" charset="-122"/>
                <a:cs typeface="黑体" panose="02010609060101010101" charset="-122"/>
                <a:sym typeface="+mn-lt"/>
              </a:rPr>
              <a:t>课程</a:t>
            </a:r>
            <a:r>
              <a:rPr lang="zh-CN" altLang="en-US" sz="3600" dirty="0">
                <a:solidFill>
                  <a:srgbClr val="5E799A"/>
                </a:solidFill>
                <a:latin typeface="黑体" panose="02010609060101010101" charset="-122"/>
                <a:ea typeface="黑体" panose="02010609060101010101" charset="-122"/>
                <a:cs typeface="黑体" panose="02010609060101010101" charset="-122"/>
                <a:sym typeface="+mn-lt"/>
              </a:rPr>
              <a:t>内容</a:t>
            </a:r>
            <a:endParaRPr lang="zh-CN" altLang="en-US" sz="3600" dirty="0">
              <a:solidFill>
                <a:srgbClr val="5E799A"/>
              </a:solidFill>
              <a:latin typeface="黑体" panose="02010609060101010101" charset="-122"/>
              <a:ea typeface="黑体" panose="02010609060101010101" charset="-122"/>
              <a:cs typeface="黑体" panose="02010609060101010101" charset="-122"/>
              <a:sym typeface="+mn-lt"/>
            </a:endParaRPr>
          </a:p>
        </p:txBody>
      </p:sp>
      <p:sp>
        <p:nvSpPr>
          <p:cNvPr id="32" name="矩形 31"/>
          <p:cNvSpPr/>
          <p:nvPr/>
        </p:nvSpPr>
        <p:spPr>
          <a:xfrm>
            <a:off x="467893" y="690585"/>
            <a:ext cx="3510939" cy="3921388"/>
          </a:xfrm>
          <a:prstGeom prst="rect">
            <a:avLst/>
          </a:prstGeom>
          <a:blipFill>
            <a:blip r:embed="rId1"/>
            <a:srcRect/>
            <a:stretch>
              <a:fillRect l="-33860" r="-3367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16" name="矩形 15"/>
          <p:cNvSpPr/>
          <p:nvPr/>
        </p:nvSpPr>
        <p:spPr>
          <a:xfrm>
            <a:off x="5788660" y="2113915"/>
            <a:ext cx="2908300" cy="398780"/>
          </a:xfrm>
          <a:prstGeom prst="rect">
            <a:avLst/>
          </a:prstGeom>
        </p:spPr>
        <p:txBody>
          <a:bodyPr wrap="square">
            <a:spAutoFit/>
          </a:bodyPr>
          <a:lstStyle/>
          <a:p>
            <a:pPr algn="l"/>
            <a:r>
              <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修改评价</a:t>
            </a:r>
            <a:endPar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18" name="矩形 17"/>
          <p:cNvSpPr/>
          <p:nvPr/>
        </p:nvSpPr>
        <p:spPr>
          <a:xfrm>
            <a:off x="5788660" y="3208655"/>
            <a:ext cx="2536190" cy="398780"/>
          </a:xfrm>
          <a:prstGeom prst="rect">
            <a:avLst/>
          </a:prstGeom>
        </p:spPr>
        <p:txBody>
          <a:bodyPr wrap="square">
            <a:spAutoFit/>
          </a:bodyPr>
          <a:lstStyle/>
          <a:p>
            <a:pPr algn="l"/>
            <a:r>
              <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收到好评</a:t>
            </a:r>
            <a:endPar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nvGrpSpPr>
          <p:cNvPr id="2" name="组合 1"/>
          <p:cNvGrpSpPr/>
          <p:nvPr/>
        </p:nvGrpSpPr>
        <p:grpSpPr>
          <a:xfrm rot="0">
            <a:off x="5287645" y="2069465"/>
            <a:ext cx="462280" cy="448310"/>
            <a:chOff x="7423" y="2807"/>
            <a:chExt cx="728" cy="706"/>
          </a:xfrm>
        </p:grpSpPr>
        <p:sp>
          <p:nvSpPr>
            <p:cNvPr id="20" name="矩形 19"/>
            <p:cNvSpPr/>
            <p:nvPr/>
          </p:nvSpPr>
          <p:spPr>
            <a:xfrm>
              <a:off x="7423" y="2807"/>
              <a:ext cx="689" cy="689"/>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22" name="矩形 21"/>
            <p:cNvSpPr/>
            <p:nvPr/>
          </p:nvSpPr>
          <p:spPr>
            <a:xfrm>
              <a:off x="7423" y="2836"/>
              <a:ext cx="728" cy="677"/>
            </a:xfrm>
            <a:prstGeom prst="rect">
              <a:avLst/>
            </a:prstGeom>
            <a:ln>
              <a:noFill/>
            </a:ln>
          </p:spPr>
          <p:txBody>
            <a:bodyPr wrap="none">
              <a:spAutoFit/>
            </a:bodyPr>
            <a:lstStyle/>
            <a:p>
              <a:r>
                <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01</a:t>
              </a:r>
              <a:endParaRPr lang="en-US" altLang="zh-CN" sz="22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grpSp>
        <p:nvGrpSpPr>
          <p:cNvPr id="3" name="组合 2"/>
          <p:cNvGrpSpPr/>
          <p:nvPr/>
        </p:nvGrpSpPr>
        <p:grpSpPr>
          <a:xfrm rot="0">
            <a:off x="5287645" y="3140075"/>
            <a:ext cx="449580" cy="460375"/>
            <a:chOff x="7423" y="4093"/>
            <a:chExt cx="708" cy="725"/>
          </a:xfrm>
        </p:grpSpPr>
        <p:sp>
          <p:nvSpPr>
            <p:cNvPr id="21" name="矩形 20"/>
            <p:cNvSpPr/>
            <p:nvPr/>
          </p:nvSpPr>
          <p:spPr>
            <a:xfrm>
              <a:off x="7423" y="4093"/>
              <a:ext cx="689" cy="689"/>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23" name="矩形 22"/>
            <p:cNvSpPr/>
            <p:nvPr/>
          </p:nvSpPr>
          <p:spPr>
            <a:xfrm>
              <a:off x="7427" y="4123"/>
              <a:ext cx="704" cy="695"/>
            </a:xfrm>
            <a:prstGeom prst="rect">
              <a:avLst/>
            </a:prstGeom>
            <a:ln>
              <a:noFill/>
            </a:ln>
          </p:spPr>
          <p:txBody>
            <a:bodyPr wrap="none">
              <a:spAutoFit/>
            </a:bodyPr>
            <a:lstStyle/>
            <a:p>
              <a:r>
                <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02</a:t>
              </a:r>
              <a:endPar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0" y="48"/>
            <a:ext cx="9144239" cy="315088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186095" y="2031263"/>
            <a:ext cx="1097280" cy="1198880"/>
          </a:xfrm>
          <a:prstGeom prst="rect">
            <a:avLst/>
          </a:prstGeom>
        </p:spPr>
        <p:txBody>
          <a:bodyPr wrap="none">
            <a:spAutoFit/>
          </a:bodyPr>
          <a:lstStyle/>
          <a:p>
            <a:pPr algn="r"/>
            <a:r>
              <a:rPr lang="en-US" altLang="zh-CN" sz="7200" b="1" dirty="0" smtClean="0">
                <a:solidFill>
                  <a:schemeClr val="accent5">
                    <a:lumMod val="75000"/>
                  </a:schemeClr>
                </a:solidFill>
                <a:latin typeface="黑体" panose="02010609060101010101" charset="-122"/>
                <a:cs typeface="黑体" panose="02010609060101010101" charset="-122"/>
              </a:rPr>
              <a:t>01</a:t>
            </a:r>
            <a:endParaRPr lang="zh-CN" altLang="en-US" sz="7200" b="1" dirty="0">
              <a:solidFill>
                <a:schemeClr val="accent5">
                  <a:lumMod val="75000"/>
                </a:schemeClr>
              </a:solidFill>
              <a:latin typeface="黑体" panose="02010609060101010101" charset="-122"/>
              <a:cs typeface="黑体" panose="02010609060101010101" charset="-122"/>
            </a:endParaRPr>
          </a:p>
        </p:txBody>
      </p:sp>
      <p:sp>
        <p:nvSpPr>
          <p:cNvPr id="5" name="矩形 4"/>
          <p:cNvSpPr/>
          <p:nvPr/>
        </p:nvSpPr>
        <p:spPr>
          <a:xfrm>
            <a:off x="2121535" y="3202305"/>
            <a:ext cx="5099050" cy="706755"/>
          </a:xfrm>
          <a:prstGeom prst="rect">
            <a:avLst/>
          </a:prstGeom>
        </p:spPr>
        <p:txBody>
          <a:bodyPr wrap="square">
            <a:spAutoFit/>
          </a:bodyPr>
          <a:lstStyle/>
          <a:p>
            <a:pPr algn="r"/>
            <a:r>
              <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修改评价</a:t>
            </a:r>
            <a:endPar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1179195" y="3652520"/>
            <a:ext cx="6984365" cy="1007745"/>
          </a:xfrm>
          <a:prstGeom prst="roundRect">
            <a:avLst/>
          </a:prstGeom>
          <a:solidFill>
            <a:srgbClr val="017E77">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sp>
        <p:nvSpPr>
          <p:cNvPr id="8" name="矩形 7"/>
          <p:cNvSpPr/>
          <p:nvPr/>
        </p:nvSpPr>
        <p:spPr>
          <a:xfrm>
            <a:off x="1160145" y="2211705"/>
            <a:ext cx="3744595" cy="1033780"/>
          </a:xfrm>
          <a:prstGeom prst="rect">
            <a:avLst/>
          </a:prstGeom>
          <a:noFill/>
          <a:ln w="63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sp>
        <p:nvSpPr>
          <p:cNvPr id="34" name="矩形 33"/>
          <p:cNvSpPr/>
          <p:nvPr/>
        </p:nvSpPr>
        <p:spPr>
          <a:xfrm>
            <a:off x="689469" y="233665"/>
            <a:ext cx="1605280" cy="521970"/>
          </a:xfrm>
          <a:prstGeom prst="rect">
            <a:avLst/>
          </a:prstGeom>
        </p:spPr>
        <p:txBody>
          <a:bodyPr wrap="none">
            <a:spAutoFit/>
          </a:bodyPr>
          <a:lstStyle/>
          <a:p>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修改评价</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2" name="文本框 1"/>
          <p:cNvSpPr txBox="1"/>
          <p:nvPr/>
        </p:nvSpPr>
        <p:spPr>
          <a:xfrm>
            <a:off x="1795780" y="2228850"/>
            <a:ext cx="2804795" cy="891540"/>
          </a:xfrm>
          <a:prstGeom prst="rect">
            <a:avLst/>
          </a:prstGeom>
          <a:noFill/>
        </p:spPr>
        <p:txBody>
          <a:bodyPr wrap="square" rtlCol="0">
            <a:spAutoFit/>
          </a:bodyPr>
          <a:p>
            <a:pPr algn="just" fontAlgn="auto">
              <a:lnSpc>
                <a:spcPct val="130000"/>
              </a:lnSpc>
            </a:pPr>
            <a:r>
              <a:rPr lang="zh-CN" altLang="en-US" sz="2000">
                <a:solidFill>
                  <a:schemeClr val="tx1"/>
                </a:solidFill>
                <a:latin typeface="黑体" panose="02010609060101010101" charset="-122"/>
                <a:ea typeface="黑体" panose="02010609060101010101" charset="-122"/>
              </a:rPr>
              <a:t>跨境电商卖家针对这些中差评该怎么办呢？</a:t>
            </a:r>
            <a:endParaRPr lang="zh-CN" altLang="en-US" sz="2000">
              <a:solidFill>
                <a:schemeClr val="tx1"/>
              </a:solidFill>
              <a:latin typeface="黑体" panose="02010609060101010101" charset="-122"/>
              <a:ea typeface="黑体" panose="02010609060101010101" charset="-122"/>
            </a:endParaRPr>
          </a:p>
        </p:txBody>
      </p:sp>
      <p:sp>
        <p:nvSpPr>
          <p:cNvPr id="5" name="文本框 4"/>
          <p:cNvSpPr txBox="1"/>
          <p:nvPr/>
        </p:nvSpPr>
        <p:spPr>
          <a:xfrm>
            <a:off x="1071880" y="1021715"/>
            <a:ext cx="7275830" cy="730885"/>
          </a:xfrm>
          <a:prstGeom prst="rect">
            <a:avLst/>
          </a:prstGeom>
          <a:noFill/>
        </p:spPr>
        <p:txBody>
          <a:bodyPr wrap="square" rtlCol="0">
            <a:spAutoFit/>
          </a:bodyPr>
          <a:p>
            <a:pPr algn="just" fontAlgn="auto">
              <a:lnSpc>
                <a:spcPct val="130000"/>
              </a:lnSpc>
            </a:pPr>
            <a:r>
              <a:rPr lang="zh-CN" altLang="en-US" sz="1600">
                <a:solidFill>
                  <a:schemeClr val="tx1"/>
                </a:solidFill>
                <a:latin typeface="黑体" panose="02010609060101010101" charset="-122"/>
                <a:ea typeface="黑体" panose="02010609060101010101" charset="-122"/>
              </a:rPr>
              <a:t>一个中差评对店铺有很大的影响，也是对卖家的一个提醒，说明店铺出现了问题，需要进行修改。</a:t>
            </a:r>
            <a:endParaRPr lang="zh-CN" altLang="en-US" sz="1600">
              <a:solidFill>
                <a:schemeClr val="tx1"/>
              </a:solidFill>
              <a:latin typeface="黑体" panose="02010609060101010101" charset="-122"/>
              <a:ea typeface="黑体" panose="02010609060101010101" charset="-122"/>
            </a:endParaRPr>
          </a:p>
        </p:txBody>
      </p:sp>
      <p:sp>
        <p:nvSpPr>
          <p:cNvPr id="6" name="文本框 5"/>
          <p:cNvSpPr txBox="1"/>
          <p:nvPr/>
        </p:nvSpPr>
        <p:spPr>
          <a:xfrm>
            <a:off x="1294765" y="3775075"/>
            <a:ext cx="6729095" cy="730885"/>
          </a:xfrm>
          <a:prstGeom prst="rect">
            <a:avLst/>
          </a:prstGeom>
          <a:noFill/>
        </p:spPr>
        <p:txBody>
          <a:bodyPr wrap="square" rtlCol="0">
            <a:spAutoFit/>
          </a:bodyPr>
          <a:p>
            <a:pPr algn="just" fontAlgn="auto">
              <a:lnSpc>
                <a:spcPct val="130000"/>
              </a:lnSpc>
            </a:pPr>
            <a:r>
              <a:rPr lang="zh-CN" altLang="en-US" sz="1600">
                <a:solidFill>
                  <a:schemeClr val="bg1"/>
                </a:solidFill>
                <a:latin typeface="黑体" panose="02010609060101010101" charset="-122"/>
                <a:ea typeface="黑体" panose="02010609060101010101" charset="-122"/>
                <a:sym typeface="+mn-ea"/>
              </a:rPr>
              <a:t>正视中差评，尽可能地去消除中差评的不利影响，甚至创造出积极效应。根据中差评的原因，应及时与客户进行沟通。</a:t>
            </a:r>
            <a:endParaRPr lang="zh-CN" altLang="en-US" sz="1600" b="1">
              <a:solidFill>
                <a:schemeClr val="bg1"/>
              </a:solidFill>
              <a:latin typeface="黑体" panose="02010609060101010101" charset="-122"/>
              <a:ea typeface="黑体" panose="02010609060101010101" charset="-122"/>
              <a:sym typeface="+mn-ea"/>
            </a:endParaRPr>
          </a:p>
        </p:txBody>
      </p:sp>
      <p:grpSp>
        <p:nvGrpSpPr>
          <p:cNvPr id="10" name="组合 9"/>
          <p:cNvGrpSpPr/>
          <p:nvPr/>
        </p:nvGrpSpPr>
        <p:grpSpPr>
          <a:xfrm>
            <a:off x="683895" y="1995805"/>
            <a:ext cx="935990" cy="791210"/>
            <a:chOff x="1077" y="3143"/>
            <a:chExt cx="1474" cy="1246"/>
          </a:xfrm>
        </p:grpSpPr>
        <p:sp>
          <p:nvSpPr>
            <p:cNvPr id="9" name="矩形 8"/>
            <p:cNvSpPr/>
            <p:nvPr/>
          </p:nvSpPr>
          <p:spPr>
            <a:xfrm>
              <a:off x="1077" y="3143"/>
              <a:ext cx="1474" cy="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pic>
          <p:nvPicPr>
            <p:cNvPr id="7" name="图片 6" descr="3649412"/>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238" y="3293"/>
              <a:ext cx="1214" cy="848"/>
            </a:xfrm>
            <a:prstGeom prst="rect">
              <a:avLst/>
            </a:prstGeom>
          </p:spPr>
        </p:pic>
      </p:grpSp>
      <p:pic>
        <p:nvPicPr>
          <p:cNvPr id="4107" name="그림 94"/>
          <p:cNvPicPr>
            <a:picLocks noChangeAspect="1"/>
          </p:cNvPicPr>
          <p:nvPr/>
        </p:nvPicPr>
        <p:blipFill>
          <a:blip r:embed="rId3"/>
          <a:stretch>
            <a:fillRect/>
          </a:stretch>
        </p:blipFill>
        <p:spPr>
          <a:xfrm>
            <a:off x="6450330" y="1859915"/>
            <a:ext cx="1636395" cy="1530985"/>
          </a:xfrm>
          <a:prstGeom prst="rect">
            <a:avLst/>
          </a:prstGeom>
          <a:noFill/>
          <a:ln w="9525">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48690" y="1509395"/>
            <a:ext cx="7257415" cy="730885"/>
          </a:xfrm>
          <a:prstGeom prst="rect">
            <a:avLst/>
          </a:prstGeom>
          <a:noFill/>
        </p:spPr>
        <p:txBody>
          <a:bodyPr wrap="square" rtlCol="0">
            <a:spAutoFit/>
          </a:bodyPr>
          <a:p>
            <a:pPr fontAlgn="auto">
              <a:lnSpc>
                <a:spcPct val="130000"/>
              </a:lnSpc>
            </a:pPr>
            <a:r>
              <a:rPr lang="zh-CN" altLang="en-US" sz="1600">
                <a:latin typeface="黑体" panose="02010609060101010101" charset="-122"/>
                <a:ea typeface="黑体" panose="02010609060101010101" charset="-122"/>
              </a:rPr>
              <a:t>如果因为产品质量原因而引起客户不满，应及时和客户进行沟通，让客户知道中评对于一个新手卖家的致命打击，让买家心存怜悯。</a:t>
            </a:r>
            <a:endParaRPr lang="zh-CN" altLang="en-US" sz="1600">
              <a:latin typeface="黑体" panose="02010609060101010101" charset="-122"/>
              <a:ea typeface="黑体" panose="02010609060101010101" charset="-122"/>
            </a:endParaRPr>
          </a:p>
        </p:txBody>
      </p:sp>
      <p:sp>
        <p:nvSpPr>
          <p:cNvPr id="8" name="文本框 7"/>
          <p:cNvSpPr txBox="1"/>
          <p:nvPr/>
        </p:nvSpPr>
        <p:spPr>
          <a:xfrm>
            <a:off x="803910" y="1056640"/>
            <a:ext cx="5287010" cy="368300"/>
          </a:xfrm>
          <a:prstGeom prst="rect">
            <a:avLst/>
          </a:prstGeom>
          <a:noFill/>
        </p:spPr>
        <p:txBody>
          <a:bodyPr wrap="square" rtlCol="0">
            <a:spAutoFit/>
          </a:bodyPr>
          <a:p>
            <a:r>
              <a:rPr lang="en-US" altLang="zh-CN">
                <a:latin typeface="黑体" panose="02010609060101010101" charset="-122"/>
                <a:ea typeface="黑体" panose="02010609060101010101" charset="-122"/>
                <a:cs typeface="黑体" panose="02010609060101010101" charset="-122"/>
              </a:rPr>
              <a:t>1.</a:t>
            </a:r>
            <a:r>
              <a:rPr lang="zh-CN" altLang="en-US">
                <a:latin typeface="黑体" panose="02010609060101010101" charset="-122"/>
                <a:ea typeface="黑体" panose="02010609060101010101" charset="-122"/>
                <a:cs typeface="黑体" panose="02010609060101010101" charset="-122"/>
              </a:rPr>
              <a:t>给中评，买家对于你的产品表示怀疑</a:t>
            </a:r>
            <a:endParaRPr lang="zh-CN" altLang="en-US">
              <a:latin typeface="黑体" panose="02010609060101010101" charset="-122"/>
              <a:ea typeface="黑体" panose="02010609060101010101" charset="-122"/>
              <a:cs typeface="黑体" panose="02010609060101010101" charset="-122"/>
            </a:endParaRPr>
          </a:p>
        </p:txBody>
      </p:sp>
      <p:sp>
        <p:nvSpPr>
          <p:cNvPr id="9" name="矩形 8"/>
          <p:cNvSpPr/>
          <p:nvPr/>
        </p:nvSpPr>
        <p:spPr>
          <a:xfrm>
            <a:off x="689469" y="233665"/>
            <a:ext cx="1605280" cy="521970"/>
          </a:xfrm>
          <a:prstGeom prst="rect">
            <a:avLst/>
          </a:prstGeom>
        </p:spPr>
        <p:txBody>
          <a:bodyPr wrap="none">
            <a:spAutoFit/>
          </a:bodyPr>
          <a:p>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修改评价</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10" name="文本框 9"/>
          <p:cNvSpPr txBox="1"/>
          <p:nvPr/>
        </p:nvSpPr>
        <p:spPr>
          <a:xfrm>
            <a:off x="1064895" y="2742565"/>
            <a:ext cx="6409690" cy="1370965"/>
          </a:xfrm>
          <a:prstGeom prst="rect">
            <a:avLst/>
          </a:prstGeom>
          <a:noFill/>
        </p:spPr>
        <p:txBody>
          <a:bodyPr wrap="square" rtlCol="0">
            <a:spAutoFit/>
          </a:bodyPr>
          <a:p>
            <a:pPr fontAlgn="auto">
              <a:lnSpc>
                <a:spcPct val="130000"/>
              </a:lnSpc>
            </a:pPr>
            <a:r>
              <a:rPr lang="zh-CN" altLang="en-US" sz="1600">
                <a:latin typeface="黑体" panose="02010609060101010101" charset="-122"/>
                <a:ea typeface="黑体" panose="02010609060101010101" charset="-122"/>
                <a:cs typeface="黑体" panose="02010609060101010101" charset="-122"/>
                <a:sym typeface="+mn-ea"/>
              </a:rPr>
              <a:t>如：</a:t>
            </a:r>
            <a:endParaRPr lang="zh-CN" altLang="en-US" sz="1600">
              <a:latin typeface="黑体" panose="02010609060101010101" charset="-122"/>
              <a:ea typeface="黑体" panose="02010609060101010101" charset="-122"/>
              <a:cs typeface="黑体" panose="02010609060101010101" charset="-122"/>
              <a:sym typeface="+mn-ea"/>
            </a:endParaRPr>
          </a:p>
          <a:p>
            <a:pPr fontAlgn="auto">
              <a:lnSpc>
                <a:spcPct val="130000"/>
              </a:lnSpc>
            </a:pPr>
            <a:r>
              <a:rPr lang="zh-CN" altLang="en-US" sz="1600">
                <a:latin typeface="黑体" panose="02010609060101010101" charset="-122"/>
                <a:ea typeface="黑体" panose="02010609060101010101" charset="-122"/>
                <a:cs typeface="黑体" panose="02010609060101010101" charset="-122"/>
                <a:sym typeface="+mn-ea"/>
              </a:rPr>
              <a:t>    卖家小A昨天收到了客户的中评，原因很简单，因为买家觉得她买到的裙子穿起来效果没有图片模特穿起来的效果好。碰到这样的客户小A当务之急就是及时和买家取得联系，希望其能修改评价。</a:t>
            </a:r>
            <a:endParaRPr lang="zh-CN" altLang="en-US" sz="1600">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28750" y="1341120"/>
            <a:ext cx="5824220" cy="2804795"/>
            <a:chOff x="1487" y="3329"/>
            <a:chExt cx="11273" cy="4459"/>
          </a:xfrm>
        </p:grpSpPr>
        <p:sp>
          <p:nvSpPr>
            <p:cNvPr id="8" name="矩形 7"/>
            <p:cNvSpPr/>
            <p:nvPr/>
          </p:nvSpPr>
          <p:spPr>
            <a:xfrm>
              <a:off x="1487" y="3329"/>
              <a:ext cx="11273" cy="4459"/>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58" y="3406"/>
              <a:ext cx="10958" cy="4257"/>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buyer,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 am very glad to receive your message. Although I haven't got a high score on amazon, I've been doing business on amazon for many years and I am quite confident about my products. Besides, since amazon offers Buyer Protection service which means the payment wont be released to us until you are satisfied with the product and agree to release the money. We sincerely look forward to establishing long business relationship with you.</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34" name="矩形 33"/>
          <p:cNvSpPr/>
          <p:nvPr/>
        </p:nvSpPr>
        <p:spPr>
          <a:xfrm>
            <a:off x="689469" y="233665"/>
            <a:ext cx="1605280" cy="521970"/>
          </a:xfrm>
          <a:prstGeom prst="rect">
            <a:avLst/>
          </a:prstGeom>
        </p:spPr>
        <p:txBody>
          <a:bodyPr wrap="none">
            <a:spAutoFit/>
          </a:bodyPr>
          <a:lstStyle/>
          <a:p>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修改评价</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2" name="文本框 1"/>
          <p:cNvSpPr txBox="1"/>
          <p:nvPr/>
        </p:nvSpPr>
        <p:spPr>
          <a:xfrm>
            <a:off x="795020" y="895985"/>
            <a:ext cx="5287010" cy="368300"/>
          </a:xfrm>
          <a:prstGeom prst="rect">
            <a:avLst/>
          </a:prstGeom>
          <a:noFill/>
        </p:spPr>
        <p:txBody>
          <a:bodyPr wrap="square" rtlCol="0">
            <a:spAutoFit/>
          </a:bodyPr>
          <a:p>
            <a:r>
              <a:rPr lang="en-US" altLang="zh-CN">
                <a:latin typeface="黑体" panose="02010609060101010101" charset="-122"/>
                <a:ea typeface="黑体" panose="02010609060101010101" charset="-122"/>
                <a:cs typeface="黑体" panose="02010609060101010101" charset="-122"/>
              </a:rPr>
              <a:t>1.</a:t>
            </a:r>
            <a:r>
              <a:rPr lang="zh-CN" altLang="en-US">
                <a:latin typeface="黑体" panose="02010609060101010101" charset="-122"/>
                <a:ea typeface="黑体" panose="02010609060101010101" charset="-122"/>
                <a:cs typeface="黑体" panose="02010609060101010101" charset="-122"/>
              </a:rPr>
              <a:t>给中评，买家对于你的产品表示怀疑</a:t>
            </a:r>
            <a:endParaRPr lang="zh-CN" altLang="en-US">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66775" y="877570"/>
            <a:ext cx="5287010" cy="368300"/>
          </a:xfrm>
          <a:prstGeom prst="rect">
            <a:avLst/>
          </a:prstGeom>
          <a:noFill/>
        </p:spPr>
        <p:txBody>
          <a:bodyPr wrap="square" rtlCol="0">
            <a:spAutoFit/>
          </a:bodyPr>
          <a:p>
            <a:r>
              <a:rPr lang="en-US" altLang="zh-CN">
                <a:latin typeface="黑体" panose="02010609060101010101" charset="-122"/>
                <a:ea typeface="黑体" panose="02010609060101010101" charset="-122"/>
                <a:cs typeface="黑体" panose="02010609060101010101" charset="-122"/>
              </a:rPr>
              <a:t>2.</a:t>
            </a:r>
            <a:r>
              <a:rPr lang="zh-CN" altLang="en-US">
                <a:latin typeface="黑体" panose="02010609060101010101" charset="-122"/>
                <a:ea typeface="黑体" panose="02010609060101010101" charset="-122"/>
                <a:cs typeface="黑体" panose="02010609060101010101" charset="-122"/>
              </a:rPr>
              <a:t>请求修改差评</a:t>
            </a:r>
            <a:endParaRPr lang="zh-CN" altLang="en-US">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2917190" y="1652270"/>
            <a:ext cx="5497830" cy="730885"/>
          </a:xfrm>
          <a:prstGeom prst="rect">
            <a:avLst/>
          </a:prstGeom>
          <a:noFill/>
        </p:spPr>
        <p:txBody>
          <a:bodyPr wrap="square" rtlCol="0">
            <a:spAutoFit/>
          </a:bodyPr>
          <a:p>
            <a:pPr fontAlgn="auto">
              <a:lnSpc>
                <a:spcPct val="130000"/>
              </a:lnSpc>
            </a:pPr>
            <a:r>
              <a:rPr lang="zh-CN" altLang="en-US" sz="1600">
                <a:latin typeface="黑体" panose="02010609060101010101" charset="-122"/>
                <a:ea typeface="黑体" panose="02010609060101010101" charset="-122"/>
              </a:rPr>
              <a:t>质量问题，</a:t>
            </a:r>
            <a:r>
              <a:rPr lang="zh-CN" altLang="en-US" sz="1600">
                <a:latin typeface="黑体" panose="02010609060101010101" charset="-122"/>
                <a:ea typeface="黑体" panose="02010609060101010101" charset="-122"/>
                <a:sym typeface="+mn-ea"/>
              </a:rPr>
              <a:t>如果是产品的缺陷就想办法弥补或者客户下次来时在不亏本的情况下给他点优惠，让他改一下评价。</a:t>
            </a:r>
            <a:endParaRPr lang="en-US" altLang="zh-CN" sz="1600">
              <a:latin typeface="黑体" panose="02010609060101010101" charset="-122"/>
              <a:ea typeface="黑体" panose="02010609060101010101" charset="-122"/>
            </a:endParaRPr>
          </a:p>
        </p:txBody>
      </p:sp>
      <p:sp>
        <p:nvSpPr>
          <p:cNvPr id="34" name="矩形 33"/>
          <p:cNvSpPr/>
          <p:nvPr/>
        </p:nvSpPr>
        <p:spPr>
          <a:xfrm>
            <a:off x="689469" y="233665"/>
            <a:ext cx="1605280" cy="521970"/>
          </a:xfrm>
          <a:prstGeom prst="rect">
            <a:avLst/>
          </a:prstGeom>
        </p:spPr>
        <p:txBody>
          <a:bodyPr wrap="none">
            <a:spAutoFit/>
          </a:bodyPr>
          <a:lstStyle/>
          <a:p>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修改评价</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10" name="组合 9"/>
          <p:cNvGrpSpPr/>
          <p:nvPr/>
        </p:nvGrpSpPr>
        <p:grpSpPr>
          <a:xfrm>
            <a:off x="694055" y="2166620"/>
            <a:ext cx="1367790" cy="1151890"/>
            <a:chOff x="1318" y="3426"/>
            <a:chExt cx="2154" cy="1814"/>
          </a:xfrm>
        </p:grpSpPr>
        <p:sp>
          <p:nvSpPr>
            <p:cNvPr id="9" name="圆角矩形 8"/>
            <p:cNvSpPr/>
            <p:nvPr/>
          </p:nvSpPr>
          <p:spPr>
            <a:xfrm>
              <a:off x="1318" y="3426"/>
              <a:ext cx="2154" cy="1815"/>
            </a:xfrm>
            <a:prstGeom prst="roundRect">
              <a:avLst/>
            </a:prstGeom>
            <a:solidFill>
              <a:srgbClr val="01B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sp>
          <p:nvSpPr>
            <p:cNvPr id="5" name="文本框 4"/>
            <p:cNvSpPr txBox="1"/>
            <p:nvPr/>
          </p:nvSpPr>
          <p:spPr>
            <a:xfrm>
              <a:off x="1646" y="3606"/>
              <a:ext cx="1525" cy="1404"/>
            </a:xfrm>
            <a:prstGeom prst="rect">
              <a:avLst/>
            </a:prstGeom>
            <a:noFill/>
          </p:spPr>
          <p:txBody>
            <a:bodyPr wrap="square" rtlCol="0">
              <a:spAutoFit/>
            </a:bodyPr>
            <a:p>
              <a:pPr algn="ctr" fontAlgn="auto">
                <a:lnSpc>
                  <a:spcPct val="130000"/>
                </a:lnSpc>
              </a:pPr>
              <a:r>
                <a:rPr lang="zh-CN" altLang="en-US" sz="2000">
                  <a:solidFill>
                    <a:schemeClr val="bg1"/>
                  </a:solidFill>
                  <a:latin typeface="黑体" panose="02010609060101010101" charset="-122"/>
                  <a:ea typeface="黑体" panose="02010609060101010101" charset="-122"/>
                  <a:cs typeface="黑体" panose="02010609060101010101" charset="-122"/>
                </a:rPr>
                <a:t>客户</a:t>
              </a:r>
              <a:endParaRPr lang="zh-CN" altLang="en-US" sz="2000">
                <a:solidFill>
                  <a:schemeClr val="bg1"/>
                </a:solidFill>
                <a:latin typeface="黑体" panose="02010609060101010101" charset="-122"/>
                <a:ea typeface="黑体" panose="02010609060101010101" charset="-122"/>
                <a:cs typeface="黑体" panose="02010609060101010101" charset="-122"/>
              </a:endParaRPr>
            </a:p>
            <a:p>
              <a:pPr fontAlgn="auto">
                <a:lnSpc>
                  <a:spcPct val="130000"/>
                </a:lnSpc>
              </a:pPr>
              <a:r>
                <a:rPr lang="zh-CN" altLang="en-US" sz="2000">
                  <a:solidFill>
                    <a:schemeClr val="bg1"/>
                  </a:solidFill>
                  <a:latin typeface="黑体" panose="02010609060101010101" charset="-122"/>
                  <a:ea typeface="黑体" panose="02010609060101010101" charset="-122"/>
                  <a:cs typeface="黑体" panose="02010609060101010101" charset="-122"/>
                </a:rPr>
                <a:t>给差评</a:t>
              </a:r>
              <a:endParaRPr lang="zh-CN" altLang="en-US" sz="2000">
                <a:solidFill>
                  <a:schemeClr val="bg1"/>
                </a:solidFill>
                <a:latin typeface="黑体" panose="02010609060101010101" charset="-122"/>
                <a:ea typeface="黑体" panose="02010609060101010101" charset="-122"/>
                <a:cs typeface="黑体" panose="02010609060101010101" charset="-122"/>
              </a:endParaRPr>
            </a:p>
          </p:txBody>
        </p:sp>
      </p:grpSp>
      <p:sp>
        <p:nvSpPr>
          <p:cNvPr id="6" name="文本框 5"/>
          <p:cNvSpPr txBox="1"/>
          <p:nvPr/>
        </p:nvSpPr>
        <p:spPr>
          <a:xfrm>
            <a:off x="2917190" y="2519680"/>
            <a:ext cx="5497830" cy="410845"/>
          </a:xfrm>
          <a:prstGeom prst="rect">
            <a:avLst/>
          </a:prstGeom>
          <a:noFill/>
        </p:spPr>
        <p:txBody>
          <a:bodyPr wrap="square" rtlCol="0">
            <a:spAutoFit/>
          </a:bodyPr>
          <a:p>
            <a:pPr fontAlgn="auto">
              <a:lnSpc>
                <a:spcPct val="130000"/>
              </a:lnSpc>
            </a:pPr>
            <a:r>
              <a:rPr lang="zh-CN" altLang="en-US" sz="1600">
                <a:latin typeface="黑体" panose="02010609060101010101" charset="-122"/>
                <a:ea typeface="黑体" panose="02010609060101010101" charset="-122"/>
                <a:sym typeface="+mn-ea"/>
              </a:rPr>
              <a:t>物流慢的问题，更改物流公司。</a:t>
            </a:r>
            <a:endParaRPr lang="zh-CN" altLang="en-US" sz="1600">
              <a:latin typeface="黑体" panose="02010609060101010101" charset="-122"/>
              <a:ea typeface="黑体" panose="02010609060101010101" charset="-122"/>
              <a:sym typeface="+mn-ea"/>
            </a:endParaRPr>
          </a:p>
        </p:txBody>
      </p:sp>
      <p:sp>
        <p:nvSpPr>
          <p:cNvPr id="7" name="文本框 6"/>
          <p:cNvSpPr txBox="1"/>
          <p:nvPr/>
        </p:nvSpPr>
        <p:spPr>
          <a:xfrm>
            <a:off x="2917190" y="3128010"/>
            <a:ext cx="5556885" cy="1050925"/>
          </a:xfrm>
          <a:prstGeom prst="rect">
            <a:avLst/>
          </a:prstGeom>
          <a:noFill/>
        </p:spPr>
        <p:txBody>
          <a:bodyPr wrap="square" rtlCol="0">
            <a:spAutoFit/>
          </a:bodyPr>
          <a:p>
            <a:pPr fontAlgn="auto">
              <a:lnSpc>
                <a:spcPct val="130000"/>
              </a:lnSpc>
            </a:pPr>
            <a:r>
              <a:rPr lang="zh-CN" altLang="en-US" sz="1600">
                <a:latin typeface="黑体" panose="02010609060101010101" charset="-122"/>
                <a:ea typeface="黑体" panose="02010609060101010101" charset="-122"/>
                <a:sym typeface="+mn-ea"/>
              </a:rPr>
              <a:t>不大了解平台规则，将平台的修改规则告诉他们，买家愿意修改最好，不愿意则可以忽略，有时候收到几个差评也是正常的。</a:t>
            </a:r>
            <a:endParaRPr lang="zh-CN" altLang="en-US" sz="1600">
              <a:latin typeface="黑体" panose="02010609060101010101" charset="-122"/>
              <a:ea typeface="黑体" panose="02010609060101010101" charset="-122"/>
              <a:sym typeface="+mn-ea"/>
            </a:endParaRPr>
          </a:p>
        </p:txBody>
      </p:sp>
      <p:pic>
        <p:nvPicPr>
          <p:cNvPr id="12" name="图片 11" descr="3477250"/>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409190" y="1734820"/>
            <a:ext cx="485775" cy="485775"/>
          </a:xfrm>
          <a:prstGeom prst="rect">
            <a:avLst/>
          </a:prstGeom>
        </p:spPr>
      </p:pic>
      <p:pic>
        <p:nvPicPr>
          <p:cNvPr id="14" name="图片 13" descr="4527360"/>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09190" y="2494280"/>
            <a:ext cx="485775" cy="485775"/>
          </a:xfrm>
          <a:prstGeom prst="rect">
            <a:avLst/>
          </a:prstGeom>
        </p:spPr>
      </p:pic>
      <p:pic>
        <p:nvPicPr>
          <p:cNvPr id="15" name="图片 14" descr="4450768"/>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09190" y="3253740"/>
            <a:ext cx="485775" cy="485775"/>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22.xml><?xml version="1.0" encoding="utf-8"?>
<p:tagLst xmlns:p="http://schemas.openxmlformats.org/presentationml/2006/main">
  <p:tag name="KSO_WM_SLIDE_MODEL_TYPE" val="cover"/>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黑体"/>
        <a:ea typeface="黑体"/>
        <a:cs typeface=""/>
      </a:majorFont>
      <a:minorFont>
        <a:latin typeface="黑体"/>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2636</Words>
  <Application>WPS 演示</Application>
  <PresentationFormat>自定义</PresentationFormat>
  <Paragraphs>161</Paragraphs>
  <Slides>17</Slides>
  <Notes>0</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17</vt:i4>
      </vt:variant>
    </vt:vector>
  </HeadingPairs>
  <TitlesOfParts>
    <vt:vector size="30" baseType="lpstr">
      <vt:lpstr>Arial</vt:lpstr>
      <vt:lpstr>宋体</vt:lpstr>
      <vt:lpstr>Wingdings</vt:lpstr>
      <vt:lpstr>黑体</vt:lpstr>
      <vt:lpstr>Arial</vt:lpstr>
      <vt:lpstr>Open Sans Light</vt:lpstr>
      <vt:lpstr>Open Sans</vt:lpstr>
      <vt:lpstr>微软雅黑</vt:lpstr>
      <vt:lpstr>Arial Unicode MS</vt:lpstr>
      <vt:lpstr>Segoe Print</vt:lpstr>
      <vt:lpstr>Office 主题</vt:lpstr>
      <vt:lpstr>1_Office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苹果</cp:lastModifiedBy>
  <cp:revision>69</cp:revision>
  <dcterms:created xsi:type="dcterms:W3CDTF">2019-08-18T12:20:00Z</dcterms:created>
  <dcterms:modified xsi:type="dcterms:W3CDTF">2019-12-18T09:00:36Z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