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8" r:id="rId4"/>
  </p:sldMasterIdLst>
  <p:notesMasterIdLst>
    <p:notesMasterId r:id="rId6"/>
  </p:notesMasterIdLst>
  <p:handoutMasterIdLst>
    <p:handoutMasterId r:id="rId19"/>
  </p:handoutMasterIdLst>
  <p:sldIdLst>
    <p:sldId id="258" r:id="rId5"/>
    <p:sldId id="276" r:id="rId7"/>
    <p:sldId id="293" r:id="rId8"/>
    <p:sldId id="259" r:id="rId9"/>
    <p:sldId id="260" r:id="rId10"/>
    <p:sldId id="257" r:id="rId11"/>
    <p:sldId id="261" r:id="rId12"/>
    <p:sldId id="262" r:id="rId13"/>
    <p:sldId id="310" r:id="rId14"/>
    <p:sldId id="263" r:id="rId15"/>
    <p:sldId id="264" r:id="rId16"/>
    <p:sldId id="265" r:id="rId17"/>
    <p:sldId id="273" r:id="rId18"/>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D4D1"/>
    <a:srgbClr val="04C0BF"/>
    <a:srgbClr val="01BDAD"/>
    <a:srgbClr val="01A89E"/>
    <a:srgbClr val="008075"/>
    <a:srgbClr val="004640"/>
    <a:srgbClr val="00544F"/>
    <a:srgbClr val="03A8A6"/>
    <a:srgbClr val="017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42" y="-93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黑体" panose="02010609060101010101" charset="-122"/>
                <a:ea typeface="黑体" panose="02010609060101010101" charset="-122"/>
                <a:cs typeface="黑体" panose="02010609060101010101" charset="-122"/>
              </a:defRPr>
            </a:lvl1pPr>
          </a:lstStyle>
          <a:p>
            <a:fld id="{2A00C20A-6EC9-472C-9F4C-C15DE03405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黑体" panose="02010609060101010101" charset="-122"/>
                <a:ea typeface="黑体" panose="02010609060101010101" charset="-122"/>
                <a:cs typeface="黑体" panose="02010609060101010101" charset="-122"/>
              </a:defRPr>
            </a:lvl1pPr>
          </a:lstStyle>
          <a:p>
            <a:fld id="{4F6A9EF6-7160-4A3C-9ECB-1F8501A7DD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黑体" panose="02010609060101010101" charset="-122"/>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6"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53388" r="-163" b="28231"/>
          <a:stretch>
            <a:fillRect/>
          </a:stretch>
        </p:blipFill>
        <p:spPr bwMode="auto">
          <a:xfrm>
            <a:off x="889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1026" name="Picture 2" descr="C:\Users\Administrator\Desktop\蓝色简约商务广告名片设计.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0019"/>
          <a:stretch>
            <a:fillRect/>
          </a:stretch>
        </p:blipFill>
        <p:spPr bwMode="auto">
          <a:xfrm>
            <a:off x="635" y="48"/>
            <a:ext cx="9144239" cy="3150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04823"/>
            <a:ext cx="3008392"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43" y="204824"/>
            <a:ext cx="511188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2" y="1076514"/>
            <a:ext cx="3008392"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35" y="3601080"/>
            <a:ext cx="5486543"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35" y="459662"/>
            <a:ext cx="5486543"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1792335" y="4026208"/>
            <a:ext cx="5486543"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1" Type="http://schemas.openxmlformats.org/officeDocument/2006/relationships/theme" Target="../theme/theme3.xml"/><Relationship Id="rId10" Type="http://schemas.openxmlformats.org/officeDocument/2006/relationships/tags" Target="../tags/tag21.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fld>
            <a:endParaRPr lang="zh-CN" altLang="en-US"/>
          </a:p>
        </p:txBody>
      </p:sp>
      <p:pic>
        <p:nvPicPr>
          <p:cNvPr id="7" name="Picture 2" descr="C:\Users\Administrator\Desktop\蓝色简约商务广告名片设计.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293370" y="318135"/>
            <a:ext cx="328930" cy="328930"/>
            <a:chOff x="406574" y="404664"/>
            <a:chExt cx="432048" cy="432048"/>
          </a:xfrm>
        </p:grpSpPr>
        <p:sp>
          <p:nvSpPr>
            <p:cNvPr id="9" name="椭圆 8"/>
            <p:cNvSpPr/>
            <p:nvPr/>
          </p:nvSpPr>
          <p:spPr>
            <a:xfrm>
              <a:off x="406574" y="404664"/>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
          <p:nvSpPr>
            <p:cNvPr id="10" name="椭圆 9"/>
            <p:cNvSpPr/>
            <p:nvPr/>
          </p:nvSpPr>
          <p:spPr>
            <a:xfrm>
              <a:off x="514586" y="5126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8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7"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502412" y="324040"/>
            <a:ext cx="8139178" cy="48606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502412" y="972120"/>
            <a:ext cx="8139178" cy="378046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7"/>
            </p:custDataLst>
          </p:nvPr>
        </p:nvSpPr>
        <p:spPr>
          <a:xfrm>
            <a:off x="659807" y="4762963"/>
            <a:ext cx="2025000" cy="237629"/>
          </a:xfrm>
          <a:prstGeom prst="rect">
            <a:avLst/>
          </a:prstGeom>
        </p:spPr>
        <p:txBody>
          <a:bodyPr vert="horz" lIns="91440" tIns="45720" rIns="91440" bIns="45720" rtlCol="0" anchor="ctr">
            <a:normAutofit/>
          </a:bodyP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3087000" y="4762963"/>
            <a:ext cx="2970000" cy="237629"/>
          </a:xfrm>
          <a:prstGeom prst="rect">
            <a:avLst/>
          </a:prstGeom>
        </p:spPr>
        <p:txBody>
          <a:bodyPr vert="horz" lIns="91440" tIns="45720" rIns="91440" bIns="45720" rtlCol="0" anchor="ctr">
            <a:normAutofit/>
          </a:bodyP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dirty="0"/>
          </a:p>
        </p:txBody>
      </p:sp>
      <p:sp>
        <p:nvSpPr>
          <p:cNvPr id="6" name="灯片编号占位符 5"/>
          <p:cNvSpPr>
            <a:spLocks noGrp="1"/>
          </p:cNvSpPr>
          <p:nvPr>
            <p:ph type="sldNum" sz="quarter" idx="4"/>
            <p:custDataLst>
              <p:tags r:id="rId9"/>
            </p:custDataLst>
          </p:nvPr>
        </p:nvSpPr>
        <p:spPr>
          <a:xfrm>
            <a:off x="6457950" y="4762963"/>
            <a:ext cx="2025000" cy="237629"/>
          </a:xfrm>
          <a:prstGeom prst="rect">
            <a:avLst/>
          </a:prstGeom>
        </p:spPr>
        <p:txBody>
          <a:bodyPr vert="horz" lIns="91440" tIns="45720" rIns="91440" bIns="45720" rtlCol="0" anchor="ctr">
            <a:normAutofit/>
          </a:bodyP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2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8.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9.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4.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hemeOverride" Target="../theme/themeOverride5.xml"/><Relationship Id="rId6" Type="http://schemas.openxmlformats.org/officeDocument/2006/relationships/image" Target="../media/image3.svg"/><Relationship Id="rId5" Type="http://schemas.openxmlformats.org/officeDocument/2006/relationships/image" Target="../media/image6.png"/><Relationship Id="rId4" Type="http://schemas.openxmlformats.org/officeDocument/2006/relationships/image" Target="../media/image2.svg"/><Relationship Id="rId3" Type="http://schemas.openxmlformats.org/officeDocument/2006/relationships/image" Target="../media/image5.png"/><Relationship Id="rId2" Type="http://schemas.openxmlformats.org/officeDocument/2006/relationships/image" Target="../media/image1.sv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635"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74800" y="381269"/>
            <a:ext cx="4467860" cy="2445385"/>
          </a:xfrm>
          <a:prstGeom prst="rect">
            <a:avLst/>
          </a:prstGeom>
        </p:spPr>
        <p:txBody>
          <a:bodyPr wrap="none">
            <a:spAutoFit/>
          </a:bodyPr>
          <a:lstStyle/>
          <a:p>
            <a:pPr algn="ctr" fontAlgn="auto">
              <a:lnSpc>
                <a:spcPct val="150000"/>
              </a:lnSpc>
            </a:pP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第</a:t>
            </a:r>
            <a:r>
              <a:rPr lang="en-US" altLang="zh-CN" sz="5400" b="1" dirty="0" smtClean="0">
                <a:solidFill>
                  <a:srgbClr val="04C0BF"/>
                </a:solidFill>
                <a:latin typeface="黑体" panose="02010609060101010101" charset="-122"/>
                <a:ea typeface="黑体" panose="02010609060101010101" charset="-122"/>
                <a:cs typeface="黑体" panose="02010609060101010101" charset="-122"/>
              </a:rPr>
              <a:t>6</a:t>
            </a: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章</a:t>
            </a:r>
            <a:endParaRPr lang="zh-CN" altLang="en-US" sz="5400" b="1" dirty="0" smtClean="0">
              <a:solidFill>
                <a:srgbClr val="04C0BF"/>
              </a:solidFill>
              <a:latin typeface="黑体" panose="02010609060101010101" charset="-122"/>
              <a:ea typeface="黑体" panose="02010609060101010101" charset="-122"/>
              <a:cs typeface="黑体" panose="02010609060101010101" charset="-122"/>
            </a:endParaRPr>
          </a:p>
          <a:p>
            <a:pPr algn="ctr" fontAlgn="auto">
              <a:lnSpc>
                <a:spcPct val="150000"/>
              </a:lnSpc>
            </a:pPr>
            <a:r>
              <a:rPr lang="zh-CN" altLang="en-US" sz="4800" b="1" dirty="0" smtClean="0">
                <a:solidFill>
                  <a:srgbClr val="04C0BF"/>
                </a:solidFill>
                <a:latin typeface="黑体" panose="02010609060101010101" charset="-122"/>
                <a:ea typeface="黑体" panose="02010609060101010101" charset="-122"/>
                <a:cs typeface="黑体" panose="02010609060101010101" charset="-122"/>
              </a:rPr>
              <a:t>售后沟通与服务</a:t>
            </a:r>
            <a:endParaRPr lang="zh-CN" altLang="en-US" sz="4800" b="1" dirty="0" smtClean="0">
              <a:solidFill>
                <a:srgbClr val="04C0BF"/>
              </a:solidFill>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321985" y="1959508"/>
            <a:ext cx="1104900" cy="1198880"/>
          </a:xfrm>
          <a:prstGeom prst="rect">
            <a:avLst/>
          </a:prstGeom>
        </p:spPr>
        <p:txBody>
          <a:bodyPr wrap="none">
            <a:spAutoFit/>
          </a:bodyPr>
          <a:p>
            <a:pPr algn="r"/>
            <a:r>
              <a:rPr lang="en-US" altLang="zh-CN" sz="7200" b="1" dirty="0" smtClean="0">
                <a:solidFill>
                  <a:schemeClr val="accent5">
                    <a:lumMod val="75000"/>
                  </a:schemeClr>
                </a:solidFill>
                <a:latin typeface="黑体" panose="02010609060101010101" charset="-122"/>
                <a:cs typeface="黑体" panose="02010609060101010101" charset="-122"/>
              </a:rPr>
              <a:t>02</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7" name="矩形 6"/>
          <p:cNvSpPr/>
          <p:nvPr/>
        </p:nvSpPr>
        <p:spPr>
          <a:xfrm>
            <a:off x="1278890" y="3130550"/>
            <a:ext cx="6085205" cy="1322070"/>
          </a:xfrm>
          <a:prstGeom prst="rect">
            <a:avLst/>
          </a:prstGeom>
        </p:spPr>
        <p:txBody>
          <a:bodyPr wrap="square">
            <a:spAutoFit/>
          </a:bodyPr>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买家收到上述邮件10~15天后没有回复评价</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689469" y="233665"/>
            <a:ext cx="67614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买家收到上述邮件10~15天后没有回复评价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1144270" y="1815465"/>
            <a:ext cx="2522220" cy="233108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cs typeface="黑体" panose="02010609060101010101" charset="-122"/>
              </a:rPr>
              <a:t>在卖家发邮件提醒买家评价后10~15天，买家对评价一事置之不理，卖家可以再发邮件进行催促，特别是将店铺的链接或者是产品名称列出来明确提醒买家。</a:t>
            </a:r>
            <a:endParaRPr lang="zh-CN" altLang="en-US" sz="1600">
              <a:latin typeface="黑体" panose="02010609060101010101" charset="-122"/>
              <a:ea typeface="黑体" panose="02010609060101010101" charset="-122"/>
              <a:cs typeface="黑体" panose="02010609060101010101" charset="-122"/>
            </a:endParaRPr>
          </a:p>
        </p:txBody>
      </p:sp>
      <p:pic>
        <p:nvPicPr>
          <p:cNvPr id="4" name="图片 3" descr="&amp;pky8323447823&amp;"/>
          <p:cNvPicPr>
            <a:picLocks noChangeAspect="1"/>
          </p:cNvPicPr>
          <p:nvPr/>
        </p:nvPicPr>
        <p:blipFill>
          <a:blip r:embed="rId1"/>
          <a:srcRect t="8341" b="8341"/>
          <a:stretch>
            <a:fillRect/>
          </a:stretch>
        </p:blipFill>
        <p:spPr>
          <a:xfrm>
            <a:off x="4046220" y="1606887"/>
            <a:ext cx="4606925" cy="259139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67614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买家收到上述邮件10~15天后没有回复评价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883285" y="714299"/>
            <a:ext cx="7621905" cy="4142740"/>
            <a:chOff x="1487" y="3133"/>
            <a:chExt cx="11273" cy="5655"/>
          </a:xfrm>
        </p:grpSpPr>
        <p:sp>
          <p:nvSpPr>
            <p:cNvPr id="8" name="矩形 7"/>
            <p:cNvSpPr/>
            <p:nvPr/>
          </p:nvSpPr>
          <p:spPr>
            <a:xfrm>
              <a:off x="1487" y="3133"/>
              <a:ext cx="11273" cy="5646"/>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210"/>
              <a:ext cx="10958" cy="5578"/>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buyer,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buying shoes from us on April 23rd. We hope that you are satisfied with your purchase. The details for your purchase are as below:</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Item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Item Number: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Total Deal Price: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If you are satisfied with your purchase and the services provided, please do spare some time to leave positive feedback for us.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positive feedback is essential to the development of our business. If you have any problems or concerns about your purchase,please get in touch with our customer service as soon as possible and we will do everything we can to help.</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again and we look forward to seeing you again soon.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Yours Sincerely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10790" y="1471564"/>
            <a:ext cx="3243580" cy="1014730"/>
          </a:xfrm>
          <a:prstGeom prst="rect">
            <a:avLst/>
          </a:prstGeom>
        </p:spPr>
        <p:txBody>
          <a:bodyPr wrap="none">
            <a:spAutoFit/>
          </a:bodyPr>
          <a:lstStyle/>
          <a:p>
            <a:r>
              <a:rPr lang="zh-CN" altLang="en-US" sz="6000" b="1" dirty="0" smtClean="0">
                <a:solidFill>
                  <a:srgbClr val="04C0BF"/>
                </a:solidFill>
                <a:latin typeface="黑体" panose="02010609060101010101" charset="-122"/>
                <a:ea typeface="黑体" panose="02010609060101010101" charset="-122"/>
                <a:cs typeface="黑体" panose="02010609060101010101" charset="-122"/>
              </a:rPr>
              <a:t>谢谢大家</a:t>
            </a:r>
            <a:endParaRPr lang="zh-CN" altLang="en-US" sz="6000" b="1" dirty="0" smtClean="0">
              <a:solidFill>
                <a:srgbClr val="04C0BF"/>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95345" y="439420"/>
            <a:ext cx="1877060" cy="645160"/>
          </a:xfrm>
          <a:prstGeom prst="rect">
            <a:avLst/>
          </a:prstGeom>
          <a:noFill/>
        </p:spPr>
        <p:txBody>
          <a:bodyPr wrap="square" rtlCol="0">
            <a:spAutoFit/>
          </a:bodyPr>
          <a:p>
            <a:r>
              <a:rPr lang="zh-CN" altLang="en-US" sz="3600">
                <a:latin typeface="黑体" panose="02010609060101010101" charset="-122"/>
                <a:ea typeface="黑体" panose="02010609060101010101" charset="-122"/>
                <a:cs typeface="黑体" panose="02010609060101010101" charset="-122"/>
              </a:rPr>
              <a:t>目  录</a:t>
            </a:r>
            <a:endParaRPr lang="zh-CN" altLang="en-US" sz="3600">
              <a:latin typeface="黑体" panose="02010609060101010101" charset="-122"/>
              <a:ea typeface="黑体" panose="02010609060101010101" charset="-122"/>
              <a:cs typeface="黑体" panose="02010609060101010101" charset="-122"/>
            </a:endParaRPr>
          </a:p>
        </p:txBody>
      </p:sp>
      <p:grpSp>
        <p:nvGrpSpPr>
          <p:cNvPr id="25" name="组合 24"/>
          <p:cNvGrpSpPr/>
          <p:nvPr/>
        </p:nvGrpSpPr>
        <p:grpSpPr>
          <a:xfrm>
            <a:off x="555625" y="1249680"/>
            <a:ext cx="619760" cy="3526790"/>
            <a:chOff x="1779" y="2194"/>
            <a:chExt cx="976" cy="5554"/>
          </a:xfrm>
        </p:grpSpPr>
        <p:grpSp>
          <p:nvGrpSpPr>
            <p:cNvPr id="15" name="组合 14"/>
            <p:cNvGrpSpPr/>
            <p:nvPr/>
          </p:nvGrpSpPr>
          <p:grpSpPr>
            <a:xfrm>
              <a:off x="1779" y="2194"/>
              <a:ext cx="976" cy="1060"/>
              <a:chOff x="1679" y="2194"/>
              <a:chExt cx="976" cy="1060"/>
            </a:xfrm>
          </p:grpSpPr>
          <p:sp>
            <p:nvSpPr>
              <p:cNvPr id="9" name="菱形 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4" name="文本框 1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6.1</a:t>
                </a:r>
                <a:endParaRPr lang="en-US" altLang="zh-CN" sz="2000">
                  <a:cs typeface="黑体" panose="02010609060101010101" charset="-122"/>
                </a:endParaRPr>
              </a:p>
            </p:txBody>
          </p:sp>
        </p:grpSp>
        <p:grpSp>
          <p:nvGrpSpPr>
            <p:cNvPr id="16" name="组合 15"/>
            <p:cNvGrpSpPr/>
            <p:nvPr/>
          </p:nvGrpSpPr>
          <p:grpSpPr>
            <a:xfrm>
              <a:off x="1779" y="3692"/>
              <a:ext cx="976" cy="1060"/>
              <a:chOff x="1679" y="2194"/>
              <a:chExt cx="976" cy="1060"/>
            </a:xfrm>
          </p:grpSpPr>
          <p:sp>
            <p:nvSpPr>
              <p:cNvPr id="17" name="菱形 16"/>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8" name="文本框 17"/>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6.2</a:t>
                </a:r>
                <a:endParaRPr lang="en-US" altLang="zh-CN" sz="2000">
                  <a:cs typeface="黑体" panose="02010609060101010101" charset="-122"/>
                </a:endParaRPr>
              </a:p>
            </p:txBody>
          </p:sp>
        </p:grpSp>
        <p:grpSp>
          <p:nvGrpSpPr>
            <p:cNvPr id="19" name="组合 18"/>
            <p:cNvGrpSpPr/>
            <p:nvPr/>
          </p:nvGrpSpPr>
          <p:grpSpPr>
            <a:xfrm>
              <a:off x="1779" y="5190"/>
              <a:ext cx="976" cy="1060"/>
              <a:chOff x="1679" y="2194"/>
              <a:chExt cx="976" cy="1060"/>
            </a:xfrm>
          </p:grpSpPr>
          <p:sp>
            <p:nvSpPr>
              <p:cNvPr id="20" name="菱形 19"/>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1" name="文本框 20"/>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6.3</a:t>
                </a:r>
                <a:endParaRPr lang="en-US" altLang="zh-CN" sz="2000">
                  <a:cs typeface="黑体" panose="02010609060101010101" charset="-122"/>
                </a:endParaRPr>
              </a:p>
            </p:txBody>
          </p:sp>
        </p:grpSp>
        <p:grpSp>
          <p:nvGrpSpPr>
            <p:cNvPr id="22" name="组合 21"/>
            <p:cNvGrpSpPr/>
            <p:nvPr/>
          </p:nvGrpSpPr>
          <p:grpSpPr>
            <a:xfrm>
              <a:off x="1779" y="6688"/>
              <a:ext cx="976" cy="1060"/>
              <a:chOff x="1679" y="2194"/>
              <a:chExt cx="976" cy="1060"/>
            </a:xfrm>
          </p:grpSpPr>
          <p:sp>
            <p:nvSpPr>
              <p:cNvPr id="23" name="菱形 2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4" name="文本框 2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6.4</a:t>
                </a:r>
                <a:endParaRPr lang="en-US" altLang="zh-CN" sz="2000">
                  <a:cs typeface="黑体" panose="02010609060101010101" charset="-122"/>
                </a:endParaRPr>
              </a:p>
            </p:txBody>
          </p:sp>
        </p:grpSp>
      </p:grpSp>
      <p:grpSp>
        <p:nvGrpSpPr>
          <p:cNvPr id="30" name="组合 29"/>
          <p:cNvGrpSpPr/>
          <p:nvPr/>
        </p:nvGrpSpPr>
        <p:grpSpPr>
          <a:xfrm>
            <a:off x="1196975" y="1404620"/>
            <a:ext cx="3180715" cy="3275330"/>
            <a:chOff x="2789" y="2438"/>
            <a:chExt cx="5009" cy="5158"/>
          </a:xfrm>
        </p:grpSpPr>
        <p:sp>
          <p:nvSpPr>
            <p:cNvPr id="13" name="文本框 12"/>
            <p:cNvSpPr txBox="1"/>
            <p:nvPr/>
          </p:nvSpPr>
          <p:spPr>
            <a:xfrm>
              <a:off x="2789" y="243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催促评价的方法</a:t>
              </a:r>
              <a:endParaRPr lang="zh-CN" altLang="en-US" sz="2000">
                <a:latin typeface="黑体" panose="02010609060101010101" charset="-122"/>
                <a:ea typeface="黑体" panose="02010609060101010101" charset="-122"/>
                <a:cs typeface="黑体" panose="02010609060101010101" charset="-122"/>
              </a:endParaRPr>
            </a:p>
          </p:txBody>
        </p:sp>
        <p:sp>
          <p:nvSpPr>
            <p:cNvPr id="26" name="文本框 25"/>
            <p:cNvSpPr txBox="1"/>
            <p:nvPr/>
          </p:nvSpPr>
          <p:spPr>
            <a:xfrm>
              <a:off x="2803" y="3709"/>
              <a:ext cx="4516" cy="1113"/>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修改评价及收到好评的沟通方法</a:t>
              </a:r>
              <a:endParaRPr lang="zh-CN" altLang="en-US" sz="2000">
                <a:latin typeface="黑体" panose="02010609060101010101" charset="-122"/>
                <a:ea typeface="黑体" panose="02010609060101010101" charset="-122"/>
                <a:cs typeface="黑体" panose="02010609060101010101" charset="-122"/>
              </a:endParaRPr>
            </a:p>
          </p:txBody>
        </p:sp>
        <p:sp>
          <p:nvSpPr>
            <p:cNvPr id="27" name="文本框 26"/>
            <p:cNvSpPr txBox="1"/>
            <p:nvPr/>
          </p:nvSpPr>
          <p:spPr>
            <a:xfrm>
              <a:off x="2789" y="545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纠纷处理总流程</a:t>
              </a:r>
              <a:endParaRPr lang="zh-CN" altLang="en-US" sz="2000">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2789" y="696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纠纷开始前的处理方法</a:t>
              </a:r>
              <a:endParaRPr lang="zh-CN" altLang="en-US" sz="2000">
                <a:latin typeface="黑体" panose="02010609060101010101" charset="-122"/>
                <a:ea typeface="黑体" panose="02010609060101010101" charset="-122"/>
                <a:cs typeface="黑体" panose="02010609060101010101" charset="-122"/>
              </a:endParaRPr>
            </a:p>
          </p:txBody>
        </p:sp>
      </p:grpSp>
      <p:grpSp>
        <p:nvGrpSpPr>
          <p:cNvPr id="31" name="组合 30"/>
          <p:cNvGrpSpPr/>
          <p:nvPr/>
        </p:nvGrpSpPr>
        <p:grpSpPr>
          <a:xfrm>
            <a:off x="4503420" y="1254760"/>
            <a:ext cx="619760" cy="2575560"/>
            <a:chOff x="1779" y="2194"/>
            <a:chExt cx="976" cy="4056"/>
          </a:xfrm>
        </p:grpSpPr>
        <p:grpSp>
          <p:nvGrpSpPr>
            <p:cNvPr id="32" name="组合 31"/>
            <p:cNvGrpSpPr/>
            <p:nvPr/>
          </p:nvGrpSpPr>
          <p:grpSpPr>
            <a:xfrm>
              <a:off x="1779" y="2194"/>
              <a:ext cx="976" cy="1060"/>
              <a:chOff x="1679" y="2194"/>
              <a:chExt cx="976" cy="1060"/>
            </a:xfrm>
          </p:grpSpPr>
          <p:sp>
            <p:nvSpPr>
              <p:cNvPr id="33" name="菱形 3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4" name="文本框 3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6.5</a:t>
                </a:r>
                <a:endParaRPr lang="en-US" altLang="zh-CN" sz="2000">
                  <a:cs typeface="黑体" panose="02010609060101010101" charset="-122"/>
                </a:endParaRPr>
              </a:p>
            </p:txBody>
          </p:sp>
        </p:grpSp>
        <p:grpSp>
          <p:nvGrpSpPr>
            <p:cNvPr id="35" name="组合 34"/>
            <p:cNvGrpSpPr/>
            <p:nvPr/>
          </p:nvGrpSpPr>
          <p:grpSpPr>
            <a:xfrm>
              <a:off x="1779" y="3692"/>
              <a:ext cx="976" cy="1060"/>
              <a:chOff x="1679" y="2194"/>
              <a:chExt cx="976" cy="1060"/>
            </a:xfrm>
          </p:grpSpPr>
          <p:sp>
            <p:nvSpPr>
              <p:cNvPr id="36" name="菱形 35"/>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7" name="文本框 36"/>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6.6</a:t>
                </a:r>
                <a:endParaRPr lang="en-US" altLang="zh-CN" sz="2000">
                  <a:cs typeface="黑体" panose="02010609060101010101" charset="-122"/>
                </a:endParaRPr>
              </a:p>
            </p:txBody>
          </p:sp>
        </p:grpSp>
        <p:grpSp>
          <p:nvGrpSpPr>
            <p:cNvPr id="38" name="组合 37"/>
            <p:cNvGrpSpPr/>
            <p:nvPr/>
          </p:nvGrpSpPr>
          <p:grpSpPr>
            <a:xfrm>
              <a:off x="1779" y="5190"/>
              <a:ext cx="976" cy="1060"/>
              <a:chOff x="1679" y="2194"/>
              <a:chExt cx="976" cy="1060"/>
            </a:xfrm>
          </p:grpSpPr>
          <p:sp>
            <p:nvSpPr>
              <p:cNvPr id="39" name="菱形 3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40" name="文本框 39"/>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6.7</a:t>
                </a:r>
                <a:endParaRPr lang="en-US" altLang="zh-CN" sz="2000">
                  <a:cs typeface="黑体" panose="02010609060101010101" charset="-122"/>
                </a:endParaRPr>
              </a:p>
            </p:txBody>
          </p:sp>
        </p:grpSp>
      </p:grpSp>
      <p:grpSp>
        <p:nvGrpSpPr>
          <p:cNvPr id="44" name="组合 43"/>
          <p:cNvGrpSpPr/>
          <p:nvPr/>
        </p:nvGrpSpPr>
        <p:grpSpPr>
          <a:xfrm>
            <a:off x="5116195" y="1413510"/>
            <a:ext cx="3771265" cy="2317115"/>
            <a:chOff x="2744" y="2437"/>
            <a:chExt cx="5939" cy="3649"/>
          </a:xfrm>
        </p:grpSpPr>
        <p:sp>
          <p:nvSpPr>
            <p:cNvPr id="45" name="文本框 44"/>
            <p:cNvSpPr txBox="1"/>
            <p:nvPr/>
          </p:nvSpPr>
          <p:spPr>
            <a:xfrm>
              <a:off x="2744" y="2437"/>
              <a:ext cx="5517"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纠纷开启时的处理方法</a:t>
              </a:r>
              <a:endParaRPr lang="zh-CN" altLang="en-US" sz="2000">
                <a:latin typeface="黑体" panose="02010609060101010101" charset="-122"/>
                <a:ea typeface="黑体" panose="02010609060101010101" charset="-122"/>
                <a:cs typeface="黑体" panose="02010609060101010101" charset="-122"/>
              </a:endParaRPr>
            </a:p>
          </p:txBody>
        </p:sp>
        <p:sp>
          <p:nvSpPr>
            <p:cNvPr id="46" name="文本框 45"/>
            <p:cNvSpPr txBox="1"/>
            <p:nvPr/>
          </p:nvSpPr>
          <p:spPr>
            <a:xfrm>
              <a:off x="2744" y="3948"/>
              <a:ext cx="593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纠纷升级为平台纠纷的处理方法</a:t>
              </a:r>
              <a:endParaRPr lang="zh-CN" altLang="en-US" sz="2000">
                <a:latin typeface="黑体" panose="02010609060101010101" charset="-122"/>
                <a:ea typeface="黑体" panose="02010609060101010101" charset="-122"/>
                <a:cs typeface="黑体" panose="02010609060101010101" charset="-122"/>
              </a:endParaRPr>
            </a:p>
          </p:txBody>
        </p:sp>
        <p:sp>
          <p:nvSpPr>
            <p:cNvPr id="47" name="文本框 46"/>
            <p:cNvSpPr txBox="1"/>
            <p:nvPr/>
          </p:nvSpPr>
          <p:spPr>
            <a:xfrm>
              <a:off x="2759" y="5458"/>
              <a:ext cx="5563"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客户维护的方法</a:t>
              </a:r>
              <a:endParaRPr lang="zh-CN" altLang="en-US" sz="200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任意多边形 241"/>
          <p:cNvSpPr/>
          <p:nvPr/>
        </p:nvSpPr>
        <p:spPr>
          <a:xfrm>
            <a:off x="-3334" y="2561590"/>
            <a:ext cx="3499961" cy="916305"/>
          </a:xfrm>
          <a:custGeom>
            <a:avLst/>
            <a:gdLst>
              <a:gd name="connsiteX0" fmla="*/ 1 w 8461"/>
              <a:gd name="connsiteY0" fmla="*/ 662 h 1624"/>
              <a:gd name="connsiteX1" fmla="*/ 9 w 8461"/>
              <a:gd name="connsiteY1" fmla="*/ 0 h 1624"/>
              <a:gd name="connsiteX2" fmla="*/ 7652 w 8461"/>
              <a:gd name="connsiteY2" fmla="*/ 0 h 1624"/>
              <a:gd name="connsiteX3" fmla="*/ 8462 w 8461"/>
              <a:gd name="connsiteY3" fmla="*/ 810 h 1624"/>
              <a:gd name="connsiteX4" fmla="*/ 8462 w 8461"/>
              <a:gd name="connsiteY4" fmla="*/ 810 h 1624"/>
              <a:gd name="connsiteX5" fmla="*/ 7652 w 8461"/>
              <a:gd name="connsiteY5" fmla="*/ 1620 h 1624"/>
              <a:gd name="connsiteX6" fmla="*/ 834 w 8461"/>
              <a:gd name="connsiteY6" fmla="*/ 1607 h 1624"/>
              <a:gd name="connsiteX7" fmla="*/ 2712 w 8461"/>
              <a:gd name="connsiteY7" fmla="*/ 1615 h 1624"/>
              <a:gd name="connsiteX8" fmla="*/ 1614 w 8461"/>
              <a:gd name="connsiteY8" fmla="*/ 1600 h 1624"/>
              <a:gd name="connsiteX9" fmla="*/ 6 w 8461"/>
              <a:gd name="connsiteY9" fmla="*/ 1600 h 1624"/>
              <a:gd name="connsiteX10" fmla="*/ 1 w 8461"/>
              <a:gd name="connsiteY10" fmla="*/ 662 h 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 h="1624">
                <a:moveTo>
                  <a:pt x="1" y="662"/>
                </a:moveTo>
                <a:cubicBezTo>
                  <a:pt x="1" y="215"/>
                  <a:pt x="-4" y="1588"/>
                  <a:pt x="9" y="0"/>
                </a:cubicBezTo>
                <a:lnTo>
                  <a:pt x="7652" y="0"/>
                </a:lnTo>
                <a:cubicBezTo>
                  <a:pt x="8100" y="0"/>
                  <a:pt x="8462" y="363"/>
                  <a:pt x="8462" y="810"/>
                </a:cubicBezTo>
                <a:lnTo>
                  <a:pt x="8462" y="810"/>
                </a:lnTo>
                <a:cubicBezTo>
                  <a:pt x="8462" y="1257"/>
                  <a:pt x="8100" y="1620"/>
                  <a:pt x="7652" y="1620"/>
                </a:cubicBezTo>
                <a:lnTo>
                  <a:pt x="834" y="1607"/>
                </a:lnTo>
                <a:cubicBezTo>
                  <a:pt x="11" y="1606"/>
                  <a:pt x="2600" y="1616"/>
                  <a:pt x="2712" y="1615"/>
                </a:cubicBezTo>
                <a:cubicBezTo>
                  <a:pt x="2824" y="1614"/>
                  <a:pt x="2065" y="1603"/>
                  <a:pt x="1614" y="1600"/>
                </a:cubicBezTo>
                <a:cubicBezTo>
                  <a:pt x="1614" y="1597"/>
                  <a:pt x="118" y="1656"/>
                  <a:pt x="6" y="1600"/>
                </a:cubicBezTo>
                <a:cubicBezTo>
                  <a:pt x="6" y="1543"/>
                  <a:pt x="1" y="929"/>
                  <a:pt x="1" y="6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9" name="任意多边形 238"/>
          <p:cNvSpPr/>
          <p:nvPr/>
        </p:nvSpPr>
        <p:spPr>
          <a:xfrm>
            <a:off x="2220278" y="1792923"/>
            <a:ext cx="6945154" cy="2478881"/>
          </a:xfrm>
          <a:custGeom>
            <a:avLst/>
            <a:gdLst>
              <a:gd name="connsiteX0" fmla="*/ 13416 w 13443"/>
              <a:gd name="connsiteY0" fmla="*/ 754 h 5205"/>
              <a:gd name="connsiteX1" fmla="*/ 13416 w 13443"/>
              <a:gd name="connsiteY1" fmla="*/ 38 h 5205"/>
              <a:gd name="connsiteX2" fmla="*/ 13413 w 13443"/>
              <a:gd name="connsiteY2" fmla="*/ 753 h 5205"/>
              <a:gd name="connsiteX3" fmla="*/ 13423 w 13443"/>
              <a:gd name="connsiteY3" fmla="*/ 4333 h 5205"/>
              <a:gd name="connsiteX4" fmla="*/ 13443 w 13443"/>
              <a:gd name="connsiteY4" fmla="*/ 5203 h 5205"/>
              <a:gd name="connsiteX5" fmla="*/ 13424 w 13443"/>
              <a:gd name="connsiteY5" fmla="*/ 5205 h 5205"/>
              <a:gd name="connsiteX6" fmla="*/ 2603 w 13443"/>
              <a:gd name="connsiteY6" fmla="*/ 5205 h 5205"/>
              <a:gd name="connsiteX7" fmla="*/ 0 w 13443"/>
              <a:gd name="connsiteY7" fmla="*/ 2603 h 5205"/>
              <a:gd name="connsiteX8" fmla="*/ 2603 w 13443"/>
              <a:gd name="connsiteY8" fmla="*/ 0 h 5205"/>
              <a:gd name="connsiteX9" fmla="*/ 13400 w 13443"/>
              <a:gd name="connsiteY9" fmla="*/ 5 h 5205"/>
              <a:gd name="connsiteX10" fmla="*/ 13416 w 13443"/>
              <a:gd name="connsiteY10" fmla="*/ 754 h 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3" h="5205">
                <a:moveTo>
                  <a:pt x="13416" y="754"/>
                </a:moveTo>
                <a:cubicBezTo>
                  <a:pt x="13419" y="760"/>
                  <a:pt x="13417" y="38"/>
                  <a:pt x="13416" y="38"/>
                </a:cubicBezTo>
                <a:cubicBezTo>
                  <a:pt x="13418" y="163"/>
                  <a:pt x="13413" y="43"/>
                  <a:pt x="13413" y="753"/>
                </a:cubicBezTo>
                <a:cubicBezTo>
                  <a:pt x="13417" y="1474"/>
                  <a:pt x="13414" y="3586"/>
                  <a:pt x="13423" y="4333"/>
                </a:cubicBezTo>
                <a:cubicBezTo>
                  <a:pt x="13434" y="5204"/>
                  <a:pt x="13443" y="5058"/>
                  <a:pt x="13443" y="5203"/>
                </a:cubicBezTo>
                <a:lnTo>
                  <a:pt x="13424" y="5205"/>
                </a:lnTo>
                <a:lnTo>
                  <a:pt x="2603" y="5205"/>
                </a:lnTo>
                <a:cubicBezTo>
                  <a:pt x="1165" y="5205"/>
                  <a:pt x="0" y="4040"/>
                  <a:pt x="0" y="2603"/>
                </a:cubicBezTo>
                <a:cubicBezTo>
                  <a:pt x="0" y="1165"/>
                  <a:pt x="1165" y="0"/>
                  <a:pt x="2603" y="0"/>
                </a:cubicBezTo>
                <a:lnTo>
                  <a:pt x="13400" y="5"/>
                </a:lnTo>
                <a:lnTo>
                  <a:pt x="13416" y="754"/>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5" name="文本框 244"/>
          <p:cNvSpPr txBox="1"/>
          <p:nvPr/>
        </p:nvSpPr>
        <p:spPr>
          <a:xfrm>
            <a:off x="4067810" y="2668270"/>
            <a:ext cx="3813175" cy="714375"/>
          </a:xfrm>
          <a:prstGeom prst="rect">
            <a:avLst/>
          </a:prstGeom>
          <a:noFill/>
        </p:spPr>
        <p:txBody>
          <a:bodyPr wrap="square" rtlCol="0">
            <a:spAutoFit/>
          </a:bodyPr>
          <a:lstStyle/>
          <a:p>
            <a:pPr algn="just"/>
            <a:r>
              <a:rPr lang="zh-CN" altLang="en-US" sz="4050" b="1" dirty="0" smtClean="0">
                <a:solidFill>
                  <a:schemeClr val="bg1"/>
                </a:solidFill>
                <a:latin typeface="黑体" panose="02010609060101010101" charset="-122"/>
                <a:ea typeface="黑体" panose="02010609060101010101" charset="-122"/>
              </a:rPr>
              <a:t>催促评价的方法</a:t>
            </a:r>
            <a:endParaRPr lang="zh-CN" altLang="en-US" sz="4050" b="1" dirty="0" smtClean="0">
              <a:solidFill>
                <a:schemeClr val="bg1"/>
              </a:solidFill>
              <a:latin typeface="黑体" panose="02010609060101010101" charset="-122"/>
              <a:ea typeface="黑体" panose="02010609060101010101" charset="-122"/>
            </a:endParaRPr>
          </a:p>
        </p:txBody>
      </p:sp>
      <p:sp>
        <p:nvSpPr>
          <p:cNvPr id="2" name="文本框 1"/>
          <p:cNvSpPr txBox="1"/>
          <p:nvPr/>
        </p:nvSpPr>
        <p:spPr>
          <a:xfrm>
            <a:off x="690086" y="2672080"/>
            <a:ext cx="1038225" cy="714375"/>
          </a:xfrm>
          <a:prstGeom prst="rect">
            <a:avLst/>
          </a:prstGeom>
          <a:noFill/>
        </p:spPr>
        <p:txBody>
          <a:bodyPr wrap="square" rtlCol="0">
            <a:spAutoFit/>
          </a:bodyPr>
          <a:p>
            <a:r>
              <a:rPr lang="en-US" altLang="zh-CN" sz="4050" b="1">
                <a:solidFill>
                  <a:schemeClr val="tx1"/>
                </a:solidFill>
                <a:latin typeface="黑体" panose="02010609060101010101" charset="-122"/>
                <a:ea typeface="黑体" panose="02010609060101010101" charset="-122"/>
              </a:rPr>
              <a:t>6.1</a:t>
            </a:r>
            <a:endParaRPr lang="en-US" altLang="zh-CN" sz="405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矩形 13"/>
          <p:cNvSpPr/>
          <p:nvPr/>
        </p:nvSpPr>
        <p:spPr>
          <a:xfrm>
            <a:off x="4678045" y="594360"/>
            <a:ext cx="2884170" cy="645160"/>
          </a:xfrm>
          <a:prstGeom prst="rect">
            <a:avLst/>
          </a:prstGeom>
        </p:spPr>
        <p:txBody>
          <a:bodyPr wrap="square">
            <a:spAutoFit/>
          </a:bodyPr>
          <a:lstStyle/>
          <a:p>
            <a:pPr algn="ct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课程</a:t>
            </a: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内容</a:t>
            </a:r>
            <a:endParaRPr lang="zh-CN" altLang="en-US" sz="3600" dirty="0">
              <a:solidFill>
                <a:srgbClr val="5E799A"/>
              </a:solidFill>
              <a:latin typeface="黑体" panose="02010609060101010101" charset="-122"/>
              <a:ea typeface="黑体" panose="02010609060101010101" charset="-122"/>
              <a:cs typeface="黑体" panose="02010609060101010101" charset="-122"/>
              <a:sym typeface="+mn-lt"/>
            </a:endParaRPr>
          </a:p>
        </p:txBody>
      </p:sp>
      <p:sp>
        <p:nvSpPr>
          <p:cNvPr id="32" name="矩形 31"/>
          <p:cNvSpPr/>
          <p:nvPr/>
        </p:nvSpPr>
        <p:spPr>
          <a:xfrm>
            <a:off x="467893" y="690585"/>
            <a:ext cx="3510939" cy="3921388"/>
          </a:xfrm>
          <a:prstGeom prst="rect">
            <a:avLst/>
          </a:prstGeom>
          <a:blipFill>
            <a:blip r:embed="rId1"/>
            <a:srcRect/>
            <a:stretch>
              <a:fillRect l="-33860" r="-336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6" name="矩形 15"/>
          <p:cNvSpPr/>
          <p:nvPr/>
        </p:nvSpPr>
        <p:spPr>
          <a:xfrm>
            <a:off x="5573395" y="1970405"/>
            <a:ext cx="2908300" cy="706755"/>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买家收到货之后没有留下评价</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8" name="矩形 17"/>
          <p:cNvSpPr/>
          <p:nvPr/>
        </p:nvSpPr>
        <p:spPr>
          <a:xfrm>
            <a:off x="5573395" y="3065145"/>
            <a:ext cx="3215005" cy="706755"/>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买家收到上述邮件10~15天后没有回复评价</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nvGrpSpPr>
          <p:cNvPr id="2" name="组合 1"/>
          <p:cNvGrpSpPr/>
          <p:nvPr/>
        </p:nvGrpSpPr>
        <p:grpSpPr>
          <a:xfrm rot="0">
            <a:off x="5072380" y="2069465"/>
            <a:ext cx="462280" cy="448310"/>
            <a:chOff x="7423" y="2807"/>
            <a:chExt cx="728" cy="706"/>
          </a:xfrm>
        </p:grpSpPr>
        <p:sp>
          <p:nvSpPr>
            <p:cNvPr id="20" name="矩形 19"/>
            <p:cNvSpPr/>
            <p:nvPr/>
          </p:nvSpPr>
          <p:spPr>
            <a:xfrm>
              <a:off x="7423" y="2807"/>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2" name="矩形 21"/>
            <p:cNvSpPr/>
            <p:nvPr/>
          </p:nvSpPr>
          <p:spPr>
            <a:xfrm>
              <a:off x="7423" y="2836"/>
              <a:ext cx="728" cy="677"/>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01</a:t>
              </a:r>
              <a:endParaRPr lang="en-US" altLang="zh-CN" sz="22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3" name="组合 2"/>
          <p:cNvGrpSpPr/>
          <p:nvPr/>
        </p:nvGrpSpPr>
        <p:grpSpPr>
          <a:xfrm rot="0">
            <a:off x="5072380" y="3140075"/>
            <a:ext cx="449580" cy="460375"/>
            <a:chOff x="7423" y="4093"/>
            <a:chExt cx="708" cy="725"/>
          </a:xfrm>
        </p:grpSpPr>
        <p:sp>
          <p:nvSpPr>
            <p:cNvPr id="21" name="矩形 20"/>
            <p:cNvSpPr/>
            <p:nvPr/>
          </p:nvSpPr>
          <p:spPr>
            <a:xfrm>
              <a:off x="7423" y="4093"/>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3" name="矩形 22"/>
            <p:cNvSpPr/>
            <p:nvPr/>
          </p:nvSpPr>
          <p:spPr>
            <a:xfrm>
              <a:off x="7427" y="4123"/>
              <a:ext cx="704" cy="695"/>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02</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amp;pky725644751&amp;"/>
          <p:cNvPicPr>
            <a:picLocks noChangeAspect="1"/>
          </p:cNvPicPr>
          <p:nvPr/>
        </p:nvPicPr>
        <p:blipFill>
          <a:blip r:embed="rId1"/>
          <a:stretch>
            <a:fillRect/>
          </a:stretch>
        </p:blipFill>
        <p:spPr>
          <a:xfrm>
            <a:off x="3918585" y="835660"/>
            <a:ext cx="4752975" cy="3161665"/>
          </a:xfrm>
          <a:prstGeom prst="rect">
            <a:avLst/>
          </a:prstGeom>
        </p:spPr>
      </p:pic>
      <p:sp>
        <p:nvSpPr>
          <p:cNvPr id="4" name="圆角矩形 3"/>
          <p:cNvSpPr/>
          <p:nvPr/>
        </p:nvSpPr>
        <p:spPr>
          <a:xfrm>
            <a:off x="1007745" y="2113280"/>
            <a:ext cx="3376930" cy="2664460"/>
          </a:xfrm>
          <a:prstGeom prst="roundRect">
            <a:avLst/>
          </a:prstGeom>
          <a:solidFill>
            <a:srgbClr val="017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689469" y="233665"/>
            <a:ext cx="1605280" cy="521970"/>
          </a:xfrm>
          <a:prstGeom prst="rect">
            <a:avLst/>
          </a:prstGeom>
        </p:spPr>
        <p:txBody>
          <a:bodyPr wrap="none">
            <a:spAutoFit/>
          </a:bodyPr>
          <a:lstStyle/>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催促评价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1107440" y="2273300"/>
            <a:ext cx="3091815" cy="2331085"/>
          </a:xfrm>
          <a:prstGeom prst="rect">
            <a:avLst/>
          </a:prstGeom>
          <a:noFill/>
        </p:spPr>
        <p:txBody>
          <a:bodyPr wrap="square" rtlCol="0">
            <a:spAutoFit/>
          </a:bodyPr>
          <a:p>
            <a:pPr algn="just" fontAlgn="auto">
              <a:lnSpc>
                <a:spcPct val="130000"/>
              </a:lnSpc>
            </a:pPr>
            <a:r>
              <a:rPr lang="zh-CN" altLang="en-US" sz="1600">
                <a:solidFill>
                  <a:schemeClr val="bg1"/>
                </a:solidFill>
                <a:latin typeface="黑体" panose="02010609060101010101" charset="-122"/>
                <a:ea typeface="黑体" panose="02010609060101010101" charset="-122"/>
              </a:rPr>
              <a:t>不少卖家都以为宝贝卖出去，交易就完成了，从而忽视顾客的评价。其实不然，店铺要想留住顾客，就要从售后开始！</a:t>
            </a:r>
            <a:endParaRPr lang="zh-CN" altLang="en-US" sz="1600">
              <a:solidFill>
                <a:schemeClr val="bg1"/>
              </a:solidFill>
              <a:latin typeface="黑体" panose="02010609060101010101" charset="-122"/>
              <a:ea typeface="黑体" panose="02010609060101010101" charset="-122"/>
            </a:endParaRPr>
          </a:p>
          <a:p>
            <a:pPr algn="just" fontAlgn="auto">
              <a:lnSpc>
                <a:spcPct val="130000"/>
              </a:lnSpc>
            </a:pPr>
            <a:r>
              <a:rPr lang="zh-CN" altLang="en-US" sz="1600">
                <a:solidFill>
                  <a:schemeClr val="bg1"/>
                </a:solidFill>
                <a:latin typeface="黑体" panose="02010609060101010101" charset="-122"/>
                <a:ea typeface="黑体" panose="02010609060101010101" charset="-122"/>
              </a:rPr>
              <a:t>一个简单的回复顾客评价行为，往往能影响顾客的复购率以及新顾客的购买率。</a:t>
            </a:r>
            <a:endParaRPr lang="zh-CN" altLang="en-US" sz="1600">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86095" y="2031263"/>
            <a:ext cx="109728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01</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2121535" y="3202305"/>
            <a:ext cx="5099050" cy="1322070"/>
          </a:xfrm>
          <a:prstGeom prst="rect">
            <a:avLst/>
          </a:prstGeom>
        </p:spPr>
        <p:txBody>
          <a:bodyPr wrap="squar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买家收到货之后没有留下评价</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48056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买家收到货之后没有留下评价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1234440" y="2108200"/>
            <a:ext cx="7257415" cy="73088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rPr>
              <a:t>有些买家甚至不知道怎么给评价，卖家可以及时和买家进行沟通，告诉他评价的步骤也无妨。</a:t>
            </a:r>
            <a:endParaRPr lang="zh-CN" altLang="en-US" sz="1600">
              <a:latin typeface="黑体" panose="02010609060101010101" charset="-122"/>
              <a:ea typeface="黑体" panose="02010609060101010101" charset="-122"/>
            </a:endParaRPr>
          </a:p>
        </p:txBody>
      </p:sp>
      <p:sp>
        <p:nvSpPr>
          <p:cNvPr id="3" name="文本框 2"/>
          <p:cNvSpPr txBox="1"/>
          <p:nvPr/>
        </p:nvSpPr>
        <p:spPr>
          <a:xfrm>
            <a:off x="1234440" y="1164590"/>
            <a:ext cx="7275830" cy="73088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sym typeface="+mn-ea"/>
              </a:rPr>
              <a:t>有些买家收到货物后不管产品质量好不好一律不给评价，那么卖家可以去委婉地催下买家给予评价。</a:t>
            </a:r>
            <a:endParaRPr lang="zh-CN" altLang="en-US" sz="1600">
              <a:latin typeface="黑体" panose="02010609060101010101" charset="-122"/>
              <a:ea typeface="黑体" panose="02010609060101010101" charset="-122"/>
            </a:endParaRPr>
          </a:p>
        </p:txBody>
      </p:sp>
      <p:sp>
        <p:nvSpPr>
          <p:cNvPr id="4" name="文本框 3"/>
          <p:cNvSpPr txBox="1"/>
          <p:nvPr/>
        </p:nvSpPr>
        <p:spPr>
          <a:xfrm>
            <a:off x="1234440" y="3051810"/>
            <a:ext cx="7293610" cy="105092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sym typeface="+mn-ea"/>
              </a:rPr>
              <a:t>买家在收货后，卖家可以主动发询盘和邮件咨询货物是否符合自己的需要和期待。有时主动催一下客户反而使得客户对卖家更有信任感，回头率也能提高不少。</a:t>
            </a:r>
            <a:endParaRPr lang="zh-CN" altLang="en-US" sz="1600">
              <a:latin typeface="黑体" panose="02010609060101010101" charset="-122"/>
              <a:ea typeface="黑体" panose="02010609060101010101" charset="-122"/>
            </a:endParaRPr>
          </a:p>
        </p:txBody>
      </p:sp>
      <p:pic>
        <p:nvPicPr>
          <p:cNvPr id="5" name="图片 4" descr="350496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02615" y="1162050"/>
            <a:ext cx="656590" cy="656590"/>
          </a:xfrm>
          <a:prstGeom prst="rect">
            <a:avLst/>
          </a:prstGeom>
        </p:spPr>
      </p:pic>
      <p:pic>
        <p:nvPicPr>
          <p:cNvPr id="6" name="图片 5" descr="453042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615" y="2141220"/>
            <a:ext cx="656590" cy="656590"/>
          </a:xfrm>
          <a:prstGeom prst="rect">
            <a:avLst/>
          </a:prstGeom>
        </p:spPr>
      </p:pic>
      <p:pic>
        <p:nvPicPr>
          <p:cNvPr id="7" name="图片 6" descr="3505026"/>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615" y="3120390"/>
            <a:ext cx="656590" cy="6565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689469" y="233665"/>
            <a:ext cx="48056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买家收到货之后没有留下评价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499870" y="1644650"/>
            <a:ext cx="6472190" cy="2554605"/>
            <a:chOff x="1487" y="3329"/>
            <a:chExt cx="13912" cy="4061"/>
          </a:xfrm>
        </p:grpSpPr>
        <p:sp>
          <p:nvSpPr>
            <p:cNvPr id="8" name="矩形 7"/>
            <p:cNvSpPr/>
            <p:nvPr/>
          </p:nvSpPr>
          <p:spPr>
            <a:xfrm>
              <a:off x="1487" y="3329"/>
              <a:ext cx="13911" cy="4061"/>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06"/>
              <a:ext cx="13741" cy="350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buyer,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Thanks for your continuous support to our store, and we are striving to improve ourselves in terms of service, quality, sourcing, etc. It would be highly appreciated if you could leave us a positive feedback, which will be a great encouragement for us. If there's anything I can help with, don't hesitate to tell 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13" name="泪滴形 12"/>
          <p:cNvSpPr/>
          <p:nvPr/>
        </p:nvSpPr>
        <p:spPr>
          <a:xfrm>
            <a:off x="741045" y="1077595"/>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38" name="文本框 37"/>
          <p:cNvSpPr txBox="1"/>
          <p:nvPr/>
        </p:nvSpPr>
        <p:spPr>
          <a:xfrm>
            <a:off x="1184275" y="1052830"/>
            <a:ext cx="3326765" cy="398780"/>
          </a:xfrm>
          <a:prstGeom prst="rect">
            <a:avLst/>
          </a:prstGeom>
          <a:noFill/>
        </p:spPr>
        <p:txBody>
          <a:bodyPr wrap="square" rtlCol="0">
            <a:spAutoFit/>
          </a:bodyPr>
          <a:p>
            <a:pPr algn="l">
              <a:buClrTx/>
              <a:buSzTx/>
              <a:buFontTx/>
            </a:pPr>
            <a:r>
              <a:rPr lang="zh-CN" altLang="en-US" sz="2000" b="1" dirty="0">
                <a:solidFill>
                  <a:srgbClr val="00544F"/>
                </a:solidFill>
                <a:latin typeface="Arial" panose="020B0604020202020204" pitchFamily="34" charset="0"/>
                <a:cs typeface="Arial" panose="020B0604020202020204" pitchFamily="34" charset="0"/>
                <a:sym typeface="+mn-ea"/>
              </a:rPr>
              <a:t>Sample 1</a:t>
            </a:r>
            <a:endParaRPr lang="zh-CN" altLang="en-US" sz="2000" b="1" dirty="0">
              <a:solidFill>
                <a:srgbClr val="00544F"/>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169035" y="1359535"/>
            <a:ext cx="6539865" cy="3146425"/>
            <a:chOff x="1440" y="3341"/>
            <a:chExt cx="11273" cy="4940"/>
          </a:xfrm>
        </p:grpSpPr>
        <p:sp>
          <p:nvSpPr>
            <p:cNvPr id="8" name="矩形 7"/>
            <p:cNvSpPr/>
            <p:nvPr/>
          </p:nvSpPr>
          <p:spPr>
            <a:xfrm>
              <a:off x="1440" y="3341"/>
              <a:ext cx="11273" cy="4940"/>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393"/>
              <a:ext cx="10958" cy="4817"/>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buyer,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Could you tell me if the item has been successfully delivered to you? If you get it, we sincerely hope you will like it and be satisfied with our customer services. If you have not got it or got it but have any concerns, please don't hesitate to contact us. We would like to do whatever we can do to help you out.</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If you don't mind, please take your time and leave us a positive comment, which is of vital importance to the growth of our small company.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Please DO NOT leave us negative feedback. If you are not satisfied with our products, please contact us for solution. </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so much.</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Yours Sincerely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37" name="矩形 36"/>
          <p:cNvSpPr/>
          <p:nvPr/>
        </p:nvSpPr>
        <p:spPr>
          <a:xfrm>
            <a:off x="689469" y="233665"/>
            <a:ext cx="48056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买家收到货之后没有留下评价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3" name="泪滴形 12"/>
          <p:cNvSpPr/>
          <p:nvPr/>
        </p:nvSpPr>
        <p:spPr>
          <a:xfrm>
            <a:off x="741045" y="862330"/>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38" name="文本框 37"/>
          <p:cNvSpPr txBox="1"/>
          <p:nvPr/>
        </p:nvSpPr>
        <p:spPr>
          <a:xfrm>
            <a:off x="1184275" y="837565"/>
            <a:ext cx="3326765" cy="398780"/>
          </a:xfrm>
          <a:prstGeom prst="rect">
            <a:avLst/>
          </a:prstGeom>
          <a:noFill/>
        </p:spPr>
        <p:txBody>
          <a:bodyPr wrap="square" rtlCol="0">
            <a:spAutoFit/>
          </a:bodyPr>
          <a:p>
            <a:pPr algn="l">
              <a:buClrTx/>
              <a:buSzTx/>
              <a:buFontTx/>
            </a:pPr>
            <a:r>
              <a:rPr lang="zh-CN" altLang="en-US" sz="2000" b="1" dirty="0">
                <a:solidFill>
                  <a:srgbClr val="00544F"/>
                </a:solidFill>
                <a:latin typeface="Arial" panose="020B0604020202020204" pitchFamily="34" charset="0"/>
                <a:cs typeface="Arial" panose="020B0604020202020204" pitchFamily="34" charset="0"/>
                <a:sym typeface="+mn-ea"/>
              </a:rPr>
              <a:t>Sample </a:t>
            </a:r>
            <a:r>
              <a:rPr lang="en-US" altLang="zh-CN" sz="2000" b="1" dirty="0">
                <a:solidFill>
                  <a:srgbClr val="00544F"/>
                </a:solidFill>
                <a:latin typeface="Arial" panose="020B0604020202020204" pitchFamily="34" charset="0"/>
                <a:cs typeface="Arial" panose="020B0604020202020204" pitchFamily="34" charset="0"/>
                <a:sym typeface="+mn-ea"/>
              </a:rPr>
              <a:t>2</a:t>
            </a:r>
            <a:endParaRPr lang="en-US" altLang="zh-CN" sz="2000" b="1" dirty="0">
              <a:solidFill>
                <a:srgbClr val="00544F"/>
              </a:solidFill>
              <a:latin typeface="Arial" panose="020B0604020202020204" pitchFamily="34" charset="0"/>
              <a:cs typeface="Arial" panose="020B0604020202020204" pitchFamily="34" charset="0"/>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2.xml><?xml version="1.0" encoding="utf-8"?>
<p:tagLst xmlns:p="http://schemas.openxmlformats.org/presentationml/2006/main">
  <p:tag name="KSO_WM_SLIDE_MODEL_TYPE" val="cover"/>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2219</Words>
  <Application>WPS 演示</Application>
  <PresentationFormat>自定义</PresentationFormat>
  <Paragraphs>107</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13</vt:i4>
      </vt:variant>
    </vt:vector>
  </HeadingPairs>
  <TitlesOfParts>
    <vt:vector size="26" baseType="lpstr">
      <vt:lpstr>Arial</vt:lpstr>
      <vt:lpstr>宋体</vt:lpstr>
      <vt:lpstr>Wingdings</vt:lpstr>
      <vt:lpstr>黑体</vt:lpstr>
      <vt:lpstr>Arial</vt:lpstr>
      <vt:lpstr>Open Sans Light</vt:lpstr>
      <vt:lpstr>Open Sans</vt:lpstr>
      <vt:lpstr>微软雅黑</vt:lpstr>
      <vt:lpstr>Arial Unicode MS</vt:lpstr>
      <vt:lpstr>Segoe Print</vt:lpstr>
      <vt:lpstr>Office 主题</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丫丫</cp:lastModifiedBy>
  <cp:revision>69</cp:revision>
  <dcterms:created xsi:type="dcterms:W3CDTF">2019-08-18T12:20:00Z</dcterms:created>
  <dcterms:modified xsi:type="dcterms:W3CDTF">2019-12-18T09:16:58Z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ies>
</file>