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5"/>
  </p:handoutMasterIdLst>
  <p:sldIdLst>
    <p:sldId id="258" r:id="rId5"/>
    <p:sldId id="358" r:id="rId7"/>
    <p:sldId id="293" r:id="rId8"/>
    <p:sldId id="329" r:id="rId9"/>
    <p:sldId id="257" r:id="rId10"/>
    <p:sldId id="262" r:id="rId11"/>
    <p:sldId id="345" r:id="rId12"/>
    <p:sldId id="330" r:id="rId13"/>
    <p:sldId id="310" r:id="rId14"/>
    <p:sldId id="319" r:id="rId15"/>
    <p:sldId id="331" r:id="rId16"/>
    <p:sldId id="311" r:id="rId17"/>
    <p:sldId id="332" r:id="rId18"/>
    <p:sldId id="313" r:id="rId19"/>
    <p:sldId id="317" r:id="rId20"/>
    <p:sldId id="333" r:id="rId21"/>
    <p:sldId id="314" r:id="rId22"/>
    <p:sldId id="318" r:id="rId23"/>
    <p:sldId id="273" r:id="rId24"/>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7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0.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1.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3.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4.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6.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5</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售中沟通与服务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海关收税咨询</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1119505" y="1027430"/>
            <a:ext cx="6780530" cy="3604086"/>
            <a:chOff x="1487" y="3329"/>
            <a:chExt cx="11273" cy="4906"/>
          </a:xfrm>
        </p:grpSpPr>
        <p:sp>
          <p:nvSpPr>
            <p:cNvPr id="4" name="矩形 3"/>
            <p:cNvSpPr/>
            <p:nvPr/>
          </p:nvSpPr>
          <p:spPr>
            <a:xfrm>
              <a:off x="1487" y="3329"/>
              <a:ext cx="11273" cy="490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391"/>
              <a:ext cx="10958" cy="470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inquiry and I am happy to contact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understand that you are worried about any possible extra cost for this item. Based on past experience, import taxes falls into two situations.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First, in most countries, it did not involve any extra expense on the buyer side for similar small or low-cost items.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Second, in some individual cases, buyers might need to pay some import taxes or customs charges even when their purchase is small. As to specific rates, please consult your local customs office.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questions,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a:t>
            </a:r>
            <a:r>
              <a:rPr lang="en-US" sz="7200" b="1" dirty="0" smtClean="0">
                <a:solidFill>
                  <a:schemeClr val="accent5">
                    <a:lumMod val="75000"/>
                  </a:schemeClr>
                </a:solidFill>
                <a:latin typeface="黑体" panose="02010609060101010101" charset="-122"/>
                <a:cs typeface="黑体" panose="02010609060101010101" charset="-122"/>
              </a:rPr>
              <a:t>3</a:t>
            </a:r>
            <a:endParaRPr 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980565" y="3345815"/>
            <a:ext cx="5240020" cy="1322070"/>
          </a:xfrm>
          <a:prstGeom prst="rect">
            <a:avLst/>
          </a:prstGeom>
        </p:spPr>
        <p:txBody>
          <a:bodyPr wrap="squar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由于物流风险，无法向买家所在国家发货</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65836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由于物流风险，无法向买家所在国家发货</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789305" y="1251585"/>
            <a:ext cx="748220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针对一些特殊国家(如国家发生战争等)，物流暂时无法向买方所在国家发货，此时也需要跟买方及时沟通。征求买家的意见，是否可以寄往其他国家或地区。</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1489710" y="2243455"/>
            <a:ext cx="6361430" cy="2146935"/>
            <a:chOff x="1487" y="3329"/>
            <a:chExt cx="11273" cy="4426"/>
          </a:xfrm>
        </p:grpSpPr>
        <p:sp>
          <p:nvSpPr>
            <p:cNvPr id="8" name="矩形 7"/>
            <p:cNvSpPr/>
            <p:nvPr/>
          </p:nvSpPr>
          <p:spPr>
            <a:xfrm>
              <a:off x="1487" y="3329"/>
              <a:ext cx="11273" cy="442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12" y="3391"/>
              <a:ext cx="10958" cy="421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to inform you that our store is not able to provide shipping service to your country. However, if you plan to ship your orders to other countries, please let us know. Hope we can accommodate future orders.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appreciate for your understanding.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a:t>
            </a:r>
            <a:r>
              <a:rPr lang="en-US" sz="7200" b="1" dirty="0" smtClean="0">
                <a:solidFill>
                  <a:schemeClr val="accent5">
                    <a:lumMod val="75000"/>
                  </a:schemeClr>
                </a:solidFill>
                <a:latin typeface="黑体" panose="02010609060101010101" charset="-122"/>
                <a:cs typeface="黑体" panose="02010609060101010101" charset="-122"/>
              </a:rPr>
              <a:t>4</a:t>
            </a:r>
            <a:endParaRPr 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620010" y="3345815"/>
            <a:ext cx="4600575" cy="1322070"/>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订单超重导致无法使用小包包邮</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5161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订单超重导致无法使用小包包邮</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40765" y="1386205"/>
            <a:ext cx="3153410" cy="23209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小包包邮是卖家经常使用的促销手段之一。但是在有些情况下，买家一次性购买了多种货物，导致订单超过2kg，无法使用小包包邮。此时，可以建议买家使用其他快递方式，或者将一个订单拆分成若干个小于2kg的多个订单。</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2" name="圆角矩形 1"/>
          <p:cNvSpPr/>
          <p:nvPr/>
        </p:nvSpPr>
        <p:spPr>
          <a:xfrm>
            <a:off x="4718685" y="1317625"/>
            <a:ext cx="3456305" cy="2663825"/>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5161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订单超重导致无法使用小包包邮</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897890" y="1017270"/>
            <a:ext cx="7280910" cy="3493891"/>
            <a:chOff x="1487" y="3329"/>
            <a:chExt cx="11273" cy="4756"/>
          </a:xfrm>
        </p:grpSpPr>
        <p:sp>
          <p:nvSpPr>
            <p:cNvPr id="4" name="矩形 3"/>
            <p:cNvSpPr/>
            <p:nvPr/>
          </p:nvSpPr>
          <p:spPr>
            <a:xfrm>
              <a:off x="1487" y="3329"/>
              <a:ext cx="11273" cy="475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86" y="3392"/>
              <a:ext cx="10958" cy="460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to tell you that the free shipping for this item is unavailable. I’m really sorry for the confusion.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Free shipping is only for package weighing less than 2 KG, which can be shipped via China Post Air Mail. However, the item you would like to purchase weighs more than 2 KG. You can either choose another express carrier, such as UPS or DHL (which will include shipping fees,  but are much faster)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Or you can place the orders separately, making sure each order weighs less than 2 KG, to take advantage of free shipping.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any questions,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a:t>
            </a:r>
            <a:r>
              <a:rPr lang="en-US" sz="7200" b="1" dirty="0" smtClean="0">
                <a:solidFill>
                  <a:schemeClr val="accent5">
                    <a:lumMod val="75000"/>
                  </a:schemeClr>
                </a:solidFill>
                <a:latin typeface="黑体" panose="02010609060101010101" charset="-122"/>
                <a:cs typeface="黑体" panose="02010609060101010101" charset="-122"/>
              </a:rPr>
              <a:t>5</a:t>
            </a:r>
            <a:endParaRPr 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620010" y="3345815"/>
            <a:ext cx="4600575"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没有直航货机</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库存数据 2"/>
          <p:cNvSpPr/>
          <p:nvPr/>
        </p:nvSpPr>
        <p:spPr>
          <a:xfrm>
            <a:off x="342265" y="1515110"/>
            <a:ext cx="8397240" cy="2032000"/>
          </a:xfrm>
          <a:prstGeom prst="flowChartOnlineStorage">
            <a:avLst/>
          </a:prstGeom>
          <a:solidFill>
            <a:srgbClr val="01A89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没有直航货机</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205230" y="1985010"/>
            <a:ext cx="6064885" cy="104076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bg1"/>
                </a:solidFill>
                <a:latin typeface="黑体" panose="02010609060101010101" charset="-122"/>
                <a:ea typeface="黑体" panose="02010609060101010101" charset="-122"/>
                <a:cs typeface="黑体" panose="02010609060101010101" charset="-122"/>
              </a:rPr>
              <a:t>针对一些没有直航货机的客户，卖家应向买家说明由于没有直飞航班，所有去该国的包裹都要通过其他国家中转，所以在运输时间上很难控制，让买家对收货时间有个心理预期。</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sp>
        <p:nvSpPr>
          <p:cNvPr id="4" name="任意多边形 3"/>
          <p:cNvSpPr/>
          <p:nvPr/>
        </p:nvSpPr>
        <p:spPr>
          <a:xfrm>
            <a:off x="7338060" y="1522095"/>
            <a:ext cx="1719680" cy="2021840"/>
          </a:xfrm>
          <a:custGeom>
            <a:avLst/>
            <a:gdLst>
              <a:gd name="connsiteX0" fmla="*/ 0 w 2708"/>
              <a:gd name="connsiteY0" fmla="*/ 1592 h 3184"/>
              <a:gd name="connsiteX1" fmla="*/ 1795 w 2708"/>
              <a:gd name="connsiteY1" fmla="*/ 0 h 3184"/>
              <a:gd name="connsiteX2" fmla="*/ 2702 w 2708"/>
              <a:gd name="connsiteY2" fmla="*/ 1594 h 3184"/>
              <a:gd name="connsiteX3" fmla="*/ 1795 w 2708"/>
              <a:gd name="connsiteY3" fmla="*/ 3184 h 3184"/>
              <a:gd name="connsiteX4" fmla="*/ 0 w 2708"/>
              <a:gd name="connsiteY4" fmla="*/ 1592 h 3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 h="3184">
                <a:moveTo>
                  <a:pt x="0" y="1592"/>
                </a:moveTo>
                <a:cubicBezTo>
                  <a:pt x="0" y="713"/>
                  <a:pt x="803" y="0"/>
                  <a:pt x="1795" y="0"/>
                </a:cubicBezTo>
                <a:cubicBezTo>
                  <a:pt x="2786" y="0"/>
                  <a:pt x="2689" y="492"/>
                  <a:pt x="2702" y="1594"/>
                </a:cubicBezTo>
                <a:cubicBezTo>
                  <a:pt x="2715" y="2696"/>
                  <a:pt x="2786" y="3184"/>
                  <a:pt x="1795" y="3184"/>
                </a:cubicBezTo>
                <a:cubicBezTo>
                  <a:pt x="803" y="3184"/>
                  <a:pt x="0" y="2471"/>
                  <a:pt x="0" y="1592"/>
                </a:cubicBezTo>
                <a:close/>
              </a:path>
            </a:pathLst>
          </a:cu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没有直航货机</a:t>
            </a:r>
            <a:endParaRPr lang="zh-CN" altLang="en-US" sz="2800" dirty="0">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1167130" y="1092200"/>
            <a:ext cx="6780530" cy="3382228"/>
            <a:chOff x="1487" y="3329"/>
            <a:chExt cx="11273" cy="4604"/>
          </a:xfrm>
        </p:grpSpPr>
        <p:sp>
          <p:nvSpPr>
            <p:cNvPr id="4" name="矩形 3"/>
            <p:cNvSpPr/>
            <p:nvPr/>
          </p:nvSpPr>
          <p:spPr>
            <a:xfrm>
              <a:off x="1487" y="3329"/>
              <a:ext cx="11273" cy="460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42" y="3380"/>
              <a:ext cx="10958" cy="449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can send this item to Lithuania. However, there's only one problem.</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Due to there are little direct cargo flight between Lithuania and China, the items shipped to there has to be transited from other Europe Countries.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That make the shipping time is hard to control.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As our former experience, normally it will take 25 to 45 days to arrive at your country.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Is it OK for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Waiting for your reply.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5.4</a:t>
                </a:r>
                <a:endParaRPr lang="en-US" altLang="zh-CN" sz="2000">
                  <a:cs typeface="黑体" panose="02010609060101010101" charset="-122"/>
                </a:endParaRPr>
              </a:p>
            </p:txBody>
          </p:sp>
        </p:grpSp>
      </p:grpSp>
      <p:grpSp>
        <p:nvGrpSpPr>
          <p:cNvPr id="30" name="组合 29"/>
          <p:cNvGrpSpPr/>
          <p:nvPr/>
        </p:nvGrpSpPr>
        <p:grpSpPr>
          <a:xfrm>
            <a:off x="1196975" y="1404620"/>
            <a:ext cx="3514725" cy="3275330"/>
            <a:chOff x="2789" y="2438"/>
            <a:chExt cx="5535"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收到订单催促付款的沟通</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110"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买方付款后的其他情况处理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535"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货物途中可能遇到的情况处理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货运相关进展情况处理</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718685"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5.7</a:t>
                </a:r>
                <a:endParaRPr lang="en-US" altLang="zh-CN" sz="2000">
                  <a:cs typeface="黑体" panose="02010609060101010101" charset="-122"/>
                </a:endParaRPr>
              </a:p>
            </p:txBody>
          </p:sp>
        </p:grpSp>
      </p:grpSp>
      <p:grpSp>
        <p:nvGrpSpPr>
          <p:cNvPr id="44" name="组合 43"/>
          <p:cNvGrpSpPr/>
          <p:nvPr/>
        </p:nvGrpSpPr>
        <p:grpSpPr>
          <a:xfrm>
            <a:off x="5331460" y="1414145"/>
            <a:ext cx="3542030" cy="2316480"/>
            <a:chOff x="2744" y="2438"/>
            <a:chExt cx="5578" cy="3648"/>
          </a:xfrm>
        </p:grpSpPr>
        <p:sp>
          <p:nvSpPr>
            <p:cNvPr id="45" name="文本框 44"/>
            <p:cNvSpPr txBox="1"/>
            <p:nvPr/>
          </p:nvSpPr>
          <p:spPr>
            <a:xfrm>
              <a:off x="2744" y="2438"/>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关联产品推介</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532"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发货前的特殊订单处理</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特定情况下包裹延误的处理</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2991485" y="2668270"/>
            <a:ext cx="5435600"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发货前的特殊订单处理</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5.6</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745230" y="37909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11" name="组合 10"/>
          <p:cNvGrpSpPr/>
          <p:nvPr/>
        </p:nvGrpSpPr>
        <p:grpSpPr>
          <a:xfrm>
            <a:off x="4426585" y="1208405"/>
            <a:ext cx="462280" cy="2594610"/>
            <a:chOff x="6971" y="2129"/>
            <a:chExt cx="728" cy="4086"/>
          </a:xfrm>
        </p:grpSpPr>
        <p:grpSp>
          <p:nvGrpSpPr>
            <p:cNvPr id="2" name="组合 1"/>
            <p:cNvGrpSpPr/>
            <p:nvPr/>
          </p:nvGrpSpPr>
          <p:grpSpPr>
            <a:xfrm>
              <a:off x="6971" y="2129"/>
              <a:ext cx="728" cy="706"/>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a:off x="6971" y="3250"/>
              <a:ext cx="708" cy="72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a:off x="6971" y="4371"/>
              <a:ext cx="708" cy="72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5" name="组合 4"/>
            <p:cNvGrpSpPr/>
            <p:nvPr/>
          </p:nvGrpSpPr>
          <p:grpSpPr>
            <a:xfrm>
              <a:off x="6971" y="5492"/>
              <a:ext cx="708" cy="723"/>
              <a:chOff x="7423" y="6560"/>
              <a:chExt cx="708" cy="723"/>
            </a:xfrm>
          </p:grpSpPr>
          <p:sp>
            <p:nvSpPr>
              <p:cNvPr id="29" name="矩形 28"/>
              <p:cNvSpPr/>
              <p:nvPr/>
            </p:nvSpPr>
            <p:spPr>
              <a:xfrm>
                <a:off x="7423" y="6560"/>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1" name="矩形 30"/>
              <p:cNvSpPr/>
              <p:nvPr/>
            </p:nvSpPr>
            <p:spPr>
              <a:xfrm>
                <a:off x="7427" y="6589"/>
                <a:ext cx="704" cy="694"/>
              </a:xfrm>
              <a:prstGeom prst="rect">
                <a:avLst/>
              </a:prstGeom>
              <a:ln>
                <a:no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04</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grpSp>
        <p:nvGrpSpPr>
          <p:cNvPr id="13" name="组合 12"/>
          <p:cNvGrpSpPr/>
          <p:nvPr/>
        </p:nvGrpSpPr>
        <p:grpSpPr>
          <a:xfrm>
            <a:off x="4927600" y="1225550"/>
            <a:ext cx="3957320" cy="3259455"/>
            <a:chOff x="7760" y="1930"/>
            <a:chExt cx="6232" cy="5133"/>
          </a:xfrm>
        </p:grpSpPr>
        <p:sp>
          <p:nvSpPr>
            <p:cNvPr id="16" name="矩形 15"/>
            <p:cNvSpPr/>
            <p:nvPr/>
          </p:nvSpPr>
          <p:spPr>
            <a:xfrm>
              <a:off x="7760" y="1930"/>
              <a:ext cx="5791"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合并支付及修改价格</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7760" y="3061"/>
              <a:ext cx="2688" cy="628"/>
            </a:xfrm>
            <a:prstGeom prst="rect">
              <a:avLst/>
            </a:prstGeom>
          </p:spPr>
          <p:txBody>
            <a:bodyPr wrap="non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海关收税咨询</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7789" y="3947"/>
              <a:ext cx="6203" cy="1113"/>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由于物流风险，无法向买家所在国家发货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6" name="矩形 25"/>
            <p:cNvSpPr/>
            <p:nvPr/>
          </p:nvSpPr>
          <p:spPr>
            <a:xfrm>
              <a:off x="7760" y="5318"/>
              <a:ext cx="5906"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订单超重导致无法使用小包包邮</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7" name="矩形 6"/>
            <p:cNvSpPr/>
            <p:nvPr/>
          </p:nvSpPr>
          <p:spPr>
            <a:xfrm>
              <a:off x="7760" y="6435"/>
              <a:ext cx="5992" cy="628"/>
            </a:xfrm>
            <a:prstGeom prst="rect">
              <a:avLst/>
            </a:prstGeom>
          </p:spPr>
          <p:txBody>
            <a:bodyPr wrap="square">
              <a:spAutoFit/>
            </a:bodyPr>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没有直航货机</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8" name="组合 7"/>
          <p:cNvGrpSpPr/>
          <p:nvPr/>
        </p:nvGrpSpPr>
        <p:grpSpPr>
          <a:xfrm rot="0">
            <a:off x="4426585" y="4055745"/>
            <a:ext cx="464820" cy="448310"/>
            <a:chOff x="7423" y="6560"/>
            <a:chExt cx="732" cy="706"/>
          </a:xfrm>
        </p:grpSpPr>
        <p:sp>
          <p:nvSpPr>
            <p:cNvPr id="9" name="矩形 8"/>
            <p:cNvSpPr/>
            <p:nvPr/>
          </p:nvSpPr>
          <p:spPr>
            <a:xfrm>
              <a:off x="7423" y="6560"/>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2" name="矩形 11"/>
            <p:cNvSpPr/>
            <p:nvPr/>
          </p:nvSpPr>
          <p:spPr>
            <a:xfrm>
              <a:off x="7427" y="6589"/>
              <a:ext cx="728" cy="677"/>
            </a:xfrm>
            <a:prstGeom prst="rect">
              <a:avLst/>
            </a:prstGeom>
            <a:ln>
              <a:noFill/>
            </a:ln>
          </p:spPr>
          <p:txBody>
            <a:bodyPr wrap="none">
              <a:spAutoFit/>
            </a:bodyPr>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05</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465692" y="3345802"/>
            <a:ext cx="4754880" cy="706755"/>
          </a:xfrm>
          <a:prstGeom prst="rect">
            <a:avLst/>
          </a:prstGeom>
        </p:spPr>
        <p:txBody>
          <a:bodyPr wrap="non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合并支付及修改价格</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0720" y="233680"/>
            <a:ext cx="3392170" cy="521970"/>
          </a:xfrm>
          <a:prstGeom prst="rect">
            <a:avLst/>
          </a:prstGeom>
        </p:spPr>
        <p:txBody>
          <a:bodyPr wrap="squar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合并支付及修改价格</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123315" y="1278255"/>
            <a:ext cx="2773045" cy="264096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同一个买家在同一天下的两笔不同订单，收件地址一样，这样的订单就可以合并支付，并且还可以合并成一个包裹发出去。但卖家应该跟买家沟通好，同时可以给买家一点价格优惠以增强买家的购物体验。</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1"/>
          <a:stretch>
            <a:fillRect/>
          </a:stretch>
        </p:blipFill>
        <p:spPr>
          <a:xfrm>
            <a:off x="4820285" y="1160780"/>
            <a:ext cx="2980690" cy="292544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0720" y="233680"/>
            <a:ext cx="3392170" cy="521970"/>
          </a:xfrm>
          <a:prstGeom prst="rect">
            <a:avLst/>
          </a:prstGeom>
        </p:spPr>
        <p:txBody>
          <a:bodyPr wrap="squar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合并支付及修改价格</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989429" y="1343050"/>
            <a:ext cx="6780530" cy="2509490"/>
            <a:chOff x="1503" y="3342"/>
            <a:chExt cx="11273" cy="3416"/>
          </a:xfrm>
        </p:grpSpPr>
        <p:sp>
          <p:nvSpPr>
            <p:cNvPr id="8" name="矩形 7"/>
            <p:cNvSpPr/>
            <p:nvPr/>
          </p:nvSpPr>
          <p:spPr>
            <a:xfrm>
              <a:off x="1503" y="3342"/>
              <a:ext cx="11273" cy="341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80"/>
              <a:ext cx="10958" cy="310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would like to place one order for many items, please first click "add to cart",  then "buy now", and check your address and order details carefully before clicking "submit". After that, please inform me,  and I will cut down the price to US$ XX. You can refresh the page to continue your payment. Thank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further questions, please feel free to contact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3989692" y="3345802"/>
            <a:ext cx="3230880" cy="706755"/>
          </a:xfrm>
          <a:prstGeom prst="rect">
            <a:avLst/>
          </a:prstGeom>
        </p:spPr>
        <p:txBody>
          <a:bodyPr wrap="non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海关收税咨询</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海关收税咨询</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5173980" y="1660525"/>
            <a:ext cx="2661285" cy="20008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有时候客户会担心在货物到达海关后需要支付额外费用。此时应该如实向客户进行解释，必要时需要引导客户向当地海关咨询，不能欺骗客户购买。</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 name="单圆角矩形 2"/>
          <p:cNvSpPr/>
          <p:nvPr/>
        </p:nvSpPr>
        <p:spPr>
          <a:xfrm>
            <a:off x="1131570" y="1382395"/>
            <a:ext cx="3119120" cy="2391410"/>
          </a:xfrm>
          <a:prstGeom prst="round1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817880" y="3498850"/>
            <a:ext cx="576580" cy="575945"/>
          </a:xfrm>
          <a:prstGeom prst="roundRect">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644650" y="4242435"/>
            <a:ext cx="316865" cy="316230"/>
          </a:xfrm>
          <a:prstGeom prst="roundRect">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3077</Words>
  <Application>WPS 演示</Application>
  <PresentationFormat>自定义</PresentationFormat>
  <Paragraphs>148</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19</vt:i4>
      </vt:variant>
    </vt:vector>
  </HeadingPairs>
  <TitlesOfParts>
    <vt:vector size="32"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68</cp:revision>
  <dcterms:created xsi:type="dcterms:W3CDTF">2019-08-18T12:20:00Z</dcterms:created>
  <dcterms:modified xsi:type="dcterms:W3CDTF">2019-12-18T09:16:09Z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