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customXml/itemProps2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 id="2147483658" r:id="rId4"/>
  </p:sldMasterIdLst>
  <p:notesMasterIdLst>
    <p:notesMasterId r:id="rId6"/>
  </p:notesMasterIdLst>
  <p:handoutMasterIdLst>
    <p:handoutMasterId r:id="rId25"/>
  </p:handoutMasterIdLst>
  <p:sldIdLst>
    <p:sldId id="258" r:id="rId5"/>
    <p:sldId id="379" r:id="rId7"/>
    <p:sldId id="293" r:id="rId8"/>
    <p:sldId id="348" r:id="rId9"/>
    <p:sldId id="329" r:id="rId10"/>
    <p:sldId id="334" r:id="rId11"/>
    <p:sldId id="330" r:id="rId12"/>
    <p:sldId id="367" r:id="rId13"/>
    <p:sldId id="310" r:id="rId14"/>
    <p:sldId id="353" r:id="rId15"/>
    <p:sldId id="335" r:id="rId16"/>
    <p:sldId id="262" r:id="rId17"/>
    <p:sldId id="312" r:id="rId18"/>
    <p:sldId id="336" r:id="rId19"/>
    <p:sldId id="313" r:id="rId20"/>
    <p:sldId id="317" r:id="rId21"/>
    <p:sldId id="314" r:id="rId22"/>
    <p:sldId id="318" r:id="rId23"/>
    <p:sldId id="273" r:id="rId24"/>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D4D1"/>
    <a:srgbClr val="04C0BF"/>
    <a:srgbClr val="01BDAD"/>
    <a:srgbClr val="01A89E"/>
    <a:srgbClr val="008075"/>
    <a:srgbClr val="004640"/>
    <a:srgbClr val="00544F"/>
    <a:srgbClr val="03A8A6"/>
    <a:srgbClr val="017E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642" y="-930"/>
      </p:cViewPr>
      <p:guideLst>
        <p:guide orient="horz" pos="1540"/>
        <p:guide pos="284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0" Type="http://schemas.openxmlformats.org/officeDocument/2006/relationships/customXml" Target="../customXml/item1.xml"/><Relationship Id="rId3" Type="http://schemas.openxmlformats.org/officeDocument/2006/relationships/slideMaster" Target="slideMasters/slideMaster2.xml"/><Relationship Id="rId29" Type="http://schemas.openxmlformats.org/officeDocument/2006/relationships/customXmlProps" Target="../customXml/itemProps23.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2A00C20A-6EC9-472C-9F4C-C15DE034050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534" y="685800"/>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4F6A9EF6-7160-4A3C-9ECB-1F8501A7DD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1.png"/><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6900"/>
            <a:ext cx="8139178" cy="468692"/>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174"/>
            <a:ext cx="8139178" cy="8085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黑体" panose="02010609060101010101" charset="-122"/>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黑体" panose="02010609060101010101" charset="-122"/>
                <a:ea typeface="黑体" panose="02010609060101010101" charset="-122"/>
                <a:cs typeface="黑体" panose="02010609060101010101" charset="-122"/>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6"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53388" r="-163" b="28231"/>
          <a:stretch>
            <a:fillRect/>
          </a:stretch>
        </p:blipFill>
        <p:spPr bwMode="auto">
          <a:xfrm>
            <a:off x="889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1598099"/>
            <a:ext cx="7772603" cy="1102712"/>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36" y="2915160"/>
            <a:ext cx="6400967" cy="131468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C:\Users\Administrator\Desktop\蓝色简约商务广告名片设计.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0019"/>
          <a:stretch>
            <a:fillRect/>
          </a:stretch>
        </p:blipFill>
        <p:spPr bwMode="auto">
          <a:xfrm>
            <a:off x="635" y="48"/>
            <a:ext cx="9144239" cy="3150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2" y="204823"/>
            <a:ext cx="3008392" cy="871690"/>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143" y="204824"/>
            <a:ext cx="5111883" cy="439060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2" y="1076514"/>
            <a:ext cx="3008392" cy="351891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335" y="3601080"/>
            <a:ext cx="5486543" cy="425128"/>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335" y="459662"/>
            <a:ext cx="5486543" cy="30866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p:nvPr>
        </p:nvSpPr>
        <p:spPr>
          <a:xfrm>
            <a:off x="1792335" y="4026208"/>
            <a:ext cx="5486543" cy="6037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3"/>
            </p:custDataLst>
          </p:nvPr>
        </p:nvSpPr>
        <p:spPr/>
        <p:txBody>
          <a:bodyPr/>
          <a:lstStyle/>
          <a:p>
            <a:endParaRPr lang="zh-CN" altLang="en-US" dirty="0"/>
          </a:p>
        </p:txBody>
      </p:sp>
      <p:sp>
        <p:nvSpPr>
          <p:cNvPr id="18" name="灯片编号占位符 17"/>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1" Type="http://schemas.openxmlformats.org/officeDocument/2006/relationships/theme" Target="../theme/theme3.xml"/><Relationship Id="rId10" Type="http://schemas.openxmlformats.org/officeDocument/2006/relationships/tags" Target="../tags/tag21.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fld>
            <a:endParaRPr lang="zh-CN" altLang="en-US"/>
          </a:p>
        </p:txBody>
      </p:sp>
      <p:pic>
        <p:nvPicPr>
          <p:cNvPr id="7" name="Picture 2" descr="C:\Users\Administrator\Desktop\蓝色简约商务广告名片设计.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293370" y="318135"/>
            <a:ext cx="328930" cy="328930"/>
            <a:chOff x="406574" y="404664"/>
            <a:chExt cx="432048" cy="432048"/>
          </a:xfrm>
        </p:grpSpPr>
        <p:sp>
          <p:nvSpPr>
            <p:cNvPr id="9" name="椭圆 8"/>
            <p:cNvSpPr/>
            <p:nvPr/>
          </p:nvSpPr>
          <p:spPr>
            <a:xfrm>
              <a:off x="406574" y="404664"/>
              <a:ext cx="432048" cy="4320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
          <p:nvSpPr>
            <p:cNvPr id="10" name="椭圆 9"/>
            <p:cNvSpPr/>
            <p:nvPr/>
          </p:nvSpPr>
          <p:spPr>
            <a:xfrm>
              <a:off x="514586" y="5126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8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12" y="206015"/>
            <a:ext cx="8229815" cy="8574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12" y="1200361"/>
            <a:ext cx="8229815" cy="3395066"/>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12" y="4768097"/>
            <a:ext cx="2133656" cy="273892"/>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530820CF-B880-4189-942D-D702A7CBA730}"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82" y="4768097"/>
            <a:ext cx="2895675" cy="273892"/>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371" y="4768097"/>
            <a:ext cx="2133656" cy="273892"/>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C913308-F349-4B6D-A68A-DD1791B4A57B}" type="slidenum">
              <a:rPr lang="zh-CN" altLang="en-US" smtClean="0">
                <a:solidFill>
                  <a:srgbClr val="000000">
                    <a:tint val="75000"/>
                  </a:srgbClr>
                </a:solidFill>
              </a:rPr>
            </a:fld>
            <a:endParaRPr lang="zh-CN" altLang="en-US">
              <a:solidFill>
                <a:srgbClr val="000000">
                  <a:tint val="75000"/>
                </a:srgbClr>
              </a:solidFill>
            </a:endParaRPr>
          </a:p>
        </p:txBody>
      </p:sp>
      <p:pic>
        <p:nvPicPr>
          <p:cNvPr id="7" name="Picture 2" descr="C:\Users\Administrator\Desktop\蓝色简约商务广告名片设计.png"/>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63" t="39147" r="-163" b="28231"/>
          <a:stretch>
            <a:fillRect/>
          </a:stretch>
        </p:blipFill>
        <p:spPr bwMode="auto">
          <a:xfrm>
            <a:off x="0" y="4749555"/>
            <a:ext cx="9144239" cy="3948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Lst>
  <p:timing>
    <p:tnLst>
      <p:par>
        <p:cTn id="1" dur="indefinite" restart="never" nodeType="tmRoot"/>
      </p:par>
    </p:tnLst>
  </p:timing>
  <p:txStyles>
    <p:titleStyle>
      <a:lvl1pPr algn="ctr" defTabSz="685800" rtl="0" eaLnBrk="1" latinLnBrk="0" hangingPunct="1">
        <a:spcBef>
          <a:spcPct val="0"/>
        </a:spcBef>
        <a:buNone/>
        <a:defRPr sz="2800" kern="1200">
          <a:solidFill>
            <a:schemeClr val="tx1"/>
          </a:solidFill>
          <a:latin typeface="黑体" panose="02010609060101010101" charset="-122"/>
          <a:ea typeface="黑体" panose="02010609060101010101" charset="-122"/>
          <a:cs typeface="黑体" panose="02010609060101010101" charset="-122"/>
        </a:defRPr>
      </a:lvl1pPr>
    </p:titleStyle>
    <p:bodyStyle>
      <a:lvl1pPr marL="257175" indent="-257175" algn="l" defTabSz="685800" rtl="0" eaLnBrk="1" latinLnBrk="0" hangingPunct="1">
        <a:spcBef>
          <a:spcPct val="15000"/>
        </a:spcBef>
        <a:buFont typeface="Arial" panose="020B0604020202020204" pitchFamily="34" charset="0"/>
        <a:buChar char="•"/>
        <a:defRPr sz="2400" kern="1200">
          <a:solidFill>
            <a:schemeClr val="tx1"/>
          </a:solidFill>
          <a:latin typeface="黑体" panose="02010609060101010101" charset="-122"/>
          <a:ea typeface="黑体" panose="02010609060101010101" charset="-122"/>
          <a:cs typeface="黑体" panose="02010609060101010101" charset="-122"/>
        </a:defRPr>
      </a:lvl1pPr>
      <a:lvl2pPr marL="557530" indent="-214630" algn="l" defTabSz="685800" rtl="0" eaLnBrk="1" latinLnBrk="0" hangingPunct="1">
        <a:spcBef>
          <a:spcPct val="1500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spcBef>
          <a:spcPct val="15000"/>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spcBef>
          <a:spcPct val="15000"/>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6pPr>
      <a:lvl7pPr marL="22294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7pPr>
      <a:lvl8pPr marL="25723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8pPr>
      <a:lvl9pPr marL="2915285" indent="-171450" algn="l" defTabSz="685800" rtl="0" eaLnBrk="1" latinLnBrk="0" hangingPunct="1">
        <a:spcBef>
          <a:spcPct val="15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5"/>
            </p:custDataLst>
          </p:nvPr>
        </p:nvSpPr>
        <p:spPr>
          <a:xfrm>
            <a:off x="502412" y="324040"/>
            <a:ext cx="8139178" cy="48606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6"/>
            </p:custDataLst>
          </p:nvPr>
        </p:nvSpPr>
        <p:spPr>
          <a:xfrm>
            <a:off x="502412" y="972120"/>
            <a:ext cx="8139178" cy="378046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7"/>
            </p:custDataLst>
          </p:nvPr>
        </p:nvSpPr>
        <p:spPr>
          <a:xfrm>
            <a:off x="659807" y="4762963"/>
            <a:ext cx="2025000" cy="237629"/>
          </a:xfrm>
          <a:prstGeom prst="rect">
            <a:avLst/>
          </a:prstGeom>
        </p:spPr>
        <p:txBody>
          <a:bodyPr vert="horz" lIns="91440" tIns="45720" rIns="91440" bIns="45720" rtlCol="0" anchor="ctr">
            <a:normAutofit/>
          </a:bodyP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8"/>
            </p:custDataLst>
          </p:nvPr>
        </p:nvSpPr>
        <p:spPr>
          <a:xfrm>
            <a:off x="3087000" y="4762963"/>
            <a:ext cx="2970000" cy="237629"/>
          </a:xfrm>
          <a:prstGeom prst="rect">
            <a:avLst/>
          </a:prstGeom>
        </p:spPr>
        <p:txBody>
          <a:bodyPr vert="horz" lIns="91440" tIns="45720" rIns="91440" bIns="45720" rtlCol="0" anchor="ctr">
            <a:normAutofit/>
          </a:bodyP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dirty="0"/>
          </a:p>
        </p:txBody>
      </p:sp>
      <p:sp>
        <p:nvSpPr>
          <p:cNvPr id="6" name="灯片编号占位符 5"/>
          <p:cNvSpPr>
            <a:spLocks noGrp="1"/>
          </p:cNvSpPr>
          <p:nvPr>
            <p:ph type="sldNum" sz="quarter" idx="4"/>
            <p:custDataLst>
              <p:tags r:id="rId9"/>
            </p:custDataLst>
          </p:nvPr>
        </p:nvSpPr>
        <p:spPr>
          <a:xfrm>
            <a:off x="6457950" y="4762963"/>
            <a:ext cx="2025000" cy="237629"/>
          </a:xfrm>
          <a:prstGeom prst="rect">
            <a:avLst/>
          </a:prstGeom>
        </p:spPr>
        <p:txBody>
          <a:bodyPr vert="horz" lIns="91440" tIns="45720" rIns="91440" bIns="45720" rtlCol="0" anchor="ctr">
            <a:normAutofit/>
          </a:bodyP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黑体" panose="02010609060101010101" charset="-122"/>
              <a:ea typeface="黑体" panose="02010609060101010101" charset="-122"/>
              <a:cs typeface="黑体" panose="02010609060101010101" charset="-122"/>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黑体" panose="02010609060101010101" charset="-122"/>
          <a:ea typeface="黑体" panose="02010609060101010101" charset="-122"/>
          <a:cs typeface="黑体" panose="02010609060101010101" charset="-122"/>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tags" Target="../tags/tag2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9.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hemeOverride" Target="../theme/themeOverride1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themeOverride" Target="../theme/themeOverride2.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635"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74800" y="381269"/>
            <a:ext cx="4467860" cy="2445385"/>
          </a:xfrm>
          <a:prstGeom prst="rect">
            <a:avLst/>
          </a:prstGeom>
        </p:spPr>
        <p:txBody>
          <a:bodyPr wrap="none">
            <a:spAutoFit/>
          </a:bodyPr>
          <a:lstStyle/>
          <a:p>
            <a:pPr algn="ctr" fontAlgn="auto">
              <a:lnSpc>
                <a:spcPct val="150000"/>
              </a:lnSpc>
            </a:pP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第</a:t>
            </a:r>
            <a:r>
              <a:rPr lang="en-US" altLang="zh-CN" sz="5400" b="1" dirty="0" smtClean="0">
                <a:solidFill>
                  <a:srgbClr val="04C0BF"/>
                </a:solidFill>
                <a:latin typeface="黑体" panose="02010609060101010101" charset="-122"/>
                <a:ea typeface="黑体" panose="02010609060101010101" charset="-122"/>
                <a:cs typeface="黑体" panose="02010609060101010101" charset="-122"/>
              </a:rPr>
              <a:t>5</a:t>
            </a:r>
            <a:r>
              <a:rPr lang="zh-CN" altLang="en-US" sz="5400" b="1" dirty="0" smtClean="0">
                <a:solidFill>
                  <a:srgbClr val="04C0BF"/>
                </a:solidFill>
                <a:latin typeface="黑体" panose="02010609060101010101" charset="-122"/>
                <a:ea typeface="黑体" panose="02010609060101010101" charset="-122"/>
                <a:cs typeface="黑体" panose="02010609060101010101" charset="-122"/>
              </a:rPr>
              <a:t>章</a:t>
            </a:r>
            <a:endParaRPr lang="zh-CN" altLang="en-US" sz="5400" b="1" dirty="0" smtClean="0">
              <a:solidFill>
                <a:srgbClr val="04C0BF"/>
              </a:solidFill>
              <a:latin typeface="黑体" panose="02010609060101010101" charset="-122"/>
              <a:ea typeface="黑体" panose="02010609060101010101" charset="-122"/>
              <a:cs typeface="黑体" panose="02010609060101010101" charset="-122"/>
            </a:endParaRPr>
          </a:p>
          <a:p>
            <a:pPr algn="ctr" fontAlgn="auto">
              <a:lnSpc>
                <a:spcPct val="150000"/>
              </a:lnSpc>
            </a:pPr>
            <a:r>
              <a:rPr lang="zh-CN" altLang="zh-CN" sz="4800" b="1" dirty="0" smtClean="0">
                <a:solidFill>
                  <a:srgbClr val="04C0BF"/>
                </a:solidFill>
                <a:latin typeface="黑体" panose="02010609060101010101" charset="-122"/>
                <a:ea typeface="黑体" panose="02010609060101010101" charset="-122"/>
                <a:cs typeface="黑体" panose="02010609060101010101" charset="-122"/>
              </a:rPr>
              <a:t>售中沟通与服务</a:t>
            </a:r>
            <a:endParaRPr lang="zh-CN" altLang="zh-CN" sz="4800" b="1" dirty="0" smtClean="0">
              <a:solidFill>
                <a:srgbClr val="04C0BF"/>
              </a:solidFill>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022985" y="1580515"/>
            <a:ext cx="6894830" cy="2529205"/>
            <a:chOff x="1519" y="3329"/>
            <a:chExt cx="10815" cy="3716"/>
          </a:xfrm>
        </p:grpSpPr>
        <p:sp>
          <p:nvSpPr>
            <p:cNvPr id="4" name="矩形 3"/>
            <p:cNvSpPr/>
            <p:nvPr/>
          </p:nvSpPr>
          <p:spPr>
            <a:xfrm>
              <a:off x="1519" y="3329"/>
              <a:ext cx="10815" cy="371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41"/>
              <a:ext cx="10494" cy="346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 </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 you for ordering our dress. The packet has been shipped today and you will get it in about 15 days.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 are selling a popular and nice belt which coordinates your dress order. For the specific information you can click：**************.</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question about the item, please feel free to contact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 name="矩形 2"/>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推荐关联产品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6" name="Subtitle 2"/>
          <p:cNvSpPr txBox="1"/>
          <p:nvPr/>
        </p:nvSpPr>
        <p:spPr>
          <a:xfrm>
            <a:off x="890905" y="870585"/>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2.</a:t>
            </a:r>
            <a:r>
              <a:rPr lang="zh-CN" altLang="en-US" sz="1800">
                <a:solidFill>
                  <a:schemeClr val="tx1"/>
                </a:solidFill>
                <a:latin typeface="黑体" panose="02010609060101010101" charset="-122"/>
                <a:ea typeface="黑体" panose="02010609060101010101" charset="-122"/>
                <a:cs typeface="黑体" panose="02010609060101010101" charset="-122"/>
              </a:rPr>
              <a:t>买家下单后，推荐产品的关联产品</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02</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3989692" y="3345802"/>
            <a:ext cx="3230880" cy="706755"/>
          </a:xfrm>
          <a:prstGeom prst="rect">
            <a:avLst/>
          </a:prstGeom>
        </p:spPr>
        <p:txBody>
          <a:bodyPr wrap="non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推荐订阅店铺</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推荐订阅店铺</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080770" y="1304925"/>
            <a:ext cx="6978015" cy="720725"/>
          </a:xfrm>
          <a:prstGeom prst="rect">
            <a:avLst/>
          </a:prstGeom>
          <a:scene3d>
            <a:camera prst="orthographicFront"/>
            <a:lightRig rig="threePt" dir="t"/>
          </a:scene3d>
          <a:sp3d extrusionH="76200">
            <a:extrusionClr>
              <a:schemeClr val="bg1">
                <a:lumMod val="85000"/>
              </a:schemeClr>
            </a:extrusionClr>
          </a:sp3d>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向新买家推荐店铺时，主要强调的是店铺可以向客户推送最新的产品及促销信息。</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2" name="Subtitle 2"/>
          <p:cNvSpPr txBox="1"/>
          <p:nvPr/>
        </p:nvSpPr>
        <p:spPr>
          <a:xfrm>
            <a:off x="890905" y="86106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1.向新买家推荐</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1319530" y="2234565"/>
            <a:ext cx="6826250" cy="2064385"/>
            <a:chOff x="1612" y="3496"/>
            <a:chExt cx="11273" cy="5549"/>
          </a:xfrm>
        </p:grpSpPr>
        <p:sp>
          <p:nvSpPr>
            <p:cNvPr id="8" name="矩形 7"/>
            <p:cNvSpPr/>
            <p:nvPr/>
          </p:nvSpPr>
          <p:spPr>
            <a:xfrm>
              <a:off x="1612" y="3496"/>
              <a:ext cx="11273" cy="5549"/>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Subtitle 2"/>
            <p:cNvSpPr txBox="1"/>
            <p:nvPr/>
          </p:nvSpPr>
          <p:spPr>
            <a:xfrm>
              <a:off x="1704" y="3617"/>
              <a:ext cx="10958" cy="52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you for showing interest in my products. In order to offer a better service and keep you updated with the latest promotions and products, please subscribe to my store. Any problem of subscribing, please refer to http://help. amazon. com/alert subscribe. 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推荐订阅店铺</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061720" y="1381125"/>
            <a:ext cx="6978015" cy="400685"/>
          </a:xfrm>
          <a:prstGeom prst="rect">
            <a:avLst/>
          </a:prstGeom>
          <a:scene3d>
            <a:camera prst="orthographicFront"/>
            <a:lightRig rig="threePt" dir="t"/>
          </a:scene3d>
          <a:sp3d extrusionH="76200">
            <a:extrusionClr>
              <a:schemeClr val="bg1">
                <a:lumMod val="85000"/>
              </a:schemeClr>
            </a:extrusionClr>
          </a:sp3d>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向老买家推荐店铺时，主要强调的是订阅后可以享受VIP服务以及积分折扣。</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2" name="Subtitle 2"/>
          <p:cNvSpPr txBox="1"/>
          <p:nvPr/>
        </p:nvSpPr>
        <p:spPr>
          <a:xfrm>
            <a:off x="890905" y="86106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2.向老买家推荐</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grpSp>
        <p:nvGrpSpPr>
          <p:cNvPr id="4" name="组合 3"/>
          <p:cNvGrpSpPr/>
          <p:nvPr/>
        </p:nvGrpSpPr>
        <p:grpSpPr>
          <a:xfrm>
            <a:off x="1043305" y="1910715"/>
            <a:ext cx="6826250" cy="2263848"/>
            <a:chOff x="1612" y="3496"/>
            <a:chExt cx="11273" cy="5923"/>
          </a:xfrm>
        </p:grpSpPr>
        <p:sp>
          <p:nvSpPr>
            <p:cNvPr id="5" name="矩形 4"/>
            <p:cNvSpPr/>
            <p:nvPr/>
          </p:nvSpPr>
          <p:spPr>
            <a:xfrm>
              <a:off x="1612" y="3496"/>
              <a:ext cx="11273" cy="5923"/>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Subtitle 2"/>
            <p:cNvSpPr txBox="1"/>
            <p:nvPr/>
          </p:nvSpPr>
          <p:spPr>
            <a:xfrm>
              <a:off x="1720" y="3592"/>
              <a:ext cx="10958" cy="576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Welcome to subscribe to my store. By a few clicks you can enjoy our VIP service such as the latest updates from new arrivals to best selling products on a weekly basis etc. As you are our old friend,  you can enjoy our discount and marks accumulation after you subscribe to our store. Any problem of subscribing please refer to http: //help. amazon. com/alert subscribe. html</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78475" y="2174773"/>
            <a:ext cx="110490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03</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2100580" y="3354705"/>
            <a:ext cx="5120005" cy="706755"/>
          </a:xfrm>
          <a:prstGeom prst="rect">
            <a:avLst/>
          </a:prstGeom>
        </p:spPr>
        <p:txBody>
          <a:bodyPr wrap="squar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推荐特殊产品</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推荐特殊产品</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026795" y="1313815"/>
            <a:ext cx="7193280"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为了刺激销售，店铺会不定期举办一些活动。在店铺活动期间，可以主动向客户推荐促销产品，告知活动信息，以刺激销售。</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2" name="Subtitle 2"/>
          <p:cNvSpPr txBox="1"/>
          <p:nvPr/>
        </p:nvSpPr>
        <p:spPr>
          <a:xfrm>
            <a:off x="890905" y="775335"/>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1.折扣产品推荐</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grpSp>
        <p:nvGrpSpPr>
          <p:cNvPr id="4" name="组合 3"/>
          <p:cNvGrpSpPr/>
          <p:nvPr/>
        </p:nvGrpSpPr>
        <p:grpSpPr>
          <a:xfrm>
            <a:off x="1278255" y="2199640"/>
            <a:ext cx="6716395" cy="2212340"/>
            <a:chOff x="1487" y="3329"/>
            <a:chExt cx="11273" cy="3782"/>
          </a:xfrm>
        </p:grpSpPr>
        <p:sp>
          <p:nvSpPr>
            <p:cNvPr id="6" name="矩形 5"/>
            <p:cNvSpPr/>
            <p:nvPr/>
          </p:nvSpPr>
          <p:spPr>
            <a:xfrm>
              <a:off x="1487" y="3329"/>
              <a:ext cx="11273" cy="37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Subtitle 2"/>
            <p:cNvSpPr txBox="1"/>
            <p:nvPr/>
          </p:nvSpPr>
          <p:spPr>
            <a:xfrm>
              <a:off x="1686" y="3392"/>
              <a:ext cx="10958" cy="362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Thanks for your message. If you buy both of the XXXX items, we can offer you a XXX% discount.</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Once we confirm your payment, we will ship out the items for you in time.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Please feel free to contact us if you have any further questions.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推荐特殊产品</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026795" y="1313815"/>
            <a:ext cx="7232015" cy="72072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新产品上线时往往关注度不高，因为客户都不知道产品的存在，此时需要主动向买家推荐新产品的信息，以提高新产品的客流量及转化率。</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3" name="Subtitle 2"/>
          <p:cNvSpPr txBox="1"/>
          <p:nvPr/>
        </p:nvSpPr>
        <p:spPr>
          <a:xfrm>
            <a:off x="890905" y="86106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2</a:t>
            </a:r>
            <a:r>
              <a:rPr lang="zh-CN" altLang="en-US" sz="1800">
                <a:solidFill>
                  <a:schemeClr val="tx1"/>
                </a:solidFill>
                <a:latin typeface="黑体" panose="02010609060101010101" charset="-122"/>
                <a:ea typeface="黑体" panose="02010609060101010101" charset="-122"/>
                <a:cs typeface="黑体" panose="02010609060101010101" charset="-122"/>
              </a:rPr>
              <a:t>.新产品推荐</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grpSp>
        <p:nvGrpSpPr>
          <p:cNvPr id="6" name="组合 5"/>
          <p:cNvGrpSpPr/>
          <p:nvPr/>
        </p:nvGrpSpPr>
        <p:grpSpPr>
          <a:xfrm>
            <a:off x="1259205" y="2180590"/>
            <a:ext cx="6716395" cy="2040255"/>
            <a:chOff x="1487" y="3329"/>
            <a:chExt cx="11273" cy="3782"/>
          </a:xfrm>
        </p:grpSpPr>
        <p:sp>
          <p:nvSpPr>
            <p:cNvPr id="7" name="矩形 6"/>
            <p:cNvSpPr/>
            <p:nvPr/>
          </p:nvSpPr>
          <p:spPr>
            <a:xfrm>
              <a:off x="1487" y="3329"/>
              <a:ext cx="11273" cy="3782"/>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Subtitle 2"/>
            <p:cNvSpPr txBox="1"/>
            <p:nvPr/>
          </p:nvSpPr>
          <p:spPr>
            <a:xfrm>
              <a:off x="1686" y="3392"/>
              <a:ext cx="10958" cy="3648"/>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As Christmas and the New Year is coming. we found XXXX has a large potential market. Many customers are buying them for resale on eBay or in their retail stores because of its high profit margin. We have a large stock of XXXX. Please click the following link to check them out ************,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推荐特殊产品</a:t>
            </a:r>
            <a:endParaRPr lang="zh-CN" altLang="en-US" sz="2800" dirty="0">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1075055" y="1685925"/>
            <a:ext cx="2896870" cy="20008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sym typeface="+mn-ea"/>
              </a:rPr>
              <a:t>一般来说，节日前的一段时间也是销售旺季。卖家应主动提前告知客户活动信息，及相关节日产品的信息。同时告知如果购买数量达到一定量以上，即可享受批发价格。</a:t>
            </a:r>
            <a:endParaRPr lang="zh-CN" altLang="en-US" sz="16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4" name="Subtitle 2"/>
          <p:cNvSpPr txBox="1"/>
          <p:nvPr/>
        </p:nvSpPr>
        <p:spPr>
          <a:xfrm>
            <a:off x="890905" y="86106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3.节日热销产品推荐</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nvPicPr>
        <p:blipFill>
          <a:blip r:embed="rId1"/>
          <a:stretch>
            <a:fillRect/>
          </a:stretch>
        </p:blipFill>
        <p:spPr>
          <a:xfrm>
            <a:off x="4600575" y="1085850"/>
            <a:ext cx="3714750" cy="29146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9"/>
          <p:cNvSpPr/>
          <p:nvPr/>
        </p:nvSpPr>
        <p:spPr>
          <a:xfrm>
            <a:off x="520555" y="2716607"/>
            <a:ext cx="477647" cy="71650"/>
          </a:xfrm>
          <a:prstGeom prst="roundRect">
            <a:avLst>
              <a:gd name="adj" fmla="val 50000"/>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350" b="0" i="0" u="none" strike="noStrike" kern="0" cap="none" spc="0" normalizeH="0" baseline="0" noProof="0">
              <a:ln>
                <a:noFill/>
              </a:ln>
              <a:solidFill>
                <a:sysClr val="window" lastClr="FFFFFF"/>
              </a:solidFill>
              <a:effectLst/>
              <a:uLnTx/>
              <a:uFillTx/>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latin typeface="黑体" panose="02010609060101010101" charset="-122"/>
                <a:ea typeface="黑体" panose="02010609060101010101" charset="-122"/>
                <a:cs typeface="黑体" panose="02010609060101010101" charset="-122"/>
                <a:sym typeface="+mn-lt"/>
              </a:rPr>
              <a:t>推荐特殊产品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 name="Subtitle 2"/>
          <p:cNvSpPr txBox="1"/>
          <p:nvPr/>
        </p:nvSpPr>
        <p:spPr>
          <a:xfrm>
            <a:off x="890905" y="86106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3.节日热销产品推荐</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grpSp>
        <p:nvGrpSpPr>
          <p:cNvPr id="6" name="组合 5"/>
          <p:cNvGrpSpPr/>
          <p:nvPr/>
        </p:nvGrpSpPr>
        <p:grpSpPr>
          <a:xfrm>
            <a:off x="1230630" y="1771015"/>
            <a:ext cx="6649720" cy="2297383"/>
            <a:chOff x="1487" y="3329"/>
            <a:chExt cx="11273" cy="3617"/>
          </a:xfrm>
        </p:grpSpPr>
        <p:sp>
          <p:nvSpPr>
            <p:cNvPr id="7" name="矩形 6"/>
            <p:cNvSpPr/>
            <p:nvPr/>
          </p:nvSpPr>
          <p:spPr>
            <a:xfrm>
              <a:off x="1487" y="3329"/>
              <a:ext cx="11273" cy="3617"/>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Subtitle 2"/>
            <p:cNvSpPr txBox="1"/>
            <p:nvPr/>
          </p:nvSpPr>
          <p:spPr>
            <a:xfrm>
              <a:off x="1686" y="3392"/>
              <a:ext cx="10958" cy="3471"/>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Right now Christmas/Thanksgiving/... is coming, and Christmas/Thanksgiving/... gift has a large potential market. Many buyers bought them for resale in their own store. It's a high profit margin product. Here is our Christmas/Thanksgiving/. gift link***** *********. Please click to check them. If you are going to buy more than 10 pieces in one order, you can enjoy a wholesale price of XXX. Thanks.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l="163" t="53388" r="-163" b="28231"/>
          <a:stretch>
            <a:fillRect/>
          </a:stretch>
        </p:blipFill>
        <p:spPr bwMode="auto">
          <a:xfrm>
            <a:off x="0" y="2266294"/>
            <a:ext cx="9144239" cy="289859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2910790" y="1471564"/>
            <a:ext cx="3243580" cy="1014730"/>
          </a:xfrm>
          <a:prstGeom prst="rect">
            <a:avLst/>
          </a:prstGeom>
        </p:spPr>
        <p:txBody>
          <a:bodyPr wrap="none">
            <a:spAutoFit/>
          </a:bodyPr>
          <a:lstStyle/>
          <a:p>
            <a:r>
              <a:rPr lang="zh-CN" altLang="en-US" sz="6000" b="1" dirty="0" smtClean="0">
                <a:solidFill>
                  <a:srgbClr val="04C0BF"/>
                </a:solidFill>
                <a:latin typeface="黑体" panose="02010609060101010101" charset="-122"/>
                <a:ea typeface="黑体" panose="02010609060101010101" charset="-122"/>
                <a:cs typeface="黑体" panose="02010609060101010101" charset="-122"/>
              </a:rPr>
              <a:t>谢谢大家</a:t>
            </a:r>
            <a:endParaRPr lang="zh-CN" altLang="en-US" sz="6000" b="1" dirty="0" smtClean="0">
              <a:solidFill>
                <a:srgbClr val="04C0BF"/>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395345" y="439420"/>
            <a:ext cx="1877060" cy="645160"/>
          </a:xfrm>
          <a:prstGeom prst="rect">
            <a:avLst/>
          </a:prstGeom>
          <a:noFill/>
        </p:spPr>
        <p:txBody>
          <a:bodyPr wrap="square" rtlCol="0">
            <a:spAutoFit/>
          </a:bodyPr>
          <a:p>
            <a:r>
              <a:rPr lang="zh-CN" altLang="en-US" sz="3600">
                <a:latin typeface="黑体" panose="02010609060101010101" charset="-122"/>
                <a:ea typeface="黑体" panose="02010609060101010101" charset="-122"/>
                <a:cs typeface="黑体" panose="02010609060101010101" charset="-122"/>
              </a:rPr>
              <a:t>目  录</a:t>
            </a:r>
            <a:endParaRPr lang="zh-CN" altLang="en-US" sz="3600">
              <a:latin typeface="黑体" panose="02010609060101010101" charset="-122"/>
              <a:ea typeface="黑体" panose="02010609060101010101" charset="-122"/>
              <a:cs typeface="黑体" panose="02010609060101010101" charset="-122"/>
            </a:endParaRPr>
          </a:p>
        </p:txBody>
      </p:sp>
      <p:grpSp>
        <p:nvGrpSpPr>
          <p:cNvPr id="25" name="组合 24"/>
          <p:cNvGrpSpPr/>
          <p:nvPr/>
        </p:nvGrpSpPr>
        <p:grpSpPr>
          <a:xfrm>
            <a:off x="555625" y="1249680"/>
            <a:ext cx="619760" cy="3526790"/>
            <a:chOff x="1779" y="2194"/>
            <a:chExt cx="976" cy="5554"/>
          </a:xfrm>
        </p:grpSpPr>
        <p:grpSp>
          <p:nvGrpSpPr>
            <p:cNvPr id="15" name="组合 14"/>
            <p:cNvGrpSpPr/>
            <p:nvPr/>
          </p:nvGrpSpPr>
          <p:grpSpPr>
            <a:xfrm>
              <a:off x="1779" y="2194"/>
              <a:ext cx="976" cy="1060"/>
              <a:chOff x="1679" y="2194"/>
              <a:chExt cx="976" cy="1060"/>
            </a:xfrm>
          </p:grpSpPr>
          <p:sp>
            <p:nvSpPr>
              <p:cNvPr id="9" name="菱形 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4" name="文本框 1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5.1</a:t>
                </a:r>
                <a:endParaRPr lang="en-US" altLang="zh-CN" sz="2000">
                  <a:cs typeface="黑体" panose="02010609060101010101" charset="-122"/>
                </a:endParaRPr>
              </a:p>
            </p:txBody>
          </p:sp>
        </p:grpSp>
        <p:grpSp>
          <p:nvGrpSpPr>
            <p:cNvPr id="16" name="组合 15"/>
            <p:cNvGrpSpPr/>
            <p:nvPr/>
          </p:nvGrpSpPr>
          <p:grpSpPr>
            <a:xfrm>
              <a:off x="1779" y="3692"/>
              <a:ext cx="976" cy="1060"/>
              <a:chOff x="1679" y="2194"/>
              <a:chExt cx="976" cy="1060"/>
            </a:xfrm>
          </p:grpSpPr>
          <p:sp>
            <p:nvSpPr>
              <p:cNvPr id="17" name="菱形 16"/>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18" name="文本框 17"/>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5.2</a:t>
                </a:r>
                <a:endParaRPr lang="en-US" altLang="zh-CN" sz="2000">
                  <a:cs typeface="黑体" panose="02010609060101010101" charset="-122"/>
                </a:endParaRPr>
              </a:p>
            </p:txBody>
          </p:sp>
        </p:grpSp>
        <p:grpSp>
          <p:nvGrpSpPr>
            <p:cNvPr id="19" name="组合 18"/>
            <p:cNvGrpSpPr/>
            <p:nvPr/>
          </p:nvGrpSpPr>
          <p:grpSpPr>
            <a:xfrm>
              <a:off x="1779" y="5190"/>
              <a:ext cx="976" cy="1060"/>
              <a:chOff x="1679" y="2194"/>
              <a:chExt cx="976" cy="1060"/>
            </a:xfrm>
          </p:grpSpPr>
          <p:sp>
            <p:nvSpPr>
              <p:cNvPr id="20" name="菱形 19"/>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1" name="文本框 20"/>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5.3</a:t>
                </a:r>
                <a:endParaRPr lang="en-US" altLang="zh-CN" sz="2000">
                  <a:cs typeface="黑体" panose="02010609060101010101" charset="-122"/>
                </a:endParaRPr>
              </a:p>
            </p:txBody>
          </p:sp>
        </p:grpSp>
        <p:grpSp>
          <p:nvGrpSpPr>
            <p:cNvPr id="22" name="组合 21"/>
            <p:cNvGrpSpPr/>
            <p:nvPr/>
          </p:nvGrpSpPr>
          <p:grpSpPr>
            <a:xfrm>
              <a:off x="1779" y="6688"/>
              <a:ext cx="976" cy="1060"/>
              <a:chOff x="1679" y="2194"/>
              <a:chExt cx="976" cy="1060"/>
            </a:xfrm>
          </p:grpSpPr>
          <p:sp>
            <p:nvSpPr>
              <p:cNvPr id="23" name="菱形 2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24" name="文本框 2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5.4</a:t>
                </a:r>
                <a:endParaRPr lang="en-US" altLang="zh-CN" sz="2000">
                  <a:cs typeface="黑体" panose="02010609060101010101" charset="-122"/>
                </a:endParaRPr>
              </a:p>
            </p:txBody>
          </p:sp>
        </p:grpSp>
      </p:grpSp>
      <p:grpSp>
        <p:nvGrpSpPr>
          <p:cNvPr id="30" name="组合 29"/>
          <p:cNvGrpSpPr/>
          <p:nvPr/>
        </p:nvGrpSpPr>
        <p:grpSpPr>
          <a:xfrm>
            <a:off x="1196975" y="1404620"/>
            <a:ext cx="3514725" cy="3275330"/>
            <a:chOff x="2789" y="2438"/>
            <a:chExt cx="5535" cy="5158"/>
          </a:xfrm>
        </p:grpSpPr>
        <p:sp>
          <p:nvSpPr>
            <p:cNvPr id="13" name="文本框 12"/>
            <p:cNvSpPr txBox="1"/>
            <p:nvPr/>
          </p:nvSpPr>
          <p:spPr>
            <a:xfrm>
              <a:off x="2789" y="243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收到订单催促付款的沟通</a:t>
              </a:r>
              <a:endParaRPr lang="zh-CN" altLang="en-US" sz="2000">
                <a:latin typeface="黑体" panose="02010609060101010101" charset="-122"/>
                <a:ea typeface="黑体" panose="02010609060101010101" charset="-122"/>
                <a:cs typeface="黑体" panose="02010609060101010101" charset="-122"/>
              </a:endParaRPr>
            </a:p>
          </p:txBody>
        </p:sp>
        <p:sp>
          <p:nvSpPr>
            <p:cNvPr id="26" name="文本框 25"/>
            <p:cNvSpPr txBox="1"/>
            <p:nvPr/>
          </p:nvSpPr>
          <p:spPr>
            <a:xfrm>
              <a:off x="2789" y="3948"/>
              <a:ext cx="5110"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买方付款后的其他情况处理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7" name="文本框 26"/>
            <p:cNvSpPr txBox="1"/>
            <p:nvPr/>
          </p:nvSpPr>
          <p:spPr>
            <a:xfrm>
              <a:off x="2789" y="5458"/>
              <a:ext cx="5535"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货物途中可能遇到的情况处理</a:t>
              </a:r>
              <a:endParaRPr lang="zh-CN" altLang="en-US" sz="2000">
                <a:latin typeface="黑体" panose="02010609060101010101" charset="-122"/>
                <a:ea typeface="黑体" panose="02010609060101010101" charset="-122"/>
                <a:cs typeface="黑体" panose="02010609060101010101" charset="-122"/>
              </a:endParaRPr>
            </a:p>
          </p:txBody>
        </p:sp>
        <p:sp>
          <p:nvSpPr>
            <p:cNvPr id="28" name="文本框 27"/>
            <p:cNvSpPr txBox="1"/>
            <p:nvPr/>
          </p:nvSpPr>
          <p:spPr>
            <a:xfrm>
              <a:off x="2789" y="6968"/>
              <a:ext cx="5009"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货运相关进展情况处理</a:t>
              </a:r>
              <a:endParaRPr lang="zh-CN" altLang="en-US" sz="2000">
                <a:latin typeface="黑体" panose="02010609060101010101" charset="-122"/>
                <a:ea typeface="黑体" panose="02010609060101010101" charset="-122"/>
                <a:cs typeface="黑体" panose="02010609060101010101" charset="-122"/>
              </a:endParaRPr>
            </a:p>
          </p:txBody>
        </p:sp>
      </p:grpSp>
      <p:grpSp>
        <p:nvGrpSpPr>
          <p:cNvPr id="31" name="组合 30"/>
          <p:cNvGrpSpPr/>
          <p:nvPr/>
        </p:nvGrpSpPr>
        <p:grpSpPr>
          <a:xfrm>
            <a:off x="4718685" y="1254760"/>
            <a:ext cx="619760" cy="2575560"/>
            <a:chOff x="1779" y="2194"/>
            <a:chExt cx="976" cy="4056"/>
          </a:xfrm>
        </p:grpSpPr>
        <p:grpSp>
          <p:nvGrpSpPr>
            <p:cNvPr id="32" name="组合 31"/>
            <p:cNvGrpSpPr/>
            <p:nvPr/>
          </p:nvGrpSpPr>
          <p:grpSpPr>
            <a:xfrm>
              <a:off x="1779" y="2194"/>
              <a:ext cx="976" cy="1060"/>
              <a:chOff x="1679" y="2194"/>
              <a:chExt cx="976" cy="1060"/>
            </a:xfrm>
          </p:grpSpPr>
          <p:sp>
            <p:nvSpPr>
              <p:cNvPr id="33" name="菱形 32"/>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4" name="文本框 33"/>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5.5</a:t>
                </a:r>
                <a:endParaRPr lang="en-US" altLang="zh-CN" sz="2000">
                  <a:cs typeface="黑体" panose="02010609060101010101" charset="-122"/>
                </a:endParaRPr>
              </a:p>
            </p:txBody>
          </p:sp>
        </p:grpSp>
        <p:grpSp>
          <p:nvGrpSpPr>
            <p:cNvPr id="35" name="组合 34"/>
            <p:cNvGrpSpPr/>
            <p:nvPr/>
          </p:nvGrpSpPr>
          <p:grpSpPr>
            <a:xfrm>
              <a:off x="1779" y="3692"/>
              <a:ext cx="976" cy="1060"/>
              <a:chOff x="1679" y="2194"/>
              <a:chExt cx="976" cy="1060"/>
            </a:xfrm>
          </p:grpSpPr>
          <p:sp>
            <p:nvSpPr>
              <p:cNvPr id="36" name="菱形 35"/>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37" name="文本框 36"/>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5.6</a:t>
                </a:r>
                <a:endParaRPr lang="en-US" altLang="zh-CN" sz="2000">
                  <a:cs typeface="黑体" panose="02010609060101010101" charset="-122"/>
                </a:endParaRPr>
              </a:p>
            </p:txBody>
          </p:sp>
        </p:grpSp>
        <p:grpSp>
          <p:nvGrpSpPr>
            <p:cNvPr id="38" name="组合 37"/>
            <p:cNvGrpSpPr/>
            <p:nvPr/>
          </p:nvGrpSpPr>
          <p:grpSpPr>
            <a:xfrm>
              <a:off x="1779" y="5190"/>
              <a:ext cx="976" cy="1060"/>
              <a:chOff x="1679" y="2194"/>
              <a:chExt cx="976" cy="1060"/>
            </a:xfrm>
          </p:grpSpPr>
          <p:sp>
            <p:nvSpPr>
              <p:cNvPr id="39" name="菱形 38"/>
              <p:cNvSpPr/>
              <p:nvPr/>
            </p:nvSpPr>
            <p:spPr>
              <a:xfrm>
                <a:off x="1679" y="2194"/>
                <a:ext cx="976" cy="1060"/>
              </a:xfrm>
              <a:prstGeom prst="diamond">
                <a:avLst/>
              </a:prstGeom>
              <a:solidFill>
                <a:srgbClr val="1A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lumMod val="75000"/>
                      <a:lumOff val="25000"/>
                    </a:schemeClr>
                  </a:solidFill>
                  <a:cs typeface="黑体" panose="02010609060101010101" charset="-122"/>
                </a:endParaRPr>
              </a:p>
            </p:txBody>
          </p:sp>
          <p:sp>
            <p:nvSpPr>
              <p:cNvPr id="40" name="文本框 39"/>
              <p:cNvSpPr txBox="1"/>
              <p:nvPr/>
            </p:nvSpPr>
            <p:spPr>
              <a:xfrm>
                <a:off x="1729" y="2406"/>
                <a:ext cx="910" cy="628"/>
              </a:xfrm>
              <a:prstGeom prst="rect">
                <a:avLst/>
              </a:prstGeom>
              <a:noFill/>
            </p:spPr>
            <p:txBody>
              <a:bodyPr wrap="square" rtlCol="0">
                <a:spAutoFit/>
              </a:bodyPr>
              <a:p>
                <a:r>
                  <a:rPr lang="en-US" altLang="zh-CN" sz="2000">
                    <a:cs typeface="黑体" panose="02010609060101010101" charset="-122"/>
                  </a:rPr>
                  <a:t>5.7</a:t>
                </a:r>
                <a:endParaRPr lang="en-US" altLang="zh-CN" sz="2000">
                  <a:cs typeface="黑体" panose="02010609060101010101" charset="-122"/>
                </a:endParaRPr>
              </a:p>
            </p:txBody>
          </p:sp>
        </p:grpSp>
      </p:grpSp>
      <p:grpSp>
        <p:nvGrpSpPr>
          <p:cNvPr id="44" name="组合 43"/>
          <p:cNvGrpSpPr/>
          <p:nvPr/>
        </p:nvGrpSpPr>
        <p:grpSpPr>
          <a:xfrm>
            <a:off x="5331460" y="1414145"/>
            <a:ext cx="3542030" cy="2316480"/>
            <a:chOff x="2744" y="2438"/>
            <a:chExt cx="5578" cy="3648"/>
          </a:xfrm>
        </p:grpSpPr>
        <p:sp>
          <p:nvSpPr>
            <p:cNvPr id="45" name="文本框 44"/>
            <p:cNvSpPr txBox="1"/>
            <p:nvPr/>
          </p:nvSpPr>
          <p:spPr>
            <a:xfrm>
              <a:off x="2744" y="2438"/>
              <a:ext cx="5517"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关联产品推介</a:t>
              </a:r>
              <a:endParaRPr lang="zh-CN" altLang="en-US" sz="2000">
                <a:latin typeface="黑体" panose="02010609060101010101" charset="-122"/>
                <a:ea typeface="黑体" panose="02010609060101010101" charset="-122"/>
                <a:cs typeface="黑体" panose="02010609060101010101" charset="-122"/>
              </a:endParaRPr>
            </a:p>
          </p:txBody>
        </p:sp>
        <p:sp>
          <p:nvSpPr>
            <p:cNvPr id="46" name="文本框 45"/>
            <p:cNvSpPr txBox="1"/>
            <p:nvPr/>
          </p:nvSpPr>
          <p:spPr>
            <a:xfrm>
              <a:off x="2744" y="3948"/>
              <a:ext cx="5532"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发货前的特殊订单处理</a:t>
              </a:r>
              <a:endParaRPr lang="zh-CN" altLang="en-US" sz="2000">
                <a:latin typeface="黑体" panose="02010609060101010101" charset="-122"/>
                <a:ea typeface="黑体" panose="02010609060101010101" charset="-122"/>
                <a:cs typeface="黑体" panose="02010609060101010101" charset="-122"/>
              </a:endParaRPr>
            </a:p>
          </p:txBody>
        </p:sp>
        <p:sp>
          <p:nvSpPr>
            <p:cNvPr id="47" name="文本框 46"/>
            <p:cNvSpPr txBox="1"/>
            <p:nvPr/>
          </p:nvSpPr>
          <p:spPr>
            <a:xfrm>
              <a:off x="2759" y="5458"/>
              <a:ext cx="5563" cy="628"/>
            </a:xfrm>
            <a:prstGeom prst="rect">
              <a:avLst/>
            </a:prstGeom>
            <a:noFill/>
          </p:spPr>
          <p:txBody>
            <a:bodyPr wrap="square" rtlCol="0">
              <a:spAutoFit/>
            </a:bodyPr>
            <a:p>
              <a:r>
                <a:rPr lang="zh-CN" altLang="en-US" sz="2000">
                  <a:latin typeface="黑体" panose="02010609060101010101" charset="-122"/>
                  <a:ea typeface="黑体" panose="02010609060101010101" charset="-122"/>
                  <a:cs typeface="黑体" panose="02010609060101010101" charset="-122"/>
                </a:rPr>
                <a:t>特定情况下包裹延误的处理</a:t>
              </a:r>
              <a:endParaRPr lang="zh-CN" altLang="en-US" sz="2000">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任意多边形 241"/>
          <p:cNvSpPr/>
          <p:nvPr/>
        </p:nvSpPr>
        <p:spPr>
          <a:xfrm>
            <a:off x="-3334" y="2561590"/>
            <a:ext cx="3499961" cy="916305"/>
          </a:xfrm>
          <a:custGeom>
            <a:avLst/>
            <a:gdLst>
              <a:gd name="connsiteX0" fmla="*/ 1 w 8461"/>
              <a:gd name="connsiteY0" fmla="*/ 662 h 1624"/>
              <a:gd name="connsiteX1" fmla="*/ 9 w 8461"/>
              <a:gd name="connsiteY1" fmla="*/ 0 h 1624"/>
              <a:gd name="connsiteX2" fmla="*/ 7652 w 8461"/>
              <a:gd name="connsiteY2" fmla="*/ 0 h 1624"/>
              <a:gd name="connsiteX3" fmla="*/ 8462 w 8461"/>
              <a:gd name="connsiteY3" fmla="*/ 810 h 1624"/>
              <a:gd name="connsiteX4" fmla="*/ 8462 w 8461"/>
              <a:gd name="connsiteY4" fmla="*/ 810 h 1624"/>
              <a:gd name="connsiteX5" fmla="*/ 7652 w 8461"/>
              <a:gd name="connsiteY5" fmla="*/ 1620 h 1624"/>
              <a:gd name="connsiteX6" fmla="*/ 834 w 8461"/>
              <a:gd name="connsiteY6" fmla="*/ 1607 h 1624"/>
              <a:gd name="connsiteX7" fmla="*/ 2712 w 8461"/>
              <a:gd name="connsiteY7" fmla="*/ 1615 h 1624"/>
              <a:gd name="connsiteX8" fmla="*/ 1614 w 8461"/>
              <a:gd name="connsiteY8" fmla="*/ 1600 h 1624"/>
              <a:gd name="connsiteX9" fmla="*/ 6 w 8461"/>
              <a:gd name="connsiteY9" fmla="*/ 1600 h 1624"/>
              <a:gd name="connsiteX10" fmla="*/ 1 w 8461"/>
              <a:gd name="connsiteY10" fmla="*/ 662 h 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62" h="1624">
                <a:moveTo>
                  <a:pt x="1" y="662"/>
                </a:moveTo>
                <a:cubicBezTo>
                  <a:pt x="1" y="215"/>
                  <a:pt x="-4" y="1588"/>
                  <a:pt x="9" y="0"/>
                </a:cubicBezTo>
                <a:lnTo>
                  <a:pt x="7652" y="0"/>
                </a:lnTo>
                <a:cubicBezTo>
                  <a:pt x="8100" y="0"/>
                  <a:pt x="8462" y="363"/>
                  <a:pt x="8462" y="810"/>
                </a:cubicBezTo>
                <a:lnTo>
                  <a:pt x="8462" y="810"/>
                </a:lnTo>
                <a:cubicBezTo>
                  <a:pt x="8462" y="1257"/>
                  <a:pt x="8100" y="1620"/>
                  <a:pt x="7652" y="1620"/>
                </a:cubicBezTo>
                <a:lnTo>
                  <a:pt x="834" y="1607"/>
                </a:lnTo>
                <a:cubicBezTo>
                  <a:pt x="11" y="1606"/>
                  <a:pt x="2600" y="1616"/>
                  <a:pt x="2712" y="1615"/>
                </a:cubicBezTo>
                <a:cubicBezTo>
                  <a:pt x="2824" y="1614"/>
                  <a:pt x="2065" y="1603"/>
                  <a:pt x="1614" y="1600"/>
                </a:cubicBezTo>
                <a:cubicBezTo>
                  <a:pt x="1614" y="1597"/>
                  <a:pt x="118" y="1656"/>
                  <a:pt x="6" y="1600"/>
                </a:cubicBezTo>
                <a:cubicBezTo>
                  <a:pt x="6" y="1543"/>
                  <a:pt x="1" y="929"/>
                  <a:pt x="1" y="662"/>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39" name="任意多边形 238"/>
          <p:cNvSpPr/>
          <p:nvPr/>
        </p:nvSpPr>
        <p:spPr>
          <a:xfrm>
            <a:off x="2220278" y="1792923"/>
            <a:ext cx="6945154" cy="2478881"/>
          </a:xfrm>
          <a:custGeom>
            <a:avLst/>
            <a:gdLst>
              <a:gd name="connsiteX0" fmla="*/ 13416 w 13443"/>
              <a:gd name="connsiteY0" fmla="*/ 754 h 5205"/>
              <a:gd name="connsiteX1" fmla="*/ 13416 w 13443"/>
              <a:gd name="connsiteY1" fmla="*/ 38 h 5205"/>
              <a:gd name="connsiteX2" fmla="*/ 13413 w 13443"/>
              <a:gd name="connsiteY2" fmla="*/ 753 h 5205"/>
              <a:gd name="connsiteX3" fmla="*/ 13423 w 13443"/>
              <a:gd name="connsiteY3" fmla="*/ 4333 h 5205"/>
              <a:gd name="connsiteX4" fmla="*/ 13443 w 13443"/>
              <a:gd name="connsiteY4" fmla="*/ 5203 h 5205"/>
              <a:gd name="connsiteX5" fmla="*/ 13424 w 13443"/>
              <a:gd name="connsiteY5" fmla="*/ 5205 h 5205"/>
              <a:gd name="connsiteX6" fmla="*/ 2603 w 13443"/>
              <a:gd name="connsiteY6" fmla="*/ 5205 h 5205"/>
              <a:gd name="connsiteX7" fmla="*/ 0 w 13443"/>
              <a:gd name="connsiteY7" fmla="*/ 2603 h 5205"/>
              <a:gd name="connsiteX8" fmla="*/ 2603 w 13443"/>
              <a:gd name="connsiteY8" fmla="*/ 0 h 5205"/>
              <a:gd name="connsiteX9" fmla="*/ 13400 w 13443"/>
              <a:gd name="connsiteY9" fmla="*/ 5 h 5205"/>
              <a:gd name="connsiteX10" fmla="*/ 13416 w 13443"/>
              <a:gd name="connsiteY10" fmla="*/ 754 h 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43" h="5205">
                <a:moveTo>
                  <a:pt x="13416" y="754"/>
                </a:moveTo>
                <a:cubicBezTo>
                  <a:pt x="13419" y="760"/>
                  <a:pt x="13417" y="38"/>
                  <a:pt x="13416" y="38"/>
                </a:cubicBezTo>
                <a:cubicBezTo>
                  <a:pt x="13418" y="163"/>
                  <a:pt x="13413" y="43"/>
                  <a:pt x="13413" y="753"/>
                </a:cubicBezTo>
                <a:cubicBezTo>
                  <a:pt x="13417" y="1474"/>
                  <a:pt x="13414" y="3586"/>
                  <a:pt x="13423" y="4333"/>
                </a:cubicBezTo>
                <a:cubicBezTo>
                  <a:pt x="13434" y="5204"/>
                  <a:pt x="13443" y="5058"/>
                  <a:pt x="13443" y="5203"/>
                </a:cubicBezTo>
                <a:lnTo>
                  <a:pt x="13424" y="5205"/>
                </a:lnTo>
                <a:lnTo>
                  <a:pt x="2603" y="5205"/>
                </a:lnTo>
                <a:cubicBezTo>
                  <a:pt x="1165" y="5205"/>
                  <a:pt x="0" y="4040"/>
                  <a:pt x="0" y="2603"/>
                </a:cubicBezTo>
                <a:cubicBezTo>
                  <a:pt x="0" y="1165"/>
                  <a:pt x="1165" y="0"/>
                  <a:pt x="2603" y="0"/>
                </a:cubicBezTo>
                <a:lnTo>
                  <a:pt x="13400" y="5"/>
                </a:lnTo>
                <a:lnTo>
                  <a:pt x="13416" y="754"/>
                </a:lnTo>
                <a:close/>
              </a:path>
            </a:pathLst>
          </a:custGeom>
          <a:solidFill>
            <a:srgbClr val="01A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45" name="文本框 244"/>
          <p:cNvSpPr txBox="1"/>
          <p:nvPr/>
        </p:nvSpPr>
        <p:spPr>
          <a:xfrm>
            <a:off x="4001770" y="2673350"/>
            <a:ext cx="3789680" cy="714375"/>
          </a:xfrm>
          <a:prstGeom prst="rect">
            <a:avLst/>
          </a:prstGeom>
          <a:noFill/>
        </p:spPr>
        <p:txBody>
          <a:bodyPr wrap="square" rtlCol="0">
            <a:spAutoFit/>
          </a:bodyPr>
          <a:lstStyle/>
          <a:p>
            <a:pPr algn="r"/>
            <a:r>
              <a:rPr lang="zh-CN" altLang="en-US" sz="4050" b="1" dirty="0" smtClean="0">
                <a:solidFill>
                  <a:schemeClr val="bg1"/>
                </a:solidFill>
                <a:latin typeface="黑体" panose="02010609060101010101" charset="-122"/>
                <a:ea typeface="黑体" panose="02010609060101010101" charset="-122"/>
              </a:rPr>
              <a:t>关联产品推介</a:t>
            </a:r>
            <a:endParaRPr lang="zh-CN" altLang="en-US" sz="4050" b="1" dirty="0" smtClean="0">
              <a:solidFill>
                <a:schemeClr val="bg1"/>
              </a:solidFill>
              <a:latin typeface="黑体" panose="02010609060101010101" charset="-122"/>
              <a:ea typeface="黑体" panose="02010609060101010101" charset="-122"/>
            </a:endParaRPr>
          </a:p>
        </p:txBody>
      </p:sp>
      <p:sp>
        <p:nvSpPr>
          <p:cNvPr id="2" name="文本框 1"/>
          <p:cNvSpPr txBox="1"/>
          <p:nvPr/>
        </p:nvSpPr>
        <p:spPr>
          <a:xfrm>
            <a:off x="690086" y="2672080"/>
            <a:ext cx="1038225" cy="714375"/>
          </a:xfrm>
          <a:prstGeom prst="rect">
            <a:avLst/>
          </a:prstGeom>
          <a:noFill/>
        </p:spPr>
        <p:txBody>
          <a:bodyPr wrap="square" rtlCol="0">
            <a:spAutoFit/>
          </a:bodyPr>
          <a:p>
            <a:r>
              <a:rPr lang="en-US" altLang="zh-CN" sz="4050" b="1">
                <a:solidFill>
                  <a:schemeClr val="tx1"/>
                </a:solidFill>
                <a:latin typeface="黑体" panose="02010609060101010101" charset="-122"/>
                <a:ea typeface="黑体" panose="02010609060101010101" charset="-122"/>
              </a:rPr>
              <a:t>5.5</a:t>
            </a:r>
            <a:endParaRPr lang="en-US" altLang="zh-CN" sz="405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4552950" y="522605"/>
            <a:ext cx="2884170" cy="645160"/>
          </a:xfrm>
          <a:prstGeom prst="rect">
            <a:avLst/>
          </a:prstGeom>
        </p:spPr>
        <p:txBody>
          <a:bodyPr wrap="square">
            <a:spAutoFit/>
          </a:bodyPr>
          <a:lstStyle/>
          <a:p>
            <a:pPr algn="ct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课程</a:t>
            </a:r>
            <a:r>
              <a:rPr lang="zh-CN" altLang="en-US" sz="3600" dirty="0">
                <a:solidFill>
                  <a:srgbClr val="5E799A"/>
                </a:solidFill>
                <a:latin typeface="黑体" panose="02010609060101010101" charset="-122"/>
                <a:ea typeface="黑体" panose="02010609060101010101" charset="-122"/>
                <a:cs typeface="黑体" panose="02010609060101010101" charset="-122"/>
                <a:sym typeface="+mn-lt"/>
              </a:rPr>
              <a:t>内容</a:t>
            </a:r>
            <a:endParaRPr lang="zh-CN" altLang="en-US" sz="3600" dirty="0">
              <a:solidFill>
                <a:srgbClr val="5E799A"/>
              </a:solidFill>
              <a:latin typeface="黑体" panose="02010609060101010101" charset="-122"/>
              <a:ea typeface="黑体" panose="02010609060101010101" charset="-122"/>
              <a:cs typeface="黑体" panose="02010609060101010101" charset="-122"/>
              <a:sym typeface="+mn-lt"/>
            </a:endParaRPr>
          </a:p>
        </p:txBody>
      </p:sp>
      <p:sp>
        <p:nvSpPr>
          <p:cNvPr id="32" name="矩形 31"/>
          <p:cNvSpPr/>
          <p:nvPr/>
        </p:nvSpPr>
        <p:spPr>
          <a:xfrm>
            <a:off x="476783" y="655025"/>
            <a:ext cx="3510939" cy="3921388"/>
          </a:xfrm>
          <a:prstGeom prst="rect">
            <a:avLst/>
          </a:prstGeom>
          <a:blipFill>
            <a:blip r:embed="rId1"/>
            <a:srcRect/>
            <a:stretch>
              <a:fillRect l="-33860" r="-3367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6" name="矩形 15"/>
          <p:cNvSpPr/>
          <p:nvPr/>
        </p:nvSpPr>
        <p:spPr>
          <a:xfrm>
            <a:off x="5735320" y="1727835"/>
            <a:ext cx="251269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推荐关联产品</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18" name="矩形 17"/>
          <p:cNvSpPr/>
          <p:nvPr/>
        </p:nvSpPr>
        <p:spPr>
          <a:xfrm>
            <a:off x="5735320" y="2589530"/>
            <a:ext cx="188277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推荐订阅店铺</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4" name="矩形 23"/>
          <p:cNvSpPr/>
          <p:nvPr/>
        </p:nvSpPr>
        <p:spPr>
          <a:xfrm>
            <a:off x="5735320" y="3425190"/>
            <a:ext cx="2539365" cy="398780"/>
          </a:xfrm>
          <a:prstGeom prst="rect">
            <a:avLst/>
          </a:prstGeom>
        </p:spPr>
        <p:txBody>
          <a:bodyPr wrap="square">
            <a:spAutoFit/>
          </a:bodyPr>
          <a:lstStyle/>
          <a:p>
            <a:pPr algn="l"/>
            <a:r>
              <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推荐特殊产品</a:t>
            </a:r>
            <a:endParaRPr lang="zh-CN" altLang="en-US" sz="2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nvGrpSpPr>
          <p:cNvPr id="2" name="组合 1"/>
          <p:cNvGrpSpPr/>
          <p:nvPr/>
        </p:nvGrpSpPr>
        <p:grpSpPr>
          <a:xfrm rot="0">
            <a:off x="5234305" y="1710690"/>
            <a:ext cx="462280" cy="448310"/>
            <a:chOff x="7423" y="2807"/>
            <a:chExt cx="728" cy="706"/>
          </a:xfrm>
        </p:grpSpPr>
        <p:sp>
          <p:nvSpPr>
            <p:cNvPr id="20" name="矩形 19"/>
            <p:cNvSpPr/>
            <p:nvPr/>
          </p:nvSpPr>
          <p:spPr>
            <a:xfrm>
              <a:off x="7423" y="2807"/>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2" name="矩形 21"/>
            <p:cNvSpPr/>
            <p:nvPr/>
          </p:nvSpPr>
          <p:spPr>
            <a:xfrm>
              <a:off x="7423" y="2836"/>
              <a:ext cx="728" cy="677"/>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01</a:t>
              </a:r>
              <a:endParaRPr lang="en-US" altLang="zh-CN" sz="22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3" name="组合 2"/>
          <p:cNvGrpSpPr/>
          <p:nvPr/>
        </p:nvGrpSpPr>
        <p:grpSpPr>
          <a:xfrm rot="0">
            <a:off x="5234305" y="2566035"/>
            <a:ext cx="449580" cy="460375"/>
            <a:chOff x="7423" y="4093"/>
            <a:chExt cx="708" cy="725"/>
          </a:xfrm>
        </p:grpSpPr>
        <p:sp>
          <p:nvSpPr>
            <p:cNvPr id="21" name="矩形 20"/>
            <p:cNvSpPr/>
            <p:nvPr/>
          </p:nvSpPr>
          <p:spPr>
            <a:xfrm>
              <a:off x="7423" y="4093"/>
              <a:ext cx="689" cy="689"/>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23" name="矩形 22"/>
            <p:cNvSpPr/>
            <p:nvPr/>
          </p:nvSpPr>
          <p:spPr>
            <a:xfrm>
              <a:off x="7427" y="4123"/>
              <a:ext cx="704" cy="695"/>
            </a:xfrm>
            <a:prstGeom prst="rect">
              <a:avLst/>
            </a:prstGeom>
            <a:ln>
              <a:noFill/>
            </a:ln>
          </p:spPr>
          <p:txBody>
            <a:bodyPr wrap="none">
              <a:spAutoFit/>
            </a:bodyPr>
            <a:lstStyle/>
            <a:p>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02</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grpSp>
        <p:nvGrpSpPr>
          <p:cNvPr id="4" name="组合 3"/>
          <p:cNvGrpSpPr/>
          <p:nvPr/>
        </p:nvGrpSpPr>
        <p:grpSpPr>
          <a:xfrm rot="0">
            <a:off x="5234305" y="3421380"/>
            <a:ext cx="449580" cy="460375"/>
            <a:chOff x="7423" y="5273"/>
            <a:chExt cx="708" cy="725"/>
          </a:xfrm>
        </p:grpSpPr>
        <p:sp>
          <p:nvSpPr>
            <p:cNvPr id="28" name="矩形 27"/>
            <p:cNvSpPr/>
            <p:nvPr/>
          </p:nvSpPr>
          <p:spPr>
            <a:xfrm>
              <a:off x="7423" y="5273"/>
              <a:ext cx="689" cy="68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
          <p:nvSpPr>
            <p:cNvPr id="30" name="矩形 29"/>
            <p:cNvSpPr/>
            <p:nvPr/>
          </p:nvSpPr>
          <p:spPr>
            <a:xfrm>
              <a:off x="7423" y="5303"/>
              <a:ext cx="708" cy="695"/>
            </a:xfrm>
            <a:prstGeom prst="rect">
              <a:avLst/>
            </a:prstGeom>
            <a:ln w="25400">
              <a:solidFill>
                <a:schemeClr val="accent5">
                  <a:lumMod val="75000"/>
                </a:schemeClr>
              </a:solidFill>
            </a:ln>
          </p:spPr>
          <p:txBody>
            <a:bodyPr wrap="none">
              <a:spAutoFit/>
            </a:bodyPr>
            <a:lstStyle/>
            <a:p>
              <a:pPr algn="l">
                <a:buClrTx/>
                <a:buSzTx/>
                <a:buFontTx/>
              </a:pPr>
              <a:r>
                <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rPr>
                <a:t>03</a:t>
              </a:r>
              <a:endParaRPr lang="en-US" altLang="zh-CN" sz="2200" dirty="0" smtClean="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Subtitle 2"/>
          <p:cNvSpPr txBox="1"/>
          <p:nvPr/>
        </p:nvSpPr>
        <p:spPr>
          <a:xfrm>
            <a:off x="938530" y="984885"/>
            <a:ext cx="4364990" cy="40068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客服的关联产品推荐服务如图所示</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sp>
        <p:nvSpPr>
          <p:cNvPr id="37" name="矩形 36"/>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关联产品推介</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5" name="C9F754DE-2CAD-44b6-B708-469DEB6407EB-1" descr="qt_temp"/>
          <p:cNvPicPr>
            <a:picLocks noChangeAspect="1"/>
          </p:cNvPicPr>
          <p:nvPr/>
        </p:nvPicPr>
        <p:blipFill>
          <a:blip r:embed="rId1"/>
          <a:stretch>
            <a:fillRect/>
          </a:stretch>
        </p:blipFill>
        <p:spPr>
          <a:xfrm>
            <a:off x="1438910" y="1554480"/>
            <a:ext cx="6000115" cy="31686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蓝色简约商务广告名片设计.png"/>
          <p:cNvPicPr>
            <a:picLocks noChangeAspect="1" noChangeArrowheads="1"/>
          </p:cNvPicPr>
          <p:nvPr/>
        </p:nvPicPr>
        <p:blipFill rotWithShape="1">
          <a:blip r:embed="rId1">
            <a:extLst>
              <a:ext uri="{28A0092B-C50C-407E-A947-70E740481C1C}">
                <a14:useLocalDpi xmlns:a14="http://schemas.microsoft.com/office/drawing/2010/main" val="0"/>
              </a:ext>
            </a:extLst>
          </a:blip>
          <a:srcRect b="80019"/>
          <a:stretch>
            <a:fillRect/>
          </a:stretch>
        </p:blipFill>
        <p:spPr bwMode="auto">
          <a:xfrm>
            <a:off x="0" y="48"/>
            <a:ext cx="9144239" cy="3150886"/>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6186095" y="2174773"/>
            <a:ext cx="1097280" cy="1198880"/>
          </a:xfrm>
          <a:prstGeom prst="rect">
            <a:avLst/>
          </a:prstGeom>
        </p:spPr>
        <p:txBody>
          <a:bodyPr wrap="none">
            <a:spAutoFit/>
          </a:bodyPr>
          <a:lstStyle/>
          <a:p>
            <a:pPr algn="r"/>
            <a:r>
              <a:rPr lang="en-US" altLang="zh-CN" sz="7200" b="1" dirty="0" smtClean="0">
                <a:solidFill>
                  <a:schemeClr val="accent5">
                    <a:lumMod val="75000"/>
                  </a:schemeClr>
                </a:solidFill>
                <a:latin typeface="黑体" panose="02010609060101010101" charset="-122"/>
                <a:cs typeface="黑体" panose="02010609060101010101" charset="-122"/>
              </a:rPr>
              <a:t>01</a:t>
            </a:r>
            <a:endParaRPr lang="zh-CN" altLang="en-US" sz="7200" b="1" dirty="0">
              <a:solidFill>
                <a:schemeClr val="accent5">
                  <a:lumMod val="75000"/>
                </a:schemeClr>
              </a:solidFill>
              <a:latin typeface="黑体" panose="02010609060101010101" charset="-122"/>
              <a:cs typeface="黑体" panose="02010609060101010101" charset="-122"/>
            </a:endParaRPr>
          </a:p>
        </p:txBody>
      </p:sp>
      <p:sp>
        <p:nvSpPr>
          <p:cNvPr id="5" name="矩形 4"/>
          <p:cNvSpPr/>
          <p:nvPr/>
        </p:nvSpPr>
        <p:spPr>
          <a:xfrm>
            <a:off x="3989692" y="3345802"/>
            <a:ext cx="3230880" cy="706755"/>
          </a:xfrm>
          <a:prstGeom prst="rect">
            <a:avLst/>
          </a:prstGeom>
        </p:spPr>
        <p:txBody>
          <a:bodyPr wrap="none">
            <a:spAutoFit/>
          </a:bodyPr>
          <a:lstStyle/>
          <a:p>
            <a:pPr algn="r"/>
            <a:r>
              <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rPr>
              <a:t>推荐关联产品</a:t>
            </a:r>
            <a:endParaRPr lang="zh-CN" altLang="en-US" sz="4000" dirty="0">
              <a:solidFill>
                <a:schemeClr val="accent5">
                  <a:lumMod val="75000"/>
                </a:schemeClr>
              </a:solidFill>
              <a:latin typeface="黑体" panose="02010609060101010101" charset="-122"/>
              <a:ea typeface="黑体" panose="02010609060101010101" charset="-122"/>
              <a:cs typeface="黑体" panose="02010609060101010101" charset="-122"/>
              <a:sym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矩形 36"/>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推荐关联产品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890905" y="88011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1.买家不满意选择的产品，可以推荐关联产品</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
        <p:nvSpPr>
          <p:cNvPr id="4" name="Subtitle 2"/>
          <p:cNvSpPr txBox="1"/>
          <p:nvPr/>
        </p:nvSpPr>
        <p:spPr>
          <a:xfrm>
            <a:off x="4777105" y="1887220"/>
            <a:ext cx="3375025" cy="168084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600">
                <a:solidFill>
                  <a:schemeClr val="tx1"/>
                </a:solidFill>
                <a:latin typeface="黑体" panose="02010609060101010101" charset="-122"/>
                <a:ea typeface="黑体" panose="02010609060101010101" charset="-122"/>
                <a:cs typeface="黑体" panose="02010609060101010101" charset="-122"/>
              </a:rPr>
              <a:t>如果买家在询问之后发现其感兴趣的产品有某些地方不如意，此时卖家可以把关联的产品推荐给他，告诉他这些是相关的热销商品，希望他能够喜欢。</a:t>
            </a:r>
            <a:endParaRPr lang="zh-CN" altLang="en-US" sz="1600">
              <a:solidFill>
                <a:schemeClr val="tx1"/>
              </a:solidFill>
              <a:latin typeface="黑体" panose="02010609060101010101" charset="-122"/>
              <a:ea typeface="黑体" panose="02010609060101010101" charset="-122"/>
              <a:cs typeface="黑体" panose="02010609060101010101" charset="-122"/>
            </a:endParaRPr>
          </a:p>
        </p:txBody>
      </p:sp>
      <p:pic>
        <p:nvPicPr>
          <p:cNvPr id="20"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1370" y="1595755"/>
            <a:ext cx="3303270" cy="3027680"/>
          </a:xfrm>
          <a:prstGeom prst="rect">
            <a:avLst/>
          </a:prstGeom>
        </p:spPr>
      </p:pic>
      <p:pic>
        <p:nvPicPr>
          <p:cNvPr id="5" name="图片 4" descr="&amp;pky745381836&amp;"/>
          <p:cNvPicPr>
            <a:picLocks noChangeAspect="1"/>
          </p:cNvPicPr>
          <p:nvPr/>
        </p:nvPicPr>
        <p:blipFill>
          <a:blip r:embed="rId2"/>
          <a:stretch>
            <a:fillRect/>
          </a:stretch>
        </p:blipFill>
        <p:spPr>
          <a:xfrm>
            <a:off x="1017905" y="1802130"/>
            <a:ext cx="2877820" cy="16967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032510" y="1551940"/>
            <a:ext cx="6894830" cy="2709545"/>
            <a:chOff x="1519" y="3329"/>
            <a:chExt cx="10815" cy="3716"/>
          </a:xfrm>
        </p:grpSpPr>
        <p:sp>
          <p:nvSpPr>
            <p:cNvPr id="4" name="矩形 3"/>
            <p:cNvSpPr/>
            <p:nvPr/>
          </p:nvSpPr>
          <p:spPr>
            <a:xfrm>
              <a:off x="1519" y="3329"/>
              <a:ext cx="10815" cy="3716"/>
            </a:xfrm>
            <a:prstGeom prst="rect">
              <a:avLst/>
            </a:prstGeom>
            <a:solidFill>
              <a:schemeClr val="accent6">
                <a:lumMod val="20000"/>
                <a:lumOff val="80000"/>
              </a:schemeClr>
            </a:solidFill>
            <a:ln w="12700">
              <a:solidFill>
                <a:srgbClr val="6D7A84"/>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Subtitle 2"/>
            <p:cNvSpPr txBox="1"/>
            <p:nvPr/>
          </p:nvSpPr>
          <p:spPr>
            <a:xfrm>
              <a:off x="1658" y="3441"/>
              <a:ext cx="10494" cy="3454"/>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Dear customer,</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 am sorry that your are not satisfied with the product you inquired.According to your information, I would like to recommend some other items of similar styles and hope you will like them too. These are our popular best selling right now. Please click the link ***************and ************** to get more specific information about the items.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If you have any question about the item,  please feel free to contact us.</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Best regard</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a:p>
              <a:pPr lvl="0" algn="l" defTabSz="914400">
                <a:lnSpc>
                  <a:spcPct val="110000"/>
                </a:lnSpc>
                <a:spcBef>
                  <a:spcPts val="600"/>
                </a:spcBef>
                <a:spcAft>
                  <a:spcPts val="0"/>
                </a:spcAft>
                <a:buClr>
                  <a:srgbClr val="27AB9E"/>
                </a:buClr>
                <a:buSzPct val="150000"/>
                <a:defRPr/>
              </a:pPr>
              <a:r>
                <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rPr>
                <a:t>(Your name)</a:t>
              </a:r>
              <a:endParaRPr sz="1400" kern="0" noProof="0" dirty="0">
                <a:ln>
                  <a:noFill/>
                </a:ln>
                <a:solidFill>
                  <a:schemeClr val="tx1"/>
                </a:solidFill>
                <a:effectLst/>
                <a:uLnTx/>
                <a:uFillTx/>
                <a:latin typeface="Arial" panose="020B0604020202020204" pitchFamily="34" charset="0"/>
                <a:ea typeface="黑体" panose="02010609060101010101" charset="-122"/>
                <a:cs typeface="Arial" panose="020B0604020202020204" pitchFamily="34" charset="0"/>
                <a:sym typeface="+mn-ea"/>
              </a:endParaRPr>
            </a:p>
          </p:txBody>
        </p:sp>
      </p:grpSp>
      <p:sp>
        <p:nvSpPr>
          <p:cNvPr id="37" name="矩形 36"/>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推荐关联产品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13" name="Subtitle 2"/>
          <p:cNvSpPr txBox="1"/>
          <p:nvPr/>
        </p:nvSpPr>
        <p:spPr>
          <a:xfrm>
            <a:off x="890905" y="880110"/>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zh-CN" altLang="en-US" sz="1800">
                <a:solidFill>
                  <a:schemeClr val="tx1"/>
                </a:solidFill>
                <a:latin typeface="黑体" panose="02010609060101010101" charset="-122"/>
                <a:ea typeface="黑体" panose="02010609060101010101" charset="-122"/>
                <a:cs typeface="黑体" panose="02010609060101010101" charset="-122"/>
              </a:rPr>
              <a:t>1.买家不满意选择的产品，可以推荐关联产品</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001520"/>
            <a:ext cx="9144000" cy="1583690"/>
          </a:xfrm>
          <a:prstGeom prst="rect">
            <a:avLst/>
          </a:prstGeom>
          <a:solidFill>
            <a:srgbClr val="017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Subtitle 2"/>
          <p:cNvSpPr txBox="1"/>
          <p:nvPr/>
        </p:nvSpPr>
        <p:spPr>
          <a:xfrm>
            <a:off x="1440180" y="2120265"/>
            <a:ext cx="2593340" cy="1360805"/>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fontAlgn="auto">
              <a:lnSpc>
                <a:spcPct val="130000"/>
              </a:lnSpc>
              <a:spcBef>
                <a:spcPts val="0"/>
              </a:spcBef>
            </a:pPr>
            <a:r>
              <a:rPr lang="zh-CN" altLang="en-US" sz="1600">
                <a:solidFill>
                  <a:schemeClr val="bg1"/>
                </a:solidFill>
                <a:latin typeface="黑体" panose="02010609060101010101" charset="-122"/>
                <a:ea typeface="黑体" panose="02010609060101010101" charset="-122"/>
                <a:cs typeface="黑体" panose="02010609060101010101" charset="-122"/>
              </a:rPr>
              <a:t>如果买家下单后，卖家还可以抓住机会，继续推荐与其订单相关联的产品，刺激其继续下单。</a:t>
            </a:r>
            <a:endParaRPr lang="zh-CN" altLang="en-US" sz="1600">
              <a:solidFill>
                <a:schemeClr val="bg1"/>
              </a:solidFill>
              <a:latin typeface="黑体" panose="02010609060101010101" charset="-122"/>
              <a:ea typeface="黑体" panose="02010609060101010101" charset="-122"/>
              <a:cs typeface="黑体" panose="02010609060101010101" charset="-122"/>
            </a:endParaRPr>
          </a:p>
        </p:txBody>
      </p:sp>
      <p:sp>
        <p:nvSpPr>
          <p:cNvPr id="2" name="Subtitle 2"/>
          <p:cNvSpPr txBox="1"/>
          <p:nvPr/>
        </p:nvSpPr>
        <p:spPr>
          <a:xfrm>
            <a:off x="890905" y="870585"/>
            <a:ext cx="4745355" cy="440690"/>
          </a:xfrm>
          <a:prstGeom prst="rect">
            <a:avLst/>
          </a:prstGeom>
        </p:spPr>
        <p:txBody>
          <a:bodyPr vert="horz" wrap="square" lIns="81571" tIns="40786" rIns="81571" bIns="40786" rtlCol="0">
            <a:spAutoFit/>
          </a:bodyPr>
          <a:lstStyle>
            <a:lvl1pPr marL="0" indent="0" algn="ctr" defTabSz="1087755"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755"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755"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fontAlgn="auto">
              <a:lnSpc>
                <a:spcPct val="130000"/>
              </a:lnSpc>
              <a:spcBef>
                <a:spcPts val="0"/>
              </a:spcBef>
            </a:pPr>
            <a:r>
              <a:rPr lang="en-US" altLang="zh-CN" sz="1800">
                <a:solidFill>
                  <a:schemeClr val="tx1"/>
                </a:solidFill>
                <a:latin typeface="黑体" panose="02010609060101010101" charset="-122"/>
                <a:ea typeface="黑体" panose="02010609060101010101" charset="-122"/>
                <a:cs typeface="黑体" panose="02010609060101010101" charset="-122"/>
              </a:rPr>
              <a:t>2.</a:t>
            </a:r>
            <a:r>
              <a:rPr lang="zh-CN" altLang="en-US" sz="1800">
                <a:solidFill>
                  <a:schemeClr val="tx1"/>
                </a:solidFill>
                <a:latin typeface="黑体" panose="02010609060101010101" charset="-122"/>
                <a:ea typeface="黑体" panose="02010609060101010101" charset="-122"/>
                <a:cs typeface="黑体" panose="02010609060101010101" charset="-122"/>
              </a:rPr>
              <a:t>买家下单后，推荐产品的关联产品</a:t>
            </a:r>
            <a:endParaRPr lang="zh-CN" altLang="en-US" sz="1800">
              <a:solidFill>
                <a:schemeClr val="tx1"/>
              </a:solidFill>
              <a:latin typeface="黑体" panose="02010609060101010101" charset="-122"/>
              <a:ea typeface="黑体" panose="02010609060101010101" charset="-122"/>
              <a:cs typeface="黑体" panose="02010609060101010101" charset="-122"/>
            </a:endParaRPr>
          </a:p>
        </p:txBody>
      </p:sp>
      <p:sp>
        <p:nvSpPr>
          <p:cNvPr id="4" name="矩形 3"/>
          <p:cNvSpPr/>
          <p:nvPr/>
        </p:nvSpPr>
        <p:spPr>
          <a:xfrm>
            <a:off x="689469" y="233665"/>
            <a:ext cx="2316480" cy="521970"/>
          </a:xfrm>
          <a:prstGeom prst="rect">
            <a:avLst/>
          </a:prstGeom>
        </p:spPr>
        <p:txBody>
          <a:bodyPr wrap="none">
            <a:spAutoFit/>
          </a:bodyPr>
          <a:p>
            <a:pPr algn="l"/>
            <a:r>
              <a:rPr lang="zh-CN" altLang="en-US" sz="2800" dirty="0">
                <a:solidFill>
                  <a:schemeClr val="tx1"/>
                </a:solidFill>
                <a:latin typeface="黑体" panose="02010609060101010101" charset="-122"/>
                <a:ea typeface="黑体" panose="02010609060101010101" charset="-122"/>
                <a:cs typeface="黑体" panose="02010609060101010101" charset="-122"/>
                <a:sym typeface="+mn-lt"/>
              </a:rPr>
              <a:t>推荐关联产品</a:t>
            </a:r>
            <a:endParaRPr lang="zh-CN" altLang="en-US" sz="2800" dirty="0">
              <a:solidFill>
                <a:schemeClr val="tx1"/>
              </a:solidFill>
              <a:latin typeface="黑体" panose="02010609060101010101" charset="-122"/>
              <a:ea typeface="黑体" panose="02010609060101010101" charset="-122"/>
              <a:cs typeface="黑体" panose="02010609060101010101" charset="-122"/>
              <a:sym typeface="+mn-lt"/>
            </a:endParaRPr>
          </a:p>
        </p:txBody>
      </p:sp>
      <p:pic>
        <p:nvPicPr>
          <p:cNvPr id="6" name="图片 5" descr="&amp;pky8719994122&amp;"/>
          <p:cNvPicPr>
            <a:picLocks noChangeAspect="1"/>
          </p:cNvPicPr>
          <p:nvPr/>
        </p:nvPicPr>
        <p:blipFill>
          <a:blip r:embed="rId1"/>
          <a:stretch>
            <a:fillRect/>
          </a:stretch>
        </p:blipFill>
        <p:spPr>
          <a:xfrm>
            <a:off x="4964430" y="1510665"/>
            <a:ext cx="3569970" cy="2437130"/>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22.xml><?xml version="1.0" encoding="utf-8"?>
<p:tagLst xmlns:p="http://schemas.openxmlformats.org/presentationml/2006/main">
  <p:tag name="KSO_WM_SLIDE_MODEL_TYPE" val="cover"/>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黑体"/>
        <a:ea typeface="黑体"/>
        <a:cs typeface=""/>
      </a:majorFont>
      <a:minorFont>
        <a:latin typeface="黑体"/>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黑体"/>
        <a:font script="Hebr" typeface="黑体"/>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68395"/>
    </a:dk2>
    <a:lt2>
      <a:srgbClr val="F0F0F0"/>
    </a:lt2>
    <a:accent1>
      <a:srgbClr val="0E507E"/>
    </a:accent1>
    <a:accent2>
      <a:srgbClr val="0F749E"/>
    </a:accent2>
    <a:accent3>
      <a:srgbClr val="0999C6"/>
    </a:accent3>
    <a:accent4>
      <a:srgbClr val="6D7A84"/>
    </a:accent4>
    <a:accent5>
      <a:srgbClr val="90A3BB"/>
    </a:accent5>
    <a:accent6>
      <a:srgbClr val="ABA7A4"/>
    </a:accent6>
    <a:hlink>
      <a:srgbClr val="4472C4"/>
    </a:hlink>
    <a:folHlink>
      <a:srgbClr val="BFBFBF"/>
    </a:folHlink>
  </a:clrScheme>
</a:themeOverride>
</file>

<file path=customXml/item1.xml><?xml version="1.0" encoding="utf-8"?>
<s:customData xmlns="http://www.wps.cn/officeDocument/2013/wpsCustomData" xmlns:s="http://www.wps.cn/officeDocument/2013/wpsCustomData">
  <extobjs>
    <extobj name="C9F754DE-2CAD-44b6-B708-469DEB6407EB-1">
      <extobjdata type="C9F754DE-2CAD-44b6-B708-469DEB6407EB" data="ewogICAiRmlsZUlkIiA6ICI0NTk4ODc5NDAwNSIsCiAgICJHcm91cElkIiA6ICIxMzY3NDA3NzEiLAogICAiSW1hZ2UiIDogImlWQk9SdzBLR2dvQUFBQU5TVWhFVWdBQUJCc0FBQUlyQ0FZQUFBQ3U2SkZUQUFBQUNYQklXWE1BQUFzVEFBQUxFd0VBbXB3WUFBQWdBRWxFUVZSNG5PemRlVnhVVmY4SDhNL01zSU1nSUNDYlc2R29tSW9LbWtxbGlicytwcFpwNVZMdVNtYjZwQ0xsVnBsTHVHVXFvdVdTdWZSSWhlS1N1N2lncVlqa2dpSTdzc2krem5aL2Z4RHpjMlNBQVFZUi9ieGZMMS9LdmVlZWUyWWs0Mzdtbk84UkNZSWdnSWlJaUlpSWlJaElSOFIxUFFBaUlpSWlJaUlpZXJFd2JDQWlJaUlpSWlJaW5XTFlRRVJFUkVSRVJFUTZ4YkNCaUlpSWlJaUlpSFNLWVFNUkVSRVJFUkVSNlJUREJpSWlJaUlpSWlMU0tZWU5SRVJFUkVSRVJLUlREQnVJaUlpSWlJaUlTS2NZTmhBUkVSRVJFUkdSVGpGc0lDSWlJaUlpSWlLZFl0aEFSRVJFUkVSRVJEckZzSUdJaUlpSWlJaUlkSXBoQXhFUkVSRVJFUkhwRk1NR0lpSWlJaUlpSXRJcGhnMUVSRVJFUkVSRXBGTU1HNGlJaUlpSWlJaElweGcyRUJFUkVSRVJFWkZPTVd3Z0lpSWlJaUlpSXAxaTJFQkVSRVJFUkVSRU9zV3dnWWlJaUlpSWlJaDBpbUVERVJFUkVSRVJFZWtVd3dZaUlpSWlJaUlpMGltR0RVUkVSRVJFUkVTa1V3d2JpSWlJaUlpSWlFaW5HRFlRRVJFUkVSRVJrVTR4YkNBaUlpSWlJaUlpbldMWVFFUkVSRVJFUkVRNnhiQ0JpSWlJaUlpSWlIU0tZUU1SRVJFUkVSRVI2UlREQmlJaUlpSWlJaUxTS1lZTlJFUkVSRVJFUktSVERCdUlpSWlJaUlpSVNLY1lOaEFSRVJFUkVSR1JUakZzSUNJaUlpSWlJaUtkWXRoQVJFUkVSRVJFUkRyRnNJR0lpSWlJaUlpSWRJcGhBeEVSRVJFUkVSSHBGTU1HSWlJaUlpSWlJdElwaGcxRVJFUkVSRVJFcEZNTUc0aUlpSWlJaUloSXB4ZzJFQkVSRVJFUkVaRk9NV3dnSWlJaUlpSWlJcDFpMkVCRVJFUkVSRVJFT3NXd2dZaUlpSWlJaUloMGltRURFUkVSRVJFUkVla1V3d1lpSWlJaUlpSWkwaW1HRFVSRVJFUkVSRVNrVXd3YmlJaUlpSWlJaUVpbkdEWVFFUkVSRVJFUmtVNHhiQ0FpSWlJaUlpSWluV0xZUUVSRVJFUkVSRVE2eGJDQmlJaUlpSWlJaUhTS1lRTVJFUkVSRVJFUjZSVERCaUlpSWlJaUlpTFNLWVlOUkVSRVJFUkVSS1JUREJ1SWlJaUlpSWlJU0tjWU5oQVJFUkVSRVJHUlRqRnNJQ0lpSWlLaVdpV1R5ZXA2Q0RxbFVDaWdWQ3FyZmIwZ0NBZ1BEOWZoaU1wMysvWnRSRWRIYTkwK016TVRhV2xwdFRhZW5Kd2NKQ1FrVk5nbUx5OFBEeDQ4Z0NBSU9ydHZSa1lHcEZLcHp2cWp5akZzSUNJaUlpS2lXaE1XRm9hUFB2b0laOCtlcmV1aHFCUVhGK1B3NGNNVlBzeE9tREFCZmZyMDBYaXVYNzkrK09TVFQ2cDkvMTkvL1JWejVzeXA4bnNpQ0FMMjdkdUgyTmhZamVjVEV4UExoQ0ErUGo1WXRteVoxdmY0L1BQUE1YcjA2Q3FOcXlwQ1FrSXdmdng0N042OXU5dzJKMCtleEpRcFUvRGRkOS9wNUo0blQ1N0VSeDk5aFAzNzkrdWtQOUtPWGwwUGdJaUlpSWlJYW84Z0NQRDM5OWRwbjdObno5YTZyVWdrd3VQSGo3RjY5V3E0dUxqQTN0NWVwMk9wamgwN2RtRGZ2bjBJQ3d2RHZIbnpZR1JrOUV6dlAzandZT3pkdXhjLy8vd3pldmJzQ1pGSXBOVjE0ZUhoQ0FnSXdPblRwN0YrL1hwSUpCTFZPWmxNaHNtVEo4UEd4Z2JidDIvWDZYZ25UcHlJbUppWUtsMXovUGh4amNkUG5qd0prVWlFTjk5OHM5eHJ6NTgvRHdEbzJiTm5sZTVabm5idDJnRUE5dTdkaTBHREJzSEN3cUpLMTArWU1BSHg4ZkhWdm45NTc4V0xqbUVERVJFUkVkRUxUS2xVSWlRa1JHZjlpVVNpS29VTlhicDB3ZkRodzNIMDZGSEV4Y1ZwRlRZOGVQQUFVNlpNcWNrd05WcTNiaDFhdDI2TkR6LzhFSEZ4Y1FnTkRjWHMyYk94Yk5reUhENThXRzFXUUhaMk5vQ1NZRUtUN094c3RYTldWbFlZTkdnUUFKUTdJK0pwK2ZuNThQYjJyckROcmwyN1lHZG5Cd0RvMEtFRHZMMjljZXpZTWZ6NjY2OFlNMmFNcXQzdDI3ZFJYRnlzZXJEV3BiNTkreUl0TFEwSER4N0VxNisraXZidDIydHNWMWhZaUVPSERzSGMzRnpqK2Z2Mzd5TTZPaG9lSGg1d2RIVFUyQ1lqSXdNM2I5NkVwYVVsUEQwOUt4M2IyclZydFhvTmxwYVdlUFRvRVJZdlhveW1UWnRXMkxabHk1Ym8zNzkvbWVORGhnelI2bDZsVHA0OGlieTh2Q3BkOHlKaDJFQkVSRVJFOUFLVFNDUnFuNndLZ29DaW9pSVlHeHRyYkI4VEV3T3BWQW9YRnhlMVQ5ekR3c0xnNitzTER3OFAxYkdxZnVLN2NPSENDczg3T3p0ajI3WnRNREF3Z0xPenMxWjlKaVVsUWFGUXdNek1ESmFXbGhXMk5UUTBCQUFZR1JsaDBhSkZXTDU4T2E1ZXZZcXNyQ3pzM0xsVFl4MkduVHQzYXV3ckp5ZEg3VnlMRmkxVVljT0NCUXRVeDR1S2l1RHY3NDkzM25rSHJWcTFLbmRzU3FVU2dZR0JrRXFsR0Q5K1BFeE1UQUNnektmdzA2ZFB4L1hyMTdGcjF5NzA3TmtUVFpvMEFRQmN1SEFCQU5DalI0OEszNFBxR0RGaUJBQWdQVDBkTjI3Y3dLaFJvelRPRGxpeFlnVUFsRmxpOHROUFB5RWpJd01QSHo0RVVCS3lmUC85OTZyelZsWldHRGR1SEFEZzJMRmpVQ2dVRUl2RldMcDBhYmxqbWpWckZpd3RMUkVjSEZ5bDF4SVJFWUdJaUlnSzI3ejU1cHNhdzRhWk0yZFc2VjdYcjE5L3FjTUdrYURMcWh0RVJFVDBYTXVYeWJBejRpN094Q1lpSVNjUGhYSjVYUStKcU1xTTlmVGdaRzZHTjVvNjRzTjJyV0NxcjEvWFE2cFhkdXpZZ1NOSGptREtsQ253OHZJcWMzN2N1SEZJVEV6RWtTTkgxS2JwejVvMUM1R1JrVmkxYXBYcWsrM1NzRUhiWUtBaXBmMXMyN1pONjJ2Q3c4TXhkKzVjQUNXZmNMZHUzYnBLOTFRcWxVaE1USVN6c3pPVVNxVmFEWWVKRXljaVBqNGVSNDRjS1hOZHYzNzk0T3pzaklDQUFOVXhrVWdFc2Joc1NUeTVYSTU1OCtZaE1qSVNuMzc2S2ZyMTYxZW1qVXdtdzlkZmY0M1EwRkIwNjlZTmZuNSswSy9nKy9yeTVjdFl1SEFoUER3ODhQWFhYME1RQkl3Wk02YktoUjBQSERnQUN3c0xYTHAwQ2RldVhRTlFNdVUvTHk4UHc0WU5VN1diTm0wYWdKSmdaK0xFaVdqVHBnMisrZVlidFRGdTNib1ZlL2Z1eFZ0dnZhVVd0Z0NWaDFLbGYrK0NJR0RjdUhGSVNrcXFkT3kvL1BJTGJHeHNOSjVMU0VoQVJFU0V4c0RnU1NkT25NQWJiN3dCUGIyS1A0TXZIWDlWbDBOVTk3b1hCV2MyRUJFUnZTVENrbEt3OVB3VmRITnNETjhlbmRHaW9RVk05UG1qQU5VL0JUSTVvck95OGNlOWh4aDE4Q2o4ZW5TQmg0TmRYUStyM3VqWXNTTk9uRGlCcFV1WG9rdVhMdmpzczgvVUh0cEtIN2lmREJvdVg3Nk15TWhJdUxtNWFaeENYNVdBb0R6YUxqMG9WVnhjak8rLy94NkNJT0Q5OTkrdmN0QUFBR0t4V0JXVVBCMFVTQ1FTaU1WaXRmZWhsSkdSRVl5TWpEU2VPM1hxVkpsalBYcjBRRVJFQk02ZE82ZWFYZkdrMjdkdkl6UTBGUGIyOW5qampUZFVOUXRLR1JnWW9IdjM3cXF2UFQwOThmNzc3NnZlc3l0WHJpQXRMUTF1Ym01d2RYVlZ1L2JBZ1FObzBLQUIrdmJ0cS9GMUFNQ3RXN2R3OE9CQnRYTlBmbDBhTmpnNE9HREdqQm40L3Z2djRlZm5oNFVMRjBJUUJLeFpzd1puejU1RjU4NmRNV2ZPbkRMMzBkUm5xU2REalRObnppQXBLUW05ZS9mR3ZIbnpOUFl4ZE9oUUZCUVVsQnZHS0JRS3pKczNENm1wcWJDM3QwZUhEaDAwdHJ0eDR3YVdMMStPZ3djUFl2MzY5VnJYelNEdDhTY01JaUtpbDBCWVVnb1duYm1NcFc5MlJTZDcyN29lRGxHTm1PanJ3YzNHR200MjF2ZzdPUlYrcHk5aDBSdWVEQnkwMUs1ZE8yelpzZ1dCZ1lFSUNnckNKNTk4Z3NtVEoyUEFnQUVBU2o2SmYvSkJUcUZRWU5PbVRRQktQcW5WUkNhVFljMmFOYlUvK0NmODhNTVBTRXBLZ3F1ckt6NzY2Q090cnhNRUFUdDM3a1QvL3YzVlFwYXRXN2VxdGZQMDlJU25wMmVaNDBESkErL1QxelJ1M0JpREJnM0NOOTk4VSs2OXc4TENFQllXVnU3NTVPUmtMRisrdk14eGMzTnp0YkFCVVArNytOLy8vcWVxcGZIMExKTURCdzZnWWNPR21EeDVjcm4zL2VTVFQxUkxIeXI3Tkw1Ly8vN0l6czVHWUdBZ0prMmFCTGxjanN6TVRIaDdlMlBXckZrVnpzZ3dNek1yOTV3Z0NOaXpadzhBNE4xMzN5MjNuVUtoQUlCeVp5TklKQkxNbURFRGZuNStXTDU4T2JadTNWcm12b0lncUw2bisvWHJ4NkNobGpCc0lDSWllc0hseTJSWWV2NEtscjNWRGU2Tk5VODVKYXF2T3RuYll1bWJYYkhvWEJoK0hkYVhTeW9xRUJrWkNiRllqTmF0VzhQUTBCRFRwazFEbHk1ZHNHTEZDaHc5ZWhSOSsvYUZSQ0tCVENhRGdZR0I2anFKUklMRml4Y2pQRHk4VFBIQnJWdTNRaEFFU0tWU0hEdDJyRWJqTzNMa2lOWVBmWC85OVJkQ1FrSmdabVlHWDEvZlNxZkJQK25DaFF2WXVYTW5mdi85ZC96M3YvOVZGU0hjdTNkdnRjWmRxbTNidGhnMGFOQXpuektmbUppSTY5ZXY0L1hYWDlmSmNwYktaR1JrUUNRU3djVEVSTFZzdzhqSUNNN096a2hMUzRPRGcwTzErajF5NUFpaW82UHgrdXV2bzBXTEZ1VzJLdzBiS2dvMXVuYnRxaXFrdVczYk52ajQrS2lkLy8zMzMvSGd3UU4wN2RwVlZXZERHeHMzYnRTNkxRQmtabVpXcWYyTGhtRURFUkhSQzI1bnhGMTBjMnpNb0lGZVdKM3NiZEhOc1RGMlJ0ekZGSGUzdWg1T3RjaVZTdHpMeUVKRTZtUDhrNWFCektKaTVCUkxTMzVKcGNpVlN1SGJ2UXVHdEd4ZXJmNEZRY0RhdFdzUkV4T0RmdjM2WWRLa1NUQXpNME9YTGwyd2VmTm1LSlZLMVpLQW9xSWltSnFhcWwzZnBFa1RWU0hDSjVVdVBUQTJOaTd6a0IwVkZZVmx5NVloTlRVVjgrZlAxMWdmb3BSTUp0TzRKRUdUTzNmdXdOL2ZIM3A2ZWlnc0xNU0hIMzZvdW5kNmVqb2FOV3BVNGZYZHUzZkg3Tm16c1g3OWV2ajUrV0hjdUhFWVBYcTB4cENnVDU4K0dEeDRzTnJEYXYvKy9kR3JWeTlWcllpS1ZIVnB5Tk9lSE5PU0pVdHc3dHc1MWRlbGRRNGNIUjJ4WThjT2pjVXRkVUVRQk1UR3h1THZ2Ly9HeFlzWGNmUG1UUWlDZ0VhTkdtSDA2TkZRS0JUNDg4OC9FUmdZaU1EQVFEZzRPS0JObXpabzBhSUZ1bmJ0cW5VQVltUmtCQnNiRzB5WU1BSEZ4Y1VhbDVzQWxjOXNLRFY1OG1Rb2xVcU1IVHRXN2Zqang0K3hmZnQyV0Z0YmEvVjMrQ1JOeTBDb2ZBd2JpSWlJWG5CblloUGgyNk56WFErRHFGWU5hZGtjMzV5L1dxL0NoZ0taSElmdXgrQjRkQndpMHpKUS9POURsSU9aS1d4TWpkSFF5QkRPNW1ab1lHZ0FNd1A5R2dXR0lwRUlLMWV1eElZTkd4QVNFb0tMRnkvQ3g4Y0hQWHYyaEpXVmxhcWRVcWxFWVdFaGJHMnJ2OXdxSnljSHUzZnZSbEJRRUpSS0plenM3T0RpNHFLeHJWd3V4NzU5KzNEeTVFa0VCQVJVT3JNaFBqNGVDeGN1aEZRcXhlelpzN0Y1ODJiazUrY0RBSzVldllxRkN4ZGl3SUFCbURCaFFvVlQ5dnYzN3c5bloyZDg5ZFZYdUhqeEl0NTU1eDFWL1lKU3BRL3ZUNFlnZ2lCQUxwZHJIWXdBSmNzcktscGFvY21DQlF2dzZORWp0V09OR2pWU1BiZy9XV3hSbTBBalBqNiszSFpQYnEycHlmbno1N0ZreVJJQUpZRkF6NTQ5OGZiYmI4UER3d08zYnQyQ29hRWgzbi8vZllTSGgrUDgrZlA0KysrLzhkZGZmd0VBbWpWcnBuWFk4TlpiYjZGbno1NjRjdVVLUHYvOGMzejExVmRsWnRJSWdnQkJFQ0FTaWNyOEhaVDMra3JIOHJTQ2dnSU1IejVjNDdrbmk2QUNKZHRtRmhZV3FwWjVhT3Z6enovWHF0amxpNHBoQXhFUjBRc3VJU2NQTFJxVzNhS002RVhTb3FFRkVuTHJ4eFp6Q1RsNTJQZFBGSDYvOXhENU1obmNiS3d4MnEwbDJ0bVcxS0d3TWphcXZKTnFzTEN3Z0srdkwzcjI3QWwvZjM4c1diSUV2WHYzeHR5NWMxVVBibGxaV1FDQWhnMGJWcm4vdUxnNEJBY0g0OGlSSXlnc0xFVHYzcjNoNmVtSkZTdFc0UFBQUDhlYU5XdlVRb3dMRnk1ZzgrYk5TRXBLZ3Flblo0WGJjUUlseXdXKytPSUxaR2RuWThTSUVlamZ2ejgyYjk2c09wK2RuUTFqWTJQOCtlZWZPSHYyTENaT25BaHZiKzl5QXd3M056ZHMyTEFCNXVibU1ESXl3dkxseTNIaXhJa3k3WUtDZ2hBVUZLUjJMQ1FrQkNFaElXckh5bHMrb2ErdlgrWGxEWnFXQ0pRV2FRVFVINnhMdDZVc2RlN2NPYVNrcEdEUW9FR3FBT1hvMGFQSXpjMHQweFpBbVZrc3BTNWR1b1JidDI2aFE0Y09HRE5tRE5xMmJZdjI3ZHVyTGJHWk0yZU9hb1pGaHc0ZFZNVVlzN0t5Y1BmdVhiejIybXRWZU5VbHN4V1VTaVZ5Y25Ld2VQRmkvUERERDJwQmlFd21BMUQrRWdvek03TWF6eVlCVUdhWGk5V3JWMWVybitwZTk2SmcyRUJFUlBTQ0s1VEx1ZXNFdmZCTTlQVlFJSHUrdDNKVkNnSjIzYnFMSDY5R1FFOHN4b0JYbTJKRTYxZmhZbFgxQi91YThQTHlRdXZXcmZIdHQ5L0MyTmhZN1JQaTFOUlVBR1VmdGpRcExpN0duVHQzY1AzNmRWeThlQkhSMGRFQVN0YkxqeGt6QnExYXRVSkFRQURrY2puUzB0S3daTWtTckZ1M0RoRVJFZGkrZlRzaUl5TmhaV1dGK2ZQbm8xZXZYaFhlS3pvNkd2UG56MGRHUmdhOHZiMHhhZEtrTW0xNjkrNk5UcDA2WWVQR2pUaDE2aFJXclZxRmtKQVF6Sm8xQzgyYU5kUFlyNzI5Zlpsajc3MzNIZ0Nnc0xBUWYvenhCOXpjM05DMmJWdTFZMjNidG9XYlc4a3Ntc3VYTHlNbUpxYmNzVmMwcTBBWG5pNzhlUGZ1WGFTa3BHRGN1SEd3c0xCUWpURTNON2ZjSXBFeE1URzRmdjA2L3Zubkg2U2twQUFBL1B6OFlHaG9DR2RuWjR3Yk42NUtZMnJZc0tHcUZzYVR0SGtmdW5mdmpsR2pSbUhQbmozNDZxdXZzSGJ0V3RXU0N2bS8yeldYRnpaWVdscXFoVEkxdFh2M2JtUmtaSlI3M3NyS0NtUEdqTkdxTFFETW5EbFRaMk9yRC9pVEJ4RVJFUkZSTFV2S3k4ZFhaeTdqK3FNMERHM1pBck04TzZDQlFkMFZzN1N4c2NHcVZhdktyUE8vZCs4ZUFLQjU4OHByUTJSa1pNRFB6dytGaFlWbzJMQWhoZzhmam9FREI4TFoyUmxaV1ZsWXVIQWh3c0xDMExGalJ6UnQyaFJCUVVFWVAzNjhhbHE1aFlVRnRtM2JWdTRuNjZXdVhMbUNaY3VXb2FDZ0FIMzY5TUdjT1hQS25hM1FzR0ZETEZpd0FHKy8vVGI4L2YwUkdSbUpxVk9uWXRTb1VSZzllblNaaDlUUTBGQjRlbnFxcmY4djNaWGgvdjM3K09PUFA5Q3JWeThNSGp3WUFQRGd3UVA4OGNjZjZOcTFLMGFOR2dXZ3BFNUVSV0dEcnBaUmFDczNOeGNBWUdKaVVtRzdnb0lDVlp2ZHUzZmo5T25UYXUvRDk5OS9qOWF0VzBOUFQwODFtMFNUaXNLVXAyZDc5Ty9mdjB5YnAyZUlBTUM0Y2VOdzY5WXRSRVJFWU4yNmRhcmFDdVdGRGFYYnRlcDZWNGtUSjA2b0xWbDVtck96c3lwc3FLd3R3TENCaUlpSWlJaDBLQzQ3RnhNUG5ZUklKTUphYnk5MGR5NzdhWHB0cXM2bjZnRUJBUWdJQ0NqM2ZOdTJiYkZtelJyNCt2ckN5TWdJN2RxMWcxZ3Noa0toUUhCd01MWnYzNDZjbkJ3TUd6WU1reVpOd3RXclZ4RVVGSVNrcENTTUdERUMrZm41Q0FrSlFXUmtKRHc4UERUZVF4QUU3TjY5R3p0MjdJQWdDQmcyYkJpbVRwMnExUU9saDRjSEFnSUNzR0hEQnB3NGNRSzdkdTNDbVRObk1IdjJiTldNaEpTVUZDeGF0QWl1cnE1WXYzNTltVDd1M3IwTG9HUTd5bEtsb1VMcGRINXQ2R29aaFRZS0NncVFrSkFBS3l1clN2dnc5L2ZINDhlUHNYcjFhdlRzMlJPdnYvNDZQRDA5TVdQR0RNVEh4NnZWU3pBd01JQzN0M2VaUG80ZE93WVRFeFAwNk5GRHEvSE5uajI3ekRGTllZTllMTVlYWDN5QlNaTW00ZGl4WTNCM2QwZnYzcjBobFVvQmxIMS9TdjgrcXJJclNWV1VWenhVMjdhbDI0bStiQmcyRUJFUkVSSFZrb1NjUEV3NWZBcUdFZ2tDQnZXQ25XbkZuemJYQmswUGlackV4c2JpN3QyN3NMT3pVeXVPcDRtVGt4TUFxS2JLRnhRVTRLKy8vc0tCQXdlUW5Kd01SMGRIK1ByNnd0M2RIYUdob2ZqMjIyOVYxL2J0MnhmbTV1WTRlZklrZnZqaEI3UnIxNjVNcllaSGp4NWg1Y3FWdUhuekpzUmlNV2JNbUlFaFE0WlU1V1hEek13TTgrYk5RNDhlUGVEdjc0K0VoQVJWTVVtZ1pGY0xvUHhaSEtVN1AremZ2eCtHaG9ZWU8zWXNidHk0QVFENDVaZGY0T3JxaWk1ZHVsUTZqdHBlUnZHa3ZYdjNRaTZYbzNQbnlvc0NaMlptSWprNUdTS1JxTUtkUW9DUzNVWTA3ZHh3N05peGF1M3FvQTA3T3p0TW1USUZodzhmeGl1dnZBSUFxckRoNlowcTh2Sks2clU4WGVTVDZoYkRCaUlpSWlLaVdwQW5sV0hha2RNUWlVVFlOT0N0T2drYUFHajFJSmlibTR1cFU2Y0NBRnhkWFRGMTZ0UUtkM01BU3VvWFhMaHdBUmN2WHNTbFM1ZFFYRndNR3hzYnpKdzVFd01HRElCWUxNYlBQLytNM2J0M3c5TFNFdjM3OTBkUVVCQ2lvcUxRcDA4ZmpCNDlHdHUzYjhkMzMzMkhMNy84VXJXTkpsQ3l4ZURObXpkaFkyT0RlZlBtVmJuUTRKTjY5T2lCTm0zYTRQTGx5MnAxQkNJakl3R2d6STRIUUVrUWNlM2FOUXdkT2hRcEtTbll0V3NYYkcxdGNmNzhlUmdhR3NMTnpRMkxGeS9HZDk5OVYrRzl2YjI5WVc1dWpnRURCcWdkdjNmdkhvNGRPNGFwVTZkcTNObmk4T0hEeU1uSnFkTHJEQWtKd1o0OWU2Q25wNGVSSTBlcW5TdWREU0tWU21GZ1lBQkJFSkNRa0ZEbEdSZlBXdi8rL2RHdlh6L1YrSXVMaXdGQXJVZ2xVTEtkSlFCVmpRcDZQakJzSUNJaUlpS3FCYXN2WFVkcWZpRjJEdTBEaHdZVjF5V29Tems1T1Zpd1lBRlNVbEpnWjJlSE0yZk80TXFWSzNqbm5YY3djdVRJQ3RmK2I5NjhHZG5aMlhCM2QwZS9mdjNRbzBjUFNDUVMzTDkvSDJ2WHJzV2RPM2ZRcGswYkxGeTRFQ2twS1FnS0NsTFZJbmp2dmZkdytmSmxoSWFHWXRteVpmamlpeTlVbjFoUG5EZ1JFb2tFNzcvL1BobzBhRkRqMTJobFpWV21Yc0N0VzdjQW9FeVFrWitmajVVclY4TEl5QWlqUm8xQ2d3WU5zR1hMRnFTa3BDQXZMdzlEaGd6QnhJa1Q4ZGxubjhIUHp3K09qbzVsN25mbzBDSGs1K2RqM0xoeHFzQWtPVGtaUC8vOE00Q1NNT1hhdFd2NDZhZWY0T2ZucHdvY3NyT3pZV0ZoZ2NtVEp5TXFLZ3JidDIvSCtQSGoxZm91clU5UUtqRXhFZHUzYjhlWk0yY0FBRk9uVGkxVEVOUEJ3UUZ4Y1hGWXNtUUptalZyaHZqNGVEeCsvQmlEQmcycTlMMzcvdnZ2S3p5ZmtaRlJicHR1M2JxaFc3ZHVsZDZqSWs4dW15a3NMQVJRTm15SWk0c0RVRklmZzU0ZkRCdUlpSWlJaUhUc2RHd2kvb3g2aU9tZFgzdm11MDFVUlVSRUJGYXNXSUZIang2aGUvZnU4UFB6dzQwYk54QVlHSWhkdTNiaHp6Ly94T2pSb3pGa3lKQXk2K0dOalkzeHpUZmZ3TWJHUnZXSjhxTkhqN0JyMXk0Y1AzNGNFb2tFNDhlUHgzdnZ2UWVKUktLcTFGLzY2YlJFSXNGWFgzMkZXYk5tNGR5NWM0aU5qY1dubjM2SzExNTdEWHA2ZWhwM25OQ1YvUHg4UEhqd0FEWTJObXBiS3dMQXZIbnpFQmNYaDltelo2TlJvMFlBZ0lFREI4TEh4d2NXRmhZWU8zWXNqSXlNc0hqeFlzeWJONi9NKzFKYWF5STlQUjBkT25TQWpZME5VbE5UVllVeEFXREdqQm5JeTh2RHFWT25zSEhqUmxYaHdKVXJWK0xSbzBmNDhjY2ZzWC8vZnB3NmRRcUNJR0RDaEFtcWE3ZHUzUXFnWkJsRWFSOW56cHlCaVlrSmZIeDgwTHQzN3pLdmQ4S0VDWGowNkJIQ3dzSncrZkpsR0JrWndjdkxxOHdNQ0UwMDFWUjQrcjBzcjAyalJvMXFIRFk4ZlMrZzdIS0phOWV1QVFCY1hGeDBkaStxT1lZTlJFUkVSRVE2cEZBSzhMOThBNjdXbHZpb25XdGREMGVqMk5oWTFRNEVwY1VYcDB5WkFyRllqRTZkT3NIZDNSM0hqeC9IdG0zYjhPT1BQK0wzMzMvSHhJa1R5eFFDZlBYVlY2RlVLbkgxNmxVY09uUUlGeTVjZ0ZLcFJJOGVQVEJ4NGtRNE9EaW8zUk1Bek0zTlZjZXNyS3l3ZXZWcStQcjY0dUhEaC9qODg4OHhidHc0VllYLzJuTGp4ZzBvbFVwVnNjZ24yZG5ab1dQSGptb3pJZmJ2M3crRlFvR0ZDeGVxeG05cmE0c3RXN1pnNWNxVmF0ZGZ1WElGYVdscGVPdXR0OUN5WlV1MWM0SWdRQ1FTcVFvZ1dscGFZdmp3NGFwemQrL2VoWW1KQ2ZUMTllSGo0NE5idDI1aHo1NDlzTEd4d2VEQmcvSDc3NzlqMzc1OXNMQ3dRSFoyTmxhc1dBRmZYMThJZ29DQkF3ZkN5c3BLNCt0dDNyeDVoUVUvSzZLcDRHR3BQbjM2d05uWkdkdTJiZE9xcjVyV3JpaWR3ZkRrRXAvYzNGeWNPM2NPZW5wNjVSWWJyYW5TbWhEYVVDZ1V0VEtHK29oaEF4RVJFUkdSRGgySmprVmliaDdXZVBlRVJLemJyZmhxSWkwdERaY3VYY0xKa3lkVlN3Z2NIQnd3ZmZyME1nOXBJcEVJM3Q3ZThQTHl3cTVkdS9EYmI3OWg4ZUxGNk5DaEE2WlBuNDVtelpvaEl5TURQLzMwRXk1ZnZveU1qQXlJeFdMMDdOa1RvMGFOZ3BHUkVSUUtCVEl5TW1CZ1lJRFkyRmpzMkxFRFFObGxDelkyTmxpL2ZqMDJiOTZNbXpkdll0aXdZYlgrWHBSK0V0Nm1UWnN5NXhZc1dLQldQd0lvMmJLd2I5Kys2TkNoQTRDU25Td3NMUzFSVkZTRXFLZ290VS9hZzRLQ1lHUmtoSWtUSjZxT2xUNGNuenQzRGoxNjlJQllMSVpFSWxIVnlTZ3FLa0pRVUJDeXNySlVnWTZabVJubXpwMkxMNzc0QWlFaEliQ3dzTUFQUC93QU16TXpyRnUzRGdFQkFUaC8vancrL2ZSVGpkdDZsa2NRQkNnVUNpZ1VDc2psY2hnYUdxS29xQWg2ZW5vb0xDeEVlbnA2bWRldks1cHFSR2phcGVIY3VYTXdOemVIZzRNRFRFMU5ZV2hvaUR0MzdtRGZ2bjBBb0xaTUpDQWdBSVdGaGVqYnQyK3QxV3lveXZka3YzNzlhbVVNOVJIREJpSWlJaUlpSFZFS0FyYmQrQWV1MXBibzd1eFErUVhQd0wxNzkvRDExMStyVGVOdjJyUXAzbm5uSFhoN2UxZTRYYUNSa1JFKytlUVQ5TzNiRjJ2WHJzV05HemN3ZWZKa3JGNjlHbTNhdE1HdFc3ZGdhbXFLSVVPR29HL2Z2cXBsQjl1MmJjT2VQWHZLOU5lMWExZTR1cGFkN1dGb2FBZ2ZIeC9JNWZKYTI3N3dTWmN2WHdaUXNvWG4welE5YUp1WW1LaUNCcUFrZk1qTXpGUjlYYnFiZ3lBSWFOU29rYXBXUTZrQkF3Ymc5dTNiV0xwMGFZWGphdENnZ2RyU2hvNGRPK0tiYjc1Qng0NGRzV2pSSWdBbHl6d2NIQnd3Yjk0OGZQdnR0d2dORFZYMXE2ZW5CNGxFQW9sRW9wcEJBVUF0WEhqNmsvZlN3T2pISDM5VUhTdmQvVUhYTk0yQTBEVGI0Zmp4NDdoNDhhTEdQa3hNVEZTelRpNWR1b1NRa0JDWW1abGgzTGh4T2gzcmt6NysrT015eHdJREF6VzIxYlQ4WisvZXZjak96dGI1dUo1M0RCdUlpSWlJaUhRa1BDVWRzZG01V1BwbVZ6d3ZjeHBhdG15cDJ0N1IwOU1UYjc3NXBzWlA5Q3ZpN095TVZhdFdJU1FrQkdmT25FSGJ0bTBoRW9td2Z2MTZtSnFXTFg3cDRlR0J4NDhmUXlxVlFxbFVva0dEQm1qVHBnMTY5ZXBWNFgyZVJkQWdDQUo4Zkh4dzllcFZ0WWRxZTN0N3JkZjhEeDgrSEVsSlNWQXFsWEJ3Y01CLy92TWZBQ1V6UW1iUG5sMm1mYjkrL2VEazVJUWJOMjZncUtpb3pIbXhXQXhyYTJ0NGVYbkIwdEpTN1Z6cE5wYnZ2UE1PbWpScG90cFJ3OURRRUlzV0xjSzFhOWR3K3ZScDNMOS9Iems1T2FwZ1FhbFVxb0lGUFQwOTZPdnJReUtSUUN3V3E0SUlKeWNuT0RvNm9tblRwbkIwZElSQ29ZQzF0YlZxeHNXejRPenNESHQ3ZTdWamJtNXVpSW1KUVZGUkVXUXlHWlJLSll5TWpPRHE2b3F4WThmQzF0WVdBT0R1N282MmJkdml2ZmZlVXdWZHV0U3NXVE5Wb2RDbm5UMTdWcTBnWldsYlRYVXdidCsrclNxTStqSVJDVStYTXlVaUlxSVhTdWZBdmJqNjhYdDFQUXlpV3ZjOGZLOS9FM29WSWZkamNXek1VQmcvZ3dkbmJTbVZ5bHFiR2wrWGNuTnpvVlFxWDVvdER4VUtoY2F0TWw5bXoybzJERlVkLzFhSWlJaUlpSFJBcmxUaWVIUWMzbXJtK0Z3RkRZRG1wUUV2QWwxc2kxbWZNR2dvaTBIRDgrdkYvRmVIaUlpSWlPZ1p1NVdXZ1Z5cERHODJkYXJyb1JBUjFUbUdEVVJFUkVSRU9uQXA4UkZFQURyYjIyWm92dW9BQUNBQVNVUkJWTmIxVUlpSTZoekRCaUlpSWlJaUhiaWMrQWl0YmF4Z2JtaFExME1oSXFwekRCdUlpSWlJaUdvb3AxaUt5TFFNZURyWTFmVlFpSWllQ3d3YmlJaUlpSWhxNkdweUtwU0NBRS9IeHBVM0ppSjZDVEJzSUNJaW9pcjUvdnZ2c1dUSmtuTFAzN3QzRDF1M2JrVjhmTHpxV0dob0tLS2pvMnQwMy9Ed2NOeTZkYXZDTmpkdTNNQ1ZLMWVxMWI5VUtxMVMrNEtDZ21yZHB5SVJFUkVWdnNhd3NEQ0VoNGRYdS8vVTFGU3NYYnNXUjQ0Y3FYWWZwTm1seEVjdzBwUGdOVnZydWg0S0VkRnpnZnVFRUJFUlVaVmN1blFKbVptWjVaN2ZzV01ITGwrK2pBWU5HdUM5OTk3RHBVdVhzR2pSSWpScDBnUWJOMjZFb2FGaHRlNDdaODRjbUpxYUlpZ29xTncyUzVjdVJVNU9EbzRmUDE2bHZtTmlZckJnd1FLTUd6Y08zdDdlbGJiUHljbkJ4SWtUOGRwcnIySDgrUEZ3Y0hDbzB2MDBpWTZPeHVlZmZ3NXpjM05zMkxBQmpSdXJmMEl1azhtd1pzMGFwS1dsWWNhTUdSZzZkR2lWN3hFYUdvcmc0R0NjTzNjT1hsNWVNREV4cWZaNEoweVlVTzFybjdSMTY5WjZ2eTJqQU9COGZESThIQnJEZ0ZzVEVoRUJZTmhBUkVSRU92VGd3UU5jdm53WkppWW1HRFJvRUFEQXc4TURMaTR1aUlxS3dwWXRXekJ6NXN3NkhtVlp0Mi9mUmxwYUdsYXRXb1dpb2lJTUdUS2t3dlliTm14QVJrWUd6cDA3aDRFREI1WWJObWo3UUs2dnI0L05temZqN2JmZnh2SGp4L0hWVjE5aHc0WU4wTmZYVjdVSkRnNUdXbG9hYkcxdDBiZHZYKzFmM0JPR0RoMks0T0JneE1YRjRjQ0JBL2pvbzQrcTFROEF0WmtyTlNFSWdrNzZxVXNQTXJPUm1sK0FpUjNiMXZWUWlJaWVHd3diaUlpSVNHZTJidDBLQUJneVpBaE1UVTBCQUdLeEdKOTk5aG1tVDUrT1E0Y09ZY1NJRWJDM3Q5ZDRmWjgrZlNyc1B6OC92OUkyRmZYajcrOFBOemUzTXNmNzkrK1Bnb0lDYk5xMENldlhyNGNnQ09YT0hEaDM3aHhPblRvRkFKZzJiUm82ZE9oUTdqaTBmU0F2RFJWbXpKaUJpSWdJUkVkSEl5QWdBTk9tVFFNQUZCWVc0cGRmZmdFQXpKdzVFMFpHUnFwckN3b0tNR1BHREszdUF3QlpXVmtBZ0Y5Ly9SV25UNS9XNnBveFk4YWdkKy9lR3M4ZE9uUUlCZ1pWMjMxQm9WQ2dYNzkrVmJybWVSWWFud1FBNk82cytmdWFpT2hseExDQmlJam9PYWNVQkVnVlNrZ1ZDaFFyRkpBcmxWQUtBcFJDeVRtRklQejc5YisvbE9ySG5wV3dzREJjdlhvVnhzYkdHRGx5cE5vNUZ4Y1hmUHp4eDNCM2R5ODNhQUFBWjJmbmNzL0Z4OGRESkJMQnljbXAzRGFKaVlsUUtwWGw5bFBSRW83aHc0Y2pPenNiZS9ic3dZWU5HK0RpNG9JMmJkcW90VWxMUzRPL3Z6OEFZUERnd1pYT2dDaGR6dEduVHg4NE96dGoyN1p0cW5NVEpreEFmSHk4MnBJUEV4TVR6Sm8xQy9QbXpVTmFXaG9FUVlCSUpNTCsvZnVSbFpVRkx5OHZkTzNhVmUwZVNxV3lXck1NWkRLWjF0Zmw1ZVZWdWYrWHlkbTRKTGhhVzhMV3hMaXVoMEpFOU54ZzJFQkVSS1FqY3FVU09jVlNGTWpreUpmSmtDK1RJMDhxUTc1TVZuSk1La09lVEliOEo0L0o1S29RUVNwWFFLcFFsdnk1OUpoQ0NibFNXZGN2VFcwNVFIWjJ0dG94SXlNanJGMjdGcHMyYlFKUThpbjg4T0hEcTlUL20yKytDVjlmWDdXSDhhZjE2ZE1ISmlZbUZiWVpQbnc0Y25KeUtteFRrUWtUSmlBakl3Tk9UazVsZ2daQkVMQml4UXJrNXViQzNkMGQwNmRQcjlZOUt0T3BVeWVzWExsU05XUGk4ZVBIMkw5L1A4ek16RFRPWURBek05TllvMEtwVk9MUFAvK0VwNmRubWZvUFQ4dkx5OE8xYTlmZzVlV2xteGZ4RXJuek9CUGhLZW1ZMnFsZFhRK0ZpT2k1d3JDQmlJaElBNlVnSUt1b0dPbUZSY2dxS2taV1VUR3lpNlhJL3ZmMzBxK3ppdjg5VnlSRnZreFcxOE91TlpvK0FTODlabVJraEYyN2RxbSsxalNyb0xJWkI0MGFOYXAwREdabVpzakx5ME5pWWlJY0hSMDF0dW5jdVRQeTgvTXI3UXVvZkNwL1lHQmd1ZWV1WGJ0VzdyVlZMVTRKQUVsSlNSZzdkbXlsN2Q1OTkxMnQ3N1Z6NTA3czJyVUx3Y0hCV0xkdUhZeU55Ly9VUFRBd0VNSEJ3ZWpldlRzV0xWcWs5YmhmZGdLQUxkZHV3VVJmRHlOYnYxclh3eUVpZXE0d2JDQWlvcGVLVWhDUVdWU010SUpDcEJjVUlxMmc2Ti9mQzVIKzc1L1RDd3FSWGxqMFRKY2dQTytlZktoOTk5MTNrWm1acVRvV0ZSV2xWdlJSMDZ3Q2JXY2NWRlJRVWZadm1PUG41MWZwZURYMTA2UkpFN1VIYVpGSXBLb3JVUjVCRUZSYlhGYld0aVlrRW9uR3dDVTlQUjJBZG1ITTAwYU9ISWt6Wjg0Z0ppWUdxMWF0S3ZkOXUzUG5EZzRkT2dRQWVQdnR0NnQ4bjVmWm5zaDdPQnVYaEVudWJqQTNyRnJkQ2lLaUZ4M0RCaUlpZXFISWxVcWs1aGNpT1M4ZlNYbjVTTTRyUUhKdVBwTC8vWE5LZnNGenNTemhSWkdmbjQrbFM1ZENvVkRvcEQ5dGFnaFVkeGVFSjNkMkFFb0tWMWEwalNZQVBIcjBDQjkrK0NFQVlQLysvV1g2cUlyNCtQaHlDMWZhMmRsaHo1NDlaWTczNzk4ZkNvVkM0N25LbUppWXdNL1BEOU9tVGNQWnMyY1JIQnlzMmlHa2xFd213NnBWcXlBSUFrYU9ISWtlUFhwVStUNHZtM3laREE4eXNySC85bjJFUEloRnp5WU8rS1JEbThvdkpDSjZ5VEJzSUNLaWVxZFFMa2Q4VGg3aXNuTVJsNTJMMk94Y0pPYm1JVG12QUdrRmhaeVI4QXlkT0hFQ3ljbko2TktsQy83NTV4K3RsekNVUjlPeWdPRGdZS3hkdXhZT0RnN1l0bTBiSkJKSmplNVJYU0tScUViWDYrbnBxUlhIVEU1T2hsd3VyL0FhUVJBZ0ZvdXJmYy9telp0ajdOaXhpSW1KMFZpUDRhZWZma0pzYkN6YzNkM3h5U2VmVk9zZUF3Y09yUGI0YWtQbndMM1A1RDVpa1FqdnRuSEJ6QzZ2UVZ6RDd3MGlvaGNSd3dZaUlub3VLWlFDRXZQVUE0VzRuRHpFWnVjaU5iK2dyb2RIL3hveVpBZ3lNek14YU5BZ2ZQenh4d0EwTDJFbzNjMmd2R1VTeTVjdmg2MnRiWm5qV1ZsWnF0b0pIM3p3d1RNUEdvUW5ncXVhaGczMjl2WWFkNk9vNk41S3BiSksyMHBXdEF4bDFxeFpaWTRsSkNRQUtKbDFVVjdZMEtaTkc4eVpNNmZjZnAyY25LcjEzbFIzaGtwbE90bmJBclVZT0NvQkZNamtlSkNaalVOUk1YamRxVEY2T0R2VTJ2MklpT29yaGcxRVJGU25CQUNQOHZMeElETmI5ZXQrUmpZZVp1VkF4dVVPenoycFZJbzJiZHJBMnRwYWRheWloOGp5enBYM0NmLzY5ZXVSbDVlSFpzMmFvWGZ2M2pVYmJEVTh1VHprV1FjZFVxa1VnaUJVS1d5bzdnTjhXbHBhdWVmS3F4ZngzWGZmQVFBNmR1eFk1YkJCRUFSY3YzNGRBR28wYzBPVHpRUGUwbWwvNVluT3pNYUNVeGV4NE5SRkJBN3FEUmVyaHMva3ZrUkU5UVhEQmlJaWVtYnlwRExjZlp5SnFJeXMvdzhXTXJOUklLdDRLams5bi96OC9IRDkrblZJcFZJY1BYcFVkVnpUVW9qU0FwRlYyYW5oOE9IRE9IdjJMQUJnOHVUSnFvZlM4dW9lVkdUWHJsMndzN05UZmYyZi8veEhxK3Vlbk5tZzdUVUE4TC8vL2E5S0Q5RWZmUEJCdWZmT3k4dlRlQjRBM056Y01HL2V2RExIRHg0OENETXpNNjN2WHgzdTd1N1Z2bFlrRXRYbyt1ZEJDMHNMK0h2M3hKaWdZL2cyOUNvQ0I3OE5McVlnSXZwL0RCdUlpS2hXNUJSTGNlZHhKdTZrWitMTzQwemNUczlBZkU1ZVhRK0xxa0VxbGVMQ2hRc0lEdy9IdFd2WGtKbVpDUUM0ZE9rU2dKS3RMZ3NMQzNWNnp3Y1BIbURqeG8ycXJ6dDM3cXo2YzNuYlp6NHRQVDBkaFlXRkVJbEVaUjc4cTFOYm9pclhDQnFtOFNjbko2c3RjMGhPVGxiOU9TVWxwY0sreWp2djRLQjUrbjVObDN5UWR1ek5UREhGM1EwckxsN0RsYVFVZURqWVZYNFJFZEZMZ21FREVSSFZXSUZNamx0cGozRTdQUU8zMHpOeE96MFRpYmtNRmw0VXVibTUrUHJycjhzY256SmxDcnAxNjFidUEyOTFwYWFtd3RmWEY4WEZ4UnJQVjdaOVpsNWVIclp0MjRiZzRHQTRPRGhnOXV6WnNMR3hVV3VqN1F5TCtmUG40K3JWcXdBQWIyOXZ6SjA3VjZ2ck5KSEw1ZVV1YzlBMG50RFFVTlZXblhQbnpvVzN0M2VsL1plcXpTVWYyc3dzTVRjM3gyKy8vVmFsYTB4TlRTdmRIZVI1TkxobGMyeTZkZ3RCZDZNWk5oQVJQWUZoQXhFUlZZa0FJQ0VuRHhHcDZRaFBTVWRFNm1QY3o4em1EaEF2TUNzcks1aWFtc0xkM1IzZHUzZkh4bzBia1pPVGcrSERoK3Y4WGxsWldWaXdZQUVlUDM0TU96czdaR2RubzZpb1NPdnJqeDQ5aW9DQUFPVG01bUxFaUJFWU8zWXNEQTBOcXpXVzVPUmsvUDMzM3hDSlJEQTJOc2J4NDhmeHpqdnY0SlZYWHFsV2Y4N096bFVxRUhuMzdsM1ZudzhmUGx5bHNFRlByM1oveEJPSlJIQnljdEo0cnJ6WEpCYUw0ZWpvV0tWcjZnTmpQVDI4MWRRSkoyUGlJVmNxb2FmakdoUkVSUFVWd3dZaUlxcFFzVUtCeUxTTWY4T0Z4NGhJVFVkbWtlWlBuS2wyaUVVaUdFakVNSkJJWUNpUlFGOHNobGdzZ2hpaWYzOHZhVlBtMTcvbmJxU2sxK2orSXBFSUJ3NGNVRDNBYnQ2OHVjTDIxZDJOUWlRUzRZc3Z2a0I4ZkR3c0xTMnhZc1VLekp3NXMwcGh3NnBWcTJCb2FJajE2OWVqWmN1V1dsK255Wll0V3lBSUFycDA2WUwyN2R0ajY5YXQrTzY3Ny9ERER6OUFYMSsvUm4xcjQvTGx5d0JLUHZHUGpJeEVURXdNbWpWclZtNzcwdmRZVDArdjFzTUdFeE9UY21lWWxEZUx3Y3pNck1yWDFCZmRuZTN4KzcxbzNFeDlEUGZHTnBWZlFFVDBFbURZUUVSRWFxUUtCU0pTSCtQdjVGUmNUVTVGUk9wajdncWhKWWxZQkF0RFE1Z2JHc0JFWHcrbSt2b3cxZGVEeVZPL214cm9xODZiNk92QldFOFBCaExKRTRHQytOK3ZTOElGaWJobTYrODdCKzZ0OFd1cnlzTnJkWGVqT0hQbURPTGo0MkZ0YlkzbHk1ZVhXWjZoVUNqUXIxKy9TdTlmWEZ5TTZkT25henpuNys4UE56ZTNTdnM0Y3VRSXpwOC9ENUZJaEE4KytBQXVMaTc0NjYrLzhQRGhRNnhjdVJMejU4L1hhVjJFM054Y2lNVmltSnFhQWdEdTM3K1A2T2hvMk52YlkrVElrVmkzYmgwQ0F3T3hkT25TY3Zzb3JhVmhibTZ1czNHUmRqd2Q3U0FSaTNBdUxvbGhBeEhSdnhnMkVCRzk1S1FLSlNMVEh1TnFjaXIrVGs3RnpkUjBTQlVNRjBRQUdob1pvcEdKTWF5TmpXQnBaQWdMSTBOWUdCcjgrOHNRRmtiLy8zdERRME1ZNit1eEdqMnF2eHZGaUJFamNQZnVYVXlmUHIxTWpRV2daSVpGWmNVaDQrUGpLNXl1cjgyU2lyQ3dNS3hidHc0QU1IRGdRTFJwMHdaQVNmMEdIeDhmbkRwMUNrWkdScGcxYTFhMXRtMU1UazdHL2Z2M2tadWJDd0FZUFhvMDB0TFM4Ti8vL2xmMUNmL2V2U1VCVWUvZXZlSHQ3WTJmZi80Wmx5NWRRbWhvS0xwMzc2NngzNFNFQkFCUTIzV0RuZzFUZlgxMHRMUEIyYmhFZk9yUnZxNkhRMFQwWEdEWVFFVDBraEZRc2ovOGhZUmtYRXg0aFBDVWRCUXJGSFU5ckdmS3l0Z0lqVTFOME1qRUdJMU1qRXArTnpaUys5ckt5SkJycjU4eGZYMTlWVUZFVGNSaWNhWEZJZnYwNlZQaGRQM0tIRDE2Rkd2V3JJRmNMb2VycXl1bVRadW1PdGVpUlF2NCt2cGkwYUpGQ0FrSlFWcGFHcjc0NGdzMGJOaFFZMThGQlFXNGRlc1dFaE1UQVpTRURNT0dEVk10ZHloVldGaUlqaDA3d3NyS0NnQVFFUkdCMDZkUHc5RFFFQU1HRElDaG9TRSsrdWdqckYrL0hoczJiRURyMXExVmJaLzB6ei8vQUVDRlN5Mm85cnp1Ykk5MVllRkl5c3VIZzVscFhRK0hpS2pPTVd3Z0lub0o1RWxsQ0V0S3dZV0VaRnhJZUlUVS9JSzZIbEt0MFJPTDBkak1CSTFOVFdCdlpvckdadi8vZStseGcxcXMxRS8xVTA1T0RuNzg4VWY4OWRkZkFJQ1dMVnZpMjIrL0xWT2JvVnUzYmxpMGFCR1dMVnVHcTFldll1TEVpWmd5WlFwNjllcFZabGxGWVdFaGZIMTlWVi9MNVhJb2xVcTBiOThlTFZ1MnhGOS8vWVhNekV3Y1BIaFFiUnpMbHk4SEFJd2FOVW8xdzJQdzRNRTRkZW9VYnQyNmhmbno1MlAxNnRVd016TlQ2L3ZVcVZNQWdBNGRPdWp3blNGdGRYVnNqSFVJUjFoaUN2N1Rxa1ZkRDRlSXFNNHhiQ0FpZWdFSkFPNDl6a1RvRTdNWFhxVGRJZ3drWWppWk4wQVRjek0wTVc4QVo0dVNQenVibTZHUmlUSEVPbHhMVC9XSFVJM3ZjYWxVaXNPSEQyUEhqaDJxWlExZVhsNllNMmNPakkyTk5WN1RyVnMzK1B2N1krblNwWGowNkJHV0wxK08zMzc3RFNOSGpvU1hsNWRxMjBscmEydjA3dDBiRmhZV2FObXlKVnExYWdWSFIwZFZLSEhwMGlWVm5RV2daQ2JFZ2dVTGtKcWFpbWJObXVIZGQ5OVZuUk9KUlBqdmYvK0xtVE5uSWpvNkdnc1hMc1NpUll0VXN5cE9uanlKN094c0dCa1pvVnUzYmxWK0g2cWpzTER3bWR5bnZualYwZ0pXeGtZSVMyTFlRRVFFTUd3Z0lucGh5SlJLWEV0T3habTRKSnlKVFVUS0N6Qjd3YzdVQks5WVdxQjVRM00wc1dnQTUzL0RCVnRUQmdwMUpTTWpBN201dVJYdXhsRFJ6Z0xsbmJPMHRNUytmZnUwR29OY0xrZCtmajVNVFUzVkNsZGV1WElGQU5RKzhTOVBSa1lHamg0OWlxQ2dJR1JrWkFBbzJXRmg0c1NKR0RSb1VLWFh0MnpaRXBzMmJVSmdZQ0NDZzRNUkZSV0ZiNzc1QnBzMmJZS1hseGVHRHgrT3hvMGJZOTY4ZVZxOXB0VFVWUGo1K1NFNk9ocFdWbGI0K3V1dllXQmdvTmJHM3Q0ZVM1Y3V4ZHk1Y3hFWkdZbkpreWRqL3Z6NWNIUjB4S1pObXdBQVE0Y09MVGNrMGFYOC9Id01HVEtrU3RmazVPVFUrMTBuS2lJV2llRHBZSWVMaVkrZ0ZBVCtHMFZFTHoyR0RVUkU5VmkrVElZTENZOXdPallCb2ZISnlKUEs2bnBJMVdKcllvd1dsaFpvWVdtQlZ5ek4wYUtoQlZwWW1zUDBHV3d2U05xWk5tMGFrcEtTVUZ4Y0RMbGNqaFl0eXYva3RySWlqcHBZV0ZobzNUWXpNeE9qUjQ4R1VMSkxoa1FpZ1Vna1VtMlIyYkZqeHdxdmo0Nk94c3laTXlHVlNnR1UxSUxvMDZjUHhvMGJoMGFOR21rOURsTlRVL2o0K0dEZ3dJSDQ2YWVmY09uU0pXUmtaT0RpeFlzWU4yNmMxdjFFUmtiQzE5Y1grZm41c0xDd3dMSmx5MkJyYTZ1eGJldldyYkY0OFdJc1diSUVHUmtaMkxGakI3cDA2WUxjM0Z6WTJ0cXEzcGZhSmhLSllHOXZyL0ZjVWxLU3h1TVZGZTZzYUFlVCtzVFRzVEZDSHNRaUtpTUxyYXd0NjNvNFJFUjFpbUVERVZFOWsxVlVqSk14Q1RnVm00QXJTYW1RMTZOdEtmWEVZcnhpYVFGWGEwdTROckpFUzZ1R2FHRnBnUVlHREJXZWQvYjI5b2lLaWdJQVdGbFpZZkxreWVXMnJXNXhSbTNaMk5qQTN0NWV0ZXhCRUFUVnc2Kzd1enMrK2VTVENxOXYwYUlGNXN5WmcrKy8veDY5ZXZYQ2lCRWpxaFdRbEhybGxWZXdkT2xTeE1URTRJOC8vb0NYbDVkcUMwdHR0R3paRWk0dUxzalB6OGVpUll2S0RScEtkZXJVQ1d2WHJzWHExYXZ4NVpkZndzek1ETmV1WGNQNDhlTmhZbUpTN2RkUkZTWW1Kdmo1NTU4MW5pdHY5a0pGaFR0ZmxCa1BubzRsTzRGY1NIakVzSUdJWG5vTUc0aUk2b0djWWlsT3h5YmlXSFFjd3BKUzZrWDlCVU9KQkMydEc2cUNoVmJXbG1qUjBBSUdFdTd3VUIvTm1UTUhQajQrME5mWEwvZUJkdXJVcVpESmREdTc1cmZmZnRONGZNZU9IVFhxOTYyMzNrTDM3dDNMTEZXb2lXYk5tc0hIeDBmcjl0T25UMGQrZmo3MDlmV3hlUEZpU0NRU3JiYm1MTDNYK3ZYclZWK3ZXTEdpVElISzJ1TGk0bEpocU9IaTRsSm1LWXVtWTFYcHM3NndNVEdHbTQwMWprZkhZWHo3MW5VOUhDS2lPaVVTcWxOTmlZaUlhbDJCVEk0emNTVUJ3OFdFUjgvOURJYm1EYzNSenRZYXI5azJncHV0TlpwYm1FTWk1cHJsNTBIbndMMjQrdkY3ZFQwTW9scjNQSHl2Ny9zbkNpc3VYc092Ny9URHE1YmFMdzhpSW5yUmNHWURFZEZ6UktFVUVKcVFoT0NvR0p5UFQ0WlVvYWpySVdsa1pxQ1BkcmJXYUdkampYYi9oZ3RjQ2tGRUJIaTNhSUxWbDY4ajZHNDA1blN0dUg0SUVkR0xqR0VERWRGeklDNG5GMy9jZTRqZ3FCaWtGengvMjhrMU1qR0dlMk1iZExhM1JZZkdObWhtMFlDVjFvbUlOR2hvWklpQnJ6YkR3VHNQTUtGOWExZ1pHOVgxa0lpSTZnVERCaUtpT2xJa1YrQmtURHlDN2tiajJxTzB1aDZPR2hzVFkzU3l0MVVGRE00V0RjQm9nWWhJTytQYnQwRndWQXgyUmR5RmowZjd1aDRPRVZHZFlOaEFSUFFNQ1FCdXAyZmc5N3ZST1BJZ0R2azZMcVpYWGVhR0J1anEyQmhkSE96UTJkNFdUdVptREJlSWlLckoyZHdNQTE5dGhqMlI5ekRJcFJsYXNIWURaRElaOUovajdZeUxpNHRoWUdCUWFhRlZ1VndPUFQwK1FoRnBnLytsRUJFOUF6bkZVb1E4aU1YdmQ2TnhMeU9ycm9jRGlWaUUxMndib1p0alkzUjFiQXpYUnBaY0ZrRkVwRU9mZVhiQXhjUkgrT3JzWld3Zi9EYjB4Qy92VGp4aFlXSHc5L2ZIMUtsVDRlWGxWZGZES1NNOVBSM3o1OCtIbTVzYmZIeDhLZ3djbGkxYmhxS2lJc3lZTVFOT1RrNjFPcTdpNG1MazUrZkR5c3FxVnU5RFZGc1lOaEFSMVJLbElPQnFjaXArdnhlTlV6RUprQ3JxZGpjSnh3Wm1lTjJwTWJvNU5VWW5lMXVZUHNlZk1CRVIxWGZtaGdiNHNtY1grQnc5aXcxWGIrSlRqdzUxTm1OTUVBVDQrL3ZydE0vWnMyZHIzVllrRXVIeDQ4ZFl2WG8xWEZ4Y1lHOXZyOU94MUpTRmhRWE16YzBSSEJ3TUFQajAwMDgxdGp0MTZoUkNRME5oWjJlSEJnMGFWUGsrY3JrYytmbjVLQ2dvUUY1ZUhuSnljcENibTR2czdHeGtaV1VoTXpNVGp4OC9SbnA2T3RMUzBwQ2RuUTB6TXpQczNyMzdoZGdhbGw0K0RCdUlpSFFzbzdBSUIrOUc0L2Q3MFVqS3phL1RzYlN6dFlaWEUwZTgwZFFSelJ1YWMya0VFZEV6OUxxVFBTWjJiSXVBNjVFdzBkUERKSGUzT2htSFVxbEVTRWlJenZvVGlVUlZDaHU2ZE9tQzRjT0g0K2pSbzRpTGk5TTZiT2pUcDA5MWgxZ3VaMmRuYk51MlRlMll2cjQrbGl4WmdsbXpaaUU0T0JpMnRyWjQvLzMzMWRxa3BLUmczYnAxTURFeHdkS2xTMkZoVWZuU21MRmp4MElxbGFLb3FBaEZSVVdReStWYWoxTWtFc0hjM0J5TkdqWENqUnMzOFBycnIydDlMZEh6Z21FREVaR094R2JuWWxmRUhSeTZIMU5uc3hnTUpHSjRPRFRHRzAwZDRkWEVBZGFzZ2s1RVZLY211YnVoV0s3QWx1dVJVQWdDSnJ1N1BmTmxheEtKQk1lUEgxZDlMUWdDaW9xS1lHeHNyTEY5VEV3TXBGSXBYRnhjMUpZVWhJV0Z3ZGZYRng0ZUhxcGpFeVpNUUh4OHZOWmpXYmh3WVlYbm53d0RuSjJkSzJ3ckNBSVNFaEswYWx2cXlhQmp6NTQ5eU16TVZIM3Q1T1NFbUpnWVBIejRFQnMzYmxTN0xqdzhISGw1ZVhCMWRTMFQzRXliTmszanZaS1NrZ0FBaG9hR01EVTFoYkd4TVV4TlRXRnFhb29HRFJxZ1FZTUdNRGMzaDdtNU9SbzJiQWdMQ3d0WVdsckN5c29LbHBhV3JBMUI5UjYvZzRtSWFrQUFFSjZTanAwUmQzQTJOaEZDSFl6QlJGOFBielJ4eEZ2Tm5ORFZzVEZNOVBsUE94SFI4MElFWUtaSGU0akZJZ1RlK0FkaFNTbFk1T1dKcGhaVm40YXZLenQzN3NTUkkwY3daY29ValRVVUZpMWFoTVRFUkJ3NWNnUVNpVVIxL0pkZmZnRUFqQnc1c3N3MTJqN3NWK1RwME9McEdRaFBLeXdzeEpBaFE3UnFxOG54NDhjMUJpV25UcDBxOTVvN2QrN2d6cDA3YXNmS0N4c0F6VE1waUY0Vy9JbVVpS2dhbElLQTA3R0oyQmx4QnhHcGo1LzUvVTMwOWVEVnhCRjltanVqbTFOakdEenh3eUFSRVQxZlJBQm1kSDROWGV4dHNmaHNHTjQvZUJRZnRHdUZFYTZ2d05iMDJhL0Y3OWl4STA2Y09JR2xTNWVpUzVjdStPeXp6MkJqWTZNNkx3Z2wwZm1UUWNQbHk1Y1JHUmtKTnpjM3RHOWZkanRQWFR4UTE4YXlDVzA4T2V2alNhV3pOaW83VDBTYU1Xd2dJcXFDSXJrQ3dWRVBzZnZXWGNUbjVEM1RlNXZvNjZGbkV3ZjBhZDRFM1p3YXc1QUJBeEZSdmVMcDJCaS92dE1QNjY2RVkrZk5PL2dwL0RiZWFPS0lZYTR0MExHeERZeWYwYlQ1ZHUzYVljdVdMUWdNREVSUVVCQSsrZVFUVEo0OEdRTUdEQUJRVXNqd3lXMHFGUW9GTm0zYUJLRGtBVnNUbVV5R05XdlcxUDdnNjVuazVPUnkzN09xNk42OU96NysrR01kaklqbzJXSFlRRVNraGN5aVl1ei9Kd3I3YnQ5SFZsSHhNN3V2Q0NVL25BNXAyUnh2TkhWa3dFQkVWTStaR3hwZ1lZOHVtTmFwSFE3ZWpjYUIyL2R4S2pZQllwRUlMbFlOMGM3V0dtMXRyR0JuYWdJekEzMDBNREJBQXdOOW1Cbm8xM2o3ek1qSVNJakZZclJ1M1JxR2hvYVlObTBhdW5UcGdoVXJWdURvMGFQbzI3Y3ZKQklKWkRJWkRBd01WTmRKSkJJc1hyd1k0ZUhoYU5ldW5WcWZXN2R1aFNBSWtFcWxPSGJzV0kzR2QrVElrUXEzbmF4SWZIdzhybCsvanNHREIxZTVqNjFidDJvOG5wV1ZwZFg1aXNqbGNwM01mc2pJeUtoeEgwVFBHc01HSXFJS3hPZmtZZmV0dS9qajNrTklGWXBuZGw4SE0xTU1idGtjZzEyYW83RVp0N3VpbWpIVzAwT0JUTTU2SHZSQ3EyL2Y0MWJHUnZpNFF4dU1mYzBWNFNucHVKbjZHRGRUMDNFc09nNEhidC9YZU0yWFBUMHdwR1h6YXQxUEVBU3NYYnNXTVRFeDZOZXZIeVpObWdRek16TjA2ZElGbXpkdmhsS3BWQzJiS0NvcWdxbXBxZHIxVFpvMFFaTW1UY3IwSy80M0FERTJOaTZ6M0NBcUtnckxsaTFEYW1vcTVzK2ZyN0UrUkNtWlRLYTJiS09xdnZubUc5eS9meDlIamh5Qmo0OFBYRjFkdGI1Mjc5NjlOVHBmRWRac29KZFovZmtYbVlqb0dYcVFtWTNOMTI3aFZFekNNeXY2YUNBUm8xY3pad3hwMlJ5ZDdXMmZlYlZ5ZW5FNW1ac2hPaXNiYmpiV2RUMFVvbG9UblpVTnB3Wm1kVDJNS3RNVGk5SEozaGFkN0cwQmxCUWVUczdOUjJaUk1YS0twU1cvcEZMa1NxVndiMnhUY1djVkVJbEVXTGx5SlRaczJJQ1FrQkJjdkhnUlBqNCs2Tm16SjZ5c3JGVHRsRW9sQ2dzTFlXdHJXKzE3NWVUa1lQZnUzUWdLQ29KU3FZU2RuUjFjWEZ3MHRwWEw1ZGkzYng5T25qeUpnSUNBYXM5c21EeDVNdGFzV1lPb3FDajQrUGhnOE9EQitQampqMkZpVW5sZ1g1czFHMm9Tb0JEVmR3d2JpSWlla0pTYmowM1hiaUhrZnN3ekN4bGNyUzB4dEZVTDlHM1JCT2FHQnBWZlFGUkZielIxeEIvM0hqSnNvQmZhSC9jZXdxdXBZMTBQbzhaRUFCd2FtTUtoZ1dtbGJhdkt3c0lDdnI2KzZObXpKL3o5L2JGa3lSTDA3dDBiYytmT1ZUMFVseTROYU5pd1laWDdqNHVMUTNCd01JNGNPWUxDd2tMMDd0MGJucDZlV0xGaUJUNy8vSE9zV2JOR0xjUzRjT0VDTm0vZWpLU2tKSGg2ZWxhNEhXZGxPblRvZ0MxYnRtRFhybDNZdDI4Zi92ampENFNHaHVMVFR6OUZ0MjdkcXRWblRXZ3Fza24wc21IWVFFUUU0SEZoRVFKdi9JUC8zWGtBdVZKWjYvY3pOelJBLzFlYVltakxGbWhwWGZVZjZJaXE0c04yclREcTRGSDhuWnlxK3ZTVTZFWHlkM0lxTGlXbTROZGhmZXQ2S1BXQ2w1Y1hXcmR1alcrLy9SYkd4c1pxRDhTcHFha0FvTFk3UlhtS2k0dHg1ODRkWEw5K0hSY3ZYa1IwZERRQW9HdlhyaGd6Wmd4YXRXcUZnSUFBeU9WeXBLV2xZY21TSlZpM2JoMGlJaUt3ZmZ0MlJFWkd3c3JLQ3ZQbnowZXZYcjFxL0xvTURBd3dZY0lFOU96WkV5dFhyc1REaHcveDVaZGY0cTIzM3NLTUdUTmdibTZ1OGJxTkd6ZHFQSjZabWFuVmVVMWtNcGxxVEVRdks0WU5SUFJTeTVYS3NQUG1IZndTZVJkRjh0cXR5U0FDNE9IWUdFTmJOc2ViVFIyNVhTVTlNNmI2K3ZEcjBRVitweTloNlp0ZEdUalFDK1h2NUZUNG5iNkVSVzk0MXF1YURYWE54c1lHcTFhdGd2S3BnUDNldlhzQWdPYk5LNjhOa1pHUkFUOC9QeFFXRnFKaHc0WVlQbnc0Qmc0Y0NHZG5aMlJsWldIaHdvVUlDd3REeDQ0ZDBiUnBVd1FGQldIOCtQRklTa29DVURMVFl0dTJiV1hxUTlTVWk0c0xObTdjaU1EQVFQejIyMjg0ZGVvVXdzUERzWERoeDM5akhRQUFJQUJKUkVGVXdqSUZMZ0hnNE1HREZmWlgyWGxOQ2dzTEFVQnRwa1oxdHZaa3pRZXF6L2d2TWhHOWxJcmtDdXo5NXg1K3Zua0hPY1hTV3IyWHNaNGVoclpxZ2ZmYnVzQ3hIcTRucGhlRGg0TWRGcjNoaVVYbnd0RHQzeDFPV2pTMDRNTVoxVXNGTWptaXM3THh4NzJIdUpqNENJdmU4SVNIZzExZEQrdTVWWjJIM0lDQUFBUUVCSlI3dm0zYnRsaXpaZzE4ZlgxaFpHU0VkdTNhUVN3V1E2RlFJRGc0R051M2IwZE9UZzZHRFJ1R1NaTW00ZXJWcXdnS0NrSlNVaEpHakJpQi9QeDhoSVNFSURJeUVoNGVIalY1ZVJycDZlbGg4dVRKOFBEd3dQTGx5MUZjWEZ4dUhZcmFxTm1RazVNREFEQXpVLy8vdm9tSmlkYkxPazZjT0tGVk82TG5GWC9DSUtLWGlseXBSTkRkYUd5OThRL1NDd3ByOVY2TlRJenhmbHNYREd2MUNtc3gwSFBCdzhFT3Z3N3JpNTBSZC9ITithdEl5TTFEZ1V4ZTE4TWlxaklUZlQwNE5UQ0RWMU5IL0Rxc0wwejE5ZXQ2U004MWIyOXZyZHJGeHNiaTd0MjdzTE96US92MjdTdHM2K1RrQkFEdzlQUUVBQlFVRk9DdnYvN0NnUU1Ia0p5Y0RFZEhSL2o2K3NMZDNSMmhvYUg0OXR0dlZkZjI3ZHNYNXVibU9IbnlKSDc0NFFlMGE5ZXUyclVhS3RPeFkwZHMyclFKc2JHeHNMTlRENlNtVDUrTy9QejhhdmRkMGZYcDZla0FvRlo4RXdDc3JhMHhiOTQ4cmZwbjJFRDFIY01HSW5vcEtBVUJ4NkxqOE9QZnQ1Q1ltMWVyOTNyVjBnSWZ2dVlLN3haTm9GL0RQZEdKZE0xVVh4OVQzTjB3eGQydHJvZENSTS9JM0xseksyMlRtNXVMcVZPbkFnQmNYVjB4ZGVyVU1wL0tQNjJ3c0JBWExsekF4WXNYY2VuU0pSUVhGOFBHeGdZelo4N0VnQUVESUJhTDhmUFBQMlAzN3Qyd3RMUkUvLzc5RVJRVWhLaW9LUFRwMHdlalI0L0c5dTNiOGQxMzMrSExMNzlVYmFPcGE1YVdsckMwdEN4enZGT25UalhxdDZMclkyTmpBUUFPRGc0MXVnZFJmY2F3Z1loZWVCY1RIbUhkbFhCRVpXVFY2bjI2T2piR2grMWF3Y1B4LzlpNzg3aW9xdmNQNEo5WjJCY0JXUVJFY1FHVkpSVVZkek1OMURMTHREUzFVbk5MUzlPMERVM1R0Tkw4cW1tYWEyV2EzOHkrV083NmswSVRCVkhCTFVWRkVFRVEyZmRobHQ4ZkV5TWpNekF6RFB2bi9YcFp6TDNublBzTUlIS2ZlODV6V29DYlZoSVJVVU9SbTV1TFR6NzVCR2xwYVhCeGNVRjRlRGpPbnorUGwxOStHYSs4OGtxbDIwZHUzcndaT1RrNUNBZ0l3TkNoUTlHdlh6K0lSQ0xjdm4wYjY5YXR3NDBiTitEajQ0T0ZDeGNpTFMwTisvZnZSMnBxS2dCZ3pKZ3hpSXlNeEprelovRDU1NS9qd3c4L2hKbVpXWTIvWDMyWGxlamEvcGRmZmxITlpJaU5qUVdnVE53UU5WVk1OaEJSbzVXYVg0alY1eTdoejhUN05YWU5zVkNJb2UxYVlieGZCM2c1Y0ZjSklpSnFXSzVjdVlLVksxY2lOVFVWZmZ2MnhhSkZpeEFURTRQdDI3ZGoxNjVkT0hEZ0FNYU5HNGNSSTBaQUxGYS9kYkN3c01DS0ZTdmc1T1NFWnMyYUFRQlNVMU94YTljdW5EaHhBaUtSQ0pNbVRjS1lNV01nRW9tUW1aa0pRTG1MQmFEY0ZuTHg0c1Y0NzczM2NQcjBhU1FtSm1MT25EbDQ2cW1uYXZROUR4czJUS2QycDA2ZFFrRkJnYzd0emMzTkFRQUZCUVdJam82R3ZiMDlrdzNVcERIWlFFU05UcWxjanQxWGJtSmJ6TFVhMjJIQ3h0UUVvenExeHhnZkx6aFoxc3c2VXlJaW9wcVNtSmlJM2J0MzQ2Ky8vb0pDb2NESWtTTXhZOFlNQ0lWQ2RPdldEUUVCQVRoeDRnUjI3TmlCVFpzMjRmZmZmOGZVcVZQUnIxOC90WEhhdDI4UHVWeU82T2hvSERwMENCRVJFWkRMNWVqWHJ4K21UcDJxdG95Z2JHbEIrUzBvSFJ3Y3NIcjFhb1NFaE9EdTNidDQvLzMzTVhIaVJJd2ZQNzdHM3Z1OGVmTjBhbmYxNmxVVUZCVG8zTDdNNGNPSFVWeGNqQmRmZkJFQ0FlYzZVdFBGWkFNUk5TcFJLV240S3VJQ0VuUHlhbVI4Qnd0elRPcmNDUzk2dDJVVmZ5SWlhbERTMDlOeDd0dzVoSVdGNGVyVnF3Q1VOUVZtelpwVllVY0lnVUNBNE9CZ0RCZ3dBTHQyN2NKdnYvMkd6ejc3REYyNmRNR3NXYlBnNmVtSnpNeE0vUERERDRpTWpFUm1aaWFFUWlINjkrK1BzV1BId3R6Y0hES1pESm1abVRBMU5VVmlZaUoyN3R3SkFCVm1Mamc1T1dIOSt2WFl2SGt6TGwrK2pKRWpSOWJPSjZRRzVPWGw0Yi8vL1M5TVRFenc0b3N2VmppZmxKUmswTzRnUkEwUmYxTW1va2JoWVdFUjFrYkc0SGo4dlJvWjM4YlVCRzgrMVFsamZMMWdJZWFQVGlJaWFqamk0dUt3ZlBseXBLU2txSTYxYnQwYUw3LzhNb0tEZ3lzc2p5alAzTndjVTZaTXdaQWhRN0J1M1RyRXhNUmcrdlRwV0wxNk5YeDhmSEQxNmxWWVdWbGh4SWdSR0RKa0NCd2RIUUVBTzNic3dKNDlleXFNMTZ0WEw0MUxDOHpNekRCNzlteElwZEpLNDZudjl1M2JoOXpjWEl3ZVBScE9UazRWemx0YlcyUGd3SUU2alhYdzRFRWpSMGRVdXhydTMyUWlJaWkzc3Z6bCtpMXN2bmkxUnJid014ZUxNTTYzQTE1L3FpTnNUTG0xR2hFUk5UemUzdDVvMDZZTkFPVldsUU1IRG9TUGo0OWVZM2g0ZU9EcnI3L0drU05IRUI0ZURsOWZYd2dFQXF4ZnZ4NVdWbFlWMmdjR0JpSWpJd01TaVFSeXVSdzJOamJ3OGZIQm9FR0RLcjFPUTA0MEFNRExMNytNaXhjdjR2WFhYOWQ0M3Q3ZUhuUG16TkZwTENZYnFLRVRLQlFLUlYwSFFVUmtpRXVwNmZneTRnTHVaT1VZZld5eFVJaFJIZHZoclM0K2NMQXdOL3I0UkVSRXRVa3VsOWZZMXBKMVJhRlE0T0hEaHdBQUZ4Y1hvNDkvN3R3NUZCUVVZUERnd1hyMTB6WTdJek16RXlLUlNGVk1zeXI2dGllcWI1aHNJS0lHSjdPb0dPdWlZbkhvZG9MUnh4WUtCSGkrdlNlbUJ2akN6YnJpa3hvaUlpSWlJcXBhdzU2blJFUk5pZ0xBb1ZzSitQcmNSZVJMU28wKy9pRFBscGpSelI5dDdXeXJia3hFUkVSRVJGb3gyVUJFRFVKV2NRbFcvQjJOUHhQdkczM3NYdTR0TUxPN1Azd2NIWXcrTmhFUkVSRlJVOFJrQXhIVmU2ZnVKZVB6djZPUldWUnMxSEhiMnpmRC9ONEI2TzdxYk5SeGlZaUlpSWlhT2lZYmlLamVLaWd0eGVwemwvQkgzRjJqam10cElzYU1idjRZMDhrTElxSEFxR01URVJFUkVSR1REVVJVVDExTVRjZVM4RWlrNUJjWWRkeGg3VnBqVG1Cbk9GcGFHSFZjSWlJaUlpSjZqTWtHSXFwWEpESVpObDI0aWwxWGJzQ1lXK1cwdGJQRmgzMjZvUnVYVEJBUkVSRVIxVGdtRzRpbzNvakx5TWFpOEhPNGs1Vmp0REV0VGNTWTF0VVBZMzI5SUc1ays0c1RFUkVSRWRWWFREWVFVWjJUeVJYNDhjby8ySEx4R3FSeXVkSEdEVzdiQ3UvMTdBSm5McGtnSWlJaUlxcFZURFlRVVoxNlZGaUVqLzg4aTB1cDZVWWIwOVBPRmgvMERrQ2dtNHZSeGlRaUlpSWlJdDB4MlVCRWRlWlNham8rQ290QWhwRzJ0RFFWQ1RHdHF4L0crM2VBQ1pkTUVCRVJFUkhWR1NZYmlLaldLUURzdVJhSHRaRXhrQ3VNVXdheVkzTjdMQjNZQzIzdGJJMHlIaEVSRVJFUkdZN0pCaUtxVllXbFVueis5M2tjajc5bmxQR0VBZ0VtZC9IQlcxMThPSnVCaUlpSWlLaWVZTEtCaUdwTlFuWXVGcHc4Zzd2WnVVWVpyNVd0RFpZTzdBay9wK1pHR1krSWlJaUlpSXlEeVFZaXFoVmhDZmV4NUZRa0NrdWxSaG52VlI4dnpPN1JHZVppa1ZIR0l5SWlJaUlpNDJHeWdZaHFsRXl1d0xmUmw3SHp5ZzJqak9kc2FZRlBCd1NpbDNzTG80eEhSRVJFUkVUR3gyUURFZFdZektKaWZQem5XVng0OE5BbzR3MXQxeG9mOUE2QXJabXBVY1lqSWlJaUlxS2F3V1FERWRXSUd4bFptSGY4TkI0V0ZsVjdMRnN6VTN6Y3R6dUMybmdZSVRJaUlpSWlJcXBwVERZUWtkRkYzSCtBRDA5R29FaGEvZm9NWFZ3YzhjV2dQbkN5dERCQ1pFUkVSRVJFVkJ1WWJDQWlvL285TGg3TC80NkdYS0dvOWxpditYcGpUbUJuaUxtbEpSRVJFUkZSZzhKa0F4RVpoUUxBbG90WHNmWFN0V3FQWlM0V1lWRy9RQXhwMTZyNmdSRVJFUkVSVWExanNvR0lxazBxbDJQNTM5RTRjT3R1dGNkcVpXdURWYy8yUlR2N1prYUlqSWlJaUlpSTZnS1REVVJVTFFXbHBmamdaQVFpazFPclBkYlRyZDN4MllDZXNEWTFNVUprUkVSRVJFUlVWNWhzSUNLRFBTd3N3bnZIVGlFdU03dGE0d2dGQXJ6ZHpSOXZQdFVSUW9IQVNORVJFUkVSRVZGZFliS0JpQXdTbjVXRGQ0K2RRbHBCWWJYR2FXWm1paFhQOUVaUDl4Wkdpb3lJaUlpSWlPb2FrdzFFcExlTHFlbVlkK0kwOGlXbDFSckh4OUVCS3dmM1JRdHJTeU5GUmtSRVJFUkU5UUdURFVTa2w4amtWTXc5OFRja01sbTF4bm0yalFlV1B0MFRwaUtSa1NJaklpSWlJcUw2Z3NrR0l0TFoyZnVwZVAvL1RrTWlrMWRybkhGK0hmQmVZR2ZXWnlBaUlpSWlhcVNZYkNBaW5VVGNmNEQ1Ly9kM3RSSU5BZ0J6ZTNiQk9MOE94Z3VNaUlpSWlJanFIU1liaUtoS2Z5ZWxZTUgvblVHcDNQQkVnNmxJaUtWUDk4S3piVHlNR0JrUkVSRVJFZFZIVERZUVVhVk8zVXZCQnlmUFFGcU5SSU90bVNsV1A5c1BYVnM0R1RFeUlpSWlJaUtxcjVoc0lDS3R3aE9UOFdGWVJMVVNEYTdXVnZobXlBQzBzYk0xWW1SRVJFUkVSRlNmTWRsQVJCcUZKZHpIeDM5R1FDWlhHRHhHaCtiMldCZmNINDZXRmthTWpJaUlpSWlJNmpzbUc0aW9ncE4zay9EeG4yY2hWeGllYU9qZHNnVytHdFFYbGliOE1VTkVSRVJFMU5Ud0xvQ0kxSVFuSmxjNzBUQzRqUWVXRCt3RnNWQm94TWlJaUlpSWlLaWg0SjBBRWFuRXBEMnFkcUloaUlrR0lpSWlJcUltanpNYmlBZ0FFSitWZzduSFQwRWlreGs4Um5EYlZsajJkQytJaEFJalJrWkVSRVJFUkEwTkh6MFNFZElLQ3ZIT3NWUElrNVFhUE1hUWRrdzBFQkVSRVJHUkVwTU5SRTFjYm9rRTd4d054OE9DUW9QSEdOYXVOWllPWUtLQmlJaUlpSWlVdUl5Q3FBa3Jsc3J3M29uVHVKdWRhL0FZejdYM3hKSUJnUkFLbUdnZ0lpSWlJaUlsSmh1SW1paVpYSUZQL2p5THkybVBEQjdqK2ZhZVdNeEVBeEVSRVJFUlBZSEpCcUltU0FIZ2k0aG9uTHFYYlBBWUwzaTF3YUwrUFpob0lDSWlJaUtpQ2xpemdhZ0oybkx4S3ZiZmpEZTQvN0Iyclpsb0lDSWlJaUlpclpoc0lHcGlqdDI1aDYyWHJobmN2M2ZMRmx3NlFVUkVSRVJFbFdLeWdhZ0ppY3ZJeHRMVFVRYjM5M0Ywd0ZlRCtrSXM1SThPSWlJaUlpTFNqbmNNUkUxRWRuRUo1di9mM3lpUnlRenEzOUxXR211RCs4UFNoS1ZlaUlpSWlJaW9ja3cyRURVQk1ya0NILzk1RmluNUJRYjFkN0F3eDRZaFQ4UEJ3dHpJa1JFUkVSRVJVV1BFWkFOUkUvRE4rVmljVDBrenFLK0ZXSXgxd1FQUTB0YmF5RkVSRVJFUkVWRmp4V1FEVVNOMzlFNGlkbCs5YVZCZmtWQ0FWYy8yUlNkSGV5TkhSVVJFUkVSRWpSbVREVVNOMk0yTUxDdzlmZDdnL292NzkwUXY5eFpHaklpSWlJaUlpSm9DSmh1SUdpbGxRY2d6a0JoWUVISjJqODU0cm4xckkwZEZSRVJFUkVSTkFaTU5SSTJRWEtIQUozK2V4UU1EQzBJKzE5NFRyei9WMGNoUkVSRVJFUkZSVThGa0ExRWo5TVBsZnhCbFlFSElUbzcyQ09uWEhRSWp4MFJFUkVSRVJFMEhrdzFFamN5Vmh4bjQ3c0pWZy9vNldKamo2MmY3d1V3a01uSlVSRVJFUkVUVWxERFpRTlNJRkpTV0l1U3ZzNUFyRkhyM0ZRa0YrR3BRSDdoWVdkWkFaRVJFUkVSRTFKUXcyVURVaUh3VmNRRXBlWWJWYVZqUUt3QmRXemdaT1NJaUlpSWlJbXFLbUd3Z2FpUU8zMDdFNGR1SkJ2VWQyYUV0Um5WcWIrU0lpSWlJaUlpb3FXS3lnYWdSU003THg1Y1IwUWIxZmNxNU9SYjA3c2FDa0VSRVJFUkVaRFJNTmhBMWNGSzVIQ0YvbmtOaHFWVHZ2bzZXRmxnNXVDOU1SZnhSUUVSRVJFUkV4c003REtJR2JzdWxhN2lhbnFGM1B3R0FaVS8zaEtPbGhmR0RJaUlpSWlLaUpvM0pCcUlHN1BMRERId2ZjOTJndm05MjdvUWViaTVHam9pSWlJaUlpSWpKQnFJR1N5S1RZOW5wS09pL3lTWGc0K1NBR1FGK1JvK0ppSWlJaUlnSVlMS0JxTUg2SWZZNjdtYm42dDNQMGtTTTVRTjdReXprWDM4aUlpSWlJcW9adk5zZ2FvRGlzM0t3SS9ZZmcvcCsyS2NiUEd5dGpSd1JFUkVSRVJIUlkwdzJFRFV3Y29VQ3kvNCtENmxjcm5mZkllMWE0Ym4ybnNZUGlvaUlpSWlJcUJ3bUc0Z2FtRi8vdVkwckQvWGZmY0xOMmdvZjkra09RUTNFUkVSRVJFUkVWQjZURFVRTlNHcCtJVGFjdjZ4M1A2RkFnTThIOW9LMXFVa05SRVZFUkVRTldYRnhNZExTMG93eVZseGNIREl5OUg4b1VsK1ZscFlhM0RjdExRMlBIajNTZUs2d3NGRHR0VUtoZ055QVdhdTZLaTB0cmRaN0lUSUVrdzFFRFlRQ3dJb3owU2lTU3ZYdU84R3ZBNTV5Y1RSK1VFUkVSTlRnUlVWRlljS0VDZGk3ZDIrMXhrbE5UY1U3Nzd5REhUdDI2TjFYS3BVaVBqNGVzYkd4MVlyQm1LS2lvdkRHRzIvZzFLbFRCdldmTUdFQ1B2amdBNDNuVnF4WWdjbVRKNk9rcEFTWm1abFlzR0FCdG03ZGFuQ3NRVUZCbUR4NXN0YnpZOGVPeGZqeDR3MGVuOGdRNHJvT2dJaDBjK3hPSWlMdVA5QzdYMHRiYTB6ak5wZEVSRVNreGNXTEZ3RUFYYnAwcWRZNExWcTBRTGR1M1hEaXhBbU1HVE1HclZxMXF0Qm01ODZka0Vna0tDNHVSbTV1THJLeXNwQ2Ftb3IwOUhUSVpESTRPRGpnbDE5K0FhQjgycjltelpwcXhmU2tlZlBtNmR4V0lCQWdJeU1EcTFldmhwZVhGMXhkWFkwU1EySmlJcUtpb3RDblR4K1ltWmtCQURJeU1oQWJHNHZPblR1alY2OWVScmtPVVYxanNvR29BU2dzbFdKdGxHR1ovb1g5ZXNCY0xESnlSRVJFUk5SWVJFVkZ3Y1BEQTk3ZTNucjNQWHo0TUlxTGkxV3ZiV3hzWUc1dWp2RHdjRmhaV2FtT2UzcDZJaUFnQUQvOTlKUHFtRmdzaHBXVkZheXNyTkMyYlZ2Vng3bTV1YkMxdFlWY0xzZVJJMGVxOStiS0VRZ0VlaVViZXZUb2dWR2pSdUhZc1dPNGQrK2UwWklOZS9ic2dVS2h3Q3V2dkFJQU1ETXp3L3o1OHpGMzdseXNYcjBhTzNmdWhJV0ZSWVYrK2ZuNUdEbHlwTlp4azVLU0VCUVVWT20xTloxZnNHQUJnb09EOVh3WFJGVmpzb0dvQWZqeDhqOTRWRmlrZDcrUkhkcWl1NnR6RFVSRVJFUkVEWW0yS2ZaeXVSenA2ZW13dExTc2RCcCtlZVdYU2Z6d3d3L0l5c3FxMEdibnpwMXFyNGNORzRhQWdBQUFRSEJ3TU9iTW1RTlRVOU5LcnlNU2lYRGl4QW5WYTRWQ2dlTGlZbzAzNGdDUWtKQUFpVVFDTHk4dkNBU1BTMkpIUlVVaEpDUUVnWUdCcW1PVEowOUdVbEpTcGRjdmIrSENoWldlOS9EdzBHbjVTRUpDQXNMQ3d0Q2xTeGY0K3ZxcWp2djYrbUxpeEludzgvUFQrdjVNVEV5MEpodENRME5oYlcydE5kbHc2TkFoQ0FRQ1BQZmNjeFhPYVpxQlFtUU1URFlRMVhNUDhndncwNVdiZXZkenRMVEE3TURxVFlja29zWkhJZ011cHdFSjJVQnVDU0N0dVhwa1JEVkdMQVJzelFCUE8rQXBGOENVRS9pcVZOV05kV0ZoWVlXaWhicll1M2N2RWhNVGNmUG16UXBQeDNOeWNoQWFHb3BSbzBiQnhzWkdkZHpVMUxUS1JJTW1QLzMwRTQ0ZVBZb1pNMlpnd0lBQkZjNHZXYklFeWNuSk9IcjBLRVNpeDk4VVAvLzhNd0NvWmhLVTUrSGhvWGNjVHlyL3VYM3laci84YklORGh3NWgrL2J0VUNnVWlJbUpxWElXUW5scjFxeUJuNThmWnM2Y3FmSDhrU05INE9ycXF2WDh5Wk1uSVJLSnRKNG5xZ2xNTmhEVmMrdlBYNFpFSnRPNzMwZDl1c0dHdTA4UVVUbkp1Y0NwUktDbExUQ2dOV0J2QVppd1ZEUTFRS1Z5SUtzSXVQa0krTzI2OHZ2WjNiYXVvNnIvZEgzNnJvMjIyUUFIRGh6QWdRTUg0T3JxQ245L2Y5WHhiNzc1QnFkT25ZSlFLTVFiYjd4aDhIWExkTzNhRlNkUG5zU3laY3ZRbzBjUHpKMDdGMDVPVHFyekNvVUNBTlFTRFpHUmtiaDI3UnI4L1B6UXVYUG5DbU5XNS9OUnBuelNvUHpNZ3lkbkcwUkdSdUxjdVhPd3NiR3BNTVBnOE9IRHlNdkx3NWd4WXpSZW8vejcxR1Rac21VSUR3OUhkSFEwdW5mdlh1SDhxbFdyZEg0L1JNYkNaQU5SUFJhVDlnakg0Ky9wM2UvWk5oNFkyTnE5QmlJaW9vWXFPUmY0S3dGNHBnM2dabE5sYzZKNnpVUUlPRnNwLzZUa0FYL2VCUWEyQWR6NXZWMG5wazZkaXVqb2FLeGF0UXJmZi8rOWF2bkRxVk9uTUdEQUFMeisrdXRHdVk2L3Z6KzJiTm1DN2R1M1kvLysvWmd5WlFxbVQ1K3V1bkdYU3FVd01YbjhvRVVtaytHNzc3NERvSDBaU1dscEtkYXVYV3VVK0FDb3pSd0lEUTJGdmIwOVpzNmNpY0xDUWt5Yk5nMEFZR2RuaHlsVHBxajFpNGlJUUY1ZVhvWGo1U2tVQ216YXRFbmp1YWlvS0NRbkp5TXZMdzlSVVZGNnhmeldXMitwQ2xVU0dST1REVVQxbEZ5aHdPcHpGL1h1WjJOcWdnOTZCOVJBUkVUVVVFbGt5aGtOZzlvQXJyd1pvMGJHelVhWlJBdFBBRWI1Y0VsRmJZcUtpa0plWGg0QW9GdTNibEFvRlBqcnI3OVFXbHFLVFpzMndkcmFHdDI3ZDBkWVdCZ0FZUERnd1FaZDU5cTFheEFLaGVqVXFSUE16TXd3YytaTTlPalJBeXRYcnNTeFk4Y3daTWdRaUVRaWxKYVdxaTNQRUlsRStPeXp6eEFiRzZzMjR3SUF0bTNiQm9WQ0FZbEVndVBIanh2NEdWQTZldlNvV28wSVRUWnMySUNNakl4cVhVY3VseU0wTkxUU051SGg0WHFQKzhZYmJ6RFpRRFdpd1NjYkNtVVMvSDcvUEtJeWJpTzFPQnZGc3RLNkRvbkllQndBRHdmOXU3MFZ2Y0g0c1ZDRFp5NHlRUXR6T3dRMmI0OFhXL2FBcFVqLzliTFVNRjFPVXk2ZFlLS0JHaXMzRytYMytPVTBvTHRiWFVkakdMa0N5Q2dDMHZLQlI0VkFVU2xRSWdOS3BNci9TMlJBLzlaQWgrYkd1K1ovL3ZPZkt0dFV0bnZEOXUzYkVSOGZyM2Jzd0lFRFdxOVJsbXo0NTU5L3NHM2JOcTNqT2pzN1k4U0lFUUNVVC9QWHJWdUhoSVFFREIwNkZOT21UWU8xdFRWNjlPaUJ6WnMzUXk2WHE1Wk5GQmNYcSsyQUFTaUxIMm9xZ0NnVUt0ZVFXVmhZcUJXaEJJQmJ0MjdoODg4L3g4T0hEL0h4eHg5cnJBOVJwclMwVkczWmhpWVNpUVRYcmwzRFN5KzloSDM3OWxYYXRqSlBGc3dFZ0QvKytBUHIxNitIdjc4L1ZxOWVYV1hTZzZnMk5laGtRMngySXI2Tk80YjBrdHk2RG9XSXFONHJscFVpb1NBZENRWHArRFB0R21aNUQwRm51OVoxSFJiVmdvUnM1WnAyb3Nhc2d5TndPckZoSlJ0SzVjQ3RET0JPRnBCZThMaGdxNDBwWUdVS21JdVZoVEROUklDcEdIQzFOdTcxZGRsV3NySmt3K3JWcXlGN29xN1Vnd2NQa0oyZGpVNmRPbW50ZCtmT0hkeTVjMGZyK1k0ZE82cVNEUUtCQUt0V3JjS0dEUnR3NU1nUm5EMTdGck5uejBiLy92M2g0UEQ0aVl4Y0xrZFJVUkdjblEzZmhTczNOeGU3ZCsvRy92MzdJWmZMNGVMaUFpOHZMNDF0cFZJcDl1N2RpN0N3TUd6ZHVyWFNtM3hUVTFOODl0bG5jSFoyeHI1OSt5cmRvbExUOFlrVEoyTDgrUEVWamo5OCtCRGJ0bTJEalkwTlB2cm9JeVlhcU41cHNNbUcyT3hFTExueWExMkhRVVRVSUtXWDVHTEpsVi94bWYrcmVNcU9XMTQxZHJrbHltS1FSSTJadllYeWU3MGh5QzBCcmowRWJtWW9aeXc0V3dGK3pvQ0xGZUJzRFZqVTRtL28yb3BHNnJJMXBMVjF4ZXpIOXUzYmNlVElrUXBQNE1zYlBudzQ1c3labzNvZEZCUlVhZkhLWnMyYUlTUWtCUDM3OThlYU5XdXdkT2xTREI0OEdBc1dMRkROS3NqT3pnYWdySWVncjN2Mzd1SGd3WU00ZXZRb2lvcUtNSGp3WVBUczJSTXJWNjdFKysrL2o3VnIxNm9sTVNJaUlyQjU4MmFrcEtTZ1o4K2VsVzdIS1pWS2NmcjBhWVNIaCtQOTk5OEhBTmphMm1MNDhPRnE3UTRlUElqYzNGeU1HemV1d2hoUExnRXBHM2Y1OHVVb0tpckNsMTkrcVlwdjFhcFZlaTBMcWV6clJGUmREVExaVUNpVDROdTRZM1VkQmhGUmc3Y2g3aWpXZHB2SUpSV05uRlRPWFNlbzhUTVJLbWNLMUdjS0JYRDVJWEErR1JBS0FPL21nSThUNE5DQWs0RlBKaVFLQ2dvMEhyZXlzbElsQXNxV01PaHJ3SUFCNk5TcEU3NzQ0Z3RZV0Zpb0xWOTQrUEFoZ0twM2JRQ0FrcElTM0xoeEE1Y3VYY0xaczJkVlMwRjY5ZXFGOGVQSG8wT0hEdGk2ZFN1a1VpblMwOU94ZE9sU2ZQUE5ON2h5NVFxKy8vNTdYTHQyRFE0T0R2ajQ0NDh4YU5BZ3RiRXpNelB4enovLzRQcjE2d0NVTXoyV0xsMEtBS29Da2MyYU5jT2tTWlBVK3AwK2ZScTV1YmtWam11emFkTW0xVFc2ZGV1bU90NnpaMC9ZMjl0cjdWZFFVSURqeDQ5RElwR2diZHUyT2wyTHlGQU5NdG53Ky8zelhEcEJSR1FFNlNXNStQMytlYnpXdW05ZGgwSkUxS2psU1pTN1pxVG1BeDBkZ1Y0dEcwY3hTMjI3UER4NWZOaXdZWmd4WXdZQVZLc1lvWk9URTc3Kyttdkk1ZXFacGJpNE9BQkFtelp0cWh3ak16TVRpeFl0UWxGUkVlenM3REJxMUNnOC8veno4UER3UUhaMk5oWXVYSWlvcUNoMDdkb1ZyVnUzeHY3OSt6RnAwaVNrcEtRQVVDWUxkdXpZVWFFK1JHWm1ab1d0S3kwc0xQRGFhNjloNE1DQjFWcmlVZDZlUFh2d3h4OS9hRHczWU1BQWpUVW01SEk1RGg0OGlCOS8vQkVtSmlhWU1tVUtYbnp4UmFQRVE2Uk5nMHcyUkdYY3J1c1FpSWdhamFpTTIwdzJFQkhWb0p4aTRJRHlYaGhEMndPdG10VnRQTWEwWXNVS3RkZi8rOS8vRUIwZFhlRzRrNU9UYXFsRHMyYTZmUUswMVRXb3pOYXRXN0YxNjFhdDUzMTlmYkYyN1ZxRWhJVEEzTndjL3Y3K0VBcUZrTWxrT0hqd0lMNy8vbnZrNXVaaTVNaVJtRFp0R3FLam83Ri8vMzZrcEtSZzlPalJLQ2dvd0pFalIzRHQyalVFQmdhcWpXMXZidzhQRHc5MDdkb1YzYnAxdytMRmkrSG82SWpYWG50TjcvZWh6ZDY5ZTdGanh3NzA3TmtUOSsvZlIzSnlzazc5cGsyYmhzVEVSQXdlUEJqVHAwK3ZkUFlEa2JFMHlHUkRhbkYyWFlkQVJOUm84R2NxRVZITnlTMEJEc1lCSWdId1FnZkF1cDZ0V3N2TXpOUzRLMFZtWnFaTy9YdjA2SUZUcDA3QndzSUNQWHIwd09uVHAxWEhiOXk0QVhOemMzaDZlZ0lBb3FPakFVRG5KL3pCd2NFNnRVdE1UTVRObXpmaDR1S0N6cDA3VjlxMlpjdVdBSlRMRFFDZ3NMQVEvL2QvLzRkOSsvYmh3WU1IY0hkM1IwaElDQUlDQW5EbXpCbDg4Y1VYcXI1RGhneUJyYTB0d3NMQzhPMjMzOExmMzErdFZvTkFJTkJhZDZJOFF3dEVob2FHWXV2V3JXalRwZzArK2VRVHZQUE9PMnJ0Tm03Y3FQV2FpWW1Kc0xhMmhxMnRMZmJzMmFOMmJ0Q2dRZWpZc1dPVmNSUHBxMEVtRzdpOUpSR1I4ZkJuS2hGUnpaRElnRU8zQUlFQUdPNWQveElOQUZSUDZnMGxrVWl3Y2VOR0NJVkM3Tnk1VTNVOEt5c0w4K2ZQaDdPek03Nzk5bHRZV0ZqZzltM2w3T1N5NUVOVkZpeFlVR1didkx3OHZQMzIyd0NVdTFpOC9mYmJHZ3RYbGxkVVZJU0lpQWljUFhzVzU4NmRRMGxKQ1p5Y25QRHV1Ky9pdWVlZWcxQW94STgvL29qZHUzZkQzdDRldzRZTncvNzkrM0hyMWkwRUJRVmgzTGh4K1A3NzcvSFZWMS9oMDA4LzFic0doWTJORFo1NzdqbTFZNGNQSDBaZVhsNkZaUmlBY2pZR29Ld3BFUllXaHM4Ly94eVdscFlWMm9XR2hsWjYzZno4ZkkxdDJyZHZ6MlFEMVlnR21Xd2dJaUlpSXFydklwS0FBZ253Y2lmQXh2QXlCVFdxc2wwZ2RISGd3QUZrWkdSZzVzeVpFSXNmMzFyWTI5dGo0c1NKMkx4NU16WnMySUFGQ3hiZzRzV0xzTGEyUnV2V3h0bUxOemMzRjU5ODhnblMwdExnNHVLQzhQQnduRDkvSGkrLy9ESmVlZVVWalRma1pUWnYzb3ljbkJ3RUJBUmc2TkNoNk5ldkgwUWlFVzdmdm8xMTY5Ymh4bzBiOFBIeHdjS0ZDNUdXbG9iOSsvY2pOVFVWQURCbXpCaEVSa2JpekpreitQenp6L0hoaHgvcVZZZkN6czRPVTZaTVVUc1dFUkdCdkx5OENzZkxjM1YxeFRmZmZLTjFpOHZLZHBhb2FzY1BvcHJBWkFNUkVSR3JXbGUrQUFBZ0FFbEVRVlFSa1pFbFpBTnhHVUNnZS8zZGJhSnQyN1p3ZFhVMXVIOStmajUyNzk0TkJ3ZUhDay9xQVdEVXFGRUlEdy9IeVpNbk1YandZTVRHeG1MQWdBRUc3MFpSM3BVclY3Qnk1VXFrcHFhaWI5KytXTFJvRVdKaVlyQjkrM2JzMnJVTEJ3NGN3TGh4NHpCaXhBaTFKQWlnTE5xNFlzVUtPRGs1cWVwSHBLYW1ZdGV1WFRoeDRnUkVJaEVtVFpxRU1XUEdRQ1FTcVphVWxKUW85MVlWaVVSWXZIZ3gzbnZ2UFp3K2ZScUppWW1ZTTJjT25ucnFxV3EvcjZwb1N6UVExVWRNTmhBUkVSRVJHWkZjQVp5N0R6aGFBays1MUhVMDJtM2V2Rm12OWdxRlF1MzF6cDA3a1plWGgxbXpabWw4c2k4UUNQRCsrKzlESXBFZ0xDd01jcmxjNXpvTTJpUW1KbUwzN3QzNDY2Ky9vRkFvTUhMa1NNeVlNUU5Db1JEZHVuVkRRRUFBVHB3NGdSMDdkbURUcGszNC9mZmZNWFhxVlBUcjEwOXRuUGJ0MjBNdWx5TTZPaHFIRGgxQ1JFUUU1SEk1K3ZYcmg2bFRwOExOelUzdG1nQmdhMnVyT3ViZzRJRFZxMWNqSkNRRWQrL2V4ZnZ2djYrcXJWQVZtVXhXb1NhR1RDWURvTDFXaHAyZG5jRkptaWUvYmtTMWhja0dJaUlpSWlJanVwMnBMQXc1dEQwZ2JLQVBvZ3NLQ2lDVHlXQmhZUUd4V0l5RWhBU2twYVhCeE1SRTFXYml4SWx3ZG5iR3dJRURWVS85NCtQajFXWVNlSHA2SWo0K0hyLy8vanZhdFd1SEhqMTY2QjFMZW5vNnpwMDdoN0N3TUZ5OWVoVUE0T2JtaGxtelpsWFlFVUlnRUNBNE9CZ0RCZ3pBcmwyNzhOdHZ2K0d6eno1RGx5NWRNR3ZXTEhoNmVpSXpNeE0vL1BBRElpTWprWm1aQ2FGUWlQNzkrMlBzMkxFd056ZFhKUU5NVFUyUm1KaW9xa1h4NU13Rkp5Y25yRisvSHBzM2I4Ymx5NWN4Y3VSSUZCWVd3dHpjWExWTnBxWUVRVXBLaXNiYURBQzBIdCt4WXdjOFBEeDArbndsSnlmRDJ0b2FGaFlXTURFeHdjV0xGd0ZVYjh0UklrTXcyVUJFUkVSRVpDUUtBREdweWxrTkRYbUx5ek5uem1EVnFsVVZqcGZ0NGdBQWxwYVdHRDE2TkhidjNvMGZmdmhCZGJ4YnQyNXFmVFpzMkFDWlRJWlpzMmJwRlVOY1hCeVdMMSt1dW5FSGdOYXRXK1BsbDE5R2NIQndoZVVSNVptYm0yUEtsQ2tZTW1RSTFxMWJoNWlZR0V5ZlBoMnJWNitHajQ4UHJsNjlDaXNySzR3WU1RSkRoZ3lCbzZNakFPVk4vWk83TlFESzRveWFpaWlhbVpsaDl1elprRXFsRUl2Rm1ERmpCdTdjdWFNNjcrN3VYcUdQZzRNREprNmNxTStuQWc0T0RqcTNuVGR2bnNZWkV2NysvbnBkazZpNm1Hd2dJaUlpSWpLU3RId2d1eGdZMUthdUkxSG40ZUdoVjMyR1RwMDZvVStmUHBESlpKREw1UkFLaGZEMDlOVDQ1TDFidDI3SXpNeUVYQzVIOCtiTk1XTEVDTFh6YytmT1JXUmtwTmFiWFY5Zlg3aTRWRnh2NHUzdGpUWnRsSi9JbmoxN1l1REFnZkR4OGRINVBRREs5LzMxMTEvanlKRWpDQThQaDYrdkx3UUNBZGF2WHc4cks2c0s3UU1EQTVHUmtRR0pSQUs1WEE0Ykd4djQrUGhnMEtCQmxWNm5MUEhoN2UyTnJLd3NtSmlZd04zZEhWT25UcTNRMXNyS0NzT0dEZFByZldpaTdldlpzMmRQeE1mSFE2RlFRS0ZRUUN3V28yUEhqcGcwYVZLMXIwbWtENEdpQVM3aUdYbjY2N29PZ1lpb1VRbnRQNyt1UTZBYXRPVUNNSzFiMWUySUdycjY4TDErT2hHNGxRbTgwUmtRVjc4T1lwTlhsdWhvTE9MaTRtQnFhcXJ6OXA5RURSbG5OaEFSRVJFUkdZRmNBZHpKQXRyWU1kRmdMSTBwMFFBb1p6NFFOUldONjI4dkVSRVJFVkVkZVZnQVNHU0FwMTFkUjBKRVZQZVliQ0FpSWlJaU1vTDd1Y3IvdTluVWJSeEVSUFVCa3cxRVJFUkVSRVp3UHhkd3NnTE11RkNaaUlqSkJpSWlJaUtpNmlxUkFla0ZnRHRuTlJBUkFXQ3lnWWlJaUtoSmFvQWJrdFZyS1htQUFrQkwyN3FPaElpb2ZtQ3lnWWlJaVBUeW4vLzhCMHVYTHRWNlBpNHVEdHUyYlVOU1VwTHEySmt6WnhBZkgxK3Q2OGJHeHVMcTFhdVZ0b21KaWNINTgrZDFHazh1bCtPdnYvNnFWa3o2T0hueUpISnpjMnZ0ZXRyazUrZmoyMisveGV6WnN5R1R5UXdhSXowOUhWRlJVU2dvS05DNXp5Ky8vSUp0MjdhcFhsKzdkZzIvL2ZhYlFkZXZqKzduS0hlZ2NMR3E2MGlJaU9vSEpodUlpSWhJTCtmT25jUHAwNmUxbnQrNWN5ZCsrZVVYUkVSRXFOb3ZXYklFeTVjdlIwbEppY0hYblQ5L1BoWXVYRmhwbTJYTGx1R1RUejdSYWJ3dnYvd1N5NWN2eDZwVnF5Q1ZTZzJPU3hkSGpoekJsMTkraWJsejV5SWpJNk5HcjFVVkV4TVRSRVpHNHNhTkc5aS9mNzlCWS96MTExOElDUW5CamgwN2RPNXo0TUFCL1BMTEx3Q0FsSlFVeko4L0g5OTk5eDJPSERsaVVBejF6YjFjd04wV0VQRzNheUlpQUFETDF4QVJFWkhSM0xsekI1R1JrYkMwdE1UdzRjTUJBSUdCZ2ZEeThzS3RXN2V3WmNzV3ZQdnV1M1VjcFZMdjNyMFJIaDZPNDhlUEl5TWpBNHNYTDRhRmhRVUE0TmF0V3dnSkNhblcrSHYzN2xWOS9Nd3p6eUFzTEF3eE1UR1lOMjhlVnE5ZURVZEhSd0RBcTYrK2lxeXNMTDNITnpjM3g0RURCL1R1WjJabWh1blRwMlBKa2lYWXRXc1hnb0tDWUd1cjM5ei9TNWN1QVFENjlPbWo5L1VCd00zTkRXKzk5UlkyYjk2TWI3NzVCcTFhdFlLdnI2OUJZOVVIbVVWQWdRVG81bHJYa1JBUjFSOU1OaEFSRVpIUmxFMlRIekZpQkt5c2xQUEpoVUloNXM2ZGkxbXpadUhRb1VNWVBYbzBYRjAxMzVVRkJRVlZPbjVCUVVHVmJTb2JaODJhTmZEejh3T2dUQURJNVhKODlkVlh1SERoQWo3NDRBT3NXTEVDTmpZMmtFcWxCaVVBdERFM044Zm5uMytPVHovOUZCY3ZYc1FISDN5QVRaczJ3Y3pNRE83dTdyQzJ0dFpydlBKTFZNcWJNR0dDWHVQazUrZGo4dVRKTURjM3I3U2RuNThmUHZyb0l3QkFUazRPTGwyNmhHYk5tcUZMbHk1NlhhKzgwYU5INCtyVnEvam5uMzlRV2xwcThEajF3YjBjNWY4OW10VnRIRVJFOVFtVERVUkVSRFZFb1ZBV2pGTkErWit5ajh2cThxbDkvTy81Si92cDAxYmJOV3BMVkZRVW9xT2pZV0ZoZ1ZkZWVVWHRuSmVYRjk1NjZ5MEVCQVJvVFRRQWdJZUhoOVp6U1VsSkVBZ0VhTm15cGRZMnljbkprTXZsV3NjeE16TlRlejE0OEdDVWxKUmd6Wm8xdUhIakJ1YlBuNDl2di8wV25UcDF3b2tUSnlxTlpmTGt5UUJRYWJzbnI3MTA2VktzV0xFQ1E0WU1nYW1wS2NMRHcvSEZGMTlvdk5tL2Z2MDZURXhNNE9YbFZlR2N0bVJLV2xxYVRyR1VsNU9UZzV5Y25FcmJ1TG01cVQ0T0N3dURWQ3BGY1hFeHBrNmRxanJlczJkUDdOdTNyOHJyYVlwOXdZSUZBSUJ4NDhaaDBxUkp1b1plYjl6TEFSd3RBU3VUdW82RWlLaitZTEtCaUlqcWxGeWgva2VtQU9UeWNoOC9lVTdIODArZTAyZHNUWDBCL1pJRGpVM1pqVFVBMVkxcDJURnpjM09zVzdjTzMzMzNIUUNncUtnSW8wYU4wbXY4Z1FNSFZsa0RJQ2dvQ0phV2xwVzJHVFZxRkhKemMvV3FKZkRjYzg4aEl5TURQLy84TThhTUdRT3gyTGkvSHIzNjZxc3dOemZIenAwN1lXWm1oczgrK3d3QXNHL2ZQbXpldkJrOWUvYkUwcVZMSVJRK1h1eWZuWjJOeFlzWEl6czdHeDkvL0RFR0RScWsxelYvL3Zsbk9EazVhVDFmVWxLQ1AvNzRBd0FxSklZcUk1UEo4TC8vL1U4MVJ2a1pGdTNhdGFzMFdaU1NrZ0taVEZacEd6czdPNTFqcVM4ZUZRS3ArVUIzdDZyYkVoRTFKVXcyRUJHUlJqSTVVQ29IcEViNG8ya2NtZnp4VFR6VmY1cW03WmNkTXpjM3g2NWR1MVN2TmQxTVZqWGpvS3grUVdXc3JhMlJuNStQNU9Sa3VMdTdhMnpUdlh0M3ZYWklLUFA2NjYralg3OSthTk9tamQ1OXE1S1ZsYVZ4NXNKTEw3MkVVNmRPSVRJeUVsdTNic1gwNmRNQktMZWtYTFZxRmJLenMvSHNzOC9xbldqUVJYRnhNYlpzMlFKQXYyVER5Wk1ua1pxYUNsOWZYNnhkdTFhdmEwNllNQUZwYVdsNkpZSWFnZ3NwZ0lrUThOV2UyeUVpYXBLWWJDQWlJdXk5VmpFWlFGUmUrYVVDWlFVTnk0N2R1blZMcmVpanBwdEpYV2NjbEo5QjhhU3lkZjJMRmkycU1sNU40N1JxMVFwTGxpelIycWNtRWcyVkVZdkZDQWtKd1l3Wk0zRDU4bVVVRnhmRDNOd2NQLzc0STZLaW9oQVlHSWozMzMrL1ZtT3FUR0ZoSWJadjN3NEFHRHQyYkIxSFV6OWNlUWdrNWdEZDNBQXovbFpOUktTR1B4YUppQWpaeFhVZEFUVlVCUVVGV0xac0dXUXltVkhHMDFiNFVOODJtcGlZMUo4RjlTRWhJWGp3NEFFQVFDNlhJejgvSHpObnpnUUEzTDkvSHdDUW1KaUlhZE9tQVFCY1hWMnhmUG55dWduMlgzLy8vVGN5TXpQaDVlV0ZuajE3YW0ybkxXSDA2TkdqU3M4M2I5NGNxMWF0cW42Z05Vd2lBN0tLZ0d2cHdPMU1vRlV6SUtCRlhVZEZSRlQvTU5sQVJFUkVCanQ1OGlRZVBIaUFIajE2NFByMTZ3WXRZU2hQVTdIRmd3Y1BZdDI2ZFhCemM4T09IVHNnRW9tcWRZMlZLMWNpSWlLaXd2SC8vdmUvVmU3S1lDd1BIanhRUzVvVUZoWldhR05Jc1VkRDZMSzd4N2h4NC9EbW0yL2l4SWtUYU5PbURkNTY2NjBLYlY1NzdUVUVCUVZWbVF6U2RsNGlrZWdXY0JXMlhEREtNRHJ4ZFFaNnVnTUNRZTFkazRpb29XQ3lnWWlJaUF3MllzUUlaR1ZsWWZqdzRhb2JVRTFQcnZQejg3V2VBNEF2di93U3pzN09GWTVuWjJlcnB1NVBtRENoMm9rR1FGbXZRRk5TUkZFSDFUMTEyY2xDbDJSQWRWUldzTEdNblowZGhFSWhsaTFiaGxPblRpRTBOTFJDbTd5OFBOWEhMaTR1MkxWcmw5cjVzcG9ObXQ2ek1kK2pxdzBncU1FdnBVSUFsTXFBekNMZ1ZnYmdZYXVjM1VCRVJPcVliQ0FpSWlLRFNTUVMrUGo0b0huejVxcGpsVDNaMW5aT0twVnFQTDUrL1hyazUrZkQwOU1UZ3djUHJsNncvL3IwMDA5Vkg4dGtNZ3dkT3RRbzR6WlUraFJzTkRjM1IzQndNSUtEZ3hFVUZBUVBENDk2Vi9EeEJlL2F1VTVXRVhEeUxuQXlIbml4SStCZ1VUdlhKU0pxS0poc0lDSWlJb01zV3JRSWx5NWRna1Fpd2JGangxVEhOVDI1TGlzUXFjdVQvREtIRHgvR3FWT25BQURUcDA5WGJRMXB5RlB3WGJ0MndjWEZSZTkrUk5yWVd3QkQyd08vWFFkT0p5b1REa1JFOUJpVERVUkVSRlFwaVVTQ2lJZ0l4TWJHNHVMRmk4akt5Z0lBbkR0M0RvQnlHbjVSVVpGUnIzbm56aDFzM0xoUjlicDc5KzZxajNXWjlnOG9DeElXRlJWQklCQ29FaFdOV2ZraW5jWllibElkYVdscFdwTkNOYjBzcERaWm13TGQzWUF6U1VCeUh1QnVVOWNSRVJIVkgwdzJFQkVSVWFYeTh2STA3b1F3WThZTTlPN2RHMjV1YmthOTNzT0hEeEVTRW9LU2toS041NnVhdHArZm40OGRPM2JnNE1HRGNITnp3N3g1OCtEazVHVFVHSTNGbURmZTVldFEyTnJhQWxBdVR5bmIwYUs4OG9tSnlyWWIzYkpsQzhSaTVhK0xDUWtKV0xwMHFkcjVCdzhlcVBVdis5cUlSS0lLM3hjcEtTbVF5V1FhazBXRzdqQlNIM1J3QktJZkFEY2VNZGxBUkZRZWt3MUVSRVJVS1FjSEIxaFpXU0VnSUFCOSsvYkZ4bzBia1p1YmkxR2pSaG45V3RuWjJmamtrMCtRa1pFQkZ4Y1g1T1Rrb0xoWTk3MVpqeDA3aHExYnR5SXZMdytqUjQvR20yKytDVE16TTZQSGFTd2VIaDVJUzB1RFJDS0JtNXNiUkNJUkhqeDRBS2xVcW5aVDd1cnFXdVZZWlR0YVdGdGJxeElFY3JuYzROMGh5dnFYa1Vna0ZkcEtwVktOL1IwZEhTc2toY29LUkdwS0ZqWGsyUTVpSWRER0RvalBBdVFLUU1pZEtZaUlBRERaUUVSRVZDTUVlTHdkbmtDZ2ZLM0x4NEovT3d1ZUhFT1hqN1dNblpwZnpmY2lFR0Rmdm4ycUc5ak5temRYMnQ3UTNTZ0VBZ0UrL1BCREpDVWx3ZDdlSGl0WHJzUzc3NzZyVjdMaDY2Ky9ocG1aR2Rhdlh3OXY3K3BWQ3BSS3BhcjNiR3d2dlBBQ3NyT3pNV25TSkl3ZE94YVptWm5Zdm4wN3hHSXhKaytlaktTa3BBbzM1Y1hGeFpWdXpWbTJHMFN6WnBxM1J0Q25Yb2FtbTM5dmIyKzFNZXByZ2NpNjRORk1PYk1oTFYrNUd3WVJFVEhaUUVSRWRVd29VUDhqS3Z0WVdPN2phcDVUblJjKzBWYkhjd0tCZmttQyttYkxoZXFQb2M5TnQ2RzdVWVNIaHlNcEtRbk5temZIbDE5K1dXRWF2cTQ3UjVTVWxHRFdyRmthejYxWnN3WitmbjVWanBHWW1JZ1ZLMVpneFlvVmFqdHRHTXZJa1NNQkFEazVPY2pJeUlDSGgwZWxuMk9aVElaUm8wYmhtV2Vld2Z6NTh6VzJ1WGZ2SGdEZFprR1FjYm5iS0g5ZUpPWXcyVUJFVkliSkJpSWkwa2dzck5rL29uOXY3dXZqelRsVmo2RzdVWXdlUFJvM2I5N0VyRm16Tk5aWUVBZ0VWUmFIVEVwS2dsQW9oTHU3dThielZTMnBVQ2dVT0hEZ0FMWnMyWUtTa2hMY3VIRURmZnYycmJSUGRlemZ2eDhBMExObnowcmJGUllXUWlLUjROYXRXMXJieE1mSEF3QTZkT2hndkFBTjFGUUtSSll4RlFFdHJJRjdPVUN2bG5VZERSRlIvY0JrZ3g3RUFoR2tDbG5WRFExZ0xqSkJzYXkwUnNZMkZnRUU2T1hvaGJPUDRnenEzOCtwSTZJejc5VDUreFFBNk8zWUFaZXpFNUV2MVgxcUxtblgzT3p4WTV4U3VSUzVwZnBYcGJjenNVU0JUSUpTdWJUS3RrS0JBSEtGUXU5cmtIYXYrbFpNQkRBSlFMWE54TVFFUzVZczBYcGVLQlJXT1dVL0tDZ0kxdGJXQmszdFQwdEx3OGFORzNIcDBpVUFRRUJBUUxXWFlsVG13b1VMK1BYWFgyRnVicTZhNlFCQXRYTkdSa2FHYWxiRnhZc1hBUUF0V3JUUU90N05temNCQUIwNzF2MGVqRTJwUUdRWmoyWkE1SDBnVHdMWW1OWjFORVJFZFkvSkJoMzFjK3FJaVcwSDRvdHJvYmlUbjJiVXNRVUFRbnhmaGtnZ3hBL3hmeUV1NzRGUnh6Y0daL05tbU8wOURMN05XbUpQNGhuc3ZYZFdyLzYrelR6d2ZzZmh5SmNXNDFES1JSeEt1WVE4QTI1SXEwTUFvSTlUQjd6YXFqZGFXVHJpVU1wRmJMc1RWcXN4TkZiYkFxZXJQcjZjZlErTHIrelZlNHg1SFllanZVMExuTSs0Z3pPUGJ1SlMxbDJVeXRXVGUrNFdEcGplL2xuY0xVakg5L0YvVmp0dVEzemQ5WFcwczNaUnZSNTUrbXVEeHRuUWZUTGNMUndBQUlYU0Vvdy91OTRvOFJuS1R2c3ljS0pHTFRzN1cvWHhPKys4ZzVLU0VsaFlXR0RxMUtrWVBudzRCQUxqcDkxeWNuTHc4ODgvSXpRMEZBS0JBQ0VoSVhCMmRsYWRkM1YxUldKaUlpWlBub3ptelp0REtwVWlOVFVWQU5DMWExZU5ZMlptWnVMS2xTc1FpOFh3OGZFeGVzeFZlZlRvRVNJakkvSDg4ODhEYUZvRklzdTB0QVVpQVNUbkFoMGQ2em9hSXFLNngyU0REcDUzQzhCYjdRWkJBR0RaVTJQd3hmWDl1Sko5ejJqakI3VjRDbjdObEZuK3I3cU1SOFNqbS9qcDdtbWtGbWRYMGJOMk5EZXp3ZHFBTjJFaFVxYnB4N2J1aS91RkdZalFZNGJEQk05K0FBQnJzVG5HdE9xRG9hNWRNRDFxSzBya3RUZkxZVXpyUGhqVHFvL3E5VkRYTGpqMklCWkpoUm0xRnNPVHZHM3F4N3JhdWs1d2RiUjFoNzlkS3dEQUFPZE82T2ZVRWU5YzJJRUhSVm1xTnErMTdvdVhQUUloRm9qZ2I5Y0sxM09TRUpseHU2NUNKcUo2U0dIQWpLZnIxNityUGk0cEtVR0hEaDN3eVNlZlZMbWRaMW1TUXQ4Q2toczNic1RodzRkUlVsSUNOemMzeko4L0gvNysvbXB0SmsrZWpFZVBIdUh1M2J1cUovNTJkblo0K3VtbjhjSUxMNkMwVlBsdlovbEVTSGg0T09SeU9YcjM3cTNhOXJJbVNhWEtXV2d5bVF5Ly9QSUxmdjc1WnpnNE9LaVNEVTJSZ3dWZ0lXYXlnWWlvREpNTlZXaHI3YXhLTkFDQWhjZ1VpM3hINFQ4M0R1SmNodloxazdwcWJtcU5OOXM4clhhc2oyTUhKQmRtNGVmRXY2czl2akZrbE9UaGRQb05CTGQ0Q29CeWhzRHNEc09RV3B5RGVCMW1lWFMxYjRPT3R1cHJaLytYRkZtcmlRWUFPSlJ5Q2MrN0JjQmFySHlFS3hJSU1hbnRRQ3k5K2x1dHhsSGVGNTNIUVZnRFQ4MzBaZWpUZVdNWld5NEpCQUNuMHY5UlN6UUFnSzJKQmNRQ2tlcjF1OTdEa0hCcEo5S0tjMm9sUmlKU3lzek1SRjVlSGt4TVRMUzJxZXdwdGJaejl2YjIyTHRYdDFsUlVxa1VCUVVGc0xLeVVydlpQMy8rUEFEbDFvKzYyck5uRHdEbGpmdVlNV1B3NXB0dnFvMlpsNWVIdUxnNE5HdldESmFXbGpBMU5VVmVYaDUrL1BGSEFGQ2JrYUNMd01CQXhNVEU0S1dYWGtKd2NMREdaRVdiTm0yd2FkTW1yV01jT1hJRUFGUjFMVXBLU3ZEcnI3OENRS1VGTkkwNWU2QnN5VVpLU2dxMmJkc0dWMWRYekpreng2Q3h5Z3BiVnZZOTFSQUlBTGpiQXZkekFRVzRGSTJJaU1tR0tzVG5QOFNHdUtONHgzc0lCUC8rczJFaUZHRkJweEhZZU9zNFRxWmRxZGI0MDlvSHdWS3NYcXpxVXRaZDdFazhvL2RZb2YwMVY2ZXVqbjFKNTdBNzRXOXN2eE9HampadWFHV2xUTldiQ1Uzd1lhY1JtSHZ4UnhUS0pGcjdDd0JNOE95dmR1eE9maG9PcGx3MGVxeFZ5U3N0d3U2RXZ6RzkvYk9xWTEzdDI4QzNXVXRjeTdsZjYvR1FrcmVOS3pyYnQxYTlsaXNVR3BmcC9IZzNISjN0UE9GcVlRY0FzQktiWVY3SDRmZ2tkZzlrQ25tRjlrUmtYRE5uemtSS1NncEtTa29nbFVyUnRtMWJyVzJyS3VLb2liYnRHalhKeXNyQ3VISGpBQ2huRm9oRUlnZ0VBdFVXbWRxV0dtZ3lkKzVjaElTRTRPMjMzOFl6enp4VDRYeHhjVEUrK3VnanJmMDE5YWxNOSs3ZDBiMTdkNTNiVDV3NEVVVkZSVEF6TTROSUpFSitmcjVxVmtYLy9zcC9YLy83My84aVBUMGRIVHAwcUxUUXBENWZsNnBxS0pRVnRoUUlCSGpoaFJjd2RlclVTcmZsTEU4cWxXTENoQW1xcjkzRGh3OEJBTzNidDljNXZ2cXFwUzF3T3hQSUtBUWNMZXM2R2lLaXVzVmtndzdDMHE0Q0FON3hIcXJLVWdzRkFzenlIZ0pUb1FoSEhzUVlORzQvcDQ0SWJONU83VmhxY1RiK2MrTVFGS2hmeGU4a2NpblczRHlFbFYwbXdFU29mTHJzYk40TTA5c0hZYzNOUTFyNzlYWHFpTGJXajUvNnlCVUtiTHgxck02Sys1MUl2WXpuM2JxaXBlWGpiY3dtZVBiSHg3Rjc2aVFlVWk1dktTODgvWHFGV1EwQVVDd3J4VGR4aDdHaTgydXF4SiszalN0R2UvVENML2NpRExxMk1SSjB4aGpEVW15bTl6aGxpVUNpMnVMcTZxcmFDY0hCd1FIVHAwL1gydGFRNG96NmNISnlncXVySy9MeThnQW9sMDhJQkFLNHVyb2lJQ0FBVTZaTTBYa3NMeTh2L1BUVFQxcDNxWEJ5Y29LbHBTVUtDd3RWeHdRQ0FSd2RIVEZ3NEVCVjBxT210R3ZYRHFkT25WSzlGZ3FGY0haMlJuQndNTWFQSHc4QTZOV3JGdzRmUG94NTgrWlZXbU5DbjY5TFZiTWdwaytmanR1M2IyUEdqQmxWN3FUeEpMRllERmRYVjF5OXF2ejl5c1RFQkFFQkFaZzZkYXBlNDlSSExmOWR3WEkvbDhrR0lpSW1HM1FVbG5ZVlFvRUFNNzJHUE41YkhjQzA5cy9DUkNqQ0g4bjZiV0p1YjJxRmFlMEdxeDBybHBYaXkrdjc2KzBPQ1FrRjZkaWRlQm9UMnd4VUhSdmczQWtYc3VKeDZ1RS9GZHFMQkVLTWE5MVA3ZGlCNUF1SXozOVk1YlVFRUdCQ20vNVZ0ak5FbHFSQUxkblEwZFlkTTcyQ2tXZmt6L3RQZDA5VjNlZ0pTNjc4YXRRWXRGbnNQMXAxdzE2WC9KcDVJTUMramVwMXFWeUcveVpxVHh6Y3lFM0JnZVFMR09IKytLbmdLNjE2NFdMV1hkeXFoNFZWaVJxVCtmUG5ZL2JzMlRBeE1ZR2xwZWE3cUxmZmZsdFZUOEJZZnZ0TjgxSzNuVHQzR3UwYVZXMkhHUm9hcWxZUFFpZ1U2bFU0c3JMdFBxdXlhTkVpS0JRS3lHUXlLQlFLaUVRaTFXNFZaVHAwNklEdnYvOWU0OWZGMU5RVW9hR2hlbCszckkrcHFlWnRGUndkSGJGdDJ6YUlSS0lLNTc3OTlsdU5TeUoyN2RxbCtuak5taldxOTFVMk02VXhzRFFCbksyQU81bEFGKzBiaHhBUk5RbE1OdWpoLzFLdndFeG9naW50QnFrZG45VDJHWmdLeGRpWEZLbnpXTzk0RDRXTmlZWGFzUTIzamlLeDRKSEI4Wld2OGRDcnViZmFqSUxLNmorVVR3akU1ei9FdVl6SGhSK3Y1eVNydGYzai9nWDBhdTZOanJhUEMyZE5ieCtFZjNLU2tWNlNxOVoycUdzWDFaUjNBRWdyenRGNWVZaFFJTURMTFFOMWFtc01RZi9Xb3pBbVE1SU5zZG1KUm85REU0VUNxT3ZmNndRUVlGSmI5ZW5IaDFNdTRXRVZOUmoySko1QmIwZHZPSmtwSHg5ZHo3bGZieE4wUkkySmhZVUZMQ3dzS20welpNaVFXb3FtZGoxNWMxL2JCQUpCbFlVb3RTV0FBUDFxV09qVFIxT2lBWURPMjRYcThyNGFJcS9td0psN1FHYVJzbWdrRVZGVDFmaCt3dGV3UXlrWFlTVTJ3MnV0KzZvZDcyenZpZCtUb3l0czFhZkpVTmN1YWs5ekFlQzNwRWljU2I5WnJkaCt2WGRPOWJHcnViMWFzcUg4dVNlVlR6WWtGcVJYMmxZQkJkYkhIY0hhZ0RkaElsUisrL3laZGhWWmtnSzFkcFppTTd6YXFyZmFzVzl2SGF2MW9wQlVmdzF1NGFmMlBab3ZMY2ErSk8zZmUyV0taYVhZZlB2L01OdDdLSDZJRDhlZkQ2OFpISU1oUlZpSHVuYUJnK25qWDhJTkxlUTYzSzBiYlA5Tk9KYktwZmhWaC9kZTNwT0pRQ0lpcWgvYTJRTm5rNEFiajRBKytwY3ZJU0pxTkpoc01NRGVlMmRoSTdiQWNQY0FBTUNaOUp0WUYzZFlwMFNEcTRVOUpyWlYzMzNpUW1aOGcxcDduVktVaFgxSmtYakJ2UnZXeHgxRmxJYnRCMS94NktXNmtRS1V0UktNdVYwb05Xem1JaE9NZjJLSnpaMjhOUFIyOU5KNWpGK1R6a0VzRkNLb2hYL1ZqZjkxT2Z1ZTJ1NFZsU1hXdE9uWjNFc3QyV0RJR0FEd3RMTlB1V1NEek9CeGlJaW9makVYSzJjMzNIZ0VkSFZWYm9kSlJOUVU4Y2VmZ1hiRWg4SFd4QUs1cFVYWUVSK21VemxIb1VDQTl6bzhCelBoNDNXTXlVV1orTS9OK2xjUXNpci9TNHBDV05wVlBDckpxM0RPMWNKZWxZZ0JnQXhKUG42NEc2N1grREtGM0tEdEdGMHQ3RFVXRnpTVVdDQ0NWRkYxRXFtcDBLV0k0Vk4yclRTMk8vWWdGdC9kVnE1Ykh1M1JDM2FtVm1ybk85dTNWdHVWb2lhc3ZuR1FXMlVTRVZHTjY5b0NpSHNFWEU0RmVyYXM2MmlJaU9vR2t3M2xXSW5Oc0t2M3UzcjNLMzlqclM5M0N3ZnMxdk9hY3k3K2dIdlZxTzJnajQ5OVh0SzdqN3VsQThTQ3grczRTMlNsbU9NOVRHdjdCMFhaK09IdVg0YUVwMklwTnNQRU5nUHhiQXQvZkhWOVB5STF6TFl3eEtkK281QlduSU1mNzRhekxvQ1JlRm81NGFXV1BlbzZEQ0lpb2hwamE2YWMzWERsSWVEZEhMQ3Y1N1ViaW91TGtaT1RBeGNYbDdvT3BkNHBMUzNWV1BCVUYybHBhUkNKUkhCMGRLeHdyckN3VUszV2lrS2hnRUtocUxFYU1XWEZldzE5TDBTR1lMS0JLaFhZdlBwN1hydFoyTVBOd2w3citUdjVhZFVhMzYrWkI5N3I4QnlhbTlrQUFHWjdEOFA4bUYzVm51SFF4OUViL25hdDRBK2dSL04yMkJIL3A4WmROMGgzSW9FUTczb1BnMGhRdDhYV3FtUCtwWjlVQlV6RlFoSEd0dTZEaElKMG5IdDBTNjl4SXRMallQL3Y3QTdXTWlFaWFueDZ0MVJ1Z2ZsbkF2QlNSMEJZanpmY2lJcUt3ckpseXpCMTZsUzgrdXFyUmgxNzZ0U3BhTkdpQlpZdFcyYlVjV3REVkZRVTFxeFpnN2ZmZmhzREJnelF1LytFQ1JQZzRlR2hjZHZaRlN0V0lDVWxCWnMyYlVKQlFRRldyRmdCTHkrdlNyY1Zya3hRVUpEV2F3SEEyTEZqSVJLSnNIZnZYb1BHSnpJRWt3M1U0T1ZMaTlYcVExaUt6ZkJocHhmeFljeHVnMi9pVElWaVRHdzdVUFc2bVlrbDN1dndQRktMc2hIWGhMZFkxRllNc1h5UjBkVGliSVNsWGEzUTVrNWVHbDcyQ0ZRckNna0FjWGtQOEdITWJwMnUvM1hYMTlITyt2RlRGME9XMmhoRFVJdW5NTjd6OGRhc24xLzduOTVqR0ZwWWtvaUlHZ1l6TWZDMEozRGtGaENWRFBTcXg4c3BMbDY4Q0FEbzBxV0wwY2RPU0VpQVRHYllrbFNGUW9FMWE5WVlOWjU1OCticDNGWWdFQ0FqSXdPclY2K0dsNWNYWEYxZGpSSkRZbUlpb3FLaTBLZFBIOVhXdXhrWkdZaU5qVVhuenAzUnExY3ZvMXlIcUs0eDJWQ09UQ0d2OWxQMk11VnZpQUJsYllaaW1YR2VYa3BrVXIzN05PUW55VlZKS01JdjV0QUFBQ0FBU1VSQlZFakgxanNuTWRQcjhaWnJyYTBjTWNNckNPdHVIalpvekpjOUFsVmJLNVk1a0J6ZHBCTU5nUFppaU9XVERRK0xjelcyYTJYcGlJOTk5VitXVTVPOGJmVC9wVUVzRkttOTM0eVNQT1NWRmhrMGxxRUtaQ1ZJTHN5c3Rlc1JFWkZoUEd5QkFGZmc0Z1BBUkFoMGM2dTZUMTJJaW9xQ2g0ZUh6dHVXMW9STGx5NmhRNGNPYWtzTDVISTVqaHc1WXJSckNBUUN2WklOUFhyMHdLaFJvM0RzMkRIY3UzZlBhTW1HUFh2MlFLRlE0SlZYWGdFQW1KbVpZZjc4K1pnN2R5NVdyMTZOblR0M2F0eHFPRDgvSHlOSGp0UTZibEpTRW9LQ2dpcTl0cWJ6Q3hZc1FIQndzSjd2Z3FocVREYVVVeXdyeGZ4TFAxVjdIQUdBL3oxUklHOUQzREhjeUsyN3JlcjI5ZFA5QjJ0NXVqNDUvcUx6YStobzY2NTZQU1h5TzJSSThnMjZwaUZPcEY1QkYzdFA5SEhzb0RvMjBOa0hNVmtKQ0g5NFhhK3huTXhzTWJKbG9OcXgyL21wMkhuM2xGRmliWXBNaFdMTTdmaThXaTJQK3VDckx1T3JQVVp6TXh1ampLT1BTMWtKV0hwMVg2MWVrNGlJRE5QZERaREpnUXNQQUFXQWJxNkFvQTZXVkV5ZVBGbmpjYmxjanZUMGRGaGFXbXB0OHlSTlUvVXJ1OG5WZGhPOGI5OCtOR3ZXREJjdVhNRENoUXZoNGVHQmpSczNRaXhXM3FLSVJDS2NPSEZDMVY2aFVLQzR1RmpqalRpZ25FVWhrVWpnNWVVRlFibFBjbFJVRkVKQ1FoQVkrUGozdThtVEp5TXBLYW5xTi91dmhRc1hWbnErc2lVTVQ4WVlGaGFHTGwyNndOZlhWM1hjMTljWEV5ZE9oSitmbjliM1oySmlvalhaRUJvYUNtdHJhNjFmaDBPSERrRWdFT0M1NTU2cmNLNVZxMVpWeGsxa0NDWWJhazNEMm0yaXV1UjE4SDQzM2pvT2J4czNPUDVidXdFQXByZC9GamR5ay9YYWdlQnRyMkNZQ2gvLzFTaVNTYkQ2bjRPUUtlUkdqYmNwbWRiK1dYaGFPZFYxR0VSRVJIV2laMHRsZ3VIaUEyVWRoNEdlZ0oxNTdjWlExWTExWVdFaENnc0xEUjVmMjVQeDQ4ZVB3OUxTRXYzNjlhdHd6dFRVRkRFeE1WaXlaQWxrTWhsZWZmVlZWYUpCazU5KytnbEhqeDdGakJrek5OWlFXTEprQ1pLVGszSDA2RkdJUkk4ZmNQejg4ODhBb0pwSlVKNkhoMGVWNzYwcTVUKzNUOTdzbDArMEhEcDBDTnUzYjRkQ29VQk1URXlWc3hES1c3Tm1EZno4L0RCejVreU41NDhjT1FKWFYxZXQ1MCtlUEFtUlNLVDFQRkZOWUxLaFJ0VGpDa0MxcEM1U0t3WFNFbXlJTzRvbC9vLy9JYkVRbWVMOWpzUHhjZXdlblpJRmcxejgwTlhlVSszWWhyaWpTQzNPTm5hNEdyM1NxbmJXNk5YbUU1Vm5XL2hqc0l0ZjdWMlFpSWlvSGdwMEI5eHNnUEFFNExkL2dLZGNBQjlId01xMDltTFE5ZW03TnBYTkJsaXdZSUhHNDhlUEgwZno1czAxbnI5dzRRSVdMMTZNMHRKU0xGaXdBTTgrKzJ5bDErL2F0U3RPbmp5SlpjdVdvVWVQSHBnN2R5NmNuQjQvekZBb2xMK0JsazgwUkVaRzR0cTFhL0R6ODBQbnpwMHJqRm1kejBlWjhrbUQ4ak1QbnB4dEVCa1ppWFBuenNIR3hxYkNESVBEaHc4akx5OFBZOGFNMFhpTjh1OVRrMlhMbGlFOFBCelIwZEhvM3IxN2hmT3JWcTNTK2YwUUdRdVREYldrcnVjMXJJODdxdlhjdTk1RHF6Mis4SW1hRUhKRjNiemoyT3hFSEhzUWl5R3V5bjlNQ3FRbE9KeHlTYWRFZzUycEZTYTFIYWgyN0kva0M0aDRGR2Y4UUxVb1h3dWdNZkMwY3NLMGRvUFZqb1dsWGNXZ2VwSjhXSExsVjUzYjluYjBWbjFmQVVCZWFSSFczanhjSnpOZWNrdUxhdjJhUkVSVWZTMXRnZEcrUU9SOUlEWVZpRWtGV2pjRE9qa0JydGFBdVBHVzJLcmcrUEhqV0xObURRUUNBUll1WElqKy9mdFgyY2ZmM3g5YnRtekI5dTNic1gvL2ZreVpNZ1hUcDA5WDNiaExwVksxclIxbE1obSsrKzQ3QU5xWGtaU1dsbUx0MnJWR2VFZEs1V2NPaElhR3d0N2VIak5uemtSaFlTR21UWnNHQUxDenM4T1VLVlBVK2tWRVJDQXZMNi9DOGZJVUNnVTJiZHFrOFZ4VVZCU1NrNU9SbDVlSHFLZ292V0orNjYyM1ZJVXFpWXlKeVlZYW9PbXBzYUtPYnI3TGFOb2RvSXhSa2cxUHpPYVExK0dTZzUwSnB4RFl2RDBTQzlLeDRkWXhaSlRrNmRSdmV2dG5ZUzErUEtmeFJtNEtkdDROcjZrd213U3hVSVJpV1NsTS9sMldrbDZTaSsxM3d1cE5zaUUyTzFHbmR2YW1WcGp2OUlMYXNSL3VodU5pMXQyYUNJdUlpQm94TXhFd29EWFF3eDM0SngyNG5nNGtaQ3QvZjJ4dUFUaGJLZjlZbVFDbVltVjcwMy8vMU9mdE0zVWxsVXF4WmNzV2hJYUd3dGJXRmt1V0xJRy92MytsZmE1ZHV3YWhVSWhPblRyQnpNd01NMmZPUkk4ZVBiQnk1VW9jTzNZTVE0WU1nVWdrUW1scEtVeE5IMDhWRVlsRStPeXp6eEFiRzF2aEd0dTJiWU5Db1lCRUlzSHg0OGVyOVo2T0hqMnFWaU5Da3cwYk5pQWpJNk5hMTVITDVRZ05EYTIwVFhpNC9yKzd2dkhHRzB3MlVJMWdzcUVHQ0RRc282anJtUTAxVFNSVVQ4VkxGWVp0Y1ZTWm9CYVYvME5VM3NtMEszaFluSU9BSjVaRWFPTnMzZ3k5bW51cEhZdkpTc0FnRjE4dFBiUkxMOGxEVEZhQzN2MGFvOXQ1cVZoNDVSY3M5WDhWdGlZV1dIZnpDQXBsRXJVMnpVd3NkVTQrMklqVkY3anFrN1JJTGM3RzlaejdPcmN2YjZaWHNGb2k2a3IydlVvVGVFVDFqVmdJbE1xVjFmQ0pHcXVHOWozKy8remRlWHhUVmZvLzhFK1M3dnRDUzBzSmJZR3lWd1NVTWdySVZ5eWJESWdiSWk2Z0NJemlpb3lNRERPaW9zd0FLakxLT0VEZFlCZ2QvS0ZZUUVFcXk0QlFVWXBsaDBKTGFTbmRtN1JKcy8vK3VDUnRtcVZKbWpSZFB1L1g2NzVzenIzMzNKTWEydDdubnZNOGdUNUNwWXFiNDRDU1dxQzBUdmh2WHBVUWdMRG1qaVNnYjdUN3h2RE9PKzgwZTB4ejFSc2N5VHRnSzBHa1RDYXoydiswYWROTU13UU1CZ1BXckZtRC9QeDhUSmd3QVhQbnprVklTQWh1dmZWV2ZQVFJSOURyOWFabEUvWDE5UWdPRGpicnEwZVBIbFlUSUlwdi9PMGFHQmhvbG9RU0FDNWN1SUEzMzN3VHBhV2wrTk9mL21RMVA0U1JScU14VzdaaGpWcXR4cWxUcDNEUFBmZGc2MWJYRXp3M1RaZ0pBTnUzYjhmYXRXdVJtcHFLMWF0WE54djBJR3BORERaNGdOaktQM0p2UHVsdkRiNU5xZ3hvOU80UE5qUXViZGthSGtxOHphWHpmcW04NUhLd3dkSHFIeTMxMWNpRlZqK25ubkNscmh6TGNyZmlsdWllT0ZWanVjNnphMEM0eTdOcm5EbnZRT2tabDRJTi94YzdFTGRFOVRLOVZ1dTErT2ZGUFhiT0lHcDd3dnlCS3FYd3RKU29vNnBTQ3AvMTlrWXNFbkk1ZEd2SWJ3MjVDbEJxQWJVT3FML3hYNVZPV0dyaFRvNlVsV3d1MkRCeDRzUm0rOURwZERoMDZCRHE2dW9BQ0NVbHUzVHBZdlA0QVFNR21MNFdpVVJZdVhJbC92R1BmMkRYcmwzNDZhZWY4Tnh6ejJIVXFGR0lpb295SGFmWDY2RlVLaEViRzl2c2VHeVJ5V1RZdkhrenZ2NzZhK2oxZW5UdDJoVXBLU2xXajlWcXRmanl5eStSbFpXRjlldlgyNzNKOS9Qenc3Smx5eEFiRzR1dFc3ZmFMVkZwclgzV3JGbVlPZE95OGxWcGFTazJiTmlBME5CUUxGNjhtSUVHYW5NWWJQQUFpY2d5ck82dEhBYXRwWEgxQnAxQno4b05Ec29zL2dWaXRQNWptTmErN3VXNlVseXVLMjIxNjdsTHRIOG9udXgxcDFuYnA1ZjNvMWhaWmRiV042d2JRbjJzbDZseXAyT1ZlUjYvQm5WTVNSSEF1WElHRzZoak8xY09KRVo0ZXhUdUVlb3ZiSzNCVnRKSVIwdEQyZ3RHR0F3RzdOdTNENTkvL2pucTZ1b1FGeGVIWjU1NUJpTkdPSmNRT3p3OEhFdVdMTUdvVWFQdzdydnY0dlhYWDhmWXNXT3hhTkVpMDZ5QzZtb2htWGRFaFBNZmdpdFhyaUF6TXhQZmZmY2RsRW9seG80ZGk3UzBOUHo5NzMvSHdvVUw4ZDU3NzVrRk1RNGZQb3lQUHZvSXhjWEZTRXRMczF1T1U2dlY0dURCZzlpL2Z6OFdMbHdJQUFnTEM4UGt5WlBOanN2TXpJUk1Kc1BERHo5czBZZTFaU1phclJiTGx5K0hVcW5FaWhVclRPTmJ1WEtsVTh0Q21zNlVJSEluQmhzOHdFZGtPWldxbzk5OEIwZ2FrdkdvOUZvdmpxUjkrZmpTdmc1OVhSR0FuaUZkTVNReUdTcTlCdDhXL2RJcTEzVUhYN0VFaS90UFJiQlB3MTk3T1ZYNTJGVjgzT0xZUjVOR1lXQjR5MHRuTmFlMVpyNVF4M05UVitDcjAwQ3gzUHpwS1ZGSFVTd1hTa3JlUDZENVk4bnpsRW9sOXV6Wmc2KysrZ3JGeGNVSURRM0ZuRGx6Y08rOTk1b2xjSFRXNk5HajBiOS9mN3o5OXRzSURBdzBXNzVRV2lvODFHaXVhZ01BcUZRcW5EMTdGc2VQSDhkUFAvMkVTNWN1QVFCR2pCaUJtVE5ub20vZnZsaS9majIwV2kzS3lzcncrdXV2NC8zMzMwZHViaTQrL3Zoam5EcDFDbEZSVWZqVG4vNkVPKzgwZnloUldWbUpNMmZPNFBUcDB3Q0FhOWV1NGZYWFh3Y0FVNExJOFBCd3pKNDkyK3k4Z3djUFFpYVRXYlRic203ZE90TTFoZzBiWm1wUFMwdERaR1NremZQcTZ1cXdlL2R1cU5WcTlPelowNkZyRWJtS3dRWUEyMGE5N1BGcnJCazJ5eVA5enNuK3lPRUVpTTdZa0RZZjBYNnV6ZFVMa3ZpNTlEMTE5a1pxL3MvcjIyUmdROU1HeDlTYWdpUit1TFBySUF5T1NNVGd5RVNFK3dZQkFINHFQMjgxMkhCZWZnMnY1R3gycU85VlF4NUZyNUN1cHRlZXZQbWUxL3N1OUE2Tk0ydGJlLzY3RHA5L2hUb212eHNKNlg2OERQeGZNZ01PMUxFVXk0WFA5cGhrd05mKzBubnlzTE5ueitMNzc3OUhWbFlXRkFvRndzUERNV3ZXTEV5Yk5nMUJRVUZteHhvTUJwdzRjUUpIang3RlUwODlaY3FoMEp5WW1CaXNXclVLZXIzNWc3eno1NFhxWWNuSnljMzJVVmxaaWFWTGwwS3BWQ0lpSWdMMzNYY2Y3cjc3YmtpbFVsUlhWK1BQZi80enNyT3pNV1RJRUNRbUp1THJyNy9HN05telVWeGNERUFJRm1Sa1pGamtoNmlzckxRb1hSa1lHSWdaTTJaZ3pKZ3hMVnJpMGRpV0xWdXdmZnQycS90R2p4NXROY2VFWHE5SFptWW1QdjMwVS9qNittTE9uRG1ZT25XcVc4WkRaQXVERFozRUhiRWRMOVJmbzFHZ1hxZng5akE2dlRCZjh6OGVlb2ZHNGRsUXkxd0tZYjZlWDJiZ0xoUGpiOGJZcnBaVEZpdlZ0VjRZRFpGN0pJUUJZNUtBL2ZsQytiMitYWURJd1BhVlVJL0lTS01YY2pTY0t4ZG1OSXhKQmhJWVJQT0tTNWN1NGVEQmc5aTNieCt1WGhWeUl4bHpCMnpldk5tc3lvRk9wME51Ymk0T0hUcUVRNGNPb2F4TXlJUTVjT0JBakJ4cFdmN2JrZVNUVGExZnZ4N3IxNiszdVgvZ3dJRjQ3NzMzc0dUSkVnUUVCQ0ExTlJWaXNSZzZuUTZabVpuNCtPT1BJWlBKTUczYU5NeWRPeGZIamgzRDExOS9qZUxpWXR4Ly8vMm9xNnZEcmwyN2NPclVLUXdmUHR5czc4aklTRWlsVWd3Wk1nVERoZzNEWC8vNlYzVHAwZ1V6WnN4dytuM1k4dVdYWHlJakl3TnBhV200ZXZVcWlvcUtIRHB2N3R5NUtDZ293Tml4WXpGdjNqeTdzeCtJM0lYQmhrN2loYjZUdkQyRVRtOUVkQXJDL1lLYVA5QUIzMTg3NGZGcjFLZ1ZPRkp4d2FJOXdpOFlBOEs2WTFCNGR3eU1rRUlhWkR2QlUyTmQvTVBjTWk1UEd4Z3V0Y2pUMEp3VnA3K0JqN2psajlOOFJSSTgyT04zdUt0SjVSV2xUbzNQTHg5b2NmOUVDV0hBZlFPQTM2NERCd3NBbVVxNGFTTnFiM3pGUWpMSXhBamhNKzNIR1EwdXE2eXN0RnFWb3JLeXN0bHpjM056VFRrYmdvS0NNSG55WkV5YU5BbHZ2LzAyQ2dzTDRlZm5oMHVYTGlFM054ZS8vdm9yY25KeW9GQW9BQUE5ZS9aRWVubzZSbzRjaWVEZ1lKdytmUnI5Ky9jM1MzSTRidHc0aDk1RFFVRUJ6cDA3aDY1ZHUyTHc0TUYyaiszZXZUc0FZYmtCQUNnVUN2end3dy9ZdW5VcnJsMjdob1NFQkN4WnNnUkRodzdGb1VPSDhQYmJiNXZPSFQ5K1BNTEN3cENWbFlVUFB2Z0FxYW1wWnJrYVJDS1IxZndYVGJtYUlITGJ0bTFZdjM0OWtwT1Q4ZXFycjJMQmdnVm14MzM0NFljMnIxbFFVSUNRa0JDRWhZVmh5NVl0WnZ2dXZQTk85T3ZYcjlseEV6bUx3UVlBZWJYWDNkcGZqNkF1OEcxeTQ2RXo2SkZmWjZPT1VRdG9QVkQxQVJBcUtqUXRNMmhMdUc4UUJvUjNOMnU3b2loSGthTDVYMUtkeVRUcGNQUUpqWGRMWDdhQ0RlNjh4bm41TmJOZ1E1L1FlTHpROTI3RUJ6cWVlRW1sMStCVXpWV2NxTXJIOFhaUURyUjNhQnlXREp4bU5jbXJQYlhhK2haZmUyQjRkL3doWlJ3U0FxUE0ybitwdklSMUYvZDRaTGtVZFU1K0V1Q1dic0pHUkdSOFV1K0sxTlJVUFBqZ2cramR1emR1dSswMnMxa01nRkRDMGxpQklpSWlBbWxwYVJneVpJaEZOWXJkdTNkajVjcVZ1T3V1dS9ES0s2K1kyaGN0V3RUc0dPUnlPZjd3aHo4QUFQcjE2NGMvL09FUENBbXh2eFJZcVZUaThPSEQrT21ubjNEa3lCR29WQ3JFeE1UZzJXZWZ4YVJKa3lBV2kvSHBwNTlpOCtiTmlJeU14TVNKRS9IMTExL2p3b1VMU0U5UHg4TVBQNHlQUC80WWYvdmIzL0NYdi96RjRTVWdScUdob1pnMHlmeEI0TTZkT3lHWHl5MldZUURDYkF4QXlDbVJsWldGTjk5ODAySlpDZ0JzMjdiTjduVnJhMnV0SHRPN2QyOEdHOGdqR0d3QThQTHh6OTNXVjRSZk1EWU1uMmZSTGhHSmtYSHBSNWRLNzNuRHVndU9aN0VkSHovWUl0aFFycExqNzJlc3J5VnpSV2VzOE5IV0dBQ0hBZzIxMm5wa1hUK0pYNnN1NDNUTlZZK1VRZldFeE9BdStPdWcreEVvOFd2VjZ3YjUrT1B4NUR1UUhuY1RHaGVza21rVTJKQ1hoWU5sWjF0MVBFUkUxTG5ZcWtiaHFLZWVlc3JtdnVIRGh5TTFOUldwcWFsSVRFeTBXWnJSdUp6QzJVb1NNcGtNcjc3NktxNWZ2NDZ1WGJ0aS8vNzkrUG5ubjNIdnZmZmlnUWNlc0hwRGJ2VFJSeCtocHFZR1E0Y094WVFKRXpCeTVFaElKQkpjdkhnUmE5YXN3ZG16WnpGZ3dBRDgrYzkveHZYcjEvSDExMStqcEtRRUFEQjkrblFjUFhvVWh3NGR3cHR2dm9sWFhubkZJdEJpVDBSRUJPYk1tV1BXZHZqd1ljamxjb3YyeHVMajQvSCsrKy9iL0Q3YXF5eVJucDdlNHYvWFJNNWlzTUhON29qdGIvT3A2T1BKZHppY0NNL2RIanowbnMxOVg5NytRb3Y2N2hVU1o5RTJPQ0lSWWI1QmtHa1VMZXJieUZxRkR3WWJXbGU1U21hMVhhRlZJYWhSeFlaTHRhVmVxN0xocW9UQUtDeExmUkFoaldiemFQUmFLSFZxaTV3VTdqUWlPZ1ZQOVI2THFDYkpXUGVYbnNiR1N6OUNybEY2N05wRVJFUTllL1pFZkx4N1prUmE4K3FycnpwMG5ESHZRRUpDZ3NOOTUrYm00dTkvL3p0S1NrcHcrKzIzWStuU3Bjakp5Y0hHalJ1eGFkTW1mUHZ0dDNqNDRZY3haY29VK1BpWTMvSUVCZ2JpcmJmZVFreE1ETUxEd3dFQUpTVWwyTFJwRS9iczJRT0pSSUxaczJkait2VHBrRWdrcGlVbEtwVUtBQ0NSU1BEWHYvNFZMN3p3QWc0ZVBJaUNnZ0k4Ly96enVPbW1teHdldjZ0c0JScUkyaUlHRzl4SUJPRE8yRUUyOS9jSmpjZHRYZnJnY1BuNTFodlVEWjZza0pBU2FobHNrSWpFR0JYVER6dUtmM1hMTlNSTnBxY1pBR2dON2VPSnVTMlBIL25BNFdQL011aCtzeW9NbnJnR0FIdzY0aG1iKzZyVmRkQWFkUEFSU1ZDc3JNS3h5andjcTd5RTB6VlhzWFdrN1JyYmJWMVNjQXlXRHJyUFZEVURFSlk5clR6ekxlN3ZNY0pqd1laWEJrekZpT2dVczdZeWxRenJMdXh1RjB0T2lJaW8vZnZvbzQrY090N2c0SU1lWTBuS3NyS3laa3RSWHIxNkZULzk5Qk1BT0ZTS3NhQ2dBSnMzYjhhK2ZmdGdNQmd3YmRvMHpKOC9IMkt4R01PR0RjUFFvVU94Wjg4ZVpHUmtZTjI2ZGZqbW0yL3cxRk5QV1NTZzdOMjdOL1I2UFk0ZE80WWRPM2JnOE9IRDBPdjFHRGx5Sko1NjZpbDA2OWJON0pvQUVCYldrSDhxS2lvS3ExZXZ4cElsUzNENThtVXNYTGpRbEZ1aE9UcWR6aUluaGs0bi9GMXJLMWRHUkVTRTA4czFqQno5LzBia2JndzJ1TkdvMlA3b0VXeWVMRzk3MFRGTVNiakY5SHBPcjdFNFdWTUlXUWQ1WXRuRlB4Ukp3ZFovaWR6ZGJRaDJGaCtId1EzRkFnUEU1aldadFIyZ3ZLUXpud0dkd2JVTWJ1NzhuQmtBL092aUR6aFZjeFhGeWlxMzlSdnVHNFQwT012S0Q5WTByV2poNkhrQWNFMVpqWk0xaFdadFF5S1RzS2ovRkxPbEV3WUlKUzUvcnN6RC9UMUdPTnkvc3hvSEdnd3dZR2Z4Y1d6S1A4Z0tLMFJFMUNiVTFkVkJwOU1oTURBUVBqNCt5TS9QeC9YcjErSHI2OXZzdWNuSnljalB6OGVjT1hNUUhSMXQ4eml0Vm92cjE2OURyOWRES3BYYXpCdFFWbGFHSTBlT0lDc3JDeWRQbmdRQWRPdldEYzg4ODR4RlJRaVJTSVJ4NDhaaDlPalIyTFJwRTc3NjZpc3NXN1lNTjk5OE01NTU1aGtrSlNXaHNySVNuM3p5Q1k0ZVBZckt5a3FJeFdLTUdqVUtEejMwRUFJQ0FrekJBRDgvUHhRVUZPQ3p6ejREQUl1WkN6RXhNVmk3ZGkwKyt1Z2ovUGJiYjVnMmJSb1VDZ1VDQWdKTVpUS3RCUWlLaTR1dDVtWUFZTE05SXlNRFVxblU1dmV5c2FLaUlvU0VoQ0F3TUJDK3ZyNzQ5VmZoNFo4elN6MkkzSUhCQmpmeEZmdmdrYVJSWm0yNTFWZnc2ZVg5R0JxWmpPNUJ3Zy9hU0w5Z1BKTXlIbStmL3RvYnczUzd0Q1pQWmkvSXJ5SGxSb0xDK01CSTNCcmRDOWtWRjF0OG5SQmY4MlNWQ3AyNnhYMlM4L2FVNUxxOXo2NEI0WGc2WmJ4TDV6cHozb0hTTTJiQmhydmlVakcvZDdyRnNxZU5lVm5ZWDNyYXBmRzQ2b0s4QkJ2eXNscjFta1JFUlBZY09uUUlLMWV1dEdnM1ZuR3c1OGtubjBScGFTbk9uajJMd3NKQ3U4Y0dCUVZoOE9EQmVQcnBweTF1ek0rZlA0L2x5NWViYnR3QklERXhFZmZlZXkvR2pSdG5zVHlpc1lDQUFNeVpNd2ZqeDQvSG1qVnJrSk9UZzNuejVtSDE2dFVZTUdBQVRwNDhpZURnWUV5Wk1nWGp4NDgzSmF6TXlNaXdxTllBQ01rWnJRVkQvUDM5OGR4enowR3IxY0xIeHdmejU4OUhYbDZlYWIrMXBTRlJVVkdZTld1VzNlK0x0WE1jOWRKTEwxbWRJWkdhNnZoREdpSjNZTERCVGU2WHBpR21TV20vek9KZm9UY1lzTG5nZjNpbC8xUlQrL0RvM3BqWWJRaDJGUjl2N1dHNjNlMHhmYzFlcnozL0hWWU1mdGkwaHY5K2FacGJnZzFOSzJNb3RLb1c5MG1kVjJKd0Z6eGpKVkR4NmVYOVRpMzkyVGJxWmJlTXAwOW92Tk45bGFsa21KdjlMN2RjbjRpSU9qNnBWT3BVZm9iKy9mdmp0dHR1ZzA2bmcxNnZoMWdzUmxKU2tzMG43NDExN2RvVjc3MW5PMStZby9yMDZZUGs1R1FBUXBCanpKZ3hHREJnZ0ZOOVNLVlNyRnExQ3J0MjdjTCsvZnN4Y09CQWlFUWlyRjI3RnNIQndSYkhEeDgrSEJVVkZWQ3IxZERyOVFnTkRjV0FBUU53NTUzMnkySWJBeDk5K3ZSQlZWVVZmSDE5a1pDUVlEV0JabkJ3TUNaT25PalUrN0RHMXYvUHRMUTBYTHAwQ1FhREFRYURBVDQrUHVqWHJ4OW16NTdkNG1zU09ZUEJCamNZRXBtRUI1cE10ejRySzhMUE4yNnlqNVJmd0MrVmx6QXNxbUVkMnB5ZWQ2SkNKVU4yUlI3YXF0aUFjQ1FGeCtDc3JNanFkUHhlSVYzUlA2d2hXcHRmVjRaQ1JRVitMRDJGdTdzTkJRQ2toTVpqWkV3Ly9LK0ZHZlhEZmMxL0dkUjBrR1VvNUIwRmRlWDQ4Zm9wL0Y5WG9aU1V6cURIQitlL3g0K2xwN3c4TWlJaUlzOXd0Z3FCVkNyRnNtWExQRFFheDdsU1d0S2FpUk1ubXQzZ1d3czBBTUNnUVlNd2FKRHRIR3pOZWVrbCszbXNQdmpnQS9qNXVhZnkxZkxseTEwYUExRnJZYkNoaFdMOHcvQmkzN3NoYWxTMFRtZlE0NThYOTVobEt2amd3dmQ0Zjloc1U3WjdzVWlFaGYxK2o5ZHkvNHN6c3FKV0hyVnQvY01UOE9aTkR5RTVPTVkwTzJISmIvK3hXckt6Y1M0S0FOaDM0MGJ0bTZ2SE1DSCtadFAwOUVlVFJ1Rm94Y1VXSmFtTUN3ZzNlMTJ0cm5PNUwycGJ6c3V2T1Z5bFpkV1FSODBTWlU0N3VNcmw2MjY0bElXYkloTVJMUEhIMzg5c3gvR3F5eTczUlVSRVJKN2hqa0JEVzlLblR4OXZENEdvMVREWTBBTFJmaUY0TGZVQmhEWkpXdmROMFRFVTFKV2J0VldwNi9EUnhSK3dzTjlrVTV1ZjJBZC9IblFmL243Nkc1eW9MbWlWTVVmNWhTQXhPQVpKeGkzRVBMbGpYRUFFNGdMTWF4dzNUY29IQ0JuOFI4WTByRnZUNkhYNDhib1FiQ2hUeWJDdjlCVEdkaFhXaGNVR2hPUFJwRkhJdVBTankrUHVHbWcrcGxJYlpSaUpIS1hRcXJEMi9DN1VhVlM0V0Z2aVVoLy9MdmlmeTlkL09MRWhLM2FGU283dlMwNDRkWDRkbHhJUkVSRVJVUnZHWUlPTFl2ekQ4UHBORDFyY21PZFdYOEcvODYzZmdQeXY3Q3lTZzJOd3I3UWhzVTZReEE5TEI5MkhkUmQyWSsvMWt4NGI3K3VwRHlJcE9NWWlNT0tJcHU4UkFPYjB1aFBpUm5WK0Q1YWRNVnRxOFVYQlR4Z1YweDkrWXVFak5qbGhHTElyTGxwVUEzQlV6K0JZczlmRlN1dGxnWWljY2FLcVpVRysvMTQ1NHZLNVpzRUdkVzJMK2lJaUlpSWlhbXNZYkhCQmNuQXMvalR3SG91RWtLWDFOVmg1OWx1N1pRbzM1UjlFWEdBa2J1dlNNSVZLSWhKalFaOEprQVoxd2FiOGc5QWFkRTZQcVY5WUFrYkc5RVZDWUJTa1FkR0k5ZzgxMjU4YTBjT2hmZ3d3b0ZoWmhUejVkZVRWWHNlbFd1Ry9qZDNaZFJBR2hqZVUzdEVaOVBqeXlrOW14NVNwWk5oMk5SdlRlOXdHQUJBQmVMSGYzVmgwZkJNcTFiVk92VGRmc1kvRkRJeW1NMGVJaUlpSWlJaW83V0N3d1VucGNhbDRxdGRZK0lyTnYzVlY2anE4ZnVvcnlKdEpYR2dBOE42NW5RaVUrR0ZJWkpMWnZxbmRiOEhOa1VsNDc5d081TmVWT1RXdUx2NmhwcVNNenJoZVg0T3VqZkloN0x0K0d1K2YzMlh6ZUdsUU5PYjJIbXZXOWtOSkxxN1gxMWdjKy84S3N6RTZaZ0RpYnl5QmlQSUx3WjhHM0lNbHYvMEhhaWZ5Tnd3Szd3NGZrY1QwV21mUTQxS1RBQWdSRVJFUkVSRzFIUjByNDRvSGhmZ0U0UG0ray9CMHluaUxRRU81U280bHYyMUJrY0t4cWYwYXZSWnZuZHFHSStVWExQWWxCbmZCeWlHUFlIcVAyeEFnOFhWNGZJNHNUNmhTMXlHN0lnOWJDZzdoOVpOZjRiRWpIMkQreitzZHZrYVFqei8rMkg4Sy9NVU40NnJSS0xBcC82RFY0OVY2TGRhYzN3bTlvU0ZWWnUvUU9QeXgveFQ0aWlWV3o3SG05aGp6bXNablpFVk9CU3VJaUlpSWlJaW9kWEZtUXpORUVKWU5QSlk4R21HK1FSYjdyeW9xOE1hcC80ZFNLMC8yN2RFYWRGaDVkanZtOXg2SDlMaFVzMzArSWdrZVNyd05FK0lINHo5WERtTlB5VzltTit6V1ZLdnJVS1NzUkVKZ0ZBQWhlZHpGMmhKY2xKZmdndndhTHNwTFVPSGs4b1hHQWlTKytNdkErOUE5S05xc2ZXTmVGbXExOVRiUE95Y3J4bjhMZnpJdHB3Q0FZVkU5c1hqQVBWaHgrbXRvOVBhWGpJVDRCSmd0T1FHQXcyWG5YSGdIUkVSRVJFUkUxRm9ZYkxDalQyZzhadmNjZzM1aENWYjNIeTQvaDdYbnYwTzlUdU5TLzNxREFSOWUrQjRYNWRjd3A5ZFlpNmY5RVg3Qm1OODdIVk1UYnNXTzRsK1JkZjBrbERxMXpmNytVM0FZWXBFSUYrUWxLRkZXd1g1NHduRUJFbCs4T21BYStvWjFNMnYvc2ZRVURwYWRiZmI4THdwK1F1K1FPQXlMNm1scUd4cVpqTmRUcCtOdnA3OUd0VVpoODl4SjNZWWdVTkpRaTFobjBPTlFlY2NJTnNRMktlZHBqek16UWN6UGEvdi94UDNFUHVnUjNNV2hZNXQrSHh3OXI3RmlSWlZMZVZIY3lWZ1dsb2lJaUlpb28ycjdkeUplTUNDOE94NlUvZzZESXhPdDd0Y2FkUGo4OGtGc0x6cm1sdXZ0THZrTmwycExzYkQvWkt1VkgrSURJekNuMTUyWW1UUVNXZGRQNG9lU1hLczVIZjdud0kyL3M3cjRoMkxKd0h1UkZHeWVvREcvcmd6L3ZMREhvVDRNTU9DZGN6dXdZdkREa0RhYUdkRXZyQnRXRFhrVWZ6dXpIUmZrMXl6T2kvWUx3ZFR1dDVxMUhTNC9iMWIxb2ozNzZOYW5QSDZOTDI5L3dlUFhhQnJRTURnWjVrb0tqc0dhb2JOY3VyWXI1ejE5YkFPdUthdGR1cDY3R0djZ0dXbTRMSWlJaUlpSU9oZ0dHMjZRaU1RWUh0MGJkM2NiWWxacG9hbXorM0w2VUFBQUlBQkpSRUZVc21KOGVPRjdGQ29xM0hyOWk3VWxlUDZYVHpBajhYYjhQbUdZMVNlZmdSSS8zTjF0S083dU5oVFhsRlU0WEg0ZWg4dlA0Vkp0cVZ2SFlqUXd2RHRlN3ZkN1JQZ0ZtN1ZYcU9SNDY5UTJwL0ltS0xRcUxNdjlMOTRhUE1Qc2lYNjBmeWplSGp3RDI2NW00NHVDbjh5ZU9NL3RuWTZnUnJNYURERGdpeXVIVy9DT3lCTnViN0xNUmFYcm5EZk9RUkkvQlBuNG8wNnJzanNES2NqSEg0LzN2TU9zclZwdGUzWVBFUkVSRVZGNzFPbUREWEVCRVVpUHZ3bDN4ZzVDaEo5bFRnWWpoVTZOVFpjUDRMdHJPVzVibnRDVVdxL0ZwNWYzNDBEcEdjenJmWmZGc29YRzRnTWpjWjgwRFJxOXp1M0JCbCt4RHg1SkdvbmZKd3lEQ0NLemZUS05Fbjg5K1YrVXFXUk85MXVocnNWckovK0wxMU9ubzB1ajBwd1NrUmozUzBlZ1NsMkhuY1hIQVFEM1N0TXdQTHFYMmZsWjEwODVuSVNUUE9PVi9sUFJPelFPQ3EwS2FvTVcvbUpmaXp3ZVpTcm44cGQwRk1raHNYanpwb2NBQ010OUZEZUNEbHFESGhxOURscUREaEtSR1BHQkVXWkpWZ0hndkx6WUcwTW1JaUlpSXZLWVRoOXNtSjU0RzhiRURyQzVYNlBYWW1keERyNjZlclRac3BidWNybXVGSXRQL0J2RG8zdGhSdUpJaXlVTVJ0dUxmdkhJay83Uk1mMHdKZUVXaS9ZS2xSekxUbTV0MFEzL05XVTFYajJ4QmErbFBvQnVnWkdtOXVOVitkaFZuQU5BZVBMN2dIU0UyWG5WNmpwOGNtbWZ5OWR0aTE3TC9hL0R4ODdwZGFmRlRiMGpYc25aN05UeGY3dDVwdDM5RldvNVJ2aW5BSTJDUlUzOVZsM2cxRFV2MVpiaXJkUGJuRHFuSmFwYWtDalZuc1pMbXlRaU1VSjlBeEhxRzlqc2VVcWRHdnRLVDN0a1RFUkVSRVJFM3RMcGd3MGZYdGlON29GUjZCMGFaOWF1TStpUmRmMGt2aWc0M0tJcURpMlJYWkdIbnl2eWNIdE1QMHhOdU1Wc2pBZEt6K0NUU3o5NjVMcDdyNTlFdUY4d0hrMGFaV3E3b2lqSEd5ZS9RcmxLM3VMK3kxUXkvT25FRnZ4cHdGVDBDMHVBVEtQQWUrZDJtdGI2SzdRcS9PdmlEM2l1NzBUVE9mKzh1TWR1MVl2MjZJUVROK1VLTzlQeTdUbHZKUmRHU3hRcHE1cTkzczhWbDV6cVUydlFvY0lObnl0dnE5T3FVS1d1UTJTVFpVZjJhUFJhdkhkdVo0ZkpRMEpFUkVSRVpOVHBndzBhdlJZcnpueUQxVU1lUmJodkVHUWFKWGFYbk1DdTRoeFVlaW5JMEpnQlF1TEgvNVdkUlovUWVFeE9HSVlRbndDc1BmK2R4NVp6QU1EL0t6eUtZSWtmN3BXbTRXRFpXWHg0NFh1WHEyNVlJOU1vOE9mZnZzRGMzbmZoUkZVQlpFMHFVdnhZZWdvcG9YR1kyRzBJdGhZZXdkR0tpMjY3TnJtdXJONzY4aG1GVm9YRDVlZng2ZVg5VGllSTdFaE8xaFNpYjJnOFJDSVJ4QkFCSW1FaGtoZ2k0TWFTSksxQmh4cU5BbWRsUmRoUmZCelhtZ25nRUJFUkVSRzFSNTArMkFBSXl3UCtmbVk3RWdJanNhLzBUSnZOREg5ZWZnM3ZuTTEwZTcvZlhHMm9xbkd4dHNUMDllZjVCNUZiVTRpY3FueTNYeE1RWm8rc3U3RGI1djZObDM1RWxhWU9XNjhjOGNqMVc5dVI4Z3U0N0dKK0RVZlBiY2sxQU9EN2F5ZE1YMSt2dDh5OThGdDFBUmI4a2dFQTBCdjBVT20wcU5kcm9OQ3FuTHBPWHUxMTA5ZFgzWnhzMVoyY1hZYmlpWCtmUkVSRVJFVHRrY2hnTUxTN3g1RFREcTd5OWhDSWlEcVViYU5lOXZZUWlJaUlpS2dEc2F5dlNFUkVSRVJFUkVUVUFndzJFQkVSRVJFUkVaRmJNZGhBUkVSRVJFUkVSRzdGWUFNUkVSRVJFUkVSdVJXRERVUkVSRVJFUkVUa1ZndzJFQkVSRVJFUkVaRmJNZGhBUkVSRVJFUkVSRzdGWUFNUkVSRVJFUkVSdVJXRERVUkVSRVJFUkVUa1ZndzJFQkVSRVJFUkVaRmJNZGhBUkVSRVJFUkVSRzdGWUFNUkVSRVJFUkVSdVJXRERVUkVSRVJFUkVUa1ZndzJFQkVSRVJFUkVaRmJNZGhBUkVSRVJFUkVSRzdGWUFNUkVSRVJFUkVSdVJXRERVUkVSRVJFUkVUa1ZndzJFQkVSRVJFUkVaRmJNZGhBUkVSRVJFUkVSRzdGWUFNUkVSRVJFUkVSdVJXRERVUkVSRVJFUkVUa1ZndzJFQkVSRVJFUkVaRmJNZGhBUkVSRVJFUkVSRzdWTG9NTkFSSmZidytCaUtqRDRNOVVJaUlpSW5LM2RobHNpQXVJOFBZUWlJZzZEUDVNSlNJaUlpSjNhNWZCaHVIUnZiMDlCQ0tpRG9NL1U0bUlpSWpJM2RwbHNHRnE5MXNSNHgvbTdXRVFFYlY3TWY1aHVLZjdyZDRlQmhFUkVSRjFNTzB5MkJBazhjTXpmY1o3ZXhoRVJPM2VnajRURUNqeDgvWXdpSWlJaUtpREVSa01Cb08zQitHcUU5VUYrT0Q4OXloVHlidzlGQ0tpZGlYR1B3d0wra3pBVFJFOXZEMFVJaUlpSXVxQTJuV3dBUUFVT2pXK3Vmb3pzaXN1b3FTK0d2VTZqYmVIUkVUVUpnVklmQkVYRUlIaDBiMHh0ZnV0Q09LTUJpSWlJaUx5a0hZZmJDRHFkQW9MZ2RKUzE4NE5EUVZTVWdDUnlMMWpJaUlpSWlJaWFxUmQ1bXdnNnRTNmR3ZENRbHc3Vnk0SDh2UGRPaHdpSWlJaUlxS21HR3dnYW05RUlxQm5UOERIeDdYekt5dUI0bUwzam9tSWlJaUlpS2dSQmh1STJpTmZYeUE1MmZYenIxMERLaXJjTng0aUlpSWlJcUpHR0d3Z2FxL0N3b0J1M1Z3L3Y2QUFrTEdTQ3hFUkVSRVJ1UitERFVUdFdYdzhFQjd1MnJrR0E1Q1hCOVRXdW5kTVJFUkVSRVRVNlRIWVFOVGU5ZXdKQkFXNWRxNWVEMXk4Q05UVnVYZE1SRVJFUkVUVXFUSFlRTlRlaWNWQTc5NUNIZ2RYNkhUQWhRdUFRdUhlY1JFUkVSRVJVYWZGWUFOUlIrRHJDNlNrQ0lFSFZ4Z0REa3FsZThkRlJFUkVSRVNkRW9NTlJCMUZZS0N3cE1KVldxMFFjS2l2ZDkrWWlJaUlpSWlvVTJLd2dhZ2pDUThIZXZSdy9YeU5CamgvSGxDcDNEY21JaUlpSWlMcWRCaHNJT3BvWW1LQXJsMWRQNThCQnlJaUlpSWlhaUVHRzRnNm91N2RnY2hJMTg5WHE0Rno1NWpEZ1lpSWlJaUlYTUpnQTFGSGxaUUVoSVc1ZnI1R0l3UWNXQmFUaUlpSWlJaWNKRElZREFadkQ0S0lQRVN2Qnk1ZUJPUnkxL3NRaTRGZXZWb1d1Q0FpSWlJaW9rNkZNeHVJT2pKam9DQTQyUFUrakFHTHFpcjNqWXVJaUlpSWlEbzB6bXdnNmd4ME9pSHBvMExSc240U0U0RXVYZHd6SmlJaUlpSWk2ckFZYkNEcUxMUmFJZURRMHFTUENRbEFYSng3eGtSRVJFUkVSQjBTZ3cxRW5ZbXhyR1Y5ZmN2NmlZMFZLbDZJUk80WkZ4RVJFUkVSZFNnTU5oQjFOc1lxRXlwVnkvb0pDd042OWdRa0V2ZU1pNGlJaUlpSU9nd21pQ1RxYkh4OWdUNTlnSUNBbHZVamt3Rm56N1k4YUVGRVJFVFVBcFdWbFZDcjFkNGVob1hyMTYranZMemM2ajVGa3p4YUJvTUJlcjNlWTJQUmFEVFFhRFFlNjUvSUdnWWJpRG9qUHorZ2IxOGdLS2hsL2RUWEEyZk90S3kwSmhFUkViV0t0OTkrR3krODhJSkw1K3IxZWxSV1Z1TENoUXVvcTZ1emVzd0xMN3lBdDk5K3V5VkRkRnBXVmhZZWUrd3gvUGUvLzIzVjZ6cmlrVWNld1IvLytFZXIrOTU2NnkwODhjUVRVS2xVcUt5c3hLSkZpN0IrL1hxWHI1V2VubzRubm5qQzV2NkhIbm9JTTJmT2RMbC9JbGY0ZUhzQVJPUWxQajdDREllOHZKWUZDM1E2NE1JRlFDb0ZZbUxjTno0aUlpSnlxd3NYTHFDd3NOQ2lmY3VXTFNndkw0ZE9wNE5HbzRGU3FZUlNxWVJDb1lCY0xvZE1Kb05jTGpjOWVYL3NzY2Z3NktPUFd2Uno2dFFweUdReWo3K1B4bEpUVXdFQVgzenhCU1pQbm96dzhIQ256bi9paVNlc2ZrOGN0V2ZQSHFmUEtTZ29RSFoyTm02NzdUYjQrL3NEQUNvcUtuRGl4QWtNSGp3WUkwYU1jSGs4UkcwSmd3MUVuWmxFQXZUdURWeStERlJYdTk2UHdRQmN1U0pVdXBCS21UaVNpSWlvSGRtelo0L3BobHNzRmlNZ0lBREJ3Y0VJQ1FsQlpHUWtrcEtTRUJFUmdjaklTRVJGUmFGSGp4NU85Vy92aVh0VDhmSHhXTDU4T1FCZ3pabzFEcDBUR1JtSmtwSVNMRnUyREltSmlYYVA3ZE9uRHlaT25HalJQbVhLRklmSENBZ3pLbXByYTUwNngyakxsaTB3R0F4NDRJRUhBQUQrL3Y1NCtlV1g4ZUtMTDJMMTZ0WDQ3TFBQRUJnWWFIRmViVzB0cGsyYlpyUGZ3c0pDcEtlbjI3MjJ0ZjJMRmkzQ3VISGpuSHdYUk0xanNJR29zeE9MaFVTUEJRVkFSVVhMK2lvckU1Wlc5T3dwekp3Z0lpS2lkbVBYcmwzdzhjRHZiMWRuRG1SbVpqcDFmRzV1TG5KemMrMGVNMmJNR0t2QmhtZWZmZGFwYXgwL2Z0eWxZRU4rZmo2eXNySnc4ODAzWStEQWdhYjJnUU1IWXRhc1dSZzBhSkRWUUFNQStQcjYyZ3cyYk51MkRTRWhJVGFERFR0MjdJQklKTUtrU1pNczlqa2JQQ0p5Rk84R2lFaVlpWkNVSkFRSXJsOXZXVjl5dVpESG9XZFBJRGpZTGNNaklpSWkxL3o4ODgvNDlkZGZBUURWTjJZeGZ2VFJSNmI5OCtiTk0zM3RiS0Noc3JJUy8vclh2OHphS2lvcXNHTEZDdFByeFlzWEF3Q2tVaWt5TWpMczl0ZjBSdG5hRW9XclY2OGlOemZYYXNDZ3NiMTc5K0tPTys3d1NQREVucWJ2b2ZGc2d4MDdkbURqeG8wd0dBekl5Y2xwZGhaQ1krKysreTRHRFJxRXA1OSsydXIrWGJ0MklUNCszdWIrdlh2M1FpS1IyTnhQNUFrTU5oQlJnKzdkaFlCRFVWSEwrbEdyaGZLYUNRbEExNjd1R1JzUkVSRTU3ZVRKazlpNmRhdFpXK1BYallNTnpxcXJxOFBldlh2TjJoUUtoVm1iTWRqZ0RqcWREb3NYTDBacGFTbmk0K054ODgwM1d6MHVKeWNISzFhc3dMWnQyN0IyN1ZxSVduRjVaK09aQjAxbkd4dzllaFJIamh4QmFHaW94UXlEblR0M1FpNlhZL3IwNlZiN2pXa21MOVliYjd5Qi9mdjM0OWl4WTdqbGxsc3M5cTljdWRMWnQwTFVZZ3cyRUpHNXVEZ2g0SERsaXBDTHdWVUdBM0QxcWpEVHdUaHJnb2lJaUZyVjdObXpNWHYyYkFBTnlSQmRTV3BvalZRcU5lc3JQVDNkb1JrTXJwSklKRml3WUFHV0xsMktGU3RXWU1PR0RRZ0pDVEU3eG1BdzRKLy8vQ2NBWU1LRUNhMGFhQUJnTm5OZzI3WnRpSXlNeE5OUFB3MkZRb0c1YytjQ0FDSWlJakJuemh5ejh3NGZQZ3k1WEc3UjNwakJZTUM2ZGV1czdzdk96a1pSVVJIa2NqbXlzN09kR3ZPVFR6NXBTbFJKNUU3ODY1K0lMSFhwQWdRRUNKVXF0TnFXOVZWVEE1dytEU1FuQTZHaDdoa2ZFUkVSZFVvalJvekF1SEhqc0h2M2JtUmtaT0M1NTU0ejIvL05OOThnTHk4UEkwYU13T1RKa3gzdTk4TVBQM1JxSEZWVlZVNGQvNDkvL0FNVkxjeU5wZGZyc1czYk5ydkg3TisvMytsK0gzdnNNUVlieUNNWWJDQWk2MEpDZ1A3OWdZc1hoU29UTGFIUkFPZlBBL0h4d3NacUZVUkVSTmJwOVlCTUJ0VFZDWnRhTFpTWjF1bUF4RVFnT3RwamwzYW1hc1NNR1RPY3lqbmdUdlBtellOZXI4Zmpqejl1MWw1UlVZR1BQLzRZMGRIUldMUm9rVk45Tm5jVDN4SnF0UnFuVHAzQ1BmZmNZN0dreFJrU2ljUmlWc3IyN2R1eGR1MWFwS2FtWXZYcTFhMCtrNFBJSGdZYmlNZzJQeitnWDcrV2w4WTB1blpOV0ZhUm5DejBUVVJFUkFLbFVralNYRjB0QkJaRUlpQXdVRWkyTEpFSXl4R2JMQmxvaWNMQ1FpZ1VDdlR0Mjllc3pWRnl1YnpaWTBwS1NoQVhGK2ZTK0JxekZkVDQ0WWNmckxZckZBcmNkOTk5VnZldFdyVUtnd2NQTnIyT2pJeUVVcW5FbGkxYm5CclR3b1VMVVZ4YzdOQ3hmbjUrV0xac0dXSmpZN0YxNjFhN0pTcXR0YythTlFzelo4NjBhQzh0TGNXR0RSc1FHaHFLeFlzWE05QkFiUTZERFVSa24xZ005T29GRkJjTHdZS1dxcTBWcWxVa0pRSGg0UzN2ajRpSXFEM1Rhb1VjUnhVVlFsQWhNaEtJaWhLQ0RHS3gyeTVqTUJpZzAra0FBSFBuenNYbHk1Y3hjK1pNOU8zYkYzcTlIaEtKQk45OTk1M0ZlYzdtZVpESlpGaTllalYrK2VVWHFOWHFGajNKYjh4ZVdVZG5ORTIwdUhyMWFwZjZjZlE4clZhTGd3Y1BZdi8rL1ZpNGNDRUFJQ3dzekdLSlIyWm1KbVF5R1I1KytHR0xQbEpUVTYzMnUzejVjaWlWU3F4WXNRS3hzYkVBaEVTUXUzZnZkdmg5dUN0L0I1RTFERFlRa1dPNmRST2VzT1RuQzFNOFcwS3JGWlpuUkVjM1ZNQWdJaUxxYk9SeVlmYWdWaXNrYUk2TEV3SU9icFNUazRNREJ3N2cwS0ZEcUt5c0JDRE1ZQmcrZkRpR0RCa0NBTkJvTlBCelljYWhRcUZBVGs0T2NuSnlUT1UxYTJwcThOMTMzeUVxS2dvalI0NTAyL3N3SmxwMGw4MmJONXUrSDlaRVJVV1paaE0wZHl3QVBQdnNzd0NFY3FCbnpwekI2ZE9uQVFEWHJsM0Q2NisvRGdDbUJKSGg0ZUdtcEoxR0J3OGVoRXdtczJpM1pkMjZkYVpyREJzMnpOU2VscGFHeU1oSW0rZlYxZFZoOSs3ZFVLdlY2Tm16cDBQWEluSVYvOEluSXNkRlJnTCsva0xpU0xXNjVmMVZWQWpyVW52MEFDSWlXdDRmRVJGUmUxRmVEaFFVQ0lIOFBuMkV4TXdlOE1FSEh5QS9QeC8rL3Y3dzgvT0RXcTNHVjE5OWhhQ2dJTk14ZFhWMUZsVWRISkdWbFlVMWE5WUFBSHh1UERpSWlvckM4dVhMMGF0WEw3ZE02emZjcUl6bDdpVUNlL2Z1dGJ0c1JDcVZtb0lOelIwTENNR0d5c3BLaTlLVmdZR0JtREZqQnNhTUdXT2FmZEJTVzdac3dmYnQyNjN1R3oxNk5FYVBIbTNScnRmcmtabVppVTgvL1JTK3ZyNllNMmNPcGs2ZDZwYnhFTm5DWUFNUk9TY29xQ0dQZ3dQck5adWwwUWpCaThoSVFDb0ZmSDFiM2ljUkVWRmJWbG9LRkJZS3YvdVNrdHk2WEtLcDBhTkg0Lzc3Nzhlb1VhT3dZTUVDRkJZV21nVWF0Rm90NnVycUVCOGY3M1RmeWNuSm1EQmhBdExTMGpCMDZGQk1uVG9Wd2NIQjZOMjd0OXZHcjlGb0FEUUVNOXpOMmpJQ1c4czFyQjFyWEdZQ0NMTXZwRklwaGd3WmdtSERodUd2Zi8wcnVuVHBnaGt6WnJodHZGOSsrU1V5TWpLUWxwYUdxMWV2b3Fpb3lLSHo1czZkaTRLQ0Fvd2RPeGJ6NXMyek8vdUJ5RjBZYkNBaTUvbjZBaWtwUWlLcjRtTGd4bE9IRnFtcUVtWTVTS1VlemJSTlJFVGtWWEs1RUdpSWloSUNEUjVPNnZmb280L2EzVzlNY3VoS3NHSGd3SUVZT0hDZ1MrTnlWRzF0TFFBZ3dFTXpQOXhKSkJJaEl5T2oyZU5jVFJDNWJkczJyRisvSHNuSnlYajExVmV4WU1FQ3MrUHNsZThzS0NoQVNFZ0l3c0xDTEpKaDNubm5uZWpYcjErejR5WnlGb01OUk9RYWtVaFlXeG9TSXN4eWNNZXlDcDFPeUFsUldTbVU5MkxGQ2lJaTZraTBXdUYzWmxCUXF3UWFISkdmbnc4QTZOR2poM2NIWWtORlJRVUFJYzlCUnhFYUdvcEpreWFadGUzY3VSTnl1ZHhpR1FZQVUwQm54SWdSeU1yS3dwdHZ2bWsyTzhXb3VmS2R0YlcxVm8vcDNiczNndzNrRVF3MkVGSExoSVFBQXdZSVFRSjNsTWNFaEJrT3AwNEp5U09iWkkwbUlpSnF0L0x6aGNCNjM3NXRJdEFBQUNkUG5nU0FObnV6ZWVYS0ZRQndTd25OdGlJaUlnSno1c3d4YXp0OCtERGtjcmxGZTJQeDhmRjQvLzMzYmVhdnNGZFpJajA5SFZLcDFLR1pGMFR1NHJrRllrVFVlVWdrUW5uTUhqM2M5OGVUWGc5Y3VRS2NPeWZVSGljaUltclBTa3VCbWhyaGQ2Vy92N2RIWS9MVFR6L0J4OGZIYW5uRnRzQlk1U0lsSmNYTEkya2IzSjBvazhpVE9MT0JpTnduSmthWTZYRHBFbEJmNzU0K2EydUIwNmVGdnJ0MVk1bE1JaUpxZjNRNjRObzFJU0ZrRzhwTGRQejRjWlNVbENBdExRM0J3Y0VldlphOVBBVzJ5T1Z5SER4NEVENCtQaGcrZkxoSHhtWE1DZUVJblU3bmxtdnFkRHFMVXByR3ZtMlYySXlJaUlEWXhVU2lCbmZrMWlKeUFmOXFKeUwzQ2d3RSt2Y1haaVhjV0dmcEZtVmxRaTZIK0hnZ05yYk5URDhsSWlKcVZsbVprSytoVzdkV3Y3UkNvWUJFSW9GS3BVSkZSUVVrRW9scDM2ZWZmZ29BK1AzdmYrOXkzMWV2WGtXUEhqMXcrZkpsQUREcnY3R2dvQ0Q4N25lL3M5dmYzcjE3elY2dlg3OGVTcVVTNDhlUDkxak9obW5UcGpsODdJUUpFNW85UnFGUUlDQWd3SlI0MDFxQW9MaTQyR3B1QmdBMjJ6TXlNaUNWU2gwYVoxRlJFVUpDUWhBWUdBaGZYMS9UN0JEL05qU2poam9IQmh1SXlQM0VZaUh4VlhpNEVIVFFhdDNUcjA0SFhMMHExQ2J2M2wzb240aUlxQzNUNjRYcVRaR1JnQmNxS256Ly9mZG1WUXA2OXV3SkFOaStmVHRPblRxRkFRTUdJQzB0emFXK3hXSXhGaXhZWVBia3ZGZXZYbGFQalk2T3h1TEZpKzMyMXpqWWNPVElFZXphdFFzaElTR1lOV3VXUytOenhKTlBQbW5SdG5IalJxdkh6cDA3MTZMdGl5KytRRTFOamVuMVN5KzloTHk4UE5QcmhJUUVpM09pb3FLY2ZrOVJVVkVPSC92U1N5OVpuU0hSVnBmS1VNZkZZQU1SZVU1a0pCQWFLcFQ0c2pFdDBDWDE5Y0RGaTBCWW1CQjBDQXgwWDk5RVJFVHVaSnpWNEVKcFNYZElURXhFVEV3TXhHSXhJaU1qTVgvK2ZBREFxRkdqY09yVUtUejg4TU4yejA5SlNVRllXSmpWZlFFQkFVaE5UVVYxZFRYRVlqR2tVcW5WQklkU3FkU2gwcHFOanhzNmRDZ0dEaHlJNmRPbm8wdVhMczJlNjZ5a3BDUUVCQVRnb1ljZXN0aDM0TUFCczRTVXhtTWZlT0FCaTJQUG5EbURrcElTMCtzK2ZmcWdxcW9LdnI2K1NFaEl3Rk5QUFdWeFRuQndNQ1pPbk5qaTkyRHJlNXFXbG9aTGx5N0JZRERBWUREQXg4Y0gvZnIxdyt6WnMxdDhUU0puaUF4Y3hFTkVyYUdtQmlnb0FEUWE5L1lyRWdGZHVqQ2ZBeEVSdFQwR0E1Q2JLNVM2N04zYjI2TnBkN1JhTFh3NjJPLzI4K2ZQdzgvUEQwbEpTZDRlQ3BISE1kaEFSSzFIcHdPS2lvU25QTzRta1FnQmg1Z1k1bk1nSXFLMlFTNEh6cDhYQWcxYytrZEVuUXlERFVUVSt1UnlZWmFEU3VYK3Z2MzhoS21xMGRFTU9oQVJrWGRkdVNJc0l4dzhtTCtUaUtqVFliQ0JpTHhEcndlS2k0V2tXWjdBb0FNUkVYbVR3UUQ4OWhzUUVRRWtKbnA3TkVSRXJZN0JCaUx5cnJvNllaYURVdW1aL3YzOWhhQkRWQlNERGtSRTFIcGtNdURDQlNBbFJVaG9URVRVeVREWVFFVGVaekFBcGFYQXRXdENYZ2RQWU5DQmlJaGFVMEVCVUYwTjNIUVRmKzhRVWFmRVlBTVJ0UjFhclpCQXNyemNjOWRnMElHSWlGcERiaTRRRWdJa0ozdDdKRVJFWHNGZ0F4RzFQVW9sVUZnb0pKTDBsSUFBSWVnUUdjbWdBeEVSdVpkYUxRUWJldlFRcWlRUkVYVkNERFlRVWR0VlhRMWN2ZXFacWhWR2ZuNUFiQ3pRcFl0UVBwT0lpS2lsS2l1Qnk1ZUJnUU9GNERZUlVTZkVZQU1SdFcxNmZVTStCNzNlYzljUmk0WEtGYkd4L01PUWlJaGF4cGl2WWZCZ2I0K0VpTWhyR0d3Z292WkJveEh5T1ZSVWVQNWE0ZUZDMElIWnc0bUl5QlduVGdtQjYxNjl2RDBTSWlLdlliQ0JpTm9YaFVMSTUxQmI2L2xyQlFRQVhic0t5U1RGWXM5Zmo0aUkyaitkRHNqSkFicDNGMzZIRUJGMVVndzJFRkg3SkpNSlN5dGFJK2pnNHlQa2RJaUpFWEk4RUxWbk9oMXcvYm93eFZ1bDh1enlKQ0pQRVl1RjZrSVJFY0lOZlZ2S3VWTmJDNXc3QjZTa2NJWWNFWFZxRERZUVVmc21rd0hGeFVCZG5lZXZKUklKZjlqR3hBQ2hvWjYvSHBHN3lXVENXdkt3TUNHQUZoaklXVHZVUHVuMVF1V2k4bkxoYzUyWTJIWnU3RXRMaFJsNE45MEUrUHA2ZXpSRVJGN0RZQU1SZFF3MU5jSk1oOVlJT2dEQ0U3WG9hR0hqYkFkcUQyUXlJRDhmU0U1bXNJdzZGcmxjcVB6UVZqN2JUQTVKUkFTQXdRWWk2bWhxYW9TWkRncEY2MTB6TkZRSU9rUkc4aWt4dFUwNkhYRDZOSkNVMURadXhvamNUUzRYZ21rREJuaC9TY1haczhJWVVsSzhPdzRpSWk5anNJR0lPcWJxYW1HbVEyc0dIU1FTSWVBUUhRMkVoTFRlZFltYVUxd3NWSFJKVFBUMlNJZzhwNkJBV0xiUXJadDN4M0g4dUxEY3JudDM3NDZEaU1qTGZMdzlBQ0lpajRpSUVMYnFhdUZHUzZuMC9EVjFPbUg5Y0hrNWwxbFEyMUpkelVBRGRYeGR1Z2dCQjI4R0d6UWFJWjlFUUlEM3hrQkUxRVl3MkVCRUhac3g2RkJUSXlUdGtzbGE1N29xbFJEa0tDNFdrcFpGUnd2ajRESUw4Z2FWU2tnR1NkU1JCUVlLbjNWdk1sNmZRV1lpSWdZYmlLaVRDQThYTnFWU0NEcFVWQUN0dFlwTUpoTTJzVmdZUTBTRThGOXZyeXVtemtPdlo2Q0xPajZ4MlB1bFhJM0JCbjkvNzQ2RGlLZ05ZTENCaURxWHdFQmhPbmxDQWxCV0ptd2FUZXRjVzY4SHFxcUVUU1FTWmp3WVoxNzQ4TWN4RVZHN3AxSUpQOTg1czRHSWlNRUdJdXFrZkh5QStIZ2dMZzZvckFTdVgyK2R2QTVHQm9Pd3RLT21SbGhqSEJyYUVIamdINmxFUk8yVFNpWDhEQmVKdkQwU0lpS3ZZN0NCaURvM2thZ2hrYU5jTGdRZGFtcGFmeHh5dWJBVkZnSkJRVUpWaTRnSUpoa2pJbXBQVkNvdW9TQWl1b0hCQmlJaW85QlFZVk9waEtCRFJZVjMxdjhxRk1KV1ZDUUVHeUlpaE9CRFVGRHJqNFdJaUJ5blVnay9yNG1JaU1FR0lpSUwvdjVBang1Q1hvZktTaUhvVUZmbm5iSFUxd01sSmNMbTR5TUVROExDaEkzTExZaUkyZzZkRHRCcStiT1ppT2dHQmh1SWlHeVJTSUNZR0dHcnJ3Zkt5NFhnUTJzbGxHeEtxMjFJTUFrSVFSRmo0Q0UwbE5VdGlJaThpWlVvaUlqTU1OaEFST1NJZ0FDZ2UzZGh0b05NSmdRZWFtcGFyM3ltTlNwVlEwVU5BQWdPYmdnOGhJUXdRUmtSVVd0aXNJR0l5QXlERFVSRXpoQ0pnUEJ3WWROcWhaa081ZVd0VzhuQ2xybzZZYnQyVGFnM2I4eEJFUlltbFB3a0lpTFBZYkNCaU1nTWd3MUVSSzd5OFFGaVk0Vk5vUkJ5TzFSVUNPdDJ2VTJ2YnlpdENRQyt2c0pzaDVBUVlRWkVVQkJuUGhBUnVaTktKZnhlNEpJMklpSUFERFlRRWJsSFVKQ3dkZThPVkZjTFFRZVp6THZMTEJyVGFNenpQWWhFd25pRGd4czJQbzBqSW5LZFNzVnl4VVJFalREWVFFVGtUaUtSVVBZc01sS1k0VkJUSTl6Z3kyVGVLYU5waThIUXNPekN5TWRIQ0RvMG52M0FKM1JFUkk1UnFZUmxhMFJFQklEQkJpSWl6NUZJZ0tnb1lUTXVhNml1RnJhMkZIZ3cwbXJObDE0QVFxNkh4ck1mbVB1QmlNaVNYZytvMVp3aFJrVFVDSU1OUkVTdFFTeHVtUEdnMXdOeXVURGpvYnE2YmVSNHNFV3BGTGJ5Y3VHMVJDSUVISnB1bkFGQlJKMlpNVGtrbDFFUUVaa3cyRUJFMU5yRTRvYUtGZ2FERUhpb3JoYUNEMXF0dDBkbm4wNEgxTllLVzJOK2ZzSWYyWTBERUFFQnduc2xJdXJvR0d3Z0lyTEFZQU1Sa1RlSlJNSWEzN0F3UUNvVmNpZ1laenlvMWQ0ZW5lUFVhbUdUeWN6YkF3SXNneEQrL3F5RVFVUWRDOHRlRWhGWllMQ0JpS2l0RUlrYXlsTktwVUI5dlhEekxwTUpzeC9hWXA2SDV0VFhDMXQxZFVPYlNOUXc4OEVZZkRCdVhJNUJSTzJSU3NWQUtoRlJFd3cyRUJHMVZjWlpBYkd4RGRVampNR0h4bFVrMmh1REFWQW9oSzBwSHgvaFBUY09RQVFFQ01zMGZQZ3JpNGphcVBwNkxxRWdJbXFDZjdrUkViVUhqV2M5ZE9zbTVIYVF5eHVDRCsxcHlZVTlXcTMxbkJDQWtQL0J6MDhJUVBqNVdXNit2bnlxMkVyZWVlY2QxTmJXNGk5LytZdlYvZWZQbjhlQkF3Y3dmdng0U0tWU0FNQ2hRNGNRSHgrUG5qMTd1bnpkRXlkT1FDS1JZTkNnUVRhUHljbkpnVWFqd2EyMzN1cFUzNDgvL2pqQ3c4UHgvdnZ2TjN2c3BFbVRvTlBwOFAzMzN6dDFEV2U5OXRwcnFLNnV4bnZ2dmVlMlBrdExTN0ZseXhiMDdkc1hFeVpNY0Z1L25aNVNLVlFlYWlmT256K1A2T2hvUkVkSHQ5bzFLeXNyRVJJU0FqOC92MWE3cGlPdVg3OE9pVVNDTGwyNldPeFRLQlFJQ2dveXZUWVlEREFZREJCN0tCK1JScU1CQVBqNitucWtmNkxXeG1BREVWRjc1T1BUVU4wQ0VLYndObDV5MFpZclhMaEtyMjlZbG1HTE1lalFlR3ZheGhrU0xYYmt5QkZVVlZYWjNQL1paNS9oNk5HakNBME54ZlRwMDNIa3lCRzg5dHByNk5HakJ6Nzg4RVA0dTdpdS9lV1hYMFp3Y0RDKy92cHJtOGU4OGNZYmtNbGsyTE5uajFOOUZ4Y1hRNmxVT25Tc1RxZUR2aFdXTlowN2R3N2x4a293Ym5MbzBDRmtabWJpNE1HREdEMTZ0Tm1ObExPZWVPSUp0NHhwdzRZTkhydDVheFVxbFJDa09rWG5BQUFnQUVsRVFWUW9EUW54OWtnY1VsSlNnZ1VMRmlBOVBSMkxGaTF5Nmx5dFZvc3JWNjVBTHBkajhPREJEcCtYbFpXRmQ5NTVCek5tek1ETW1UT2RIYkpIUGZMSUk1QktwY2pJeUxEWTk5WmJiNkc0dUJqcjFxMURYVjBkM25yckxhU2twR0RldkhrdVhTczlQZDNtdFFEZ29ZY2Vna1Fpd1pkZmZ1bFMvMFJ0RGYvaUlpTHFDUHo5Z1pnWVlXdTg1S0t1VHRnNll2REJHbU9pU250RUl2UEFRK1BOV2h2elNEZ2xMeThQUjQ4ZVJWQlFFQ1pQbmd3QUdENThPRkpTVW5EaHdnWDg2MS8vd3JQUFB1dmxVUW8zVFhLNUhKSEdnSjBIVkZWVlllSENoUTRkKys2NzcrTG8wYVBZczJjUDVzNmRpNVNVRkkrTWFlclVxY2pNek1TVksxZXdkZXRXUFBiWVl5NzNWVmhZNkpZeEdRd0d0L1RqTmNabGJhR2gzaDJIZytMaTRqQnMyRERzMmJNSDA2ZFBSNDhlUFN5TytleXp6NkJXcTFGZlh3K1pUSWFxcWlxVWxKU2dyS3dNT3AwT1VWRlIrT0tMTHh5K1ptcHFLZ0RnaXkrK3dPVEpreEVlSHU3VW1KOTQ0b2tXZmQ2Y0RUNENRRUZCQWJLenMzSGJiYmVaQXFRVkZSVTRjZUlFQmc4ZWpCRWpScmc4SHFMT2dzRUdJcUtPcHZHU0MwQUlQdFRYQzM4UTE5WUsvN1UzTzZDak14Z2NDMG9ZaVVRTlFRZmoxdlIxMDMxaXNiQkpKQTFmZHhJYk5td0FBRXlaTWdYQndjRUFBTEZZakJkZmZCSFBQUE1NZHV6WWdmdnZ2eC94OGZGV3owOVBUN2ZiZjExZFhiUEgyT3ZuM1hmZnhhQkJnM0RseWhYTW16Y1BkOTExRjE1NTVaVm0rM09GVnF0MStBWkpwOVBoNU1tVHlNbkpjWHEyZ1VLaHdJSUZDeHcrdnZwR3d0Yi8vT2MvMkxkdm4wUG56Snc1RTJQSGpyVzZiOGVPSFU1UGpkZnBkQjFuR1VkdHJaRHN0ZzNQbXRxNWN5ZnFHLzNjRHcwTlJVQkFBUGJ2MzIvNmR3b0FTVWxKR0RwMEtENy8vSE5UbTQrUEQ0S0RneEVjSEl5ZVBYdWF2cGJKWkFnTEM4T2FOV3NjR2tOa1pDUktTa3F3Yk5reUpDWW0yajIyVDU4K21EaHhva1g3bENsVEhMcVdVVlpXRm1xdExjdHp3Sll0VzJBd0dQREFBdzhBQVB6OS9mSHl5eS9qeFJkZnhPclZxL0haWjU4aE1ERFE0cnphMmxwTW16Yk5acitGaFlYTi9neXp0bi9Sb2tVWU4yNmNrKytDeUx2YTdrOUZJaUp5RDJQMWg4QkF3TGdtVmF0dG1QVmdERUMweDJvWHJjRmdBRFFhWVdzSmF3RUk0MnVSU1BoYUpHcllHcisyOWpWZ25xT2lhWnUxWXp3c096c2J4NDRkUTJCZ29Pa1BkS09VbEJROCtlU1RHRHAwcU0xQUF3QlRqZ2RyQ2dzTElSS0owTDE3ZDV2SEZCVVZRYS9YMit6SCtJU3l0TFFVZ0hEVFpZc3JOd1FBc0czYk5vU0VoQ0FtSnNic2lhcng2ZXoyN2R1dDNxU2NPM2NPTVRFeFNFaElzSHZkcHZSNnZVdFBmVFVhamNQbnVYckQxdUVaREVLMUhRL09rSEdIVHo3NXhPclNwODgrKzh6czljU0pFekYwNkZBQXdMaHg0L0Q4ODg4M0cwakt6TXgwYWl5NXVibkl6YzIxZTh5WU1XT3NCaHVjblJWMS9QaHhsejY3K2ZuNXlNckt3czAzMzR5QkF3ZWEyZ2NPSEloWnMyWmgwS0JCVnY4TkEwSytCVnZCQnVQUEJscy9PM2JzMkFHUlNJUkpreVpaN0xNMkE0V29yV093Z1lpb00vTHhBY0xEaFExb21QMWdERHgwOXRrUG5xRFhDNXRXNisyUnVLVHgrdnlhbWhxenRvQ0FBS3hac3diLy9PYy9BUUJLcFJMMzNYZWZVLzJQR1RNR1M1WXNzYm1XR1JCdTdvT0NndXdlYzk5OTkwRW1rOWs5QmhCeU5BQ3dHN2l3RmJBdzNxRGIybTh0LzRCYXJVWlJVUkZpWW1LczNxU29WQ3JrNStmRDE5Zlg5SDAxM2h6YXlvMWd6SFVRRWhKaWRacTRYcS9IdDk5K2k3UzBOTVRGeFZudHc2aTJ0aGEvL3ZvclJvOGViZmM0YWtJdUZ3S1JyWmhvMFJWZmZ2a2xDZ29LY083Y09ZdW40elUxTmRpMmJSdnV1KzgrcytDYm41K2ZRek5XckgzMnJsNjlpdHpjWEtzQmc4YjI3dDJMTys2NEF6NnRQQ3VrNmMxKzQ5a0dPM2Jzd01hTkcyRXdHSkNUaytQUVRDb2o0OHlwcDU5KzJ1citYYnQySVQ0KzN1Yit2WHYzUWlLUjJOeFAxTjR3MkVCRVJPYXpIMkppaExiR3N4L3E2b1JzNnkxOXVrL3RsclVuNE1hMmdJQUFiTnEweWU1TmVITXpEcXhsZ204cUpDUUV0YlcxS0NvcXN2bjAvNVpiYmtHZEE2Vmg4L0x5QUFoVHBZMEpKMnRxYXN4dTdHMEZMTWFQSHcrOVh0OXNRS094Z29JQzZQVjZKQ2NuVzkxLy9QaHg2UFY2cUZRcWkrKzFyZGtIemVVNitQenp6N0ZwMHlaa1ptYmkvZmZmdC9ra0ZnQTJidHlJek14TTNINzc3WGp0dGRmc3Z4bHFVRlltTEZsclFhTE4xdkx0dDkvaTIyKy9SWHg4dkNtSEFnQzgvLzc3T0hEZ0FNUmljWXR5ZUJqcGREb3NYcndZcGFXbGlJK1B4ODAzMzJ6MXVKeWNIS3hZc1FMYnRtM0QyclZySVdyRldWaU5aeDQwblcxdzlPaFJIRGx5QktHaG9SWXpESGJ1M0FtNVhJN3AwNmRiN1RmRytQdlRoamZlZUFQNzkrL0hzV1BIY01zdHQxanNYN2x5cGJOdmhhaE5ZN0NCaUlpc2F6cjdBUkFDRUVxbDVjWWxHQjFlNDZlWER6NzRJS3FxcWt4dEZ5NWNNSnZlYk8wbTNORVpCL1lxSEJqTHdpMWR1clRaOFZycnAwZVBIcVliNmZQbnp3T0FXYlVIVjVjak9PTGN1WE1BaExYbzFodzllaFFBOE85Ly85dDB3ekpqeGd5VWw1ZTdsTndPQUI1NDRBSHMzNzhmK2ZuNVdMVnFsYzN2Mjltelo3Rmp4dzRBd0YxMzNlWFN0VHFsaWdwaENVVUx5cm0ycHFlZWVnckhqaDNEeXBVcjhmSEhIME1pa1dEUG5qMDRjT0FBUm84ZWpVY2ZmZFF0MTVGSUpGaXdZQUdXTGwyS0ZTdFdZTU9HRFFocFVxbkRZRENZWmtKTm1EQ2hWUU1OQU14bURtemJ0ZzJSa1pGNCt1bW5vVkFvTUhmdVhBQkFSRVFFNXN5WlkzYmU0Y09ISVpmTExkb2JNeGdNV0xkdW5kVjkyZG5aS0NvcWdsd3VSM1oydGxOamZ2TEpKMTJ1NUVQa0xRdzJFQkdSNDN4OGhJenJUZGU1cTFTV0FRaVZTbGllUVIxYVhWMGQzbmpqRGVqY1ZQSEVrWnQ5VndNQ3h0cjFWVlZWS0Nnb1FFSkNBajc1NUJNQXdyVHF5TWhJajVXY08zYnNHQUJnMDZaTjJMUnBrNms5SlNVRkgzNzRJWTRlUFlxdVhiczIrMlRVR1VGQlFWaTZkQ21lZnZwcEhEaHdBSm1abWFZS0lVWWFqUWFyVnEweUpjSWJPWEtrMjY3ZllSbnpORnk1QW9TRnRmbDhEZG5aMlpETDVRQ0FZY09Hd1dBd1lOKytmZEJvTkZpM2JoMUNRa0p3eXkyM0lDc3JDd0JzSmdKMXhvZ1JJekJ1M0RqczNyMGJHUmtaZU82NTU4ejJmL1BOTjhqTHk4T0lFU01zUHBQMmZQamhoMDZOdzE2Slhtdis4WTkvb0tLaXdxbHptdExyOWRpMmJadmRZL2J2Mys5MHY0ODk5aGlERGRUdU1OaEFSRVF0NSs4dmJCRVJEVzBHZy9WWkVGeUswYUhzM2JzWDE2NWR3NjIzM29yVHAwODd0SVRCSG10UDhUTXpNN0ZtelJwMDY5WU5HUmtaa0xTd0hHbDJkallNQmdPR0RCbGk4eGg3TXl6ME4yYnkyRHZtMldlZk5mV3YxV3B4L1BoeFNDUVNkT3ZXemRSMjdkbzFpTVZpbEpTVW9MS3kwaTAzZVUwbEp5Zmo4Y2NmUjM1K3Z0VjhESjk4OGdrS0Nnb3dkT2hRdTA5cjdibjc3cnRiT2t6Myt1V1gxcnVXVE5hNjEwdEtjam8veE1hTkczSHAwaVd6dG0rLy9kYnM5VHZ2dkdQNjJ2ZzVQSFBtakttNmpEV3hzYkYycTBQTW16Y1BlcjBlanovK3VGbDdSVVVGUHY3NFkwUkhSMlBSb2tVT3Z3OEF6ZDdFdDRSYXJjYXBVNmR3enozM1lPdldyUzczWTV3eDB0ajI3ZHV4ZHUxYXBLYW1ZdlhxMWEwK2s0UElXeGhzSUNJaXp4Q0poSFhNVGRjeWE3WENySWY2ZXZQL3FsU0FtNTZPVSt1Wk1tVUtxcXFxTUhueVpEejU1Sk1Bck4rRUd6UEMyN3BCWDdGaUJXSmpZeTNhcTZ1cnNYSGpSZ0RBSTQ4ODB1SkFBd0Q4OE1NUEFJQzB0RFNieDdSMGhvVkNvVEI5L2V1dnYwS2hVR0QwNk5HbXBRd25UNTdFaXkrK2lOallXTVRGeGVITEw3OTBTOFVIZXdHUUYxNTR3YUx0NnRXckFJVDNZaXZZTUdEQUFMejg4c3MyKyszZXZidExOMCtlV3JJQ2YzL1B6NnJTNllUbFl4RVJRRUNBWjY5bFpDeHI3S1RWcTFkYnpEeTZkdTBhcXF1cjBiOS9mNXZuNWVYbG1YS2JXTk92WHorellJT3RSSXJHZjI5TktSUUttNGxrVjYxYWhjR0RCNXRlUjBaR1FxbFVZc3VXTFRiSFk4M0NoUXROeVdDYjQrZm5oMlhMbGlFMk5oWmJ0MjYxVzZMU1d2dXNXYk13YytaTWkvYlMwbEpzMkxBQm9hR2hXTHg0TVFNTjFLa3cyRUJFUkszTHgwZllHdFYyTjlGb0dnSVB4aUNFV2kxc25CSFJKcW5WYWd3WU1BRFJqWjYyMnJ1SnRMVlBhNk5LeDlxMWExRmJXNHVrcENTM1Bma2ZQMzQ4U2twS3JDWm9NM0ltVDBKZVhoNUVJaEY2MmxpN2IzeUszRGpaWEg1K1BvQ0dhaGhoWVdFSUN3dHorSnEydUhvRFgxWldabk9mcmVTZGYvdmIzd0FBUTRZTWNmb0d5bUF3NFBqeDR3Q3NWKzlva1VHRDNOdWZOUVlEY1BHaU1MT2hlM2ZBZ2FvTjN0STBYd0lnekhiWXRXdVgzYy81NU1tVDhmenp6NXRlcDZlblF5cVYyczI3WXErc296T2FMaWRhdlhxMVMvMDRlcDVXcThYQmd3ZXhmLzkrTEZ5NEVJRHdiN0xwRW8vTXpFeklaREk4L1BEREZuMDBUcnJadU4vbHk1ZERxVlNhQlZSWHJseUozYnQzTy93K1hNM2JRdVJ0RERZUUVWSGI0ZXNyYk5hZTN1bjFEWUVINDlZMEdNRWNFYTFxNmRLbE9INzhPTlJxTmI3Ly9udFR1N1UvakkwSklwMzVvM25uenAwNGNPQUFBR0ZLdHZHbTFKV2JtVTJiTnFGcjE2NEFoQ1NJbzBhTnNscHU3OUtsU3poNjlDaXlzN1B4N3J2dk90VDMvUG56NGV2cmk1MDdkMXJzS3lzclEzWjJOcnAyN1lxaFE0ZWEyaTlmdmd4QXlObncrOS8vSHZWMlNzM2FlNysydnAvR0RQdWUxUGo5T0Vza0VyWG9mSzhUaVlRbERhZFBBNldsUXNDaERXc2FoREl1ZDJyYUhod2NqSWdieStGY0NRSVpFeTI2eStiTm0xRlpXV2x6ZjFSVWxHazJRWFBIQWpBbHNxMnNyTVNaTTJkdyt2UnBBTUpNajlkZmZ4MEFUQWtpdzhQRE1YdjJiTFB6RHg0OENKbE1adEZ1eTdwMTYwelhHRFpzbUtrOUxTME5rWFp5ZmRUVjFXSDM3dDFRcTlVMmc1aEU3UUdERFVSRTFENkl4Y0owWlZ0VGxnMEdZWW1HUnRNUWZEQnVqVi9iZUlKT3RxblZhaHcrZkJnblRwekFyNy8rYWtxNmR1VElFUUJDcVV1bFV1bldhK2JsNVprbGcyczhDOEZXK2N5bXlzdkxvVlFxSVJLSkxHNmNqSW5XZERvZGNuSnlBQWpKNU9iTm13ZkErdE5nVjJ6ZXZCbDZ2UjUzMzMwM1B2dnNNMHljT0JHeHNiSDQ1Y1k2LzV0dXVnbFNxZFFpMkZCZFhXMUs2aGNVRkdRMmM4UVJuS3JkQ254OWdhNWRnWklTb0ZzMzRXZFVHMlZyZVUzVDlva1RKMkwrL1BrQTRGUXlRbU1aVm5kLzd2YnUzV3QzdG81VUtqVUZHNW83RmhDQ0RaV1ZsUmFsS3dNREF6Rmp4Z3lNR1RQRzZuSXVWMnpac2dYYnQyKzN1bS8wNk5GV2M2am85WHBrWm1iaTAwOC9oYSt2TCtiTW1ZT3BVNmU2WlR4RTNzQmdBeEVSZFF3aVVjUE1DSHMxNy9WNkllQmdERXdZdjdiVnhqd1NrTXZsV0w1OHVVWDcvUG56OGJ2Zi9jNlU5TkJkU2t0THNXVEpFcWhVS3F2N215dWZXVnRiaTR5TURHUm1acUpidDI1NDZhV1h6S1psR3dNTUJ3NGN3S0ZEaDFCVFV3TkF1RkVhTVdJRTB0UFRNV0xFQ0x2NUQ1clNhclZteDRlSGgrUDUvOS9lblFkSFZlVnRISDg2U1dmdHJJUWxoQURLTXN3RUYwQUZZUVNVQVZGUlhKQkZSdzNJSXNpaUNJNDZMeWdLRktQaWdnaHFCQWRLQmhFVUZ4YlJDU05TSXFMRFVwYmlNaUJiMkFra25YUklTTkx2SDIyM2FYcEpkM0tURHZEOVZLVkl6ajMzM3RPaG9lbytmYzd2VEppZ3RXdlhxbUhEaG1yYXRLbW1UNSt1RHo3NFFQZmNjNDl5YzNQVnFsVXJKU1ltZWxUWUx5NHUxb2dSSTF4aGc5bHMxc3N2djZ6NHMzZUI4VElHSnlOcVcvZ1N5TXlTaElRRXZmZmVlMEdkRXhjWHB3OCsrS0JHWTZ0ektTbFNicTVqRzB3RGR4SXgyc3laTTkxK2Z2Lzk5L1h0dDk5NnREZHMyRkNuVHAyUzVIZ1BCOHE1TGEyMzJVSkc4RGFEeDlkN3lsdmZZY09HdVlLSTVPUmtaV1JrcUVPSER1clVxWk9lZlBKSnBhYW1hc2lRSVlhTjk5MTMzOVhDaFF2VnVYTm5IVGh3UUxtNXVRR2ROM0xrU08zZHUxZTlldlhTcUZHai9NNStBTTRGaEEwQWdBdExXSmhqZlhXZ2E2enRka2ZnNEF3ZW5GLytmcTZvY0h4Vi92NGNscEtTb3JpNE9IWHMyRkhkdW5YVHZIbnpWRkJRNExPNFcwMmNPblZLVHp6eGhFNmNPS0hHalJzclB6L2Y3eEtEczYxYnQwN1oyZG15V3EwYU1HQ0E3cnZ2UG85UGFGOTY2U1Y5OHNrbnJwL1QwOU9WbTV1cnBLUWsxMVJxS2JqNkIzYTczYTEvWVdHaHRtM2Jwb3FLQ2cwZlBsdzlldlJRWVdHaDVzMmJwL256NTB1U2V2YnM2ZlZhYjd6eGhtdzJteXdXaTZ0b1pIWjJ0aVpPbk9oM0RKWERodHA2NkhNeW1VeXVlaE5uOC9WN0N3c0xVM3A2ZWxEbjFIdVJrWTZ0Z1BQejYzWFljT1dWVitxTEw3NVFURXlNcnJ6eVNtM2N1TkhWL3VPUFB5bzZPbG90VzdhVTlQczJyY0Y4d3U5OG4wYlhWYkhNR2pDWlRGVUdscEtxWFNCeTVjcVZ5czdPMWtVWFhhUW5ubmhDWThlT2Rldm5iL3ZPdlh2M3ltS3hLQ0Vod2FNWTVuWFhYYWQyN2RwVk9XNmdQaUZzQUFEQUg1UHA5NktXTlhGMitGRDUrNG9LUjZoaHR3ZjJ2Yk0yaGE4L3oyNzc3UlB5NmpLWlRGcXhZb1hyQWZiMTExLzMyNys2dTFHWVRDYjk3VzkvMC83OSs1V2NuS3hubjMxVzQ4YU5DeXBzZVA3NTV4VVZGYVZYWG5sRmJkdTI5ZG9uUFQxZEVSRVIrdk9mLzZ5YmJycEpsMTEybWZyMDZlUFJ6L2tKNmY3OSsvMHUzZWpkdTdmWG1nMTJ1MTJuVDUvV2RkZGRKOG14UldTclZxMDBidHc0aFllSGV5MTQrZVdYWDJyVnFsVWFOMjZjbGk1ZHFzTENRdDF6enoxNjlkVlhkZVdWVitxYWE2N3hPUTduN3pnaUlxTFd3NGJZMkZpZkQyeStIdEFzRmt2UTU1d1RFaEljU3luc2RzZi9GL1ZRYVdtcDVzMmJwN0N3TUMxZXZOalZmdkxrU1UyYU5FbU5HalhTcTYrK3FwaVlHUDN2Zi8rVEpGZjRFSWdUSjA1SUNtNDJSSDBYSHgvdlZ0UlZjdFNSc1ZxdEhzc3dKQ2t6TTFPUzFLVkxGNjFmdjE3VHAwOVhySmRaZGxWdDMxbFlXT2kxVCt2V3JRa2JjTTRoYkFBQW9DNkVoWVZ1VGZkdjlRRnFJcGlIMStydVJyRmh3d2J0Mzc5ZkRSbzAwS3hac3p5V1o1U1hsNnR2Mzc1VjNyK2twRVFQUHZpZzEyTXZ2dmlpZXZYcXBiNTkrN29LNGZsaXQ5czFjK1pNZmZYVlYzcnV1ZWY4YmhQb2pjbGs4cGlhdldQSERrbFNqeDQ5UENydTc5bXpSLy80eHovVXBrMGI5ZXZYei9YSlpyOSsvZlR4eHgvcjJXZWZWWHA2dXMrQ2NjNWFHa2JzYW9FZ3hNVTV3a09iemZzdU8vWEF4eDkvckJNblRtak1tREZ1LzVhVGs1T1ZsWldsMTE5L1hYUG56dFhreVpPMWRldFdXU3dXdFdqUkl1RHI3OXUzVDVMVXBFa1R3OGNlS2tsSlNSN2J3VzdhdEVsV3E5WG5OckdTbEphV3BqbHo1dmlzWCtHdlNHNGdPMzRBNXhMQ0JnQUFZS2pxN2tZeFlNQUEvZlRUVDNyd3dRYzlIc1FseDhON1ZjVWg5Ky9mNzNlNmZsUlVsTmRyZTJNeW1aU1dscWFTa2hKTm1USkZjK2JNcVZGOWlsT25UdW1kZDk1UldGaVlSd2h4N05neFRaa3lSWGE3WFk4Ly9yaGJRY3Z3OEhBOS92ampHamR1bkI1NzdESE5talhMYStCdzRNQUJTWEx0dW9FNkVoZm5tTkZRV0Zndnc0YkN3a0l0V2JKRUtTa3BIcC9VUzQ1L214czJiRkJPVG81NjllcWxIVHQycUh2MzdrSHRSckYxNjFaSmp0MVZRSUZXd0ltd0FRQUExQXRtczFsUFBmV1V6K05oWVdGVmZ1TFh1M2R2djlQMWd6VjA2RkR0MjdkUFgzNzVwYVpPbmFvNWMrWjRuUm9kaU5telo2dXdzRkQ5Ky9kM202Sis3Tmd4VFpvMFNZY1BIOWJreVpPOUJpcXRXclhTNk5Hak5XZk9IRDN5eUNONjVwbG4xTDU5ZTdjK3ppMzJncG4rRGdNNGQ4b3hlRWNXb3l4ZXZGaFdxMVVQUHZpZzF4MG1UQ2FUSG5ua0VaV1dsbXI5K3ZXcXFLand1cXpJRjZ2VnFvMGJOeW9pSWtKWFhYV1ZrVU4zY1M0UkNrUzVRVVY5eTh2TFBiYlNkRjdiMXhhYlNVbEoxZG95VlBwOVJ3L2dmRUxZQUFBQTRJUEpaTktqano2cTBhTkhhLy8rL2RxMmJadTZkZXNXOUhXV0wxK3V6WnMzcTBtVEpobzZkS2lyZmZmdTNabzZkYXFPSERtaUlVT0crSDNJdS9ubW01V1hsNmUzMzM1Ymt5Wk4wbjMzM2FmQmd3ZkxaREtwckt4TS8vblBmeVJKbDE5K2VmQXZGRFVUSFMwRlVWdWtMbVZsWmFsUm8wYnEyYk9uYTRlWDNidDN1eTJuYU5teXBYYnYzcTBQUC94UXJWcTEwcFZYWGhudzliT3pzMVZjWEt6cnI3KysxbW8yM0hiYmJRSDNEV1NwbGMxbVUzUjB0QTRlUENoSlhnT0Nnd2NQZXEzTklNbG4rOEtGQ3dQZW1qYzNOMWNXaTBVeE1URXltODJ1MlNIQmJEa0sxSGVFRFFBQTRMeFFXNThNeHNiR2FzcVVLYkxaYkxyMDBrdmRqam1MVi9yN05ETW5KMGZaMmRtS2lJalEzLy8rZDhYOU50Vis2OWF0bWpwMXFrcEtTdFMzYjErM0VNS1grKzY3VHhFUkVWcTBhSkhlZXVzdHBhZW5xM3YzN2xxL2ZyM3k4L01WSFIydHE2Kyt1Z2F2Tm5ERjlmU1QvSkNJaXBJS0NrSTlDcTlpWTJNMVlNQUFMVm15UlAvODV6OWQ3WjA2ZFhMck4zZnVYSldYbC91c2QrTE41czJidFhidFdsa3NGbVZsWlJrMFlrLzMzMysvUjl1Q0JRdTg5aDA1Y3FSSDI3Smx5MXhiM0VyU3hJa1R0V3ZYTHRmUDNwWmRwYVNrQlAyYVVsSlNBdTQ3Y2VKRXJ6TWtMcm5ra3FEdUNkUm5oQTBBQUNCZ2VYbDVzbHF0TXB2TlB2djQyMW5BMTdIazVHUzkrKzY3QVkyaHJLeE1SVVZGaW91TGMvdDA5cHR2dnBIazJQWEFhSzFidDViTlp0UEJnd2VWa0pDZzZPaG9sWmVYYS9ueTVaS2tCZzBhZUQxdnpabzFtak5uamlUcDBVY2ZkYXNtbjVtWnFTdXV1RUlOR3piVW1ERmpBbDduZmZmZGQ2dE5telk2YythTXVuWHJwbVBIanVtMTExNlRKUFh2MzE4eE1URTFlYWtCS1NvcTBpMjMzQkxVT1FVRkJlZjJyaFArUkVmL3ZnVnVMZThFVWwyZE9uVlNYbDZlS2lvcTFLQkJBNCsvdjRjZmZsaGZmLzIxejRmZHpNeE1qM29nSFR0MlZHWm1wZ1lOR3FUVTFGVER4OXl5WlV0RlIwZHI4T0RCSHNlKytPSUx0NEtVenI1MzNubW5SOStkTzNmcThPSERycC9idG0ycmt5ZFB5bXcyS3owOVhTTkdqUEE0Snk0dVRqZmNjRU9OWDBOYVdwclg5czZkTzJ2Mzd0MnkyKzJ5MisyS2lJaFF1M2J0QWdvZGdYTkYvZnpmRUFBQTFDdGp4b3pSd1lNSFZWSlNvckt5TXA4N0lrZ0tlQnB4WmNGTXZ6NTU4cVR1dXVzdVNZNWRNc0xEdzJVeW1WeXpERHAwNkJEMC9RTng3Tmd4bjFYb3UzYnQ2dEcyZGV0V3ZmamlpektaVEJvL2ZyeXV2ZlphdCtOUlVWR2FPblZxdGRaNFYxNGJuNU9USTZ2VnFrYU5HcmwrTDdYTldUelRHK2ZVOUxQNUs5enBid2VUYzRKejZ2dnAwMUl0aEYxR2FOZXVuZCt0RXpNeU12eisyMzNwcFpjODJpSWpJL1g4ODgvWDJsYXJVNmRPOVhsczNyeDVBZmM5KzlqRWlSUDkzdmZWVjE5VlpHUmtBQ09zMm93Wk03eTJWelVHNEh4QTJBQUFBS3FVbHBhbVgzNzVSWkpqcXZDb1VhTjg5cTN0YmRzYU5teW90TFEwV2ExV1NZN2xFODZIMzQ0ZE8vcmRscTRtbWpWcnBzaklTSldXbHJyYUdqUm9vTzdkdTN1ZGJ0MnhZMGVOSHo5ZWlZbUo2dDY5dTlkclZyZVlYR1VEQmd6UWYvLzdYdzBkT3JUYXhTdURGUnNicTBXTEZuazk1bXYyZ3IvQ25lZjhqSWR6SUd5b0xiVVZOSVJTMjdadFF6MEU0THh3L3YzdkFBQUFERGRwMGlTTkh6OWVaclBaNXdQdDZOR2pkZWJNR1VQdis5NTc3M2x0WDd4NHNhSDM4YmNscDFONGVMaFdyMTR0dTkydWlvb0ttVXltS3NPQ20yKyt1ZHBqV3JwMGFVRDlJaUlpOU95eno5YlpkbnR0MnJUeEcycTBhZFBHWXltTHQ3WmdybG52bWMyT1hTbnFhWkZJQUFnRms1MTlWZ0FBT0wvOTk3L1NXY1hnZ1BOU0tOL3JQL3pnbU9IUXFsVm83ZzhBOVV6TjUrNEJBQUFBRjdwNnZQMGxBSVFDWVFNQUFBQlFVMUZSVWttSnhLUmhBSkJFMkFBQUFBRFVYRlNVSTJnd3VHNEpBSnlyQ0JzQUFBQ0Ftbkx1U0ZGU0V0cHhBRUE5UWRnQUFBQUExQlJoQXdDNElXd0FBQUFBYXNwc2xrd213Z1lBK0ExaEF3QUFBRkJUSnBNVUdVbllBQUMvSVd3QUFBQUFqT0Rja1FJQVFOZ0FBQUFBR0lLd0FRQmNDQnNBQUFBQUkwUkZTZVhsamk4QXVNQVJOZ0FBQUFCR1lFY0tBSEFoYkFBQUFBQ01RTmdBQUM2RURRQUFuTy9Dd3FTS2lsQ1BBcWhkRlJXTzkzb29FVFlBZ0F0aEF3QUE1N3VvS0ttNE9OU2pBR3BYY2ZIdkQvdWhFaGJtMlA2U2YyOEFRTmdBQU1CNUx5bEpPbjQ4MUtNQWF0Zng0NDczZXFqRnhoSTJBSUFJR3dBQU9QODFiaXdWRkVoV2E2aEhBdFFPcTlYeEhtL2NPTlFqa1dKaXBOT25KYnM5MUNNQmdKQWliQUFBNEh3WEhpNjFhQ0g5K2l1QkE4NC9WcXZqdmQyeXBlTzlIbW94TVk2ZzRmVHBVSThFQUVJcUl0UURBQUFBZFNBaHdmRXd0bWVQNC92VVZNZERVYWdMNmdIVlVWSGhXS3B3L0xoalJzTkZGMG54OGFFZWxVTk1qT1BQNHVMZnZ3ZUFDNURKYm1lT0Z3QUFGNHp5Y3VuSUVlblVLVWZGZkhhcHdMa29MTXhSRERJcHliRjBvajdNYUhDeTI2WHQyeDJCWGtaR3FFY0RBQ0hEekFZQUFDNGs0ZUZTMDZhT0x3REdNNWtraTBVcUxBejFTQUFncEpnN0NRQUFBQmpKWXBGc05zZE1JZ0M0UUJFMkFBQUFBRVp5MW85Z2RnT0FDeGhoQXdBQUFHQ2syRmpIY2dyQ0JnQVhNTUlHQUFBQXdFaGhZWTZsRkd3MUMrQUNSdGdBQUFBQUdDMHhVU29xa2twTFF6MFNBQWdKd2dZQUFBREFhTW5Kamo5UG5nenRPQUFnUkFnYkFBQUFBS05GUmpxV1VoQTJBTGhBRVRZQUFBQUF0U0U1bWFVVUFDNVloQTBBQUFCQWJYQXVwY2pMQyswNEFDQUVDQnNBQUFDQTJtQTJTMGxKMHRHalVrVkZxRWNEQUhXS3NBRUFBQUNvTFdscDBwa3owb2tUb1I0SkFOUXB3Z1lBQUFDZ3RzVEdPcmJCUEh4WXN0dERQUm9BcURPRURRQUFBRUJ0U2t0ekZJbGtkZ09BQ3doaEF3QUFBRkNiNHVLa2hBUXBOOWV4cEtJZXNObHNLaXdzOUhtOHNMQlFOcHV0RGtmazM0NGRPN1I1ODJhZnh6ZHYzcXkxYTlmS0h1VHNrZno4ZkpXWGx3ZlVkK2ZPbmRxOWUzZFExL2NuTHk5UHBmVndwNUlqUjQ3bytQSGpYbytkL1o2dzIrMnFxTVY2SkdmT25OR1pldkp2QnNFamJBQUFBQUJxVy9QbWptVVVlL2FFZWlTU3BMRmp4K3EyMjI3emVmeTIyMjdUMkxGajYzQkUvcjM4OHN1YU1tV0t6K1B2dlBPT1huamhoYUN2KytxcnIyclFvRUU2ZE9pUXE4MXV0MnZidG0wZWZjZVBINi9wMDZlN3RaV1ZsV24vL3YxQjMzZjkrdlc2OTk1N3RYejU4cURQclcxLy9ldGY5ZWlqajNvOU5uUG1UQTBiTmt3bEpTWEt5OHZUNU1tVGxaMmRYZTE3OWU3ZFc4T0dEZk41ZlBEZ3dicjc3cnVyZlgyRVZrU29Cd0FBQUFDYzk2S2lwQll0cE4yN0hmVWJtalFKOVlnTU5YRGdRSjA4ZWJMYTUzLzIyV2MxSG9QSlpKTEpaQXE0ZjFGUmtUWnQycVRVMUZTbHBhVzUydDk0NHcydFdMRkNreWRQVnA4K2ZmeGVZL0hpeGZyZ2d3LzAxRk5QcVdQSGpnSGYrNUpMTHBFa0xWdTJUUDM2OVZOaVltTEE1MHJTc0dIRHFoVnlPRlhuOTcxMzcxNXQyYkpGWGJ0MlZWUlVsQ1RweElrVDJyRmpoeTY3N0RKMTZkS2wydVBCK1ltd0FRQUFBS2dMeWNsU2FxcDA4S0Jrc1RpK3pqTVpHUmxCOWMvTnpUVmtHbjVaV1puQ3c4T0RPbWZObWpVcUtTbFIveUpUV0xjQUFCR0xTVVJCVlA3OTNkb0hEaHlvTDc3NFFpKysrS0xTMHRKY3djRFp2di8rZXkxYnRrekp5Y2xxMGFLRnEvM2xsMThPNlA3SnljazZmUGl3cGsyYjVuYStOMjNidHRVTk45emcwWDdMTGJjRWRDK245ZXZYKzEwKzQ4L1NwVXRsdDl0MTU1MTNTcEtpb3FJMGFkSWtQZnp3dzVvOWU3WVdMMTZzbUpnWWovTUtDd3Y5enFMWnYzKy9ldmZ1N2ZmZTNvNEhFZ1lodEFnYkFBQUFnTHFTa1NFVkZVbi8rNS9VdW5XdEJ3N1ZlWWh6OHZjUStORkhIM2w5c0Z5NGNHRlE0L00zSStMR0cyOTBmVjlXVnViV2RzY2RkMmo3OXUzNjhjY2YzYzd4TnQ1bHk1WXBKU1hGcmEyc3JFd3JWNjZVNVBqRS92WFhYM2NkR3p4NHNKNSsrbWxObURCQk0yYk0wUHo1ODVXY25PeDJmbDVlbnA1NTVobEZSMGRyeG93WmF0Q2dnZXZZcWxXcnFuemRsWDMzM1hmNjdydnYvUGJwMmJPbjE3QmgzTGh4UWQxcjI3WnQxUW9iOXV6Wm8vWHIxK3Z5eXk5WFptYW1xejB6TTFOWldWbHEzNzY5MS9lREpKbk5acDlodzhxVksyV3hXSHkrejFhdlhpMlR5ZVQyWG5CcTNyeDUwSzhEZFl1d0FRQUFBS2dyWVdGU216YlNMNzg0dmxxMGtNNTZFRFpTcjE2OXZMWi85ZFZYc3Rsc1BvL241T1FvTmpaV1YxOTl0ZGZqRVJHMS94aFIrZUhhK1ltOHM2MWR1M2FLaW9weVBYQisrZVdYS2kwdDFiWFhYdXM2Wi9QbXpTb29LSkRaYlBhNDlzY2ZmNnhqeDQ1SmNqelFWbmJqalRlcVZhdFdHanQyck9iT25hdGR1M2JwaWl1dWNPdXphTkVpNWVmbmE4YU1HV3JWcXBYYk1XOUxGQTRjT0tEdnZ2dk9hMkJRV1U1T2pucjA2RkVudjkvS3puN1lyeHcwclY2OVdnc1dMSkRkYnRmMjdkdXJETEFxZS9IRkY5VytmWHVOR1RQRzYvRzFhOWNxTFMzTjUvR2NuQnlGaDRmN1BJNzZqYkFCQUFBQXFFdG1zOVMycmFOK3c2Ky9TZ1VGVW5xNm85MWdqejMybU5mMlljT0d5V2F6K1R5ZWs1T2pCZzBhK0R4ZUZ5cC9hdS84Ukw1eVc3ZHUzVnpmYjkrK1hYRnhjWm84ZWJLcmJmVG8wU29vS1BCWVhsRlFVS0FsUzVhb1ljT0dldXV0dDF6MUI4N1d0MjlmZGVqUVFZMGJOL1k0Tm5yMGFQM2xMMy94dWNTaXN2THljajMyMkdNNmV2U28wdExTZFBubGwzdnR0MzM3ZHMyYU5Vc3JWNjdVSzYrOEVsVDlpWnFxUFBQZzdOa0dYMy85dFRadjNxejQrSGlQR1FacjFxeVIxV3JWb0VHRHZGNjNZY09HZnUvN3pEUFBhTU9HRGZyMjIyODlBaDFKZXU2NTU0SjlLYWhIQ0JzQUFBQ0F1aFlSNFpqaGNQaXdkT2lRZFBLazFMaXhvNlpEWkdTb1IxZnZsWmVYcTd5OFhKRy8vYTZzVnF0YmtVZEpQcmZCek03T1ZuNSt2cDU0NGdtZlFZT3ZIUklPSFRyazlaaS81U1BoNGVFYU8zYXNwa3lab2xtelp1bk5OOStVNWF6bE0zYTdYYSs5OXBva1I4aFJsMEdESkxlWkF5dFhybFJ5Y3JMR2pCa2ptODJta1NOSFNwS1NrcEkwZlBod3QvTTJiZG9rcTlYcTBWNlozVzdYL1BuenZSN2JzbVdMY25OelpiVmF0V1hMbHFER2ZQLzk5L3Y4KzBQOVFOZ0FBQUFBaElMSkpLV2xPWlpSNU9ZNlFvZERoeHgxSE9ManBkaFlLVHJhRVV5RWh6djZHMlQrL1BsK0N6T3VYTGxTWVdGaFFWODNtQ24yMWZIZWUrOHBKeWRIQXdZTTBQdnZ2NjlXclZxcGYvLytLaTR1VnFOR2pkejYraHAvZW5xNjJyZHZyNTkvL2xrLy8veXoyN0UvL09FUDZ0bXpwOCtkSHFxNzFXV1hMbDNVcDA4ZmZmcnBwMXE0Y0tIR2p4L3ZkdnpERHovVXJsMjcxS1ZMRi9YcjF5L2c2ODZiTnkrb2NRUzdZOGpjdVhOMTRzU0pvTTQ1VzBWRmhhcytoaThiTm13SStycjMzbnN2WVVNOVI5Z0FBQUFBaEZKVWxIVHh4VkpwcVpTWDU1amxjT2lRWjcrV0xhVktoUWdEOWVtbm4yckhqaDAxSG1aMGRIU1ZCUW45N1RyZ2pYTkhDRy9LeTh2MXd3OC9hUFBtemE3NkNxKzk5cG9pSWlJVUhoNnVwS1FrclZtenhsVWo0YUtMTG5JNzM3bDg0dXhRNVk0NzdsREhqaDMxNElNUGV0eXpUNTgrNnRtenB5Ukh2WXVxbHBITW1qVkxPVGs1VmI5UVNhTkdqVkpGUllYdXUrOCt0L1lUSjA3b3JiZmVVb01HRGR5V2dRU2lxb2Y0bWlndExkWDMzMyt2VzIrOVZTdFdyS2oyZGNMRHd6M3FXSHowMFVkNjVaVlhkTWtsbDJqMjdObDFQcE1EZFlPd0FRQUFBS2dQSWlPbEprMGNYeFVWa3MzbUNDREt5cVR5OG1ydlhMRno1MDU5K3Vtbk5SNWVhbXBxbFdGRHNJWDhQdi84YzY5aHc1NDllL1RRUXcrcHFLaklyZjJoaHg1UzkrN2RGUjhmcng0OWVtajU4dVZhc0dDQkpHblhybDJ5Mld5S2pZMlZKTmNTaTlMU1VrbU82ZndtazBsbXMxbHQyN2JWWjU5OTVnb0x2QlYxckNsZnN6eisvZTkvZTIyMzJXeTY0NDQ3dkI1Ny92bm5kZGxsbDdsK1RrNU9WbkZ4c1pZdVhSclVtQjU1NUJFZFBIZ3dvTDZSa1pHYU5tMmFHalZxcEJVclZ2amRuY1JiZTFaV2x1NisrMjZQOXFOSGorck5OOTlVZkh5OEhudnNNWUtHOHhoaEF3QUFBRkRmaElVWnRpM21oQWtUTkdIQ0JJLzIzcjE3cTJuVHBscTBhRkdWMStqWHI1L1ByUTFyUTJwcXFrcEtTblRWVlZlcFo4K2VXcng0c1E0ZlBxeWJicnJKcmQ5Tk45Mmt0OTkrV3phYlRWdTJiTkVERHp5Z3FWT25xblhyMXE3UXdXYXpLU1VsUmVQSGoxZUhEaDE4MW1Pb0RmNjJkUXpHMllVV1o4K2VYYTNyQkhwZVdWbVpObTdjcUEwYk51aVJSeDZSSkNVa0pIZ3M4VmkxYXBVS0NncDAxMTEzZVZ6RFcvSE1zckl5elpneFE4WEZ4Wm8xYTVacjZjdHp6ejBYVkNCV0crRVFqRWZZQUFBQUFNQW51OTJ1a3BJU3hjWEYxZGs5TFJhTGxpOWY3aXFrNk9zVC9GV3JWc2xtczZsNzkrNHFLU25SMTE5L3JRa1RKbWpCZ2dWS1NrcVNKSjA2ZFVyTm1qWFRuajE3Z2dwTWNuSnlBbDRpNFl1ejBLSlJsaXhab3J5OFBKL0hVMUpTWExNSnF1b3IvYjdqUjE1ZW5uYnUzS2tmZnZoQmtxTVE1dE5QUHkxSnJnS1JpWW1KR2pwMHFOdjVHemR1VkVGQmdVZTdML1BuejNmZG8xT25UcTcyenAwN0t6azUyZWQ1UlVWRit2VFRUMVZhV3FxTEw3NDRvSHNoOUFnYkFBQUFBUGprWE1vUVNOand5aXV2QkhWdG04M204OWpaT3phYzdjaVJJM3I3N2JjVkZoYW1yS3dzTld2V1RHKysrYVorL2ZWWE5XblNSRTJiTnBVa0hUaHdRTTJiTjlmcDA2ZlZ0R2xUelpneFE1OS8vcm5idFNyUFBuRE85R2phdEtuYjBnVnZkdXpZNFhWWmduTW5ES09YQ09UazVQZ3RVSm1Sa2VFS0c2cnFLem5DaHJ5OFBJK3RLMk5pWWpSa3lCRDE3Tm5Uby9CbWRTMWR1bFFmZmZTUjEyUGR1M2RYOSs3ZFBkb3JLaXEwYXRVcUxWcTBTR2F6V2NPSEQxZi8vdjBOR1E5cUgyRURBQUFBQUoveTgvTWxTZkh4OFZYMjlmVXdXUlBGeGNVNmNlS0Vxd2FENU5qcWNzcVVLU291THRhUUlVT1VrWkVoU1JveFlvU3JCa1Q3OXUwbE9UNTlkODV5YU5HaWhSSVNFcFNhbWlySnNmWGl2bjM3TkdEQUFOZTFuU0hISC8vNFIwMmNPTkh2MkdiTm11VTFiRGh6NW93a0tTS2lkaDYzdkMwajhMVmN3MXZmWWNPR3VZS0k1T1JrWldSa3FFT0hEdXJVcVpPZWZQSkpwYWFtYXNpUUlZYU45OTEzMzlYQ2hRdlZ1WE5uSFRod1FMbTV1UUdkTjNMa1NPM2R1MWU5ZXZYU3FGR2ovTTUrUVAxRDJBQUFBQURBSitmV2h3a0pDVlgyRFhZdC9jQ0JBMzF1eHpoMDZGQ0ZoNGZyMUtsVHN0bHM2dENoZ3lUcDExOS8xWXdaTTdSMzcxNTE2TkJCOTk1N3I5dDV6dTBRMjdkdnIrYk5tMnZMbGkzYXNtV0xUQ2FUcnJqaUNtVmtaS2hYcjE2U0hGdEI3dHUzVDZOR2pRcHEzRlVwTEN5VTVOakJvNzR6bVV4YXVIQmhsZjJxV3lCeTVjcVZ5czdPMWtVWFhhUW5ubmhDWThlT2Rldm5iL3ZPdlh2M3ltS3hLQ0Vod1dNcHpYWFhYYWQyN2RwVk9XNkVEbUVEQUFBQUFKOE9IRGdnU1hYK3FYTHo1czMxMDA4L3lXdzI2NnFycm5MVkYvam1tMiswZCs5ZVhYSEZGWHJ5eVNkOXpoNHdtVXo2di8vN1A4MmNPVk5Iang1MW13RVJpSnJVYkhBR05JbUppZFU2dno2S2o0L1hqVGZlNk5hMlpzMGFXYTFXajJVWWtwU1ptU2xKNnRLbGk5YXZYNi9wMDZlN2luWldWdFgybllXRmhWNzd0RzdkbXJDaG5pTnNBQUFBQUtDaW9pSkZSRVM0WmdaSWpvZm05OTkvWDVMajRiOHVUWnMyVFpKakI0UEtnY0xBZ1FPVm5wNnVybDI3VmxrVElTWW1ScmZmZnJ0dXVPR0dnTzdwM0I1VGt0TFMwcnp1cUZEWmQ5OTlwME9IRG5tMDc5dTNUNUxVcEVtVGdPNTdMa2hLU3RMdzRjUGQyalp0MmlTcjFlclJYbGxhV3BybXpKbmo4Ky9LMzJ5WTNyMTdLeU1qSTZDWkY2aC9DQnNBQUFBQWFNdVdMWm81YzZiaTQrTVZHeHVyOFBCd0hUbHlST1hsNVVwTFMxUG56cDNyZkV3bEpTWEt5c3BTang0OTlNQUREMGh5N0VCeDRNQUJkZXZXemRWdjM3NTltak5uam02NTVSYTNRb1BUcGszVHJsMjdsSjZlcmtzdnZkVHZ2WDc1NVJmTm5UdFhMN3p3Z2lUcFQzLzZreVpQbnV6M25GbXpabmtORzdadTNTcEphdE9tVFdBdjlEeG5kS0ZNbkJzSUd3QUFBQUNvZGV2V1NreE1WSEZ4c2F2bVFFSkNnanAxNnFUaHc0ZTd6WGp3WmRpd1lVSGQwMWw4MHBkMTY5YnArUEhqcmdLUGt2VGpqei9xczg4KzA2MjMzdXFhT1pDU2txSmR1M1pwOGVMRnV1YWFhMXdQdDJQSGp0WEREeitzMmJObjY0MDMzdkI0RGM1Q2pyTm56OWE2ZGVzay9iNzdSblZaclZadDNMaFJFUkVSdXVxcXEycDBMVitjZnorQktDOHZOK1NlNWVYbEhsdHBPcS90YTR2TnBLUWtoWVdGVmV0K3poMDljTzRpYkFBQUFBQ2dqSXdNclZpeG9rYlhxR3FyeFdDVWxKUm82ZEtsc2xnc3V1V1dXMXp0dDk5K3U5YXRXNmYzMzM5Zlk4YU1rZVRZUVdMZ3dJRmF1SENoTm03YzZKcmRrSm1acVJ0dnZGR3JWNi9Xa2lWTDNNS1EvUHg4N2RpeFE1TDB5U2VmcUZPblRyci8vdnNES29RcE9ZS0szYnQzS3p3ODNLMDlPenRieGNYRnV2NzY2MnV0WnNOdHQ5MFdjTisrZmZ0VzJjZG1zeWs2T3RxMXM0YTNnT0Rnd1lOZWF6Tkk4dG0rY09IQ2dPdGs1T2JteW1LeEtDWW1SbWF6MlRVN0pKQ1FDL1VUWVFNQUFBQUFReGk1RzhYeTVjdDEvUGh4alJvMXlxMnc0TVVYWDZ4MjdkcHAzYnAxeXNyS2NoMjcrZWFiOWE5Ly9VdkxsaTF6VzBveGRPaFFiZGl3UWN1WEwxZWZQbjNVckZrelNZNEg2cWlvS0RWdTNGaGp4b3hSMTY1ZC9ZNzE1TW1UdXZmZWV4VWJHNnVvcUNqbDUrZkxack9wZGV2V3JqNmJOMi9XMnJWclpiRllsSldWRmRUdkloajMzMysvUjl1Q0JRdTg5aDA1Y3FSSDI3Smx5OXhtbFV5Y09GRzdkdTF5L1p5ZW51NXhUa3BLU3RDdktTVWxKZUMrRXlkTzlEcERvcXE2R2FpL0NCc0FBQUNBQzFCcWFtcFFENFAraEllSFYydTZ2Sy96eXN2THRXblRKalZ0MmxTMzNucXJ4L0diYnJwSlgzNzVwWXFLaWx4aGc4VmkwVDMzM0tQRXhFUzNRbytKaVlrYU9YS2tUcDgrcmJTME5OYzE0dVBqTlgzNmREVnMyRkFXaTZYS3NTWW5KNnRGaXhiS3k4dlQ2ZE9uWlRhYjFhNWRPNDBmUDk3VnAyUEhqc3JNek5TZ1FZT1VtcG9hOU8raktpMWJ0bFIwZExRR0R4N3NjZXlMTDc1d0swanA3SHZublhkNjlOMjVjNmNPSHo3cytybHQyN1k2ZWZLa3pHYXowdFBUTldMRUNJOXo0dUxpQWk2MDZVL2x2NFBLT25mdXJOMjdkOHR1dDh0dXR5c2lJa0x0MnJYVDBLRkRhM3hQaEliSnptSVlBQUFBQVBXTTNXN1gwYU5IMWJoeDQxQVBKU2huNzU1eFB2ajU1NThWR1JtcGxpMWJobm9vT0ljUU5nQUFBQUFBQUVOVnJ6UW9BQUFBQUFDQUQ0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JUU5BQUFBQUFEQVVQOFAwTUJUS3ZOVTV4Z0FBQUFBU1VWT1JLNUNZSUk9IiwKICAgIlR5cGUiIDogIm1pbmQiCn0K"/>
    </extobj>
  </extobjs>
</s:customData>
</file>

<file path=customXml/itemProps2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3300</Words>
  <Application>WPS 演示</Application>
  <PresentationFormat>自定义</PresentationFormat>
  <Paragraphs>163</Paragraphs>
  <Slides>19</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19</vt:i4>
      </vt:variant>
    </vt:vector>
  </HeadingPairs>
  <TitlesOfParts>
    <vt:vector size="32" baseType="lpstr">
      <vt:lpstr>Arial</vt:lpstr>
      <vt:lpstr>宋体</vt:lpstr>
      <vt:lpstr>Wingdings</vt:lpstr>
      <vt:lpstr>黑体</vt:lpstr>
      <vt:lpstr>Arial</vt:lpstr>
      <vt:lpstr>Open Sans Light</vt:lpstr>
      <vt:lpstr>Open Sans</vt:lpstr>
      <vt:lpstr>微软雅黑</vt:lpstr>
      <vt:lpstr>Arial Unicode MS</vt:lpstr>
      <vt:lpstr>Segoe Print</vt:lpstr>
      <vt:lpstr>Office 主题</vt:lpstr>
      <vt:lpstr>1_Office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丫丫</cp:lastModifiedBy>
  <cp:revision>75</cp:revision>
  <dcterms:created xsi:type="dcterms:W3CDTF">2019-08-18T12:20:00Z</dcterms:created>
  <dcterms:modified xsi:type="dcterms:W3CDTF">2019-12-18T09:15:54Z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