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</p:sldMasterIdLst>
  <p:notesMasterIdLst>
    <p:notesMasterId r:id="rId5"/>
  </p:notesMasterIdLst>
  <p:handoutMasterIdLst>
    <p:handoutMasterId r:id="rId22"/>
  </p:handoutMasterIdLst>
  <p:sldIdLst>
    <p:sldId id="313" r:id="rId4"/>
    <p:sldId id="345" r:id="rId6"/>
    <p:sldId id="316" r:id="rId7"/>
    <p:sldId id="286" r:id="rId8"/>
    <p:sldId id="287" r:id="rId9"/>
    <p:sldId id="383" r:id="rId10"/>
    <p:sldId id="288" r:id="rId11"/>
    <p:sldId id="412" r:id="rId12"/>
    <p:sldId id="413" r:id="rId13"/>
    <p:sldId id="289" r:id="rId14"/>
    <p:sldId id="414" r:id="rId15"/>
    <p:sldId id="415" r:id="rId16"/>
    <p:sldId id="375" r:id="rId17"/>
    <p:sldId id="371" r:id="rId18"/>
    <p:sldId id="372" r:id="rId19"/>
    <p:sldId id="373" r:id="rId20"/>
    <p:sldId id="344" r:id="rId21"/>
  </p:sldIdLst>
  <p:sldSz cx="9144000" cy="5144135" type="screen16x9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C1A21"/>
    <a:srgbClr val="C9343D"/>
    <a:srgbClr val="C43534"/>
    <a:srgbClr val="7F7F7F"/>
    <a:srgbClr val="F2F2F2"/>
    <a:srgbClr val="A19EA2"/>
    <a:srgbClr val="65ACAF"/>
    <a:srgbClr val="D0E7EA"/>
    <a:srgbClr val="073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7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78"/>
      </p:cViewPr>
      <p:guideLst>
        <p:guide orient="horz" pos="1433"/>
        <p:guide pos="28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5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E3837-5BC5-45A4-BB73-D10D862CFC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CB8D7-D0BF-4B35-B620-44BF3A43872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C518A-FD6B-4653-AD25-2EF8706341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CB8D7-D0BF-4B35-B620-44BF3A4387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CB8D7-D0BF-4B35-B620-44BF3A4387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CB8D7-D0BF-4B35-B620-44BF3A4387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CB8D7-D0BF-4B35-B620-44BF3A4387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C518A-FD6B-4653-AD25-2EF8706341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CB8D7-D0BF-4B35-B620-44BF3A4387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CB8D7-D0BF-4B35-B620-44BF3A4387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CB8D7-D0BF-4B35-B620-44BF3A4387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CB8D7-D0BF-4B35-B620-44BF3A4387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CB8D7-D0BF-4B35-B620-44BF3A4387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image" Target="../media/image1.jpeg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1.jpe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image" Target="../media/image1.jpeg"/><Relationship Id="rId2" Type="http://schemas.openxmlformats.org/officeDocument/2006/relationships/tags" Target="../tags/tag16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8650" y="535348"/>
            <a:ext cx="3511241" cy="1071308"/>
          </a:xfrm>
        </p:spPr>
        <p:txBody>
          <a:bodyPr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4231888" y="535348"/>
            <a:ext cx="4283912" cy="405340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8650" y="1735708"/>
            <a:ext cx="3511241" cy="2859191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833674" y="273892"/>
            <a:ext cx="681676" cy="4359641"/>
          </a:xfrm>
        </p:spPr>
        <p:txBody>
          <a:bodyPr vert="eaVert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28649" y="273892"/>
            <a:ext cx="7084832" cy="4359641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28650" y="413730"/>
            <a:ext cx="7886700" cy="416995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485776" y="414410"/>
            <a:ext cx="8172449" cy="4315581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0" y="1100331"/>
            <a:ext cx="9144000" cy="294373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+mj-ea"/>
              <a:ea typeface="+mj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2428876" y="1498472"/>
            <a:ext cx="4286250" cy="1210844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90000"/>
              </a:lnSpc>
              <a:buNone/>
              <a:defRPr kumimoji="0" lang="zh-CN" altLang="en-US" sz="6000" b="1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4" hasCustomPrompt="1"/>
            <p:custDataLst>
              <p:tags r:id="rId9"/>
            </p:custDataLst>
          </p:nvPr>
        </p:nvSpPr>
        <p:spPr>
          <a:xfrm>
            <a:off x="2428875" y="2853237"/>
            <a:ext cx="4349354" cy="88955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28650" y="4768096"/>
            <a:ext cx="2057400" cy="27389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28950" y="4768096"/>
            <a:ext cx="3086100" cy="27389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8096"/>
            <a:ext cx="2057400" cy="27389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485776" y="414410"/>
            <a:ext cx="8172449" cy="4315581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1100331"/>
            <a:ext cx="9144000" cy="294373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+mj-ea"/>
              <a:ea typeface="+mj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1143000" y="2314979"/>
            <a:ext cx="6858000" cy="828821"/>
          </a:xfrm>
        </p:spPr>
        <p:txBody>
          <a:bodyPr anchor="ctr" anchorCtr="0">
            <a:normAutofit/>
          </a:bodyPr>
          <a:lstStyle>
            <a:lvl1pPr algn="ctr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1143000" y="3220013"/>
            <a:ext cx="6858000" cy="724026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485776" y="414410"/>
            <a:ext cx="8172449" cy="4315581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485776" y="1461010"/>
            <a:ext cx="8172449" cy="2222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>
            <a:normAutofit/>
          </a:bodyPr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485776" y="1255234"/>
            <a:ext cx="8172449" cy="1166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485776" y="3772559"/>
            <a:ext cx="8172449" cy="116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3314159" y="1715489"/>
            <a:ext cx="4057650" cy="994346"/>
          </a:xfrm>
        </p:spPr>
        <p:txBody>
          <a:bodyPr anchor="b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3" hasCustomPrompt="1"/>
            <p:custDataLst>
              <p:tags r:id="rId11"/>
            </p:custDataLst>
          </p:nvPr>
        </p:nvSpPr>
        <p:spPr>
          <a:xfrm>
            <a:off x="3314159" y="2748236"/>
            <a:ext cx="4057650" cy="742013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zh-CN" altLang="en-US" dirty="0"/>
              <a:t>单机此处编辑标题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8650" y="1369458"/>
            <a:ext cx="3886200" cy="326407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29150" y="1369458"/>
            <a:ext cx="3886200" cy="326407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273892"/>
            <a:ext cx="7886700" cy="994346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9841" y="1308950"/>
            <a:ext cx="3868340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9841" y="1962050"/>
            <a:ext cx="3868340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29150" y="1308950"/>
            <a:ext cx="3887391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29150" y="1962050"/>
            <a:ext cx="3887391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8" Type="http://schemas.openxmlformats.org/officeDocument/2006/relationships/theme" Target="../theme/theme2.xml"/><Relationship Id="rId17" Type="http://schemas.openxmlformats.org/officeDocument/2006/relationships/tags" Target="../tags/tag73.xml"/><Relationship Id="rId16" Type="http://schemas.openxmlformats.org/officeDocument/2006/relationships/tags" Target="../tags/tag72.xml"/><Relationship Id="rId15" Type="http://schemas.openxmlformats.org/officeDocument/2006/relationships/tags" Target="../tags/tag71.xml"/><Relationship Id="rId14" Type="http://schemas.openxmlformats.org/officeDocument/2006/relationships/tags" Target="../tags/tag70.xml"/><Relationship Id="rId13" Type="http://schemas.openxmlformats.org/officeDocument/2006/relationships/tags" Target="../tags/tag69.xml"/><Relationship Id="rId12" Type="http://schemas.openxmlformats.org/officeDocument/2006/relationships/tags" Target="../tags/tag68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ea typeface="黑体" panose="0201060906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黑体" panose="02010609060101010101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黑体" panose="02010609060101010101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黑体" panose="02010609060101010101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黑体" panose="02010609060101010101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黑体" panose="02010609060101010101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黑体" panose="02010609060101010101" charset="-122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0" Type="http://schemas.openxmlformats.org/officeDocument/2006/relationships/notesSlide" Target="../notesSlides/notesSlide9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4.xml"/><Relationship Id="rId18" Type="http://schemas.openxmlformats.org/officeDocument/2006/relationships/tags" Target="../tags/tag129.xml"/><Relationship Id="rId17" Type="http://schemas.openxmlformats.org/officeDocument/2006/relationships/image" Target="../media/image5.png"/><Relationship Id="rId16" Type="http://schemas.openxmlformats.org/officeDocument/2006/relationships/tags" Target="../tags/tag128.xml"/><Relationship Id="rId15" Type="http://schemas.openxmlformats.org/officeDocument/2006/relationships/tags" Target="../tags/tag127.xml"/><Relationship Id="rId14" Type="http://schemas.openxmlformats.org/officeDocument/2006/relationships/tags" Target="../tags/tag126.xml"/><Relationship Id="rId13" Type="http://schemas.openxmlformats.org/officeDocument/2006/relationships/tags" Target="../tags/tag125.xml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9" Type="http://schemas.openxmlformats.org/officeDocument/2006/relationships/slideLayout" Target="../slideLayouts/slideLayout4.xml"/><Relationship Id="rId18" Type="http://schemas.openxmlformats.org/officeDocument/2006/relationships/tags" Target="../tags/tag147.xml"/><Relationship Id="rId17" Type="http://schemas.openxmlformats.org/officeDocument/2006/relationships/tags" Target="../tags/tag146.xml"/><Relationship Id="rId16" Type="http://schemas.openxmlformats.org/officeDocument/2006/relationships/tags" Target="../tags/tag145.xml"/><Relationship Id="rId15" Type="http://schemas.openxmlformats.org/officeDocument/2006/relationships/tags" Target="../tags/tag144.xml"/><Relationship Id="rId14" Type="http://schemas.openxmlformats.org/officeDocument/2006/relationships/tags" Target="../tags/tag143.xml"/><Relationship Id="rId13" Type="http://schemas.openxmlformats.org/officeDocument/2006/relationships/tags" Target="../tags/tag142.xml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tags" Target="../tags/tag1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5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6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78.xml"/><Relationship Id="rId2" Type="http://schemas.openxmlformats.org/officeDocument/2006/relationships/image" Target="../media/image2.png"/><Relationship Id="rId1" Type="http://schemas.openxmlformats.org/officeDocument/2006/relationships/tags" Target="../tags/tag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8" Type="http://schemas.openxmlformats.org/officeDocument/2006/relationships/slideLayout" Target="../slideLayouts/slideLayout4.xml"/><Relationship Id="rId17" Type="http://schemas.openxmlformats.org/officeDocument/2006/relationships/tags" Target="../tags/tag95.xml"/><Relationship Id="rId16" Type="http://schemas.openxmlformats.org/officeDocument/2006/relationships/tags" Target="../tags/tag94.xml"/><Relationship Id="rId15" Type="http://schemas.openxmlformats.org/officeDocument/2006/relationships/tags" Target="../tags/tag93.xml"/><Relationship Id="rId14" Type="http://schemas.openxmlformats.org/officeDocument/2006/relationships/tags" Target="../tags/tag92.xml"/><Relationship Id="rId13" Type="http://schemas.openxmlformats.org/officeDocument/2006/relationships/tags" Target="../tags/tag91.xml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tags" Target="../tags/tag7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8" Type="http://schemas.openxmlformats.org/officeDocument/2006/relationships/slideLayout" Target="../slideLayouts/slideLayout4.xml"/><Relationship Id="rId17" Type="http://schemas.openxmlformats.org/officeDocument/2006/relationships/tags" Target="../tags/tag112.xml"/><Relationship Id="rId16" Type="http://schemas.openxmlformats.org/officeDocument/2006/relationships/tags" Target="../tags/tag111.xml"/><Relationship Id="rId15" Type="http://schemas.openxmlformats.org/officeDocument/2006/relationships/tags" Target="../tags/tag110.xml"/><Relationship Id="rId14" Type="http://schemas.openxmlformats.org/officeDocument/2006/relationships/tags" Target="../tags/tag109.xml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tags" Target="../tags/tag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072039" y="2076973"/>
            <a:ext cx="6858000" cy="828676"/>
          </a:xfrm>
        </p:spPr>
        <p:txBody>
          <a:bodyPr>
            <a:normAutofit fontScale="90000"/>
          </a:bodyPr>
          <a:lstStyle/>
          <a:p>
            <a:r>
              <a:rPr lang="zh-CN" altLang="zh-CN" sz="5000" dirty="0" smtClean="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跨境电商产品</a:t>
            </a:r>
            <a:r>
              <a:rPr lang="zh-CN" altLang="zh-CN" sz="5000" dirty="0" smtClean="0">
                <a:latin typeface="黑体" panose="02010609060101010101" charset="-122"/>
                <a:sym typeface="黑体" panose="02010609060101010101" charset="-122"/>
              </a:rPr>
              <a:t>评估与选择</a:t>
            </a:r>
            <a:endParaRPr lang="zh-CN" altLang="zh-CN" sz="5000" dirty="0" smtClean="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385945" y="3115310"/>
            <a:ext cx="2511425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7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>
            <a:off x="2259330" y="3115310"/>
            <a:ext cx="2160000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918863" y="868416"/>
            <a:ext cx="4225137" cy="2700000"/>
          </a:xfrm>
          <a:prstGeom prst="rect">
            <a:avLst/>
          </a:prstGeom>
          <a:blipFill>
            <a:blip r:embed="rId1"/>
            <a:stretch>
              <a:fillRect l="-30579" r="-3057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0" y="1307588"/>
            <a:ext cx="9144000" cy="910828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3" name="直接连接符 12"/>
          <p:cNvCxnSpPr/>
          <p:nvPr/>
        </p:nvCxnSpPr>
        <p:spPr>
          <a:xfrm>
            <a:off x="806623" y="1421941"/>
            <a:ext cx="0" cy="6821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063522" y="1416753"/>
            <a:ext cx="3597775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50" b="1" dirty="0" smtClean="0">
                <a:solidFill>
                  <a:schemeClr val="bg1"/>
                </a:solidFill>
                <a:latin typeface="Arial Black" panose="020B0A04020102020204" pitchFamily="34" charset="0"/>
                <a:ea typeface="黑体" panose="02010609060101010101" charset="-122"/>
                <a:sym typeface="黑体" panose="02010609060101010101" charset="-122"/>
              </a:rPr>
              <a:t>Part Three.</a:t>
            </a:r>
            <a:endParaRPr lang="en-US" altLang="zh-CN" sz="4050" b="1" dirty="0" smtClean="0">
              <a:solidFill>
                <a:schemeClr val="bg1"/>
              </a:solidFill>
              <a:latin typeface="Arial Black" panose="020B0A04020102020204" pitchFamily="34" charset="0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91101" y="2504096"/>
            <a:ext cx="4111466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zh-CN" altLang="en-US" sz="4500" dirty="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供应商询价</a:t>
            </a:r>
            <a:endParaRPr lang="zh-CN" altLang="en-US" sz="4500" dirty="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7" grpId="0" bldLvl="0" animBg="1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31" name="直接连接符 30"/>
          <p:cNvCxnSpPr/>
          <p:nvPr>
            <p:custDataLst>
              <p:tags r:id="rId1"/>
            </p:custDataLst>
          </p:nvPr>
        </p:nvCxnSpPr>
        <p:spPr>
          <a:xfrm>
            <a:off x="2296156" y="854012"/>
            <a:ext cx="0" cy="3811270"/>
          </a:xfrm>
          <a:prstGeom prst="line">
            <a:avLst/>
          </a:prstGeom>
          <a:ln w="3175" cap="rnd">
            <a:solidFill>
              <a:srgbClr val="000000">
                <a:lumMod val="50000"/>
                <a:lumOff val="50000"/>
              </a:srgbClr>
            </a:solidFill>
            <a:round/>
            <a:headEnd type="none"/>
            <a:tailEnd type="none" w="med" len="med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35" name="文本框 34"/>
          <p:cNvSpPr txBox="1"/>
          <p:nvPr>
            <p:custDataLst>
              <p:tags r:id="rId2"/>
            </p:custDataLst>
          </p:nvPr>
        </p:nvSpPr>
        <p:spPr>
          <a:xfrm>
            <a:off x="2611120" y="1262380"/>
            <a:ext cx="6108700" cy="364490"/>
          </a:xfrm>
          <a:prstGeom prst="rect">
            <a:avLst/>
          </a:prstGeom>
          <a:noFill/>
        </p:spPr>
        <p:txBody>
          <a:bodyPr wrap="square" lIns="67500" tIns="0" rIns="67500" bIns="35100" rtlCol="0">
            <a:noAutofit/>
          </a:bodyPr>
          <a:p>
            <a:pPr algn="just">
              <a:lnSpc>
                <a:spcPct val="120000"/>
              </a:lnSpc>
            </a:pPr>
            <a:r>
              <a:rPr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你要确保他们的最低限度你可以接受，这个最小订单数量可能会根据你的商品和供应商而有所变化，但是最低订单量大多数时候是可以协商的。</a:t>
            </a:r>
            <a:endParaRPr lang="zh-CN" altLang="en-US" sz="1200" spc="15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6" name="文本框 35"/>
          <p:cNvSpPr txBox="1"/>
          <p:nvPr>
            <p:custDataLst>
              <p:tags r:id="rId3"/>
            </p:custDataLst>
          </p:nvPr>
        </p:nvSpPr>
        <p:spPr>
          <a:xfrm>
            <a:off x="2611120" y="805180"/>
            <a:ext cx="6108700" cy="357505"/>
          </a:xfrm>
          <a:prstGeom prst="rect">
            <a:avLst/>
          </a:prstGeom>
          <a:noFill/>
        </p:spPr>
        <p:txBody>
          <a:bodyPr wrap="square" tIns="35100" bIns="0" rtlCol="0" anchor="b">
            <a:normAutofit/>
          </a:bodyPr>
          <a:p>
            <a:pPr>
              <a:lnSpc>
                <a:spcPct val="120000"/>
              </a:lnSpc>
            </a:pPr>
            <a:r>
              <a:rPr sz="1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1、最低订单量是多少？</a:t>
            </a:r>
            <a:endParaRPr lang="zh-CN" altLang="en-US" sz="1400" b="1" spc="300" dirty="0">
              <a:solidFill>
                <a:srgbClr val="1F74A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7" name="文本框 36"/>
          <p:cNvSpPr txBox="1"/>
          <p:nvPr>
            <p:custDataLst>
              <p:tags r:id="rId4"/>
            </p:custDataLst>
          </p:nvPr>
        </p:nvSpPr>
        <p:spPr>
          <a:xfrm>
            <a:off x="2611120" y="2026285"/>
            <a:ext cx="6108700" cy="333375"/>
          </a:xfrm>
          <a:prstGeom prst="rect">
            <a:avLst/>
          </a:prstGeom>
          <a:noFill/>
        </p:spPr>
        <p:txBody>
          <a:bodyPr wrap="square" lIns="67500" tIns="0" rIns="67500" bIns="35100" rtlCol="0">
            <a:noAutofit/>
          </a:bodyPr>
          <a:p>
            <a:pPr algn="just">
              <a:lnSpc>
                <a:spcPct val="120000"/>
              </a:lnSpc>
            </a:pPr>
            <a:r>
              <a:rPr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一些供应商可能会以零售价为准，有些供应商也会以折扣价，甚至还有的供应商会免费提供样品。</a:t>
            </a:r>
            <a:endParaRPr lang="zh-CN" altLang="en-US" sz="1200" spc="15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8" name="文本框 37"/>
          <p:cNvSpPr txBox="1"/>
          <p:nvPr>
            <p:custDataLst>
              <p:tags r:id="rId5"/>
            </p:custDataLst>
          </p:nvPr>
        </p:nvSpPr>
        <p:spPr>
          <a:xfrm>
            <a:off x="2611120" y="1727835"/>
            <a:ext cx="6108700" cy="295275"/>
          </a:xfrm>
          <a:prstGeom prst="rect">
            <a:avLst/>
          </a:prstGeom>
          <a:noFill/>
        </p:spPr>
        <p:txBody>
          <a:bodyPr wrap="square" tIns="35100" bIns="0" rtlCol="0" anchor="b">
            <a:normAutofit/>
          </a:bodyPr>
          <a:p>
            <a:pPr>
              <a:lnSpc>
                <a:spcPct val="120000"/>
              </a:lnSpc>
            </a:pPr>
            <a:r>
              <a:rPr sz="1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2、样品定价是多少？</a:t>
            </a:r>
            <a:endParaRPr lang="zh-CN" altLang="en-US" sz="1400" b="1" spc="300" dirty="0">
              <a:solidFill>
                <a:srgbClr val="3498DB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cxnSp>
        <p:nvCxnSpPr>
          <p:cNvPr id="39" name="直接连接符 38"/>
          <p:cNvCxnSpPr/>
          <p:nvPr>
            <p:custDataLst>
              <p:tags r:id="rId6"/>
            </p:custDataLst>
          </p:nvPr>
        </p:nvCxnSpPr>
        <p:spPr>
          <a:xfrm>
            <a:off x="2665343" y="1735295"/>
            <a:ext cx="6101080" cy="0"/>
          </a:xfrm>
          <a:prstGeom prst="line">
            <a:avLst/>
          </a:prstGeom>
          <a:ln w="3175" cap="rnd">
            <a:solidFill>
              <a:sysClr val="window" lastClr="FFFFFF">
                <a:lumMod val="85000"/>
              </a:sysClr>
            </a:solidFill>
            <a:round/>
            <a:headEnd type="none"/>
            <a:tailEnd type="none" w="med" len="med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40" name="直接连接符 39"/>
          <p:cNvCxnSpPr/>
          <p:nvPr>
            <p:custDataLst>
              <p:tags r:id="rId7"/>
            </p:custDataLst>
          </p:nvPr>
        </p:nvCxnSpPr>
        <p:spPr>
          <a:xfrm>
            <a:off x="2661925" y="2533611"/>
            <a:ext cx="6101080" cy="0"/>
          </a:xfrm>
          <a:prstGeom prst="line">
            <a:avLst/>
          </a:prstGeom>
          <a:ln w="3175" cap="rnd">
            <a:solidFill>
              <a:sysClr val="window" lastClr="FFFFFF">
                <a:lumMod val="85000"/>
              </a:sysClr>
            </a:solidFill>
            <a:round/>
            <a:headEnd type="none"/>
            <a:tailEnd type="none" w="med" len="med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41" name="文本框 40"/>
          <p:cNvSpPr txBox="1"/>
          <p:nvPr>
            <p:custDataLst>
              <p:tags r:id="rId8"/>
            </p:custDataLst>
          </p:nvPr>
        </p:nvSpPr>
        <p:spPr>
          <a:xfrm>
            <a:off x="2598420" y="2884170"/>
            <a:ext cx="6108700" cy="361950"/>
          </a:xfrm>
          <a:prstGeom prst="rect">
            <a:avLst/>
          </a:prstGeom>
          <a:noFill/>
        </p:spPr>
        <p:txBody>
          <a:bodyPr wrap="square" lIns="67500" tIns="0" rIns="67500" bIns="35100" rtlCol="0">
            <a:normAutofit/>
          </a:bodyPr>
          <a:p>
            <a:pPr algn="just">
              <a:lnSpc>
                <a:spcPct val="120000"/>
              </a:lnSpc>
            </a:pPr>
            <a:r>
              <a:rPr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商品的单价成本是最重要的问题。</a:t>
            </a:r>
            <a:endParaRPr lang="zh-CN" altLang="en-US" sz="1200" spc="15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2" name="文本框 41"/>
          <p:cNvSpPr txBox="1"/>
          <p:nvPr>
            <p:custDataLst>
              <p:tags r:id="rId9"/>
            </p:custDataLst>
          </p:nvPr>
        </p:nvSpPr>
        <p:spPr>
          <a:xfrm>
            <a:off x="2598420" y="2580005"/>
            <a:ext cx="6108700" cy="290195"/>
          </a:xfrm>
          <a:prstGeom prst="rect">
            <a:avLst/>
          </a:prstGeom>
          <a:noFill/>
        </p:spPr>
        <p:txBody>
          <a:bodyPr wrap="square" tIns="35100" bIns="0" rtlCol="0" anchor="b">
            <a:noAutofit/>
          </a:bodyPr>
          <a:p>
            <a:pPr>
              <a:lnSpc>
                <a:spcPct val="120000"/>
              </a:lnSpc>
            </a:pPr>
            <a:r>
              <a:rPr sz="1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3、商品定价是多少？</a:t>
            </a:r>
            <a:endParaRPr lang="zh-CN" altLang="en-US" sz="1400" b="1" spc="300" dirty="0">
              <a:solidFill>
                <a:srgbClr val="1AA3A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3" name="文本框 42"/>
          <p:cNvSpPr txBox="1"/>
          <p:nvPr>
            <p:custDataLst>
              <p:tags r:id="rId10"/>
            </p:custDataLst>
          </p:nvPr>
        </p:nvSpPr>
        <p:spPr>
          <a:xfrm>
            <a:off x="2606675" y="4255135"/>
            <a:ext cx="6108700" cy="407670"/>
          </a:xfrm>
          <a:prstGeom prst="rect">
            <a:avLst/>
          </a:prstGeom>
          <a:noFill/>
        </p:spPr>
        <p:txBody>
          <a:bodyPr wrap="square" lIns="67500" tIns="0" rIns="67500" bIns="35100" rtlCol="0">
            <a:noAutofit/>
          </a:bodyPr>
          <a:p>
            <a:pPr indent="0" algn="just" fontAlgn="auto"/>
            <a:r>
              <a:rPr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库存成本是电商起步的主要成本之一，有些供应商会要求卖家支付前期的全部订单费用，你需要知道他们是否会提供后期订单的付款条款。</a:t>
            </a:r>
            <a:endParaRPr sz="12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20000"/>
              </a:lnSpc>
            </a:pPr>
            <a:endParaRPr lang="zh-CN" altLang="en-US" sz="1200" b="0" spc="15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11"/>
            </p:custDataLst>
          </p:nvPr>
        </p:nvSpPr>
        <p:spPr>
          <a:xfrm>
            <a:off x="2611120" y="3884295"/>
            <a:ext cx="6108700" cy="351155"/>
          </a:xfrm>
          <a:prstGeom prst="rect">
            <a:avLst/>
          </a:prstGeom>
          <a:noFill/>
        </p:spPr>
        <p:txBody>
          <a:bodyPr wrap="square" tIns="35100" bIns="0" rtlCol="0" anchor="b">
            <a:normAutofit/>
          </a:bodyPr>
          <a:p>
            <a:pPr>
              <a:lnSpc>
                <a:spcPct val="120000"/>
              </a:lnSpc>
            </a:pPr>
            <a:r>
              <a:rPr sz="1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5、支付条款是什么？</a:t>
            </a:r>
            <a:endParaRPr lang="en-US" sz="1400" b="1" spc="300" dirty="0">
              <a:solidFill>
                <a:srgbClr val="9BBB59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cxnSp>
        <p:nvCxnSpPr>
          <p:cNvPr id="45" name="直接连接符 44"/>
          <p:cNvCxnSpPr/>
          <p:nvPr>
            <p:custDataLst>
              <p:tags r:id="rId12"/>
            </p:custDataLst>
          </p:nvPr>
        </p:nvCxnSpPr>
        <p:spPr>
          <a:xfrm>
            <a:off x="2652435" y="3188115"/>
            <a:ext cx="6101080" cy="0"/>
          </a:xfrm>
          <a:prstGeom prst="line">
            <a:avLst/>
          </a:prstGeom>
          <a:ln w="3175" cap="rnd">
            <a:solidFill>
              <a:sysClr val="window" lastClr="FFFFFF">
                <a:lumMod val="85000"/>
              </a:sysClr>
            </a:solidFill>
            <a:round/>
            <a:headEnd type="none"/>
            <a:tailEnd type="none" w="med" len="med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46" name="文本框 45"/>
          <p:cNvSpPr txBox="1"/>
          <p:nvPr>
            <p:custDataLst>
              <p:tags r:id="rId13"/>
            </p:custDataLst>
          </p:nvPr>
        </p:nvSpPr>
        <p:spPr>
          <a:xfrm>
            <a:off x="2611120" y="3553460"/>
            <a:ext cx="6108700" cy="317500"/>
          </a:xfrm>
          <a:prstGeom prst="rect">
            <a:avLst/>
          </a:prstGeom>
          <a:noFill/>
        </p:spPr>
        <p:txBody>
          <a:bodyPr wrap="square" lIns="67500" tIns="0" rIns="67500" bIns="35100" rtlCol="0">
            <a:normAutofit/>
          </a:bodyPr>
          <a:p>
            <a:pPr algn="just">
              <a:lnSpc>
                <a:spcPct val="120000"/>
              </a:lnSpc>
            </a:pPr>
            <a:r>
              <a:rPr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要知道你的订单需要花费多久的时间，根据确切的生意，时间必须严格把握。</a:t>
            </a:r>
            <a:endParaRPr lang="zh-CN" altLang="en-US" sz="1200" spc="15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7" name="文本框 46"/>
          <p:cNvSpPr txBox="1"/>
          <p:nvPr>
            <p:custDataLst>
              <p:tags r:id="rId14"/>
            </p:custDataLst>
          </p:nvPr>
        </p:nvSpPr>
        <p:spPr>
          <a:xfrm>
            <a:off x="2611120" y="3175635"/>
            <a:ext cx="6108700" cy="372110"/>
          </a:xfrm>
          <a:prstGeom prst="rect">
            <a:avLst/>
          </a:prstGeom>
          <a:noFill/>
        </p:spPr>
        <p:txBody>
          <a:bodyPr wrap="square" tIns="35100" bIns="0" rtlCol="0" anchor="b">
            <a:normAutofit/>
          </a:bodyPr>
          <a:p>
            <a:pPr>
              <a:lnSpc>
                <a:spcPct val="120000"/>
              </a:lnSpc>
            </a:pPr>
            <a:r>
              <a:rPr sz="1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4、商品周转时长是多久？</a:t>
            </a:r>
            <a:endParaRPr lang="zh-CN" altLang="en-US" sz="1400" b="1" spc="300" dirty="0">
              <a:solidFill>
                <a:srgbClr val="69A35B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cxnSp>
        <p:nvCxnSpPr>
          <p:cNvPr id="48" name="直接连接符 47"/>
          <p:cNvCxnSpPr/>
          <p:nvPr>
            <p:custDataLst>
              <p:tags r:id="rId15"/>
            </p:custDataLst>
          </p:nvPr>
        </p:nvCxnSpPr>
        <p:spPr>
          <a:xfrm>
            <a:off x="2665134" y="3875061"/>
            <a:ext cx="6101080" cy="0"/>
          </a:xfrm>
          <a:prstGeom prst="line">
            <a:avLst/>
          </a:prstGeom>
          <a:ln w="3175" cap="rnd">
            <a:solidFill>
              <a:sysClr val="window" lastClr="FFFFFF">
                <a:lumMod val="85000"/>
              </a:sysClr>
            </a:solidFill>
            <a:round/>
            <a:headEnd type="none"/>
            <a:tailEnd type="none" w="med" len="med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pic>
        <p:nvPicPr>
          <p:cNvPr id="21" name="图片 20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952"/>
            <a:ext cx="1764945" cy="3525317"/>
          </a:xfrm>
          <a:prstGeom prst="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144145" y="208915"/>
            <a:ext cx="3364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供应商询价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 bwMode="auto">
          <a:xfrm>
            <a:off x="856265" y="1377873"/>
            <a:ext cx="7236667" cy="2012401"/>
          </a:xfrm>
          <a:custGeom>
            <a:avLst/>
            <a:gdLst>
              <a:gd name="T0" fmla="+- 0 10799 137"/>
              <a:gd name="T1" fmla="*/ T0 w 21325"/>
              <a:gd name="T2" fmla="*/ 10297 h 20595"/>
              <a:gd name="T3" fmla="+- 0 10799 137"/>
              <a:gd name="T4" fmla="*/ T3 w 21325"/>
              <a:gd name="T5" fmla="*/ 10297 h 20595"/>
              <a:gd name="T6" fmla="+- 0 10799 137"/>
              <a:gd name="T7" fmla="*/ T6 w 21325"/>
              <a:gd name="T8" fmla="*/ 10297 h 20595"/>
              <a:gd name="T9" fmla="+- 0 10799 137"/>
              <a:gd name="T10" fmla="*/ T9 w 21325"/>
              <a:gd name="T11" fmla="*/ 10297 h 20595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25" h="20595">
                <a:moveTo>
                  <a:pt x="7460" y="0"/>
                </a:moveTo>
                <a:cubicBezTo>
                  <a:pt x="6701" y="0"/>
                  <a:pt x="5943" y="1004"/>
                  <a:pt x="5364" y="3015"/>
                </a:cubicBezTo>
                <a:cubicBezTo>
                  <a:pt x="5216" y="3528"/>
                  <a:pt x="5088" y="4082"/>
                  <a:pt x="4978" y="4666"/>
                </a:cubicBezTo>
                <a:cubicBezTo>
                  <a:pt x="4802" y="5522"/>
                  <a:pt x="4623" y="6511"/>
                  <a:pt x="4433" y="7355"/>
                </a:cubicBezTo>
                <a:cubicBezTo>
                  <a:pt x="4291" y="7986"/>
                  <a:pt x="4091" y="8422"/>
                  <a:pt x="3868" y="8636"/>
                </a:cubicBezTo>
                <a:cubicBezTo>
                  <a:pt x="3543" y="8949"/>
                  <a:pt x="3237" y="8788"/>
                  <a:pt x="2957" y="8196"/>
                </a:cubicBezTo>
                <a:cubicBezTo>
                  <a:pt x="2717" y="7690"/>
                  <a:pt x="2519" y="6882"/>
                  <a:pt x="2273" y="6452"/>
                </a:cubicBezTo>
                <a:cubicBezTo>
                  <a:pt x="1721" y="4949"/>
                  <a:pt x="920" y="5076"/>
                  <a:pt x="412" y="6842"/>
                </a:cubicBezTo>
                <a:cubicBezTo>
                  <a:pt x="-137" y="8749"/>
                  <a:pt x="-137" y="11844"/>
                  <a:pt x="412" y="13751"/>
                </a:cubicBezTo>
                <a:cubicBezTo>
                  <a:pt x="961" y="15659"/>
                  <a:pt x="1852" y="15659"/>
                  <a:pt x="2401" y="13751"/>
                </a:cubicBezTo>
                <a:cubicBezTo>
                  <a:pt x="2424" y="13672"/>
                  <a:pt x="2444" y="13587"/>
                  <a:pt x="2465" y="13503"/>
                </a:cubicBezTo>
                <a:cubicBezTo>
                  <a:pt x="2512" y="13392"/>
                  <a:pt x="2559" y="13278"/>
                  <a:pt x="2605" y="13164"/>
                </a:cubicBezTo>
                <a:cubicBezTo>
                  <a:pt x="2877" y="12500"/>
                  <a:pt x="3169" y="11842"/>
                  <a:pt x="3508" y="11816"/>
                </a:cubicBezTo>
                <a:cubicBezTo>
                  <a:pt x="4045" y="11775"/>
                  <a:pt x="4450" y="13254"/>
                  <a:pt x="4790" y="14750"/>
                </a:cubicBezTo>
                <a:cubicBezTo>
                  <a:pt x="4931" y="15771"/>
                  <a:pt x="5120" y="16732"/>
                  <a:pt x="5364" y="17578"/>
                </a:cubicBezTo>
                <a:cubicBezTo>
                  <a:pt x="6521" y="21599"/>
                  <a:pt x="8399" y="21599"/>
                  <a:pt x="9557" y="17578"/>
                </a:cubicBezTo>
                <a:cubicBezTo>
                  <a:pt x="9601" y="17424"/>
                  <a:pt x="9643" y="17265"/>
                  <a:pt x="9684" y="17104"/>
                </a:cubicBezTo>
                <a:cubicBezTo>
                  <a:pt x="10226" y="15788"/>
                  <a:pt x="10609" y="13433"/>
                  <a:pt x="11267" y="12762"/>
                </a:cubicBezTo>
                <a:cubicBezTo>
                  <a:pt x="11933" y="12084"/>
                  <a:pt x="12577" y="13243"/>
                  <a:pt x="13119" y="14575"/>
                </a:cubicBezTo>
                <a:cubicBezTo>
                  <a:pt x="13319" y="15068"/>
                  <a:pt x="13514" y="15594"/>
                  <a:pt x="13724" y="16048"/>
                </a:cubicBezTo>
                <a:cubicBezTo>
                  <a:pt x="14395" y="17738"/>
                  <a:pt x="15294" y="17839"/>
                  <a:pt x="15993" y="16344"/>
                </a:cubicBezTo>
                <a:lnTo>
                  <a:pt x="15993" y="16388"/>
                </a:lnTo>
                <a:cubicBezTo>
                  <a:pt x="16008" y="16345"/>
                  <a:pt x="16022" y="16299"/>
                  <a:pt x="16036" y="16255"/>
                </a:cubicBezTo>
                <a:cubicBezTo>
                  <a:pt x="16154" y="15989"/>
                  <a:pt x="16265" y="15679"/>
                  <a:pt x="16368" y="15321"/>
                </a:cubicBezTo>
                <a:cubicBezTo>
                  <a:pt x="16431" y="15103"/>
                  <a:pt x="16487" y="14870"/>
                  <a:pt x="16540" y="14632"/>
                </a:cubicBezTo>
                <a:cubicBezTo>
                  <a:pt x="16575" y="14515"/>
                  <a:pt x="16611" y="14401"/>
                  <a:pt x="16645" y="14282"/>
                </a:cubicBezTo>
                <a:cubicBezTo>
                  <a:pt x="16984" y="13107"/>
                  <a:pt x="17343" y="11817"/>
                  <a:pt x="17817" y="11816"/>
                </a:cubicBezTo>
                <a:cubicBezTo>
                  <a:pt x="18157" y="11815"/>
                  <a:pt x="18449" y="12494"/>
                  <a:pt x="18720" y="13164"/>
                </a:cubicBezTo>
                <a:cubicBezTo>
                  <a:pt x="18767" y="13280"/>
                  <a:pt x="18813" y="13395"/>
                  <a:pt x="18861" y="13508"/>
                </a:cubicBezTo>
                <a:cubicBezTo>
                  <a:pt x="18881" y="13590"/>
                  <a:pt x="18902" y="13673"/>
                  <a:pt x="18924" y="13751"/>
                </a:cubicBezTo>
                <a:cubicBezTo>
                  <a:pt x="19473" y="15659"/>
                  <a:pt x="20364" y="15659"/>
                  <a:pt x="20913" y="13751"/>
                </a:cubicBezTo>
                <a:cubicBezTo>
                  <a:pt x="21463" y="11844"/>
                  <a:pt x="21463" y="8749"/>
                  <a:pt x="20913" y="6842"/>
                </a:cubicBezTo>
                <a:cubicBezTo>
                  <a:pt x="20405" y="5076"/>
                  <a:pt x="19604" y="4949"/>
                  <a:pt x="19052" y="6452"/>
                </a:cubicBezTo>
                <a:cubicBezTo>
                  <a:pt x="18805" y="6879"/>
                  <a:pt x="18606" y="7682"/>
                  <a:pt x="18368" y="8196"/>
                </a:cubicBezTo>
                <a:cubicBezTo>
                  <a:pt x="18088" y="8801"/>
                  <a:pt x="17781" y="8993"/>
                  <a:pt x="17457" y="8636"/>
                </a:cubicBezTo>
                <a:cubicBezTo>
                  <a:pt x="17243" y="8400"/>
                  <a:pt x="17054" y="7922"/>
                  <a:pt x="16892" y="7355"/>
                </a:cubicBezTo>
                <a:cubicBezTo>
                  <a:pt x="16806" y="7055"/>
                  <a:pt x="16727" y="6740"/>
                  <a:pt x="16642" y="6456"/>
                </a:cubicBezTo>
                <a:cubicBezTo>
                  <a:pt x="16564" y="6037"/>
                  <a:pt x="16474" y="5639"/>
                  <a:pt x="16368" y="5272"/>
                </a:cubicBezTo>
                <a:cubicBezTo>
                  <a:pt x="15619" y="2669"/>
                  <a:pt x="14432" y="2508"/>
                  <a:pt x="13628" y="4789"/>
                </a:cubicBezTo>
                <a:cubicBezTo>
                  <a:pt x="13546" y="4942"/>
                  <a:pt x="13465" y="5101"/>
                  <a:pt x="13386" y="5272"/>
                </a:cubicBezTo>
                <a:cubicBezTo>
                  <a:pt x="12852" y="6421"/>
                  <a:pt x="12348" y="8048"/>
                  <a:pt x="11685" y="8121"/>
                </a:cubicBezTo>
                <a:cubicBezTo>
                  <a:pt x="11111" y="8184"/>
                  <a:pt x="10652" y="7089"/>
                  <a:pt x="10263" y="5658"/>
                </a:cubicBezTo>
                <a:cubicBezTo>
                  <a:pt x="10080" y="4985"/>
                  <a:pt x="9913" y="4244"/>
                  <a:pt x="9722" y="3643"/>
                </a:cubicBezTo>
                <a:cubicBezTo>
                  <a:pt x="9670" y="3428"/>
                  <a:pt x="9615" y="3217"/>
                  <a:pt x="9557" y="3015"/>
                </a:cubicBezTo>
                <a:cubicBezTo>
                  <a:pt x="8978" y="1004"/>
                  <a:pt x="8219" y="0"/>
                  <a:pt x="7460" y="0"/>
                </a:cubicBezTo>
                <a:close/>
                <a:moveTo>
                  <a:pt x="7460" y="2478"/>
                </a:moveTo>
                <a:cubicBezTo>
                  <a:pt x="8043" y="2478"/>
                  <a:pt x="8625" y="3248"/>
                  <a:pt x="9070" y="4792"/>
                </a:cubicBezTo>
                <a:cubicBezTo>
                  <a:pt x="9959" y="7878"/>
                  <a:pt x="9959" y="12884"/>
                  <a:pt x="9070" y="15971"/>
                </a:cubicBezTo>
                <a:cubicBezTo>
                  <a:pt x="8181" y="19058"/>
                  <a:pt x="6740" y="19058"/>
                  <a:pt x="5851" y="15971"/>
                </a:cubicBezTo>
                <a:cubicBezTo>
                  <a:pt x="4962" y="12884"/>
                  <a:pt x="4962" y="7878"/>
                  <a:pt x="5851" y="4792"/>
                </a:cubicBezTo>
                <a:cubicBezTo>
                  <a:pt x="6295" y="3248"/>
                  <a:pt x="6878" y="2478"/>
                  <a:pt x="7460" y="2478"/>
                </a:cubicBezTo>
                <a:close/>
                <a:moveTo>
                  <a:pt x="14921" y="5071"/>
                </a:moveTo>
                <a:cubicBezTo>
                  <a:pt x="15307" y="5071"/>
                  <a:pt x="15692" y="5581"/>
                  <a:pt x="15985" y="6602"/>
                </a:cubicBezTo>
                <a:cubicBezTo>
                  <a:pt x="16573" y="8642"/>
                  <a:pt x="16573" y="11951"/>
                  <a:pt x="15985" y="13992"/>
                </a:cubicBezTo>
                <a:cubicBezTo>
                  <a:pt x="15398" y="16032"/>
                  <a:pt x="14445" y="16032"/>
                  <a:pt x="13857" y="13992"/>
                </a:cubicBezTo>
                <a:cubicBezTo>
                  <a:pt x="13270" y="11951"/>
                  <a:pt x="13270" y="8642"/>
                  <a:pt x="13857" y="6602"/>
                </a:cubicBezTo>
                <a:cubicBezTo>
                  <a:pt x="14151" y="5581"/>
                  <a:pt x="14536" y="5071"/>
                  <a:pt x="14921" y="5071"/>
                </a:cubicBezTo>
                <a:close/>
                <a:moveTo>
                  <a:pt x="1407" y="6850"/>
                </a:moveTo>
                <a:cubicBezTo>
                  <a:pt x="1667" y="6850"/>
                  <a:pt x="1927" y="7194"/>
                  <a:pt x="2126" y="7884"/>
                </a:cubicBezTo>
                <a:cubicBezTo>
                  <a:pt x="2523" y="9264"/>
                  <a:pt x="2523" y="11502"/>
                  <a:pt x="2126" y="12882"/>
                </a:cubicBezTo>
                <a:cubicBezTo>
                  <a:pt x="1729" y="14262"/>
                  <a:pt x="1084" y="14262"/>
                  <a:pt x="687" y="12882"/>
                </a:cubicBezTo>
                <a:cubicBezTo>
                  <a:pt x="290" y="11502"/>
                  <a:pt x="290" y="9264"/>
                  <a:pt x="687" y="7884"/>
                </a:cubicBezTo>
                <a:cubicBezTo>
                  <a:pt x="886" y="7194"/>
                  <a:pt x="1146" y="6850"/>
                  <a:pt x="1407" y="6850"/>
                </a:cubicBezTo>
                <a:close/>
                <a:moveTo>
                  <a:pt x="19918" y="6850"/>
                </a:moveTo>
                <a:cubicBezTo>
                  <a:pt x="20179" y="6850"/>
                  <a:pt x="20439" y="7194"/>
                  <a:pt x="20638" y="7884"/>
                </a:cubicBezTo>
                <a:cubicBezTo>
                  <a:pt x="21035" y="9264"/>
                  <a:pt x="21035" y="11502"/>
                  <a:pt x="20638" y="12882"/>
                </a:cubicBezTo>
                <a:cubicBezTo>
                  <a:pt x="20241" y="14262"/>
                  <a:pt x="19596" y="14262"/>
                  <a:pt x="19199" y="12882"/>
                </a:cubicBezTo>
                <a:cubicBezTo>
                  <a:pt x="18802" y="11502"/>
                  <a:pt x="18802" y="9264"/>
                  <a:pt x="19199" y="7884"/>
                </a:cubicBezTo>
                <a:cubicBezTo>
                  <a:pt x="19398" y="7194"/>
                  <a:pt x="19658" y="6850"/>
                  <a:pt x="19918" y="6850"/>
                </a:cubicBezTo>
                <a:close/>
              </a:path>
            </a:pathLst>
          </a:custGeom>
          <a:solidFill>
            <a:srgbClr val="4D576B">
              <a:lumMod val="40000"/>
              <a:lumOff val="60000"/>
              <a:alpha val="61696"/>
            </a:srgbClr>
          </a:solidFill>
          <a:ln>
            <a:noFill/>
          </a:ln>
          <a:effectLst/>
        </p:spPr>
        <p:txBody>
          <a:bodyPr anchor="ctr"/>
          <a:p>
            <a:pPr algn="ctr">
              <a:lnSpc>
                <a:spcPct val="12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 bwMode="auto">
          <a:xfrm flipH="1">
            <a:off x="1082660" y="2141727"/>
            <a:ext cx="501260" cy="50126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p>
            <a:pPr algn="ctr">
              <a:lnSpc>
                <a:spcPct val="12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 bwMode="auto">
          <a:xfrm>
            <a:off x="2784611" y="1788943"/>
            <a:ext cx="1206213" cy="120621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anchor="ctr"/>
          <a:p>
            <a:pPr algn="ctr">
              <a:lnSpc>
                <a:spcPct val="12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 bwMode="auto">
          <a:xfrm>
            <a:off x="5536323" y="2000613"/>
            <a:ext cx="766921" cy="76630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anchor="ctr"/>
          <a:p>
            <a:pPr algn="ctr">
              <a:lnSpc>
                <a:spcPct val="12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任意多边形 6"/>
          <p:cNvSpPr/>
          <p:nvPr>
            <p:custDataLst>
              <p:tags r:id="rId5"/>
            </p:custDataLst>
          </p:nvPr>
        </p:nvSpPr>
        <p:spPr bwMode="auto">
          <a:xfrm>
            <a:off x="7365277" y="2141727"/>
            <a:ext cx="501260" cy="50126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p>
            <a:pPr algn="ctr">
              <a:lnSpc>
                <a:spcPct val="12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任意多边形 7"/>
          <p:cNvSpPr/>
          <p:nvPr>
            <p:custDataLst>
              <p:tags r:id="rId6"/>
            </p:custDataLst>
          </p:nvPr>
        </p:nvSpPr>
        <p:spPr bwMode="auto">
          <a:xfrm>
            <a:off x="357684" y="3202149"/>
            <a:ext cx="1966875" cy="2722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0" anchor="ctr">
            <a:noAutofit/>
          </a:bodyPr>
          <a:p>
            <a:pPr marL="0" indent="0" algn="ctr">
              <a:lnSpc>
                <a:spcPct val="120000"/>
              </a:lnSpc>
              <a:buSzTx/>
              <a:buFontTx/>
              <a:buNone/>
            </a:pPr>
            <a:r>
              <a:rPr sz="1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1、用私人电子邮件</a:t>
            </a:r>
            <a:endParaRPr sz="1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 algn="ctr">
              <a:lnSpc>
                <a:spcPct val="120000"/>
              </a:lnSpc>
              <a:buSzTx/>
              <a:buFontTx/>
              <a:buNone/>
            </a:pPr>
            <a:endParaRPr lang="zh-CN" altLang="en-US" sz="1400" b="1" spc="300">
              <a:solidFill>
                <a:srgbClr val="1F74A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任意多边形 8"/>
          <p:cNvSpPr/>
          <p:nvPr>
            <p:custDataLst>
              <p:tags r:id="rId7"/>
            </p:custDataLst>
          </p:nvPr>
        </p:nvSpPr>
        <p:spPr bwMode="auto">
          <a:xfrm>
            <a:off x="357684" y="3848178"/>
            <a:ext cx="1966875" cy="36654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0" rIns="67500" bIns="35100" anchor="ctr"/>
          <a:p>
            <a:pPr marL="0" indent="0" algn="ctr">
              <a:lnSpc>
                <a:spcPct val="130000"/>
              </a:lnSpc>
              <a:buSzTx/>
              <a:buFontTx/>
              <a:buNone/>
            </a:pPr>
            <a:r>
              <a:rPr lang="zh-CN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买</a:t>
            </a:r>
            <a:r>
              <a:rPr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个域名，使用 Striking.ly 建个快速登录页面，以域名结尾的邮箱发送会上升一个档次。</a:t>
            </a:r>
            <a:endParaRPr sz="12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 algn="ctr">
              <a:lnSpc>
                <a:spcPct val="130000"/>
              </a:lnSpc>
              <a:buSzTx/>
              <a:buFontTx/>
              <a:buNone/>
            </a:pPr>
            <a:endParaRPr lang="zh-CN" altLang="en-US" sz="1200" b="0" spc="15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任意多边形 9"/>
          <p:cNvSpPr/>
          <p:nvPr>
            <p:custDataLst>
              <p:tags r:id="rId8"/>
            </p:custDataLst>
          </p:nvPr>
        </p:nvSpPr>
        <p:spPr bwMode="auto">
          <a:xfrm>
            <a:off x="4686507" y="3533619"/>
            <a:ext cx="1966875" cy="2722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0" anchor="ctr">
            <a:noAutofit/>
          </a:bodyPr>
          <a:p>
            <a:pPr marL="0" indent="0" algn="ctr">
              <a:lnSpc>
                <a:spcPct val="120000"/>
              </a:lnSpc>
              <a:buSzTx/>
              <a:buFontTx/>
              <a:buNone/>
            </a:pPr>
            <a:r>
              <a:rPr sz="1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3、避免要求太多</a:t>
            </a:r>
            <a:endParaRPr lang="zh-CN" altLang="en-US" sz="1400" b="1" spc="300">
              <a:solidFill>
                <a:srgbClr val="1AA3A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任意多边形 10"/>
          <p:cNvSpPr/>
          <p:nvPr>
            <p:custDataLst>
              <p:tags r:id="rId9"/>
            </p:custDataLst>
          </p:nvPr>
        </p:nvSpPr>
        <p:spPr bwMode="auto">
          <a:xfrm>
            <a:off x="4686507" y="3893898"/>
            <a:ext cx="1966875" cy="36654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0" rIns="67500" bIns="35100" anchor="ctr"/>
          <a:p>
            <a:pPr marL="0" indent="0" algn="ctr">
              <a:lnSpc>
                <a:spcPct val="130000"/>
              </a:lnSpc>
              <a:buSzTx/>
              <a:buFontTx/>
              <a:buNone/>
            </a:pPr>
            <a:r>
              <a:rPr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只要询问最符合你需求的几种标准和价格即可</a:t>
            </a:r>
            <a:endParaRPr lang="zh-CN" altLang="en-US" sz="1200" spc="15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任意多边形 11"/>
          <p:cNvSpPr/>
          <p:nvPr>
            <p:custDataLst>
              <p:tags r:id="rId10"/>
            </p:custDataLst>
          </p:nvPr>
        </p:nvSpPr>
        <p:spPr bwMode="auto">
          <a:xfrm>
            <a:off x="6850706" y="3533619"/>
            <a:ext cx="1966875" cy="2722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0" anchor="ctr">
            <a:noAutofit/>
          </a:bodyPr>
          <a:p>
            <a:pPr marL="0" indent="0" algn="ctr">
              <a:lnSpc>
                <a:spcPct val="120000"/>
              </a:lnSpc>
              <a:buSzTx/>
              <a:buFontTx/>
              <a:buNone/>
            </a:pPr>
            <a:r>
              <a:rPr sz="1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4、订购量太少</a:t>
            </a:r>
            <a:endParaRPr lang="zh-CN" altLang="en-US" sz="1400" b="1" spc="300">
              <a:solidFill>
                <a:srgbClr val="69A35B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3" name="任意多边形 12"/>
          <p:cNvSpPr/>
          <p:nvPr>
            <p:custDataLst>
              <p:tags r:id="rId11"/>
            </p:custDataLst>
          </p:nvPr>
        </p:nvSpPr>
        <p:spPr bwMode="auto">
          <a:xfrm>
            <a:off x="6850706" y="3893898"/>
            <a:ext cx="1966875" cy="36654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0" rIns="67500" bIns="35100" anchor="ctr"/>
          <a:p>
            <a:pPr marL="0" indent="0" algn="ctr">
              <a:lnSpc>
                <a:spcPct val="130000"/>
              </a:lnSpc>
              <a:buSzTx/>
              <a:buFontTx/>
              <a:buNone/>
            </a:pPr>
            <a:r>
              <a:rPr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最好是提供真实且满足最低订单量的信息</a:t>
            </a:r>
            <a:endParaRPr lang="zh-CN" altLang="en-US" sz="1200" spc="15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4" name="任意多边形 13"/>
          <p:cNvSpPr/>
          <p:nvPr>
            <p:custDataLst>
              <p:tags r:id="rId12"/>
            </p:custDataLst>
          </p:nvPr>
        </p:nvSpPr>
        <p:spPr bwMode="auto">
          <a:xfrm>
            <a:off x="2464435" y="3533775"/>
            <a:ext cx="2164715" cy="2724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0" anchor="ctr">
            <a:noAutofit/>
          </a:bodyPr>
          <a:p>
            <a:pPr marL="0" indent="0" algn="ctr">
              <a:lnSpc>
                <a:spcPct val="120000"/>
              </a:lnSpc>
              <a:buSzTx/>
              <a:buFontTx/>
              <a:buNone/>
            </a:pPr>
            <a:r>
              <a:rPr lang="en-US" sz="1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1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sz="1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第一封邮件清晰简洁</a:t>
            </a:r>
            <a:endParaRPr lang="zh-CN" altLang="en-US" sz="1400" b="1" spc="300">
              <a:solidFill>
                <a:srgbClr val="3498DB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5" name="任意多边形 14"/>
          <p:cNvSpPr/>
          <p:nvPr>
            <p:custDataLst>
              <p:tags r:id="rId13"/>
            </p:custDataLst>
          </p:nvPr>
        </p:nvSpPr>
        <p:spPr bwMode="auto">
          <a:xfrm>
            <a:off x="2556173" y="3893898"/>
            <a:ext cx="1966875" cy="36654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0" rIns="67500" bIns="35100" anchor="ctr">
            <a:noAutofit/>
          </a:bodyPr>
          <a:p>
            <a:pPr marL="0" indent="0" algn="ctr">
              <a:lnSpc>
                <a:spcPct val="130000"/>
              </a:lnSpc>
              <a:buSzTx/>
              <a:buFontTx/>
              <a:buNone/>
            </a:pPr>
            <a:r>
              <a:rPr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不需要赘述你的故事和背景，简洁明了的表达你的目的</a:t>
            </a:r>
            <a:endParaRPr lang="zh-CN" altLang="en-US" sz="1200" spc="15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6" name="任意多边形 15"/>
          <p:cNvSpPr/>
          <p:nvPr>
            <p:custDataLst>
              <p:tags r:id="rId14"/>
            </p:custDataLst>
          </p:nvPr>
        </p:nvSpPr>
        <p:spPr bwMode="auto">
          <a:xfrm>
            <a:off x="1248315" y="2290203"/>
            <a:ext cx="170564" cy="18712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15882" y="21600"/>
                </a:lnTo>
                <a:lnTo>
                  <a:pt x="15882" y="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  <a:moveTo>
                  <a:pt x="13658" y="21600"/>
                </a:moveTo>
                <a:lnTo>
                  <a:pt x="7941" y="21600"/>
                </a:lnTo>
                <a:lnTo>
                  <a:pt x="7941" y="9983"/>
                </a:lnTo>
                <a:lnTo>
                  <a:pt x="13658" y="9983"/>
                </a:lnTo>
                <a:cubicBezTo>
                  <a:pt x="13658" y="9983"/>
                  <a:pt x="13658" y="21600"/>
                  <a:pt x="13658" y="21600"/>
                </a:cubicBezTo>
                <a:close/>
                <a:moveTo>
                  <a:pt x="5717" y="21600"/>
                </a:moveTo>
                <a:lnTo>
                  <a:pt x="0" y="21600"/>
                </a:lnTo>
                <a:lnTo>
                  <a:pt x="0" y="5989"/>
                </a:lnTo>
                <a:lnTo>
                  <a:pt x="5717" y="5989"/>
                </a:lnTo>
                <a:cubicBezTo>
                  <a:pt x="5717" y="5989"/>
                  <a:pt x="5717" y="21600"/>
                  <a:pt x="5717" y="2160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anchor="ctr"/>
          <a:p>
            <a:pPr algn="ctr">
              <a:lnSpc>
                <a:spcPct val="12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任意多边形 16"/>
          <p:cNvSpPr/>
          <p:nvPr>
            <p:custDataLst>
              <p:tags r:id="rId15"/>
            </p:custDataLst>
          </p:nvPr>
        </p:nvSpPr>
        <p:spPr bwMode="auto">
          <a:xfrm>
            <a:off x="5794009" y="2258299"/>
            <a:ext cx="251550" cy="2515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2277" y="9428"/>
                </a:moveTo>
                <a:lnTo>
                  <a:pt x="12277" y="0"/>
                </a:lnTo>
                <a:cubicBezTo>
                  <a:pt x="17448" y="0"/>
                  <a:pt x="21599" y="4151"/>
                  <a:pt x="21599" y="9322"/>
                </a:cubicBezTo>
                <a:cubicBezTo>
                  <a:pt x="21599" y="9357"/>
                  <a:pt x="21599" y="9392"/>
                  <a:pt x="21599" y="9428"/>
                </a:cubicBezTo>
                <a:cubicBezTo>
                  <a:pt x="21599" y="9428"/>
                  <a:pt x="12277" y="9428"/>
                  <a:pt x="12277" y="9428"/>
                </a:cubicBezTo>
                <a:close/>
                <a:moveTo>
                  <a:pt x="18680" y="12383"/>
                </a:moveTo>
                <a:cubicBezTo>
                  <a:pt x="18680" y="12312"/>
                  <a:pt x="18680" y="12277"/>
                  <a:pt x="18680" y="12277"/>
                </a:cubicBezTo>
                <a:cubicBezTo>
                  <a:pt x="18680" y="17448"/>
                  <a:pt x="14493" y="21599"/>
                  <a:pt x="9322" y="21599"/>
                </a:cubicBezTo>
                <a:cubicBezTo>
                  <a:pt x="4151" y="21599"/>
                  <a:pt x="0" y="17448"/>
                  <a:pt x="0" y="12277"/>
                </a:cubicBezTo>
                <a:cubicBezTo>
                  <a:pt x="0" y="7106"/>
                  <a:pt x="4151" y="2919"/>
                  <a:pt x="9322" y="2919"/>
                </a:cubicBezTo>
                <a:lnTo>
                  <a:pt x="9322" y="12383"/>
                </a:lnTo>
                <a:cubicBezTo>
                  <a:pt x="9322" y="12383"/>
                  <a:pt x="18680" y="12383"/>
                  <a:pt x="18680" y="1238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anchor="ctr"/>
          <a:p>
            <a:pPr algn="ctr">
              <a:lnSpc>
                <a:spcPct val="12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任意多边形 17"/>
          <p:cNvSpPr/>
          <p:nvPr>
            <p:custDataLst>
              <p:tags r:id="rId16"/>
            </p:custDataLst>
          </p:nvPr>
        </p:nvSpPr>
        <p:spPr bwMode="auto">
          <a:xfrm>
            <a:off x="3193840" y="2211670"/>
            <a:ext cx="387755" cy="36076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188" y="12491"/>
                </a:moveTo>
                <a:lnTo>
                  <a:pt x="19188" y="9719"/>
                </a:lnTo>
                <a:lnTo>
                  <a:pt x="16141" y="9719"/>
                </a:lnTo>
                <a:lnTo>
                  <a:pt x="16141" y="12491"/>
                </a:lnTo>
                <a:cubicBezTo>
                  <a:pt x="16141" y="12491"/>
                  <a:pt x="19188" y="12491"/>
                  <a:pt x="19188" y="12491"/>
                </a:cubicBezTo>
                <a:close/>
                <a:moveTo>
                  <a:pt x="19188" y="6551"/>
                </a:moveTo>
                <a:lnTo>
                  <a:pt x="16141" y="6299"/>
                </a:lnTo>
                <a:lnTo>
                  <a:pt x="16141" y="8891"/>
                </a:lnTo>
                <a:lnTo>
                  <a:pt x="19188" y="8891"/>
                </a:lnTo>
                <a:cubicBezTo>
                  <a:pt x="19188" y="8891"/>
                  <a:pt x="19188" y="6551"/>
                  <a:pt x="19188" y="6551"/>
                </a:cubicBezTo>
                <a:close/>
                <a:moveTo>
                  <a:pt x="18217" y="16775"/>
                </a:moveTo>
                <a:cubicBezTo>
                  <a:pt x="17011" y="16775"/>
                  <a:pt x="16007" y="17855"/>
                  <a:pt x="16007" y="19188"/>
                </a:cubicBezTo>
                <a:cubicBezTo>
                  <a:pt x="16007" y="20519"/>
                  <a:pt x="17011" y="21599"/>
                  <a:pt x="18217" y="21599"/>
                </a:cubicBezTo>
                <a:cubicBezTo>
                  <a:pt x="19456" y="21599"/>
                  <a:pt x="20460" y="20519"/>
                  <a:pt x="20460" y="19188"/>
                </a:cubicBezTo>
                <a:cubicBezTo>
                  <a:pt x="20427" y="17855"/>
                  <a:pt x="19456" y="16775"/>
                  <a:pt x="18217" y="16775"/>
                </a:cubicBezTo>
                <a:close/>
                <a:moveTo>
                  <a:pt x="11720" y="9719"/>
                </a:moveTo>
                <a:lnTo>
                  <a:pt x="11720" y="12491"/>
                </a:lnTo>
                <a:lnTo>
                  <a:pt x="15069" y="12491"/>
                </a:lnTo>
                <a:lnTo>
                  <a:pt x="15069" y="9719"/>
                </a:lnTo>
                <a:cubicBezTo>
                  <a:pt x="15069" y="9719"/>
                  <a:pt x="11720" y="9719"/>
                  <a:pt x="11720" y="9719"/>
                </a:cubicBezTo>
                <a:close/>
                <a:moveTo>
                  <a:pt x="15069" y="8891"/>
                </a:moveTo>
                <a:lnTo>
                  <a:pt x="15069" y="6228"/>
                </a:lnTo>
                <a:lnTo>
                  <a:pt x="11720" y="5975"/>
                </a:lnTo>
                <a:lnTo>
                  <a:pt x="11720" y="8891"/>
                </a:lnTo>
                <a:cubicBezTo>
                  <a:pt x="11720" y="8891"/>
                  <a:pt x="15069" y="8891"/>
                  <a:pt x="15069" y="8891"/>
                </a:cubicBezTo>
                <a:close/>
                <a:moveTo>
                  <a:pt x="8438" y="12491"/>
                </a:moveTo>
                <a:lnTo>
                  <a:pt x="10649" y="12491"/>
                </a:lnTo>
                <a:lnTo>
                  <a:pt x="10649" y="9719"/>
                </a:lnTo>
                <a:lnTo>
                  <a:pt x="7635" y="9719"/>
                </a:lnTo>
                <a:cubicBezTo>
                  <a:pt x="7635" y="9719"/>
                  <a:pt x="8438" y="12491"/>
                  <a:pt x="8438" y="12491"/>
                </a:cubicBezTo>
                <a:close/>
                <a:moveTo>
                  <a:pt x="6362" y="5616"/>
                </a:moveTo>
                <a:lnTo>
                  <a:pt x="7367" y="8891"/>
                </a:lnTo>
                <a:lnTo>
                  <a:pt x="10649" y="8891"/>
                </a:lnTo>
                <a:lnTo>
                  <a:pt x="10649" y="5904"/>
                </a:lnTo>
                <a:cubicBezTo>
                  <a:pt x="10649" y="5904"/>
                  <a:pt x="6362" y="5616"/>
                  <a:pt x="6362" y="5616"/>
                </a:cubicBezTo>
                <a:close/>
                <a:moveTo>
                  <a:pt x="7367" y="16775"/>
                </a:moveTo>
                <a:cubicBezTo>
                  <a:pt x="6127" y="16775"/>
                  <a:pt x="5124" y="17855"/>
                  <a:pt x="5124" y="19188"/>
                </a:cubicBezTo>
                <a:cubicBezTo>
                  <a:pt x="5124" y="20519"/>
                  <a:pt x="6127" y="21599"/>
                  <a:pt x="7367" y="21599"/>
                </a:cubicBezTo>
                <a:cubicBezTo>
                  <a:pt x="8606" y="21599"/>
                  <a:pt x="9610" y="20519"/>
                  <a:pt x="9610" y="19188"/>
                </a:cubicBezTo>
                <a:cubicBezTo>
                  <a:pt x="9610" y="17855"/>
                  <a:pt x="8606" y="16775"/>
                  <a:pt x="7367" y="16775"/>
                </a:cubicBezTo>
                <a:close/>
                <a:moveTo>
                  <a:pt x="21599" y="5508"/>
                </a:moveTo>
                <a:lnTo>
                  <a:pt x="21599" y="13607"/>
                </a:lnTo>
                <a:cubicBezTo>
                  <a:pt x="21599" y="14436"/>
                  <a:pt x="20996" y="15083"/>
                  <a:pt x="20226" y="15083"/>
                </a:cubicBezTo>
                <a:lnTo>
                  <a:pt x="7434" y="15083"/>
                </a:lnTo>
                <a:cubicBezTo>
                  <a:pt x="6797" y="15083"/>
                  <a:pt x="6228" y="14543"/>
                  <a:pt x="6127" y="13860"/>
                </a:cubicBezTo>
                <a:lnTo>
                  <a:pt x="3750" y="4715"/>
                </a:lnTo>
                <a:cubicBezTo>
                  <a:pt x="3750" y="4715"/>
                  <a:pt x="3348" y="3060"/>
                  <a:pt x="2645" y="2843"/>
                </a:cubicBezTo>
                <a:cubicBezTo>
                  <a:pt x="1540" y="2519"/>
                  <a:pt x="0" y="3168"/>
                  <a:pt x="0" y="1259"/>
                </a:cubicBezTo>
                <a:cubicBezTo>
                  <a:pt x="0" y="36"/>
                  <a:pt x="1037" y="36"/>
                  <a:pt x="1037" y="36"/>
                </a:cubicBezTo>
                <a:cubicBezTo>
                  <a:pt x="1071" y="36"/>
                  <a:pt x="1272" y="0"/>
                  <a:pt x="1540" y="0"/>
                </a:cubicBezTo>
                <a:cubicBezTo>
                  <a:pt x="3147" y="0"/>
                  <a:pt x="5056" y="647"/>
                  <a:pt x="5793" y="2951"/>
                </a:cubicBezTo>
                <a:lnTo>
                  <a:pt x="20293" y="4068"/>
                </a:lnTo>
                <a:cubicBezTo>
                  <a:pt x="21030" y="4103"/>
                  <a:pt x="21599" y="4715"/>
                  <a:pt x="21599" y="5508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anchor="ctr"/>
          <a:p>
            <a:pPr algn="ctr">
              <a:lnSpc>
                <a:spcPct val="12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任意多边形 18"/>
          <p:cNvSpPr/>
          <p:nvPr>
            <p:custDataLst>
              <p:tags r:id="rId17"/>
            </p:custDataLst>
          </p:nvPr>
        </p:nvSpPr>
        <p:spPr bwMode="auto">
          <a:xfrm>
            <a:off x="7520501" y="2325174"/>
            <a:ext cx="190811" cy="13375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2303"/>
                </a:moveTo>
                <a:lnTo>
                  <a:pt x="21599" y="19991"/>
                </a:lnTo>
                <a:lnTo>
                  <a:pt x="15324" y="10736"/>
                </a:lnTo>
                <a:cubicBezTo>
                  <a:pt x="15324" y="10736"/>
                  <a:pt x="21599" y="2303"/>
                  <a:pt x="21599" y="2303"/>
                </a:cubicBezTo>
                <a:close/>
                <a:moveTo>
                  <a:pt x="20046" y="0"/>
                </a:moveTo>
                <a:lnTo>
                  <a:pt x="10784" y="12560"/>
                </a:lnTo>
                <a:lnTo>
                  <a:pt x="1523" y="0"/>
                </a:lnTo>
                <a:cubicBezTo>
                  <a:pt x="1523" y="0"/>
                  <a:pt x="20046" y="0"/>
                  <a:pt x="20046" y="0"/>
                </a:cubicBezTo>
                <a:close/>
                <a:moveTo>
                  <a:pt x="20412" y="21600"/>
                </a:moveTo>
                <a:lnTo>
                  <a:pt x="1188" y="21600"/>
                </a:lnTo>
                <a:lnTo>
                  <a:pt x="7494" y="12430"/>
                </a:lnTo>
                <a:lnTo>
                  <a:pt x="10784" y="16862"/>
                </a:lnTo>
                <a:lnTo>
                  <a:pt x="14136" y="12342"/>
                </a:lnTo>
                <a:cubicBezTo>
                  <a:pt x="14136" y="12342"/>
                  <a:pt x="20412" y="21600"/>
                  <a:pt x="20412" y="21600"/>
                </a:cubicBezTo>
                <a:close/>
                <a:moveTo>
                  <a:pt x="0" y="2303"/>
                </a:moveTo>
                <a:lnTo>
                  <a:pt x="6306" y="10778"/>
                </a:lnTo>
                <a:lnTo>
                  <a:pt x="0" y="19991"/>
                </a:lnTo>
                <a:cubicBezTo>
                  <a:pt x="0" y="19991"/>
                  <a:pt x="0" y="2303"/>
                  <a:pt x="0" y="230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anchor="ctr"/>
          <a:p>
            <a:pPr algn="ctr">
              <a:lnSpc>
                <a:spcPct val="12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07035" y="258445"/>
            <a:ext cx="3132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供应商询价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17015" y="951865"/>
            <a:ext cx="5440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457200" algn="just"/>
            <a:r>
              <a:rPr>
                <a:solidFill>
                  <a:srgbClr val="AC1A2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在第一次联系供应商时，我们要注意以下几点：</a:t>
            </a:r>
            <a:endParaRPr lang="zh-CN" altLang="en-US"/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918863" y="868416"/>
            <a:ext cx="4225137" cy="2700000"/>
          </a:xfrm>
          <a:prstGeom prst="rect">
            <a:avLst/>
          </a:prstGeom>
          <a:blipFill>
            <a:blip r:embed="rId1"/>
            <a:stretch>
              <a:fillRect l="-30579" r="-3057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0" y="1307588"/>
            <a:ext cx="9144000" cy="910828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3" name="直接连接符 12"/>
          <p:cNvCxnSpPr/>
          <p:nvPr/>
        </p:nvCxnSpPr>
        <p:spPr>
          <a:xfrm>
            <a:off x="806623" y="1421941"/>
            <a:ext cx="0" cy="6821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063522" y="1416753"/>
            <a:ext cx="3597775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50" b="1" dirty="0" smtClean="0">
                <a:solidFill>
                  <a:schemeClr val="bg1"/>
                </a:solidFill>
                <a:latin typeface="Arial Black" panose="020B0A04020102020204" pitchFamily="34" charset="0"/>
                <a:ea typeface="黑体" panose="02010609060101010101" charset="-122"/>
                <a:sym typeface="黑体" panose="02010609060101010101" charset="-122"/>
              </a:rPr>
              <a:t>Part Four.</a:t>
            </a:r>
            <a:endParaRPr lang="en-US" altLang="zh-CN" sz="4050" b="1" dirty="0" smtClean="0">
              <a:solidFill>
                <a:schemeClr val="bg1"/>
              </a:solidFill>
              <a:latin typeface="Arial Black" panose="020B0A04020102020204" pitchFamily="34" charset="0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63523" y="2550130"/>
            <a:ext cx="36922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4500" dirty="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课堂小结</a:t>
            </a:r>
            <a:endParaRPr lang="zh-CN" altLang="en-US" sz="4500" dirty="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7" grpId="0" bldLvl="0" animBg="1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406855" y="258371"/>
            <a:ext cx="25512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课堂小结</a:t>
            </a:r>
            <a:endParaRPr lang="zh-CN" altLang="en-US" sz="28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7995" y="700405"/>
            <a:ext cx="5667375" cy="3743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918863" y="868416"/>
            <a:ext cx="4225137" cy="2700000"/>
          </a:xfrm>
          <a:prstGeom prst="rect">
            <a:avLst/>
          </a:prstGeom>
          <a:blipFill>
            <a:blip r:embed="rId1"/>
            <a:stretch>
              <a:fillRect l="-30579" r="-3057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0" y="1307588"/>
            <a:ext cx="9144000" cy="910828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3" name="直接连接符 12"/>
          <p:cNvCxnSpPr/>
          <p:nvPr/>
        </p:nvCxnSpPr>
        <p:spPr>
          <a:xfrm>
            <a:off x="806623" y="1421941"/>
            <a:ext cx="0" cy="6821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063522" y="1416753"/>
            <a:ext cx="3597775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50" b="1" dirty="0" smtClean="0">
                <a:solidFill>
                  <a:schemeClr val="bg1"/>
                </a:solidFill>
                <a:latin typeface="Arial Black" panose="020B0A04020102020204" pitchFamily="34" charset="0"/>
                <a:ea typeface="黑体" panose="02010609060101010101" charset="-122"/>
                <a:sym typeface="黑体" panose="02010609060101010101" charset="-122"/>
              </a:rPr>
              <a:t>Part Five.</a:t>
            </a:r>
            <a:endParaRPr lang="en-US" altLang="zh-CN" sz="4050" b="1" dirty="0" smtClean="0">
              <a:solidFill>
                <a:schemeClr val="bg1"/>
              </a:solidFill>
              <a:latin typeface="Arial Black" panose="020B0A04020102020204" pitchFamily="34" charset="0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63523" y="2550130"/>
            <a:ext cx="36922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4500" dirty="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课后作业</a:t>
            </a:r>
            <a:endParaRPr lang="zh-CN" altLang="en-US" sz="4500" dirty="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7" grpId="0" bldLvl="0" animBg="1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406855" y="258371"/>
            <a:ext cx="25512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课后作业</a:t>
            </a:r>
            <a:endParaRPr lang="zh-CN" altLang="en-US" sz="28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016794" y="1998795"/>
            <a:ext cx="756142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请在课后模拟供应商询价过程，并将询价的过程文档提交到平台答疑栏目</a:t>
            </a:r>
            <a:r>
              <a: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16794" y="1024414"/>
            <a:ext cx="1740694" cy="730568"/>
            <a:chOff x="4536" y="1719"/>
            <a:chExt cx="2316" cy="972"/>
          </a:xfrm>
        </p:grpSpPr>
        <p:sp>
          <p:nvSpPr>
            <p:cNvPr id="4" name="对角圆角矩形 3"/>
            <p:cNvSpPr/>
            <p:nvPr/>
          </p:nvSpPr>
          <p:spPr>
            <a:xfrm>
              <a:off x="4536" y="1719"/>
              <a:ext cx="2316" cy="972"/>
            </a:xfrm>
            <a:prstGeom prst="round2DiagRect">
              <a:avLst/>
            </a:prstGeom>
            <a:solidFill>
              <a:srgbClr val="C435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4779" y="1901"/>
              <a:ext cx="2048" cy="6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课后作业</a:t>
              </a:r>
              <a:endParaRPr lang="zh-CN" altLang="en-US" sz="2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谢谢观看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type="body" sz="quarter" idx="14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THANK YOU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4" name="组合 53"/>
          <p:cNvGrpSpPr/>
          <p:nvPr/>
        </p:nvGrpSpPr>
        <p:grpSpPr>
          <a:xfrm>
            <a:off x="551878" y="489295"/>
            <a:ext cx="415319" cy="248385"/>
            <a:chOff x="1742238" y="790836"/>
            <a:chExt cx="862831" cy="516024"/>
          </a:xfrm>
          <a:solidFill>
            <a:srgbClr val="C43534"/>
          </a:solidFill>
        </p:grpSpPr>
        <p:sp>
          <p:nvSpPr>
            <p:cNvPr id="52" name="圆角矩形 51"/>
            <p:cNvSpPr/>
            <p:nvPr/>
          </p:nvSpPr>
          <p:spPr>
            <a:xfrm rot="2700000">
              <a:off x="1742238" y="790836"/>
              <a:ext cx="516024" cy="516024"/>
            </a:xfrm>
            <a:prstGeom prst="roundRect">
              <a:avLst/>
            </a:prstGeom>
            <a:grpFill/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3" name="圆角矩形 52"/>
            <p:cNvSpPr/>
            <p:nvPr/>
          </p:nvSpPr>
          <p:spPr>
            <a:xfrm rot="2700000">
              <a:off x="2089045" y="790836"/>
              <a:ext cx="516024" cy="516024"/>
            </a:xfrm>
            <a:prstGeom prst="roundRect">
              <a:avLst/>
            </a:prstGeom>
            <a:grpFill/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772603" y="1518735"/>
            <a:ext cx="5435918" cy="825341"/>
            <a:chOff x="11363" y="1434"/>
            <a:chExt cx="5361" cy="1733"/>
          </a:xfrm>
          <a:solidFill>
            <a:srgbClr val="AC1A21">
              <a:alpha val="90000"/>
            </a:srgbClr>
          </a:solidFill>
        </p:grpSpPr>
        <p:sp>
          <p:nvSpPr>
            <p:cNvPr id="35" name="圆角矩形 34"/>
            <p:cNvSpPr/>
            <p:nvPr/>
          </p:nvSpPr>
          <p:spPr>
            <a:xfrm>
              <a:off x="11363" y="1434"/>
              <a:ext cx="5361" cy="1733"/>
            </a:xfrm>
            <a:prstGeom prst="roundRect">
              <a:avLst/>
            </a:prstGeom>
            <a:solidFill>
              <a:srgbClr val="AC1A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srgbClr val="AC1A2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1841" y="1778"/>
              <a:ext cx="4499" cy="11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sz="3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第</a:t>
              </a:r>
              <a:r>
                <a:rPr lang="en-US" altLang="zh-CN" sz="3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3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章</a:t>
              </a:r>
              <a:r>
                <a:rPr sz="3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获得产品的渠道</a:t>
              </a:r>
              <a:endParaRPr sz="3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793558" y="2762700"/>
            <a:ext cx="5415439" cy="408100"/>
          </a:xfrm>
          <a:prstGeom prst="roundRect">
            <a:avLst/>
          </a:prstGeom>
          <a:ln>
            <a:solidFill>
              <a:srgbClr val="C4353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</a:t>
            </a:r>
            <a:r>
              <a:rPr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.1 选择产品渠道</a:t>
            </a:r>
            <a:endParaRPr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93558" y="3522319"/>
            <a:ext cx="5414486" cy="408100"/>
          </a:xfrm>
          <a:prstGeom prst="roundRect">
            <a:avLst/>
          </a:prstGeom>
          <a:ln>
            <a:solidFill>
              <a:srgbClr val="C4353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8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.2 选择供应商</a:t>
            </a:r>
            <a:endParaRPr lang="zh-CN" altLang="en-US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矩形 18"/>
          <p:cNvSpPr/>
          <p:nvPr>
            <p:custDataLst>
              <p:tags r:id="rId1"/>
            </p:custDataLst>
          </p:nvPr>
        </p:nvSpPr>
        <p:spPr>
          <a:xfrm>
            <a:off x="4026218" y="1102492"/>
            <a:ext cx="5117783" cy="2938939"/>
          </a:xfrm>
          <a:prstGeom prst="rect">
            <a:avLst/>
          </a:prstGeom>
          <a:solidFill>
            <a:srgbClr val="AC1A21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kumimoji="1" lang="zh-CN" altLang="en-US" sz="1200" b="1">
              <a:solidFill>
                <a:srgbClr val="FFFFFF"/>
              </a:solidFill>
              <a:latin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06718" y="258577"/>
            <a:ext cx="50530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b="1" spc="300" dirty="0"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获得产品的渠道</a:t>
            </a:r>
            <a:endParaRPr lang="zh-CN" altLang="en-US" sz="2800" b="1" spc="300" dirty="0"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75823" y="1612556"/>
            <a:ext cx="3846671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</a:t>
            </a:r>
            <a:r>
              <a:rPr sz="4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r>
              <a:rPr lang="en-US" sz="4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endParaRPr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3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		</a:t>
            </a:r>
            <a:r>
              <a:rPr lang="zh-CN" altLang="en-US" sz="3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  <a:sym typeface="+mn-ea"/>
              </a:rPr>
              <a:t>选择供应商</a:t>
            </a:r>
            <a:endParaRPr lang="zh-CN" altLang="en-US" sz="36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3" y="1483492"/>
            <a:ext cx="3959543" cy="2045018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50"/>
            <a:ext cx="4029075" cy="5143500"/>
          </a:xfrm>
          <a:prstGeom prst="rect">
            <a:avLst/>
          </a:prstGeom>
          <a:blipFill>
            <a:blip r:embed="rId1"/>
            <a:stretch>
              <a:fillRect l="-30579" r="-3057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0" y="1939979"/>
            <a:ext cx="4029075" cy="1264443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1" name="ïṡ1ídé"/>
          <p:cNvSpPr/>
          <p:nvPr/>
        </p:nvSpPr>
        <p:spPr>
          <a:xfrm>
            <a:off x="572857" y="2325740"/>
            <a:ext cx="2883362" cy="492920"/>
          </a:xfrm>
          <a:prstGeom prst="rect">
            <a:avLst/>
          </a:prstGeom>
        </p:spPr>
        <p:txBody>
          <a:bodyPr wrap="square">
            <a:normAutofit fontScale="70000"/>
          </a:bodyPr>
          <a:lstStyle/>
          <a:p>
            <a:pPr algn="ctr"/>
            <a:r>
              <a:rPr lang="zh-CN" altLang="en-US" sz="35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目录</a:t>
            </a:r>
            <a:r>
              <a:rPr lang="en-US" altLang="zh-CN" sz="35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/</a:t>
            </a:r>
            <a:r>
              <a:rPr lang="en-US" altLang="zh-CN" sz="35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CONTENTS</a:t>
            </a:r>
            <a:endParaRPr lang="en-US" altLang="zh-CN" sz="35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820483" y="955093"/>
            <a:ext cx="557213" cy="557213"/>
          </a:xfrm>
          <a:prstGeom prst="rect">
            <a:avLst/>
          </a:prstGeom>
          <a:solidFill>
            <a:srgbClr val="AC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endParaRPr lang="en-US" altLang="zh-CN" sz="30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9" name="iṣḷiḋè"/>
          <p:cNvSpPr txBox="1"/>
          <p:nvPr/>
        </p:nvSpPr>
        <p:spPr>
          <a:xfrm>
            <a:off x="5478780" y="1193456"/>
            <a:ext cx="3205639" cy="196691"/>
          </a:xfrm>
          <a:prstGeom prst="rect">
            <a:avLst/>
          </a:prstGeom>
          <a:noFill/>
        </p:spPr>
        <p:txBody>
          <a:bodyPr wrap="none" lIns="270000" tIns="0" rIns="0" bIns="0" anchor="b" anchorCtr="0">
            <a:noAutofit/>
          </a:bodyPr>
          <a:lstStyle/>
          <a:p>
            <a:pPr algn="l"/>
            <a:r>
              <a:rPr lang="zh-CN" altLang="en-US" sz="2500" dirty="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确定供应商类型</a:t>
            </a:r>
            <a:endParaRPr lang="zh-CN" altLang="en-US" sz="2500" dirty="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820483" y="1658753"/>
            <a:ext cx="557213" cy="557213"/>
          </a:xfrm>
          <a:prstGeom prst="rect">
            <a:avLst/>
          </a:prstGeom>
          <a:solidFill>
            <a:srgbClr val="AC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endParaRPr lang="en-US" altLang="zh-CN" sz="30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4" name="îṧliḑe"/>
          <p:cNvSpPr txBox="1"/>
          <p:nvPr/>
        </p:nvSpPr>
        <p:spPr>
          <a:xfrm>
            <a:off x="5474018" y="1843061"/>
            <a:ext cx="3205639" cy="196691"/>
          </a:xfrm>
          <a:prstGeom prst="rect">
            <a:avLst/>
          </a:prstGeom>
          <a:noFill/>
        </p:spPr>
        <p:txBody>
          <a:bodyPr wrap="none" lIns="270000" tIns="0" rIns="0" bIns="0" anchor="b" anchorCtr="0">
            <a:noAutofit/>
          </a:bodyPr>
          <a:lstStyle/>
          <a:p>
            <a:pPr algn="l"/>
            <a:r>
              <a:rPr lang="zh-CN" altLang="en-US" sz="2500" dirty="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寻找供应商的方法</a:t>
            </a:r>
            <a:endParaRPr lang="zh-CN" altLang="en-US" sz="2500" dirty="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4820483" y="2386225"/>
            <a:ext cx="557213" cy="557213"/>
          </a:xfrm>
          <a:prstGeom prst="rect">
            <a:avLst/>
          </a:prstGeom>
          <a:solidFill>
            <a:srgbClr val="AC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endParaRPr lang="en-US" altLang="zh-CN" sz="30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5" name="iṣlîḑe"/>
          <p:cNvSpPr txBox="1"/>
          <p:nvPr/>
        </p:nvSpPr>
        <p:spPr>
          <a:xfrm>
            <a:off x="5474018" y="2570295"/>
            <a:ext cx="3205639" cy="196691"/>
          </a:xfrm>
          <a:prstGeom prst="rect">
            <a:avLst/>
          </a:prstGeom>
          <a:noFill/>
        </p:spPr>
        <p:txBody>
          <a:bodyPr wrap="none" lIns="270000" tIns="0" rIns="0" bIns="0" anchor="b" anchorCtr="0">
            <a:noAutofit/>
          </a:bodyPr>
          <a:lstStyle/>
          <a:p>
            <a:pPr algn="l"/>
            <a:r>
              <a:rPr lang="zh-CN" altLang="en-US" sz="2500" dirty="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供应商询价</a:t>
            </a:r>
            <a:endParaRPr lang="zh-CN" altLang="en-US" sz="2500" dirty="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4820483" y="3129413"/>
            <a:ext cx="557213" cy="557213"/>
          </a:xfrm>
          <a:prstGeom prst="rect">
            <a:avLst/>
          </a:prstGeom>
          <a:solidFill>
            <a:srgbClr val="AC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</a:t>
            </a:r>
            <a:endParaRPr lang="en-US" altLang="zh-CN" sz="30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2" name="ïš1îdé"/>
          <p:cNvSpPr txBox="1"/>
          <p:nvPr/>
        </p:nvSpPr>
        <p:spPr>
          <a:xfrm>
            <a:off x="5474018" y="3322770"/>
            <a:ext cx="3205639" cy="196691"/>
          </a:xfrm>
          <a:prstGeom prst="rect">
            <a:avLst/>
          </a:prstGeom>
          <a:noFill/>
        </p:spPr>
        <p:txBody>
          <a:bodyPr wrap="none" lIns="270000" tIns="0" rIns="0" bIns="0" anchor="b" anchorCtr="0">
            <a:noAutofit/>
          </a:bodyPr>
          <a:lstStyle/>
          <a:p>
            <a:pPr algn="l"/>
            <a:r>
              <a:rPr lang="zh-CN" altLang="en-US" sz="2500" dirty="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课堂小结</a:t>
            </a:r>
            <a:endParaRPr lang="zh-CN" altLang="en-US" sz="2500" dirty="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25246" y="3899272"/>
            <a:ext cx="557213" cy="557213"/>
          </a:xfrm>
          <a:prstGeom prst="rect">
            <a:avLst/>
          </a:prstGeom>
          <a:solidFill>
            <a:srgbClr val="AC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</a:t>
            </a:r>
            <a:endParaRPr lang="en-US" altLang="zh-CN" sz="3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iṣlîḑe"/>
          <p:cNvSpPr txBox="1"/>
          <p:nvPr/>
        </p:nvSpPr>
        <p:spPr>
          <a:xfrm>
            <a:off x="5478780" y="4083341"/>
            <a:ext cx="3205639" cy="196691"/>
          </a:xfrm>
          <a:prstGeom prst="rect">
            <a:avLst/>
          </a:prstGeom>
          <a:noFill/>
        </p:spPr>
        <p:txBody>
          <a:bodyPr wrap="none" lIns="270000" tIns="0" rIns="0" bIns="0" anchor="b" anchorCtr="0">
            <a:noAutofit/>
          </a:bodyPr>
          <a:p>
            <a:pPr algn="l"/>
            <a:r>
              <a:rPr lang="zh-CN" altLang="en-US" sz="2500" dirty="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课后作业</a:t>
            </a:r>
            <a:endParaRPr lang="zh-CN" altLang="en-US" sz="2500" dirty="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9" grpId="0" bldLvl="0" animBg="1"/>
      <p:bldP spid="31" grpId="0"/>
      <p:bldP spid="32" grpId="0" bldLvl="0" animBg="1"/>
      <p:bldP spid="50" grpId="0" bldLvl="0" animBg="1"/>
      <p:bldP spid="62" grpId="0" bldLvl="0" animBg="1"/>
      <p:bldP spid="70" grpId="0" bldLvl="0" animBg="1"/>
      <p:bldP spid="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918863" y="868416"/>
            <a:ext cx="4225137" cy="2700000"/>
          </a:xfrm>
          <a:prstGeom prst="rect">
            <a:avLst/>
          </a:prstGeom>
          <a:blipFill>
            <a:blip r:embed="rId1"/>
            <a:stretch>
              <a:fillRect l="-30579" r="-3057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0" y="1307588"/>
            <a:ext cx="9144000" cy="910828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3" name="直接连接符 12"/>
          <p:cNvCxnSpPr/>
          <p:nvPr/>
        </p:nvCxnSpPr>
        <p:spPr>
          <a:xfrm>
            <a:off x="806623" y="1421941"/>
            <a:ext cx="0" cy="6821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063522" y="1416753"/>
            <a:ext cx="3597775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50" b="1" dirty="0" smtClean="0">
                <a:solidFill>
                  <a:schemeClr val="bg1"/>
                </a:solidFill>
                <a:latin typeface="Arial Black" panose="020B0A04020102020204" pitchFamily="34" charset="0"/>
                <a:ea typeface="黑体" panose="02010609060101010101" charset="-122"/>
                <a:sym typeface="黑体" panose="02010609060101010101" charset="-122"/>
              </a:rPr>
              <a:t>Part One.</a:t>
            </a:r>
            <a:endParaRPr lang="en-US" altLang="zh-CN" sz="4050" b="1" dirty="0" smtClean="0">
              <a:solidFill>
                <a:schemeClr val="bg1"/>
              </a:solidFill>
              <a:latin typeface="Arial Black" panose="020B0A04020102020204" pitchFamily="34" charset="0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1959" y="2522194"/>
            <a:ext cx="4486751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ct val="0"/>
              </a:spcBef>
            </a:pPr>
            <a:r>
              <a:rPr lang="zh-CN" altLang="en-US" sz="4500" dirty="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确定供应商类型</a:t>
            </a:r>
            <a:endParaRPr lang="zh-CN" altLang="en-US" sz="4500" dirty="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7" grpId="0" bldLvl="0" animBg="1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文本框 54"/>
          <p:cNvSpPr txBox="1"/>
          <p:nvPr/>
        </p:nvSpPr>
        <p:spPr>
          <a:xfrm>
            <a:off x="406718" y="258577"/>
            <a:ext cx="6705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确定供应商类型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648970" y="1174115"/>
          <a:ext cx="7933055" cy="3340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2700"/>
                <a:gridCol w="3144520"/>
                <a:gridCol w="3505835"/>
              </a:tblGrid>
              <a:tr h="610870">
                <a:tc>
                  <a:txBody>
                    <a:bodyPr/>
                    <a:p>
                      <a:pPr indent="0" algn="ctr">
                        <a:lnSpc>
                          <a:spcPct val="19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9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国内供应商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9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国外供应商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</a:tr>
              <a:tr h="1479550">
                <a:tc>
                  <a:txBody>
                    <a:bodyPr/>
                    <a:p>
                      <a:pPr indent="0" algn="ctr">
                        <a:lnSpc>
                          <a:spcPct val="19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优势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9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国内供应商多，卖家们有更多选择；价格和成本都较低；易于沟通没有语言障碍；运输时间快 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51435" marR="51435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9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较高的生产质量和标准；知识产权保护，品牌意识强 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51435" marR="51435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</a:tr>
              <a:tr h="1249680">
                <a:tc>
                  <a:txBody>
                    <a:bodyPr/>
                    <a:p>
                      <a:pPr indent="0" algn="ctr">
                        <a:lnSpc>
                          <a:spcPct val="19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劣势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9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知识产权保护力度不够，存在品牌商标等相关侵权问题 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51435" marR="51435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90000"/>
                        </a:lnSpc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语言不同沟通存在障碍；成本高价格贵；运输时间长；商品进口和报关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918863" y="868416"/>
            <a:ext cx="4225137" cy="2700000"/>
          </a:xfrm>
          <a:prstGeom prst="rect">
            <a:avLst/>
          </a:prstGeom>
          <a:blipFill>
            <a:blip r:embed="rId1"/>
            <a:stretch>
              <a:fillRect l="-30579" r="-3057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0" y="1307588"/>
            <a:ext cx="9144000" cy="910828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3" name="直接连接符 12"/>
          <p:cNvCxnSpPr/>
          <p:nvPr/>
        </p:nvCxnSpPr>
        <p:spPr>
          <a:xfrm>
            <a:off x="806623" y="1421941"/>
            <a:ext cx="0" cy="6821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063522" y="1416753"/>
            <a:ext cx="3597775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50" b="1" dirty="0" smtClean="0">
                <a:solidFill>
                  <a:schemeClr val="bg1"/>
                </a:solidFill>
                <a:latin typeface="Arial Black" panose="020B0A04020102020204" pitchFamily="34" charset="0"/>
                <a:ea typeface="黑体" panose="02010609060101010101" charset="-122"/>
                <a:sym typeface="黑体" panose="02010609060101010101" charset="-122"/>
              </a:rPr>
              <a:t>Part Two.</a:t>
            </a:r>
            <a:endParaRPr lang="en-US" altLang="zh-CN" sz="4050" b="1" dirty="0" smtClean="0">
              <a:solidFill>
                <a:schemeClr val="bg1"/>
              </a:solidFill>
              <a:latin typeface="Arial Black" panose="020B0A04020102020204" pitchFamily="34" charset="0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06291" y="2218346"/>
            <a:ext cx="4111466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ct val="0"/>
              </a:spcBef>
            </a:pPr>
            <a:r>
              <a:rPr lang="zh-CN" altLang="en-US" sz="4500" dirty="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寻找供应商的方法</a:t>
            </a:r>
            <a:endParaRPr lang="zh-CN" altLang="en-US" sz="4500" dirty="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7" grpId="0" bldLvl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椭圆 2"/>
          <p:cNvSpPr/>
          <p:nvPr>
            <p:custDataLst>
              <p:tags r:id="rId1"/>
            </p:custDataLst>
          </p:nvPr>
        </p:nvSpPr>
        <p:spPr>
          <a:xfrm>
            <a:off x="3431250" y="2484511"/>
            <a:ext cx="2281500" cy="2281500"/>
          </a:xfrm>
          <a:prstGeom prst="ellipse">
            <a:avLst/>
          </a:prstGeom>
          <a:noFill/>
          <a:ln>
            <a:solidFill>
              <a:srgbClr val="4D576B">
                <a:lumMod val="60000"/>
                <a:lumOff val="4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任意多边形: 形状 18"/>
          <p:cNvSpPr/>
          <p:nvPr>
            <p:custDataLst>
              <p:tags r:id="rId2"/>
            </p:custDataLst>
          </p:nvPr>
        </p:nvSpPr>
        <p:spPr>
          <a:xfrm>
            <a:off x="3028950" y="2083438"/>
            <a:ext cx="3091500" cy="2939105"/>
          </a:xfrm>
          <a:custGeom>
            <a:avLst/>
            <a:gdLst>
              <a:gd name="connsiteX0" fmla="*/ 2061000 w 4122000"/>
              <a:gd name="connsiteY0" fmla="*/ 0 h 3918807"/>
              <a:gd name="connsiteX1" fmla="*/ 4122000 w 4122000"/>
              <a:gd name="connsiteY1" fmla="*/ 2061000 h 3918807"/>
              <a:gd name="connsiteX2" fmla="*/ 3043395 w 4122000"/>
              <a:gd name="connsiteY2" fmla="*/ 3873249 h 3918807"/>
              <a:gd name="connsiteX3" fmla="*/ 2948822 w 4122000"/>
              <a:gd name="connsiteY3" fmla="*/ 3918807 h 3918807"/>
              <a:gd name="connsiteX4" fmla="*/ 1173179 w 4122000"/>
              <a:gd name="connsiteY4" fmla="*/ 3918807 h 3918807"/>
              <a:gd name="connsiteX5" fmla="*/ 1078605 w 4122000"/>
              <a:gd name="connsiteY5" fmla="*/ 3873249 h 3918807"/>
              <a:gd name="connsiteX6" fmla="*/ 0 w 4122000"/>
              <a:gd name="connsiteY6" fmla="*/ 2061000 h 3918807"/>
              <a:gd name="connsiteX7" fmla="*/ 2061000 w 4122000"/>
              <a:gd name="connsiteY7" fmla="*/ 0 h 391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2000" h="3918807">
                <a:moveTo>
                  <a:pt x="2061000" y="0"/>
                </a:moveTo>
                <a:cubicBezTo>
                  <a:pt x="3199259" y="0"/>
                  <a:pt x="4122000" y="922741"/>
                  <a:pt x="4122000" y="2061000"/>
                </a:cubicBezTo>
                <a:cubicBezTo>
                  <a:pt x="4122000" y="2843553"/>
                  <a:pt x="3685861" y="3524240"/>
                  <a:pt x="3043395" y="3873249"/>
                </a:cubicBezTo>
                <a:lnTo>
                  <a:pt x="2948822" y="3918807"/>
                </a:lnTo>
                <a:lnTo>
                  <a:pt x="1173179" y="3918807"/>
                </a:lnTo>
                <a:lnTo>
                  <a:pt x="1078605" y="3873249"/>
                </a:lnTo>
                <a:cubicBezTo>
                  <a:pt x="436140" y="3524240"/>
                  <a:pt x="0" y="2843553"/>
                  <a:pt x="0" y="2061000"/>
                </a:cubicBezTo>
                <a:cubicBezTo>
                  <a:pt x="0" y="922741"/>
                  <a:pt x="922741" y="0"/>
                  <a:pt x="2061000" y="0"/>
                </a:cubicBezTo>
                <a:close/>
              </a:path>
            </a:pathLst>
          </a:custGeom>
          <a:noFill/>
          <a:ln>
            <a:solidFill>
              <a:srgbClr val="4D576B">
                <a:lumMod val="60000"/>
                <a:lumOff val="4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anchor="ctr">
            <a:noAutofit/>
          </a:bodyPr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任意多边形: 形状 22"/>
          <p:cNvSpPr/>
          <p:nvPr>
            <p:custDataLst>
              <p:tags r:id="rId3"/>
            </p:custDataLst>
          </p:nvPr>
        </p:nvSpPr>
        <p:spPr>
          <a:xfrm>
            <a:off x="2621250" y="1674511"/>
            <a:ext cx="3901500" cy="3351489"/>
          </a:xfrm>
          <a:custGeom>
            <a:avLst/>
            <a:gdLst>
              <a:gd name="connsiteX0" fmla="*/ 2601000 w 5202000"/>
              <a:gd name="connsiteY0" fmla="*/ 0 h 4468652"/>
              <a:gd name="connsiteX1" fmla="*/ 5202000 w 5202000"/>
              <a:gd name="connsiteY1" fmla="*/ 2601000 h 4468652"/>
              <a:gd name="connsiteX2" fmla="*/ 4440185 w 5202000"/>
              <a:gd name="connsiteY2" fmla="*/ 4440185 h 4468652"/>
              <a:gd name="connsiteX3" fmla="*/ 4408863 w 5202000"/>
              <a:gd name="connsiteY3" fmla="*/ 4468652 h 4468652"/>
              <a:gd name="connsiteX4" fmla="*/ 793137 w 5202000"/>
              <a:gd name="connsiteY4" fmla="*/ 4468652 h 4468652"/>
              <a:gd name="connsiteX5" fmla="*/ 761815 w 5202000"/>
              <a:gd name="connsiteY5" fmla="*/ 4440185 h 4468652"/>
              <a:gd name="connsiteX6" fmla="*/ 0 w 5202000"/>
              <a:gd name="connsiteY6" fmla="*/ 2601000 h 4468652"/>
              <a:gd name="connsiteX7" fmla="*/ 2601000 w 5202000"/>
              <a:gd name="connsiteY7" fmla="*/ 0 h 446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2000" h="4468652">
                <a:moveTo>
                  <a:pt x="2601000" y="0"/>
                </a:moveTo>
                <a:cubicBezTo>
                  <a:pt x="4037493" y="0"/>
                  <a:pt x="5202000" y="1164507"/>
                  <a:pt x="5202000" y="2601000"/>
                </a:cubicBezTo>
                <a:cubicBezTo>
                  <a:pt x="5202000" y="3319247"/>
                  <a:pt x="4910873" y="3969497"/>
                  <a:pt x="4440185" y="4440185"/>
                </a:cubicBezTo>
                <a:lnTo>
                  <a:pt x="4408863" y="4468652"/>
                </a:lnTo>
                <a:lnTo>
                  <a:pt x="793137" y="4468652"/>
                </a:lnTo>
                <a:lnTo>
                  <a:pt x="761815" y="4440185"/>
                </a:lnTo>
                <a:cubicBezTo>
                  <a:pt x="291127" y="3969497"/>
                  <a:pt x="0" y="3319247"/>
                  <a:pt x="0" y="2601000"/>
                </a:cubicBezTo>
                <a:cubicBezTo>
                  <a:pt x="0" y="1164507"/>
                  <a:pt x="1164507" y="0"/>
                  <a:pt x="2601000" y="0"/>
                </a:cubicBezTo>
                <a:close/>
              </a:path>
            </a:pathLst>
          </a:custGeom>
          <a:noFill/>
          <a:ln>
            <a:solidFill>
              <a:srgbClr val="4D576B">
                <a:lumMod val="60000"/>
                <a:lumOff val="4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anchor="ctr">
            <a:noAutofit/>
          </a:bodyPr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任意多边形: 形状 23"/>
          <p:cNvSpPr/>
          <p:nvPr>
            <p:custDataLst>
              <p:tags r:id="rId4"/>
            </p:custDataLst>
          </p:nvPr>
        </p:nvSpPr>
        <p:spPr>
          <a:xfrm>
            <a:off x="2216250" y="1269512"/>
            <a:ext cx="4711500" cy="3776153"/>
          </a:xfrm>
          <a:custGeom>
            <a:avLst/>
            <a:gdLst>
              <a:gd name="connsiteX0" fmla="*/ 3141000 w 6282000"/>
              <a:gd name="connsiteY0" fmla="*/ 0 h 5034871"/>
              <a:gd name="connsiteX1" fmla="*/ 6282000 w 6282000"/>
              <a:gd name="connsiteY1" fmla="*/ 3141000 h 5034871"/>
              <a:gd name="connsiteX2" fmla="*/ 5745566 w 6282000"/>
              <a:gd name="connsiteY2" fmla="*/ 4897163 h 5034871"/>
              <a:gd name="connsiteX3" fmla="*/ 5642590 w 6282000"/>
              <a:gd name="connsiteY3" fmla="*/ 5034871 h 5034871"/>
              <a:gd name="connsiteX4" fmla="*/ 639410 w 6282000"/>
              <a:gd name="connsiteY4" fmla="*/ 5034871 h 5034871"/>
              <a:gd name="connsiteX5" fmla="*/ 536434 w 6282000"/>
              <a:gd name="connsiteY5" fmla="*/ 4897163 h 5034871"/>
              <a:gd name="connsiteX6" fmla="*/ 0 w 6282000"/>
              <a:gd name="connsiteY6" fmla="*/ 3141000 h 5034871"/>
              <a:gd name="connsiteX7" fmla="*/ 3141000 w 6282000"/>
              <a:gd name="connsiteY7" fmla="*/ 0 h 503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82000" h="5034871">
                <a:moveTo>
                  <a:pt x="3141000" y="0"/>
                </a:moveTo>
                <a:cubicBezTo>
                  <a:pt x="4875726" y="0"/>
                  <a:pt x="6282000" y="1406274"/>
                  <a:pt x="6282000" y="3141000"/>
                </a:cubicBezTo>
                <a:cubicBezTo>
                  <a:pt x="6282000" y="3791523"/>
                  <a:pt x="6084243" y="4395856"/>
                  <a:pt x="5745566" y="4897163"/>
                </a:cubicBezTo>
                <a:lnTo>
                  <a:pt x="5642590" y="5034871"/>
                </a:lnTo>
                <a:lnTo>
                  <a:pt x="639410" y="5034871"/>
                </a:lnTo>
                <a:lnTo>
                  <a:pt x="536434" y="4897163"/>
                </a:lnTo>
                <a:cubicBezTo>
                  <a:pt x="197757" y="4395856"/>
                  <a:pt x="0" y="3791523"/>
                  <a:pt x="0" y="3141000"/>
                </a:cubicBezTo>
                <a:cubicBezTo>
                  <a:pt x="0" y="1406274"/>
                  <a:pt x="1406274" y="0"/>
                  <a:pt x="3141000" y="0"/>
                </a:cubicBezTo>
                <a:close/>
              </a:path>
            </a:pathLst>
          </a:custGeom>
          <a:noFill/>
          <a:ln>
            <a:solidFill>
              <a:srgbClr val="4D576B">
                <a:lumMod val="60000"/>
                <a:lumOff val="4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anchor="ctr">
            <a:noAutofit/>
          </a:bodyPr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0" y="3516403"/>
            <a:ext cx="9144000" cy="1627415"/>
          </a:xfrm>
          <a:prstGeom prst="rect">
            <a:avLst/>
          </a:prstGeom>
          <a:solidFill>
            <a:srgbClr val="AC1A21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 sz="135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椭圆 29"/>
          <p:cNvSpPr/>
          <p:nvPr>
            <p:custDataLst>
              <p:tags r:id="rId6"/>
            </p:custDataLst>
          </p:nvPr>
        </p:nvSpPr>
        <p:spPr>
          <a:xfrm>
            <a:off x="3836963" y="2890224"/>
            <a:ext cx="1470074" cy="14700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右箭头 30"/>
          <p:cNvSpPr/>
          <p:nvPr>
            <p:custDataLst>
              <p:tags r:id="rId7"/>
            </p:custDataLst>
          </p:nvPr>
        </p:nvSpPr>
        <p:spPr>
          <a:xfrm rot="16200000">
            <a:off x="4356086" y="3055235"/>
            <a:ext cx="431830" cy="399822"/>
          </a:xfrm>
          <a:prstGeom prst="rightArrow">
            <a:avLst/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椭圆 9"/>
          <p:cNvSpPr/>
          <p:nvPr>
            <p:custDataLst>
              <p:tags r:id="rId8"/>
            </p:custDataLst>
          </p:nvPr>
        </p:nvSpPr>
        <p:spPr>
          <a:xfrm>
            <a:off x="2887813" y="2004780"/>
            <a:ext cx="605100" cy="605100"/>
          </a:xfrm>
          <a:prstGeom prst="ellipse">
            <a:avLst/>
          </a:prstGeom>
          <a:solidFill>
            <a:schemeClr val="tx1"/>
          </a:solidFill>
          <a:ln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任意多边形 13"/>
          <p:cNvSpPr/>
          <p:nvPr>
            <p:custDataLst>
              <p:tags r:id="rId9"/>
            </p:custDataLst>
          </p:nvPr>
        </p:nvSpPr>
        <p:spPr bwMode="auto">
          <a:xfrm>
            <a:off x="3051381" y="2194961"/>
            <a:ext cx="277964" cy="224738"/>
          </a:xfrm>
          <a:custGeom>
            <a:avLst/>
            <a:gdLst>
              <a:gd name="T0" fmla="*/ 86 w 109"/>
              <a:gd name="T1" fmla="*/ 88 h 88"/>
              <a:gd name="T2" fmla="*/ 84 w 109"/>
              <a:gd name="T3" fmla="*/ 44 h 88"/>
              <a:gd name="T4" fmla="*/ 80 w 109"/>
              <a:gd name="T5" fmla="*/ 71 h 88"/>
              <a:gd name="T6" fmla="*/ 109 w 109"/>
              <a:gd name="T7" fmla="*/ 0 h 88"/>
              <a:gd name="T8" fmla="*/ 92 w 109"/>
              <a:gd name="T9" fmla="*/ 33 h 88"/>
              <a:gd name="T10" fmla="*/ 80 w 109"/>
              <a:gd name="T11" fmla="*/ 25 h 88"/>
              <a:gd name="T12" fmla="*/ 67 w 109"/>
              <a:gd name="T13" fmla="*/ 68 h 88"/>
              <a:gd name="T14" fmla="*/ 37 w 109"/>
              <a:gd name="T15" fmla="*/ 73 h 88"/>
              <a:gd name="T16" fmla="*/ 19 w 109"/>
              <a:gd name="T17" fmla="*/ 63 h 88"/>
              <a:gd name="T18" fmla="*/ 0 w 109"/>
              <a:gd name="T19" fmla="*/ 56 h 88"/>
              <a:gd name="T20" fmla="*/ 25 w 109"/>
              <a:gd name="T21" fmla="*/ 48 h 88"/>
              <a:gd name="T22" fmla="*/ 30 w 109"/>
              <a:gd name="T23" fmla="*/ 57 h 88"/>
              <a:gd name="T24" fmla="*/ 44 w 109"/>
              <a:gd name="T25" fmla="*/ 29 h 88"/>
              <a:gd name="T26" fmla="*/ 66 w 109"/>
              <a:gd name="T27" fmla="*/ 50 h 88"/>
              <a:gd name="T28" fmla="*/ 68 w 109"/>
              <a:gd name="T29" fmla="*/ 18 h 88"/>
              <a:gd name="T30" fmla="*/ 78 w 109"/>
              <a:gd name="T31" fmla="*/ 12 h 88"/>
              <a:gd name="T32" fmla="*/ 90 w 109"/>
              <a:gd name="T33" fmla="*/ 1 h 88"/>
              <a:gd name="T34" fmla="*/ 22 w 109"/>
              <a:gd name="T35" fmla="*/ 88 h 88"/>
              <a:gd name="T36" fmla="*/ 29 w 109"/>
              <a:gd name="T37" fmla="*/ 80 h 88"/>
              <a:gd name="T38" fmla="*/ 22 w 109"/>
              <a:gd name="T39" fmla="*/ 79 h 88"/>
              <a:gd name="T40" fmla="*/ 11 w 109"/>
              <a:gd name="T41" fmla="*/ 88 h 88"/>
              <a:gd name="T42" fmla="*/ 17 w 109"/>
              <a:gd name="T43" fmla="*/ 71 h 88"/>
              <a:gd name="T44" fmla="*/ 11 w 109"/>
              <a:gd name="T45" fmla="*/ 73 h 88"/>
              <a:gd name="T46" fmla="*/ 34 w 109"/>
              <a:gd name="T47" fmla="*/ 88 h 88"/>
              <a:gd name="T48" fmla="*/ 40 w 109"/>
              <a:gd name="T49" fmla="*/ 79 h 88"/>
              <a:gd name="T50" fmla="*/ 34 w 109"/>
              <a:gd name="T51" fmla="*/ 80 h 88"/>
              <a:gd name="T52" fmla="*/ 45 w 109"/>
              <a:gd name="T53" fmla="*/ 88 h 88"/>
              <a:gd name="T54" fmla="*/ 52 w 109"/>
              <a:gd name="T55" fmla="*/ 63 h 88"/>
              <a:gd name="T56" fmla="*/ 45 w 109"/>
              <a:gd name="T57" fmla="*/ 69 h 88"/>
              <a:gd name="T58" fmla="*/ 57 w 109"/>
              <a:gd name="T59" fmla="*/ 88 h 88"/>
              <a:gd name="T60" fmla="*/ 63 w 109"/>
              <a:gd name="T61" fmla="*/ 73 h 88"/>
              <a:gd name="T62" fmla="*/ 57 w 109"/>
              <a:gd name="T63" fmla="*/ 88 h 88"/>
              <a:gd name="T64" fmla="*/ 75 w 109"/>
              <a:gd name="T65" fmla="*/ 88 h 88"/>
              <a:gd name="T66" fmla="*/ 68 w 109"/>
              <a:gd name="T67" fmla="*/ 75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9" h="88">
                <a:moveTo>
                  <a:pt x="80" y="88"/>
                </a:moveTo>
                <a:cubicBezTo>
                  <a:pt x="86" y="88"/>
                  <a:pt x="86" y="88"/>
                  <a:pt x="86" y="88"/>
                </a:cubicBezTo>
                <a:cubicBezTo>
                  <a:pt x="86" y="44"/>
                  <a:pt x="86" y="44"/>
                  <a:pt x="86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2" y="70"/>
                  <a:pt x="82" y="70"/>
                  <a:pt x="82" y="70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88"/>
                  <a:pt x="80" y="88"/>
                  <a:pt x="80" y="88"/>
                </a:cubicBezTo>
                <a:close/>
                <a:moveTo>
                  <a:pt x="109" y="0"/>
                </a:moveTo>
                <a:cubicBezTo>
                  <a:pt x="100" y="17"/>
                  <a:pt x="100" y="17"/>
                  <a:pt x="100" y="17"/>
                </a:cubicBezTo>
                <a:cubicBezTo>
                  <a:pt x="92" y="33"/>
                  <a:pt x="92" y="33"/>
                  <a:pt x="92" y="33"/>
                </a:cubicBezTo>
                <a:cubicBezTo>
                  <a:pt x="84" y="22"/>
                  <a:pt x="84" y="22"/>
                  <a:pt x="84" y="22"/>
                </a:cubicBezTo>
                <a:cubicBezTo>
                  <a:pt x="80" y="25"/>
                  <a:pt x="80" y="25"/>
                  <a:pt x="80" y="25"/>
                </a:cubicBezTo>
                <a:cubicBezTo>
                  <a:pt x="77" y="64"/>
                  <a:pt x="77" y="64"/>
                  <a:pt x="77" y="64"/>
                </a:cubicBezTo>
                <a:cubicBezTo>
                  <a:pt x="67" y="68"/>
                  <a:pt x="67" y="68"/>
                  <a:pt x="67" y="68"/>
                </a:cubicBezTo>
                <a:cubicBezTo>
                  <a:pt x="48" y="50"/>
                  <a:pt x="48" y="50"/>
                  <a:pt x="48" y="50"/>
                </a:cubicBezTo>
                <a:cubicBezTo>
                  <a:pt x="37" y="73"/>
                  <a:pt x="37" y="73"/>
                  <a:pt x="37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19" y="63"/>
                  <a:pt x="19" y="63"/>
                  <a:pt x="19" y="63"/>
                </a:cubicBezTo>
                <a:cubicBezTo>
                  <a:pt x="4" y="67"/>
                  <a:pt x="4" y="67"/>
                  <a:pt x="4" y="67"/>
                </a:cubicBezTo>
                <a:cubicBezTo>
                  <a:pt x="0" y="56"/>
                  <a:pt x="0" y="56"/>
                  <a:pt x="0" y="56"/>
                </a:cubicBezTo>
                <a:cubicBezTo>
                  <a:pt x="20" y="50"/>
                  <a:pt x="20" y="50"/>
                  <a:pt x="20" y="50"/>
                </a:cubicBezTo>
                <a:cubicBezTo>
                  <a:pt x="25" y="48"/>
                  <a:pt x="25" y="48"/>
                  <a:pt x="25" y="48"/>
                </a:cubicBezTo>
                <a:cubicBezTo>
                  <a:pt x="27" y="52"/>
                  <a:pt x="27" y="52"/>
                  <a:pt x="27" y="52"/>
                </a:cubicBezTo>
                <a:cubicBezTo>
                  <a:pt x="30" y="57"/>
                  <a:pt x="30" y="57"/>
                  <a:pt x="30" y="57"/>
                </a:cubicBezTo>
                <a:cubicBezTo>
                  <a:pt x="40" y="37"/>
                  <a:pt x="40" y="37"/>
                  <a:pt x="40" y="37"/>
                </a:cubicBezTo>
                <a:cubicBezTo>
                  <a:pt x="44" y="29"/>
                  <a:pt x="44" y="29"/>
                  <a:pt x="44" y="29"/>
                </a:cubicBezTo>
                <a:cubicBezTo>
                  <a:pt x="50" y="35"/>
                  <a:pt x="50" y="35"/>
                  <a:pt x="50" y="35"/>
                </a:cubicBezTo>
                <a:cubicBezTo>
                  <a:pt x="66" y="50"/>
                  <a:pt x="66" y="50"/>
                  <a:pt x="66" y="50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18"/>
                  <a:pt x="68" y="18"/>
                  <a:pt x="68" y="18"/>
                </a:cubicBezTo>
                <a:cubicBezTo>
                  <a:pt x="71" y="16"/>
                  <a:pt x="71" y="16"/>
                  <a:pt x="71" y="16"/>
                </a:cubicBezTo>
                <a:cubicBezTo>
                  <a:pt x="78" y="12"/>
                  <a:pt x="78" y="12"/>
                  <a:pt x="78" y="12"/>
                </a:cubicBezTo>
                <a:cubicBezTo>
                  <a:pt x="72" y="2"/>
                  <a:pt x="72" y="2"/>
                  <a:pt x="72" y="2"/>
                </a:cubicBezTo>
                <a:cubicBezTo>
                  <a:pt x="90" y="1"/>
                  <a:pt x="90" y="1"/>
                  <a:pt x="90" y="1"/>
                </a:cubicBezTo>
                <a:cubicBezTo>
                  <a:pt x="109" y="0"/>
                  <a:pt x="109" y="0"/>
                  <a:pt x="109" y="0"/>
                </a:cubicBezTo>
                <a:close/>
                <a:moveTo>
                  <a:pt x="22" y="88"/>
                </a:moveTo>
                <a:cubicBezTo>
                  <a:pt x="24" y="88"/>
                  <a:pt x="27" y="88"/>
                  <a:pt x="29" y="88"/>
                </a:cubicBezTo>
                <a:cubicBezTo>
                  <a:pt x="29" y="80"/>
                  <a:pt x="29" y="80"/>
                  <a:pt x="29" y="80"/>
                </a:cubicBezTo>
                <a:cubicBezTo>
                  <a:pt x="23" y="81"/>
                  <a:pt x="23" y="81"/>
                  <a:pt x="23" y="81"/>
                </a:cubicBezTo>
                <a:cubicBezTo>
                  <a:pt x="22" y="79"/>
                  <a:pt x="22" y="79"/>
                  <a:pt x="22" y="79"/>
                </a:cubicBezTo>
                <a:cubicBezTo>
                  <a:pt x="22" y="88"/>
                  <a:pt x="22" y="88"/>
                  <a:pt x="22" y="88"/>
                </a:cubicBezTo>
                <a:close/>
                <a:moveTo>
                  <a:pt x="11" y="88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71"/>
                  <a:pt x="17" y="71"/>
                  <a:pt x="17" y="71"/>
                </a:cubicBezTo>
                <a:cubicBezTo>
                  <a:pt x="17" y="71"/>
                  <a:pt x="17" y="71"/>
                  <a:pt x="17" y="71"/>
                </a:cubicBezTo>
                <a:cubicBezTo>
                  <a:pt x="11" y="73"/>
                  <a:pt x="11" y="73"/>
                  <a:pt x="11" y="73"/>
                </a:cubicBezTo>
                <a:cubicBezTo>
                  <a:pt x="11" y="88"/>
                  <a:pt x="11" y="88"/>
                  <a:pt x="11" y="88"/>
                </a:cubicBezTo>
                <a:close/>
                <a:moveTo>
                  <a:pt x="34" y="88"/>
                </a:moveTo>
                <a:cubicBezTo>
                  <a:pt x="36" y="88"/>
                  <a:pt x="38" y="88"/>
                  <a:pt x="40" y="88"/>
                </a:cubicBezTo>
                <a:cubicBezTo>
                  <a:pt x="40" y="79"/>
                  <a:pt x="40" y="79"/>
                  <a:pt x="40" y="79"/>
                </a:cubicBezTo>
                <a:cubicBezTo>
                  <a:pt x="40" y="80"/>
                  <a:pt x="40" y="80"/>
                  <a:pt x="40" y="80"/>
                </a:cubicBezTo>
                <a:cubicBezTo>
                  <a:pt x="34" y="80"/>
                  <a:pt x="34" y="80"/>
                  <a:pt x="34" y="80"/>
                </a:cubicBezTo>
                <a:cubicBezTo>
                  <a:pt x="34" y="88"/>
                  <a:pt x="34" y="88"/>
                  <a:pt x="34" y="88"/>
                </a:cubicBezTo>
                <a:close/>
                <a:moveTo>
                  <a:pt x="45" y="88"/>
                </a:moveTo>
                <a:cubicBezTo>
                  <a:pt x="47" y="88"/>
                  <a:pt x="50" y="88"/>
                  <a:pt x="52" y="88"/>
                </a:cubicBezTo>
                <a:cubicBezTo>
                  <a:pt x="52" y="63"/>
                  <a:pt x="52" y="63"/>
                  <a:pt x="52" y="63"/>
                </a:cubicBezTo>
                <a:cubicBezTo>
                  <a:pt x="49" y="60"/>
                  <a:pt x="49" y="60"/>
                  <a:pt x="49" y="60"/>
                </a:cubicBezTo>
                <a:cubicBezTo>
                  <a:pt x="45" y="69"/>
                  <a:pt x="45" y="69"/>
                  <a:pt x="45" y="69"/>
                </a:cubicBezTo>
                <a:cubicBezTo>
                  <a:pt x="45" y="88"/>
                  <a:pt x="45" y="88"/>
                  <a:pt x="45" y="88"/>
                </a:cubicBezTo>
                <a:close/>
                <a:moveTo>
                  <a:pt x="57" y="88"/>
                </a:moveTo>
                <a:cubicBezTo>
                  <a:pt x="59" y="88"/>
                  <a:pt x="61" y="88"/>
                  <a:pt x="63" y="88"/>
                </a:cubicBezTo>
                <a:cubicBezTo>
                  <a:pt x="63" y="73"/>
                  <a:pt x="63" y="73"/>
                  <a:pt x="63" y="73"/>
                </a:cubicBezTo>
                <a:cubicBezTo>
                  <a:pt x="57" y="67"/>
                  <a:pt x="57" y="67"/>
                  <a:pt x="57" y="67"/>
                </a:cubicBezTo>
                <a:cubicBezTo>
                  <a:pt x="57" y="88"/>
                  <a:pt x="57" y="88"/>
                  <a:pt x="57" y="88"/>
                </a:cubicBezTo>
                <a:close/>
                <a:moveTo>
                  <a:pt x="68" y="88"/>
                </a:moveTo>
                <a:cubicBezTo>
                  <a:pt x="70" y="88"/>
                  <a:pt x="73" y="88"/>
                  <a:pt x="75" y="88"/>
                </a:cubicBezTo>
                <a:cubicBezTo>
                  <a:pt x="75" y="72"/>
                  <a:pt x="75" y="72"/>
                  <a:pt x="75" y="72"/>
                </a:cubicBezTo>
                <a:cubicBezTo>
                  <a:pt x="68" y="75"/>
                  <a:pt x="68" y="75"/>
                  <a:pt x="68" y="75"/>
                </a:cubicBezTo>
                <a:lnTo>
                  <a:pt x="68" y="88"/>
                </a:lnTo>
                <a:close/>
              </a:path>
            </a:pathLst>
          </a:custGeom>
          <a:solidFill>
            <a:srgbClr val="E7E6E6"/>
          </a:solidFill>
          <a:ln>
            <a:noFill/>
          </a:ln>
        </p:spPr>
        <p:txBody>
          <a:bodyPr anchor="ctr"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>
            <p:custDataLst>
              <p:tags r:id="rId10"/>
            </p:custDataLst>
          </p:nvPr>
        </p:nvSpPr>
        <p:spPr>
          <a:xfrm>
            <a:off x="1491300" y="3703616"/>
            <a:ext cx="5860411" cy="553998"/>
          </a:xfrm>
          <a:prstGeom prst="rect">
            <a:avLst/>
          </a:prstGeom>
        </p:spPr>
        <p:txBody>
          <a:bodyPr wrap="square" lIns="67500" tIns="35100" rIns="67500" bIns="35100" anchor="ctr">
            <a:normAutofit/>
          </a:bodyPr>
          <a:p>
            <a:pPr marL="457200" indent="-457200" algn="ctr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寻找供应商的方法</a:t>
            </a:r>
            <a:endParaRPr lang="zh-CN" altLang="en-US" spc="15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32" name="椭圆 31"/>
          <p:cNvSpPr/>
          <p:nvPr>
            <p:custDataLst>
              <p:tags r:id="rId11"/>
            </p:custDataLst>
          </p:nvPr>
        </p:nvSpPr>
        <p:spPr>
          <a:xfrm>
            <a:off x="5660403" y="2004780"/>
            <a:ext cx="605100" cy="605100"/>
          </a:xfrm>
          <a:prstGeom prst="ellipse">
            <a:avLst/>
          </a:prstGeom>
          <a:solidFill>
            <a:schemeClr val="tx1"/>
          </a:solidFill>
          <a:ln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p>
            <a:pPr algn="ctr">
              <a:lnSpc>
                <a:spcPct val="130000"/>
              </a:lnSpc>
            </a:pPr>
            <a:endParaRPr sz="13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12"/>
            </p:custDataLst>
          </p:nvPr>
        </p:nvSpPr>
        <p:spPr>
          <a:xfrm>
            <a:off x="7127274" y="2733749"/>
            <a:ext cx="1869391" cy="276999"/>
          </a:xfrm>
          <a:prstGeom prst="rect">
            <a:avLst/>
          </a:prstGeom>
          <a:noFill/>
        </p:spPr>
        <p:txBody>
          <a:bodyPr wrap="square" tIns="35100" bIns="0" anchor="b" anchorCtr="0"/>
          <a:p>
            <a:pPr>
              <a:lnSpc>
                <a:spcPct val="120000"/>
              </a:lnSpc>
            </a:pPr>
            <a:r>
              <a:rPr lang="zh-CN" sz="1600" b="1">
                <a:solidFill>
                  <a:srgbClr val="AC1A2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平台网站</a:t>
            </a:r>
            <a:endParaRPr lang="zh-CN" altLang="en-US" sz="1600" b="1" spc="300" dirty="0">
              <a:solidFill>
                <a:srgbClr val="AC1A2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2" name="矩形 41"/>
          <p:cNvSpPr/>
          <p:nvPr>
            <p:custDataLst>
              <p:tags r:id="rId13"/>
            </p:custDataLst>
          </p:nvPr>
        </p:nvSpPr>
        <p:spPr>
          <a:xfrm>
            <a:off x="6265545" y="702310"/>
            <a:ext cx="2812415" cy="433070"/>
          </a:xfrm>
          <a:prstGeom prst="rect">
            <a:avLst/>
          </a:prstGeom>
        </p:spPr>
        <p:txBody>
          <a:bodyPr wrap="square" tIns="0" bIns="35100"/>
          <a:p>
            <a:pPr marL="171450" indent="-171450">
              <a:lnSpc>
                <a:spcPct val="120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国内：</a:t>
            </a:r>
            <a:r>
              <a:rPr 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Alibaba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AliExpress</a:t>
            </a:r>
            <a:endParaRPr 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71450" indent="-171450">
              <a:lnSpc>
                <a:spcPct val="120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国外：</a:t>
            </a:r>
            <a:r>
              <a:rPr 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ThomasNet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Makers Row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MFG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Kompass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IndiaMart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Bambify</a:t>
            </a:r>
            <a:endParaRPr 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71450" indent="-171450">
              <a:lnSpc>
                <a:spcPct val="120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有关电商和制造商平台网站的报刊杂志，比如</a:t>
            </a:r>
            <a:r>
              <a:rPr 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Scotts Online Business Directory</a:t>
            </a:r>
            <a:r>
              <a:rPr 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endParaRPr lang="en-US" altLang="en-US" sz="1200" spc="15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0" name="文本框 49"/>
          <p:cNvSpPr txBox="1"/>
          <p:nvPr>
            <p:custDataLst>
              <p:tags r:id="rId14"/>
            </p:custDataLst>
          </p:nvPr>
        </p:nvSpPr>
        <p:spPr>
          <a:xfrm>
            <a:off x="407115" y="1397709"/>
            <a:ext cx="1869391" cy="276999"/>
          </a:xfrm>
          <a:prstGeom prst="rect">
            <a:avLst/>
          </a:prstGeom>
          <a:noFill/>
        </p:spPr>
        <p:txBody>
          <a:bodyPr wrap="square" tIns="35100" bIns="0" anchor="b" anchorCtr="0"/>
          <a:p>
            <a:pPr algn="r">
              <a:lnSpc>
                <a:spcPct val="120000"/>
              </a:lnSpc>
            </a:pPr>
            <a:r>
              <a:rPr lang="zh-CN" sz="1600" b="1">
                <a:solidFill>
                  <a:srgbClr val="AC1A2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谷歌深度搜索</a:t>
            </a:r>
            <a:endParaRPr lang="zh-CN" altLang="en-US" sz="1600" b="1" spc="300" dirty="0">
              <a:solidFill>
                <a:srgbClr val="AC1A2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1" name="矩形 50"/>
          <p:cNvSpPr/>
          <p:nvPr>
            <p:custDataLst>
              <p:tags r:id="rId15"/>
            </p:custDataLst>
          </p:nvPr>
        </p:nvSpPr>
        <p:spPr>
          <a:xfrm>
            <a:off x="242570" y="1709420"/>
            <a:ext cx="2161540" cy="413385"/>
          </a:xfrm>
          <a:prstGeom prst="rect">
            <a:avLst/>
          </a:prstGeom>
        </p:spPr>
        <p:txBody>
          <a:bodyPr wrap="square" tIns="0" bIns="35100"/>
          <a:p>
            <a:pPr algn="l">
              <a:lnSpc>
                <a:spcPct val="120000"/>
              </a:lnSpc>
            </a:pPr>
            <a:r>
              <a:rPr lang="zh-CN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我们需要挖掘的更深一些，后面几页的搜索结果不要忽视。</a:t>
            </a:r>
            <a:endParaRPr lang="zh-CN" sz="12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除此之外，我们还需要尝试各种关键词搜索，例如批发，批发商和经销商等词可以互换使用，每一种组合都需要尝试着去搜索。</a:t>
            </a:r>
            <a:endParaRPr lang="zh-CN" sz="12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r">
              <a:lnSpc>
                <a:spcPct val="120000"/>
              </a:lnSpc>
            </a:pPr>
            <a:endParaRPr lang="zh-CN" altLang="en-US" sz="1200" spc="15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3" name="任意多边形 12"/>
          <p:cNvSpPr/>
          <p:nvPr>
            <p:custDataLst>
              <p:tags r:id="rId16"/>
            </p:custDataLst>
          </p:nvPr>
        </p:nvSpPr>
        <p:spPr bwMode="auto">
          <a:xfrm>
            <a:off x="5846445" y="2188455"/>
            <a:ext cx="233017" cy="237749"/>
          </a:xfrm>
          <a:custGeom>
            <a:avLst/>
            <a:gdLst>
              <a:gd name="T0" fmla="*/ 87 w 91"/>
              <a:gd name="T1" fmla="*/ 39 h 93"/>
              <a:gd name="T2" fmla="*/ 91 w 91"/>
              <a:gd name="T3" fmla="*/ 46 h 93"/>
              <a:gd name="T4" fmla="*/ 91 w 91"/>
              <a:gd name="T5" fmla="*/ 83 h 93"/>
              <a:gd name="T6" fmla="*/ 81 w 91"/>
              <a:gd name="T7" fmla="*/ 93 h 93"/>
              <a:gd name="T8" fmla="*/ 10 w 91"/>
              <a:gd name="T9" fmla="*/ 93 h 93"/>
              <a:gd name="T10" fmla="*/ 0 w 91"/>
              <a:gd name="T11" fmla="*/ 83 h 93"/>
              <a:gd name="T12" fmla="*/ 0 w 91"/>
              <a:gd name="T13" fmla="*/ 46 h 93"/>
              <a:gd name="T14" fmla="*/ 3 w 91"/>
              <a:gd name="T15" fmla="*/ 40 h 93"/>
              <a:gd name="T16" fmla="*/ 3 w 91"/>
              <a:gd name="T17" fmla="*/ 40 h 93"/>
              <a:gd name="T18" fmla="*/ 3 w 91"/>
              <a:gd name="T19" fmla="*/ 40 h 93"/>
              <a:gd name="T20" fmla="*/ 3 w 91"/>
              <a:gd name="T21" fmla="*/ 39 h 93"/>
              <a:gd name="T22" fmla="*/ 40 w 91"/>
              <a:gd name="T23" fmla="*/ 3 h 93"/>
              <a:gd name="T24" fmla="*/ 51 w 91"/>
              <a:gd name="T25" fmla="*/ 3 h 93"/>
              <a:gd name="T26" fmla="*/ 87 w 91"/>
              <a:gd name="T27" fmla="*/ 39 h 93"/>
              <a:gd name="T28" fmla="*/ 16 w 91"/>
              <a:gd name="T29" fmla="*/ 30 h 93"/>
              <a:gd name="T30" fmla="*/ 16 w 91"/>
              <a:gd name="T31" fmla="*/ 52 h 93"/>
              <a:gd name="T32" fmla="*/ 46 w 91"/>
              <a:gd name="T33" fmla="*/ 75 h 93"/>
              <a:gd name="T34" fmla="*/ 73 w 91"/>
              <a:gd name="T35" fmla="*/ 54 h 93"/>
              <a:gd name="T36" fmla="*/ 73 w 91"/>
              <a:gd name="T37" fmla="*/ 30 h 93"/>
              <a:gd name="T38" fmla="*/ 16 w 91"/>
              <a:gd name="T39" fmla="*/ 30 h 93"/>
              <a:gd name="T40" fmla="*/ 26 w 91"/>
              <a:gd name="T41" fmla="*/ 35 h 93"/>
              <a:gd name="T42" fmla="*/ 26 w 91"/>
              <a:gd name="T43" fmla="*/ 39 h 93"/>
              <a:gd name="T44" fmla="*/ 64 w 91"/>
              <a:gd name="T45" fmla="*/ 39 h 93"/>
              <a:gd name="T46" fmla="*/ 64 w 91"/>
              <a:gd name="T47" fmla="*/ 35 h 93"/>
              <a:gd name="T48" fmla="*/ 26 w 91"/>
              <a:gd name="T49" fmla="*/ 35 h 93"/>
              <a:gd name="T50" fmla="*/ 26 w 91"/>
              <a:gd name="T51" fmla="*/ 51 h 93"/>
              <a:gd name="T52" fmla="*/ 26 w 91"/>
              <a:gd name="T53" fmla="*/ 55 h 93"/>
              <a:gd name="T54" fmla="*/ 64 w 91"/>
              <a:gd name="T55" fmla="*/ 55 h 93"/>
              <a:gd name="T56" fmla="*/ 64 w 91"/>
              <a:gd name="T57" fmla="*/ 51 h 93"/>
              <a:gd name="T58" fmla="*/ 26 w 91"/>
              <a:gd name="T59" fmla="*/ 51 h 93"/>
              <a:gd name="T60" fmla="*/ 26 w 91"/>
              <a:gd name="T61" fmla="*/ 43 h 93"/>
              <a:gd name="T62" fmla="*/ 26 w 91"/>
              <a:gd name="T63" fmla="*/ 47 h 93"/>
              <a:gd name="T64" fmla="*/ 64 w 91"/>
              <a:gd name="T65" fmla="*/ 47 h 93"/>
              <a:gd name="T66" fmla="*/ 64 w 91"/>
              <a:gd name="T67" fmla="*/ 43 h 93"/>
              <a:gd name="T68" fmla="*/ 26 w 91"/>
              <a:gd name="T69" fmla="*/ 43 h 93"/>
              <a:gd name="T70" fmla="*/ 10 w 91"/>
              <a:gd name="T71" fmla="*/ 87 h 93"/>
              <a:gd name="T72" fmla="*/ 28 w 91"/>
              <a:gd name="T73" fmla="*/ 70 h 93"/>
              <a:gd name="T74" fmla="*/ 28 w 91"/>
              <a:gd name="T75" fmla="*/ 67 h 93"/>
              <a:gd name="T76" fmla="*/ 26 w 91"/>
              <a:gd name="T77" fmla="*/ 67 h 93"/>
              <a:gd name="T78" fmla="*/ 8 w 91"/>
              <a:gd name="T79" fmla="*/ 84 h 93"/>
              <a:gd name="T80" fmla="*/ 8 w 91"/>
              <a:gd name="T81" fmla="*/ 87 h 93"/>
              <a:gd name="T82" fmla="*/ 10 w 91"/>
              <a:gd name="T83" fmla="*/ 87 h 93"/>
              <a:gd name="T84" fmla="*/ 85 w 91"/>
              <a:gd name="T85" fmla="*/ 84 h 93"/>
              <a:gd name="T86" fmla="*/ 67 w 91"/>
              <a:gd name="T87" fmla="*/ 67 h 93"/>
              <a:gd name="T88" fmla="*/ 64 w 91"/>
              <a:gd name="T89" fmla="*/ 67 h 93"/>
              <a:gd name="T90" fmla="*/ 64 w 91"/>
              <a:gd name="T91" fmla="*/ 70 h 93"/>
              <a:gd name="T92" fmla="*/ 82 w 91"/>
              <a:gd name="T93" fmla="*/ 87 h 93"/>
              <a:gd name="T94" fmla="*/ 85 w 91"/>
              <a:gd name="T95" fmla="*/ 87 h 93"/>
              <a:gd name="T96" fmla="*/ 85 w 91"/>
              <a:gd name="T97" fmla="*/ 84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1" h="93">
                <a:moveTo>
                  <a:pt x="87" y="39"/>
                </a:moveTo>
                <a:cubicBezTo>
                  <a:pt x="89" y="40"/>
                  <a:pt x="91" y="43"/>
                  <a:pt x="91" y="46"/>
                </a:cubicBezTo>
                <a:cubicBezTo>
                  <a:pt x="91" y="83"/>
                  <a:pt x="91" y="83"/>
                  <a:pt x="91" y="83"/>
                </a:cubicBezTo>
                <a:cubicBezTo>
                  <a:pt x="91" y="89"/>
                  <a:pt x="86" y="93"/>
                  <a:pt x="81" y="93"/>
                </a:cubicBezTo>
                <a:cubicBezTo>
                  <a:pt x="10" y="93"/>
                  <a:pt x="10" y="93"/>
                  <a:pt x="10" y="93"/>
                </a:cubicBezTo>
                <a:cubicBezTo>
                  <a:pt x="5" y="93"/>
                  <a:pt x="0" y="89"/>
                  <a:pt x="0" y="83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4"/>
                  <a:pt x="1" y="41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3" y="40"/>
                  <a:pt x="3" y="40"/>
                  <a:pt x="3" y="39"/>
                </a:cubicBezTo>
                <a:cubicBezTo>
                  <a:pt x="40" y="3"/>
                  <a:pt x="40" y="3"/>
                  <a:pt x="40" y="3"/>
                </a:cubicBezTo>
                <a:cubicBezTo>
                  <a:pt x="43" y="0"/>
                  <a:pt x="47" y="0"/>
                  <a:pt x="51" y="3"/>
                </a:cubicBezTo>
                <a:cubicBezTo>
                  <a:pt x="87" y="39"/>
                  <a:pt x="87" y="39"/>
                  <a:pt x="87" y="39"/>
                </a:cubicBezTo>
                <a:close/>
                <a:moveTo>
                  <a:pt x="16" y="30"/>
                </a:moveTo>
                <a:cubicBezTo>
                  <a:pt x="16" y="52"/>
                  <a:pt x="16" y="52"/>
                  <a:pt x="16" y="52"/>
                </a:cubicBezTo>
                <a:cubicBezTo>
                  <a:pt x="46" y="75"/>
                  <a:pt x="46" y="75"/>
                  <a:pt x="46" y="75"/>
                </a:cubicBezTo>
                <a:cubicBezTo>
                  <a:pt x="73" y="54"/>
                  <a:pt x="73" y="54"/>
                  <a:pt x="73" y="54"/>
                </a:cubicBezTo>
                <a:cubicBezTo>
                  <a:pt x="73" y="30"/>
                  <a:pt x="73" y="30"/>
                  <a:pt x="73" y="30"/>
                </a:cubicBezTo>
                <a:cubicBezTo>
                  <a:pt x="16" y="30"/>
                  <a:pt x="16" y="30"/>
                  <a:pt x="16" y="30"/>
                </a:cubicBezTo>
                <a:close/>
                <a:moveTo>
                  <a:pt x="26" y="35"/>
                </a:moveTo>
                <a:cubicBezTo>
                  <a:pt x="26" y="39"/>
                  <a:pt x="26" y="39"/>
                  <a:pt x="26" y="39"/>
                </a:cubicBezTo>
                <a:cubicBezTo>
                  <a:pt x="64" y="39"/>
                  <a:pt x="64" y="39"/>
                  <a:pt x="64" y="39"/>
                </a:cubicBezTo>
                <a:cubicBezTo>
                  <a:pt x="64" y="35"/>
                  <a:pt x="64" y="35"/>
                  <a:pt x="64" y="35"/>
                </a:cubicBezTo>
                <a:cubicBezTo>
                  <a:pt x="26" y="35"/>
                  <a:pt x="26" y="35"/>
                  <a:pt x="26" y="35"/>
                </a:cubicBezTo>
                <a:close/>
                <a:moveTo>
                  <a:pt x="26" y="51"/>
                </a:moveTo>
                <a:cubicBezTo>
                  <a:pt x="26" y="55"/>
                  <a:pt x="26" y="55"/>
                  <a:pt x="26" y="55"/>
                </a:cubicBezTo>
                <a:cubicBezTo>
                  <a:pt x="64" y="55"/>
                  <a:pt x="64" y="55"/>
                  <a:pt x="64" y="55"/>
                </a:cubicBezTo>
                <a:cubicBezTo>
                  <a:pt x="64" y="51"/>
                  <a:pt x="64" y="51"/>
                  <a:pt x="64" y="51"/>
                </a:cubicBezTo>
                <a:cubicBezTo>
                  <a:pt x="26" y="51"/>
                  <a:pt x="26" y="51"/>
                  <a:pt x="26" y="51"/>
                </a:cubicBezTo>
                <a:close/>
                <a:moveTo>
                  <a:pt x="26" y="43"/>
                </a:moveTo>
                <a:cubicBezTo>
                  <a:pt x="26" y="47"/>
                  <a:pt x="26" y="47"/>
                  <a:pt x="26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3"/>
                  <a:pt x="64" y="43"/>
                  <a:pt x="64" y="43"/>
                </a:cubicBezTo>
                <a:cubicBezTo>
                  <a:pt x="26" y="43"/>
                  <a:pt x="26" y="43"/>
                  <a:pt x="26" y="43"/>
                </a:cubicBezTo>
                <a:close/>
                <a:moveTo>
                  <a:pt x="10" y="87"/>
                </a:moveTo>
                <a:cubicBezTo>
                  <a:pt x="28" y="70"/>
                  <a:pt x="28" y="70"/>
                  <a:pt x="28" y="70"/>
                </a:cubicBezTo>
                <a:cubicBezTo>
                  <a:pt x="29" y="69"/>
                  <a:pt x="29" y="68"/>
                  <a:pt x="28" y="67"/>
                </a:cubicBezTo>
                <a:cubicBezTo>
                  <a:pt x="28" y="66"/>
                  <a:pt x="27" y="66"/>
                  <a:pt x="26" y="67"/>
                </a:cubicBezTo>
                <a:cubicBezTo>
                  <a:pt x="8" y="84"/>
                  <a:pt x="8" y="84"/>
                  <a:pt x="8" y="84"/>
                </a:cubicBezTo>
                <a:cubicBezTo>
                  <a:pt x="7" y="85"/>
                  <a:pt x="7" y="86"/>
                  <a:pt x="8" y="87"/>
                </a:cubicBezTo>
                <a:cubicBezTo>
                  <a:pt x="8" y="88"/>
                  <a:pt x="10" y="88"/>
                  <a:pt x="10" y="87"/>
                </a:cubicBezTo>
                <a:close/>
                <a:moveTo>
                  <a:pt x="85" y="84"/>
                </a:moveTo>
                <a:cubicBezTo>
                  <a:pt x="67" y="67"/>
                  <a:pt x="67" y="67"/>
                  <a:pt x="67" y="67"/>
                </a:cubicBezTo>
                <a:cubicBezTo>
                  <a:pt x="66" y="66"/>
                  <a:pt x="65" y="66"/>
                  <a:pt x="64" y="67"/>
                </a:cubicBezTo>
                <a:cubicBezTo>
                  <a:pt x="63" y="68"/>
                  <a:pt x="63" y="69"/>
                  <a:pt x="64" y="70"/>
                </a:cubicBezTo>
                <a:cubicBezTo>
                  <a:pt x="82" y="87"/>
                  <a:pt x="82" y="87"/>
                  <a:pt x="82" y="87"/>
                </a:cubicBezTo>
                <a:cubicBezTo>
                  <a:pt x="83" y="88"/>
                  <a:pt x="84" y="88"/>
                  <a:pt x="85" y="87"/>
                </a:cubicBezTo>
                <a:cubicBezTo>
                  <a:pt x="85" y="86"/>
                  <a:pt x="85" y="85"/>
                  <a:pt x="85" y="84"/>
                </a:cubicBezTo>
                <a:close/>
              </a:path>
            </a:pathLst>
          </a:custGeom>
          <a:solidFill>
            <a:srgbClr val="E7E6E6"/>
          </a:solidFill>
          <a:ln>
            <a:noFill/>
          </a:ln>
        </p:spPr>
        <p:txBody>
          <a:bodyPr anchor="ctr"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07035" y="240665"/>
            <a:ext cx="4365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寻找供应商的方法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椭圆 2"/>
          <p:cNvSpPr/>
          <p:nvPr>
            <p:custDataLst>
              <p:tags r:id="rId1"/>
            </p:custDataLst>
          </p:nvPr>
        </p:nvSpPr>
        <p:spPr>
          <a:xfrm>
            <a:off x="3431250" y="2484511"/>
            <a:ext cx="2281500" cy="2281500"/>
          </a:xfrm>
          <a:prstGeom prst="ellipse">
            <a:avLst/>
          </a:prstGeom>
          <a:noFill/>
          <a:ln>
            <a:solidFill>
              <a:srgbClr val="4D576B">
                <a:lumMod val="60000"/>
                <a:lumOff val="4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任意多边形: 形状 18"/>
          <p:cNvSpPr/>
          <p:nvPr>
            <p:custDataLst>
              <p:tags r:id="rId2"/>
            </p:custDataLst>
          </p:nvPr>
        </p:nvSpPr>
        <p:spPr>
          <a:xfrm>
            <a:off x="3028950" y="2083438"/>
            <a:ext cx="3091500" cy="2939105"/>
          </a:xfrm>
          <a:custGeom>
            <a:avLst/>
            <a:gdLst>
              <a:gd name="connsiteX0" fmla="*/ 2061000 w 4122000"/>
              <a:gd name="connsiteY0" fmla="*/ 0 h 3918807"/>
              <a:gd name="connsiteX1" fmla="*/ 4122000 w 4122000"/>
              <a:gd name="connsiteY1" fmla="*/ 2061000 h 3918807"/>
              <a:gd name="connsiteX2" fmla="*/ 3043395 w 4122000"/>
              <a:gd name="connsiteY2" fmla="*/ 3873249 h 3918807"/>
              <a:gd name="connsiteX3" fmla="*/ 2948822 w 4122000"/>
              <a:gd name="connsiteY3" fmla="*/ 3918807 h 3918807"/>
              <a:gd name="connsiteX4" fmla="*/ 1173179 w 4122000"/>
              <a:gd name="connsiteY4" fmla="*/ 3918807 h 3918807"/>
              <a:gd name="connsiteX5" fmla="*/ 1078605 w 4122000"/>
              <a:gd name="connsiteY5" fmla="*/ 3873249 h 3918807"/>
              <a:gd name="connsiteX6" fmla="*/ 0 w 4122000"/>
              <a:gd name="connsiteY6" fmla="*/ 2061000 h 3918807"/>
              <a:gd name="connsiteX7" fmla="*/ 2061000 w 4122000"/>
              <a:gd name="connsiteY7" fmla="*/ 0 h 391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2000" h="3918807">
                <a:moveTo>
                  <a:pt x="2061000" y="0"/>
                </a:moveTo>
                <a:cubicBezTo>
                  <a:pt x="3199259" y="0"/>
                  <a:pt x="4122000" y="922741"/>
                  <a:pt x="4122000" y="2061000"/>
                </a:cubicBezTo>
                <a:cubicBezTo>
                  <a:pt x="4122000" y="2843553"/>
                  <a:pt x="3685861" y="3524240"/>
                  <a:pt x="3043395" y="3873249"/>
                </a:cubicBezTo>
                <a:lnTo>
                  <a:pt x="2948822" y="3918807"/>
                </a:lnTo>
                <a:lnTo>
                  <a:pt x="1173179" y="3918807"/>
                </a:lnTo>
                <a:lnTo>
                  <a:pt x="1078605" y="3873249"/>
                </a:lnTo>
                <a:cubicBezTo>
                  <a:pt x="436140" y="3524240"/>
                  <a:pt x="0" y="2843553"/>
                  <a:pt x="0" y="2061000"/>
                </a:cubicBezTo>
                <a:cubicBezTo>
                  <a:pt x="0" y="922741"/>
                  <a:pt x="922741" y="0"/>
                  <a:pt x="2061000" y="0"/>
                </a:cubicBezTo>
                <a:close/>
              </a:path>
            </a:pathLst>
          </a:custGeom>
          <a:noFill/>
          <a:ln>
            <a:solidFill>
              <a:srgbClr val="4D576B">
                <a:lumMod val="60000"/>
                <a:lumOff val="4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anchor="ctr">
            <a:noAutofit/>
          </a:bodyPr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任意多边形: 形状 22"/>
          <p:cNvSpPr/>
          <p:nvPr>
            <p:custDataLst>
              <p:tags r:id="rId3"/>
            </p:custDataLst>
          </p:nvPr>
        </p:nvSpPr>
        <p:spPr>
          <a:xfrm>
            <a:off x="2621250" y="1674511"/>
            <a:ext cx="3901500" cy="3351489"/>
          </a:xfrm>
          <a:custGeom>
            <a:avLst/>
            <a:gdLst>
              <a:gd name="connsiteX0" fmla="*/ 2601000 w 5202000"/>
              <a:gd name="connsiteY0" fmla="*/ 0 h 4468652"/>
              <a:gd name="connsiteX1" fmla="*/ 5202000 w 5202000"/>
              <a:gd name="connsiteY1" fmla="*/ 2601000 h 4468652"/>
              <a:gd name="connsiteX2" fmla="*/ 4440185 w 5202000"/>
              <a:gd name="connsiteY2" fmla="*/ 4440185 h 4468652"/>
              <a:gd name="connsiteX3" fmla="*/ 4408863 w 5202000"/>
              <a:gd name="connsiteY3" fmla="*/ 4468652 h 4468652"/>
              <a:gd name="connsiteX4" fmla="*/ 793137 w 5202000"/>
              <a:gd name="connsiteY4" fmla="*/ 4468652 h 4468652"/>
              <a:gd name="connsiteX5" fmla="*/ 761815 w 5202000"/>
              <a:gd name="connsiteY5" fmla="*/ 4440185 h 4468652"/>
              <a:gd name="connsiteX6" fmla="*/ 0 w 5202000"/>
              <a:gd name="connsiteY6" fmla="*/ 2601000 h 4468652"/>
              <a:gd name="connsiteX7" fmla="*/ 2601000 w 5202000"/>
              <a:gd name="connsiteY7" fmla="*/ 0 h 446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2000" h="4468652">
                <a:moveTo>
                  <a:pt x="2601000" y="0"/>
                </a:moveTo>
                <a:cubicBezTo>
                  <a:pt x="4037493" y="0"/>
                  <a:pt x="5202000" y="1164507"/>
                  <a:pt x="5202000" y="2601000"/>
                </a:cubicBezTo>
                <a:cubicBezTo>
                  <a:pt x="5202000" y="3319247"/>
                  <a:pt x="4910873" y="3969497"/>
                  <a:pt x="4440185" y="4440185"/>
                </a:cubicBezTo>
                <a:lnTo>
                  <a:pt x="4408863" y="4468652"/>
                </a:lnTo>
                <a:lnTo>
                  <a:pt x="793137" y="4468652"/>
                </a:lnTo>
                <a:lnTo>
                  <a:pt x="761815" y="4440185"/>
                </a:lnTo>
                <a:cubicBezTo>
                  <a:pt x="291127" y="3969497"/>
                  <a:pt x="0" y="3319247"/>
                  <a:pt x="0" y="2601000"/>
                </a:cubicBezTo>
                <a:cubicBezTo>
                  <a:pt x="0" y="1164507"/>
                  <a:pt x="1164507" y="0"/>
                  <a:pt x="2601000" y="0"/>
                </a:cubicBezTo>
                <a:close/>
              </a:path>
            </a:pathLst>
          </a:custGeom>
          <a:noFill/>
          <a:ln>
            <a:solidFill>
              <a:srgbClr val="4D576B">
                <a:lumMod val="60000"/>
                <a:lumOff val="4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anchor="ctr">
            <a:noAutofit/>
          </a:bodyPr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任意多边形: 形状 23"/>
          <p:cNvSpPr/>
          <p:nvPr>
            <p:custDataLst>
              <p:tags r:id="rId4"/>
            </p:custDataLst>
          </p:nvPr>
        </p:nvSpPr>
        <p:spPr>
          <a:xfrm>
            <a:off x="2216250" y="1269512"/>
            <a:ext cx="4711500" cy="3776153"/>
          </a:xfrm>
          <a:custGeom>
            <a:avLst/>
            <a:gdLst>
              <a:gd name="connsiteX0" fmla="*/ 3141000 w 6282000"/>
              <a:gd name="connsiteY0" fmla="*/ 0 h 5034871"/>
              <a:gd name="connsiteX1" fmla="*/ 6282000 w 6282000"/>
              <a:gd name="connsiteY1" fmla="*/ 3141000 h 5034871"/>
              <a:gd name="connsiteX2" fmla="*/ 5745566 w 6282000"/>
              <a:gd name="connsiteY2" fmla="*/ 4897163 h 5034871"/>
              <a:gd name="connsiteX3" fmla="*/ 5642590 w 6282000"/>
              <a:gd name="connsiteY3" fmla="*/ 5034871 h 5034871"/>
              <a:gd name="connsiteX4" fmla="*/ 639410 w 6282000"/>
              <a:gd name="connsiteY4" fmla="*/ 5034871 h 5034871"/>
              <a:gd name="connsiteX5" fmla="*/ 536434 w 6282000"/>
              <a:gd name="connsiteY5" fmla="*/ 4897163 h 5034871"/>
              <a:gd name="connsiteX6" fmla="*/ 0 w 6282000"/>
              <a:gd name="connsiteY6" fmla="*/ 3141000 h 5034871"/>
              <a:gd name="connsiteX7" fmla="*/ 3141000 w 6282000"/>
              <a:gd name="connsiteY7" fmla="*/ 0 h 503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82000" h="5034871">
                <a:moveTo>
                  <a:pt x="3141000" y="0"/>
                </a:moveTo>
                <a:cubicBezTo>
                  <a:pt x="4875726" y="0"/>
                  <a:pt x="6282000" y="1406274"/>
                  <a:pt x="6282000" y="3141000"/>
                </a:cubicBezTo>
                <a:cubicBezTo>
                  <a:pt x="6282000" y="3791523"/>
                  <a:pt x="6084243" y="4395856"/>
                  <a:pt x="5745566" y="4897163"/>
                </a:cubicBezTo>
                <a:lnTo>
                  <a:pt x="5642590" y="5034871"/>
                </a:lnTo>
                <a:lnTo>
                  <a:pt x="639410" y="5034871"/>
                </a:lnTo>
                <a:lnTo>
                  <a:pt x="536434" y="4897163"/>
                </a:lnTo>
                <a:cubicBezTo>
                  <a:pt x="197757" y="4395856"/>
                  <a:pt x="0" y="3791523"/>
                  <a:pt x="0" y="3141000"/>
                </a:cubicBezTo>
                <a:cubicBezTo>
                  <a:pt x="0" y="1406274"/>
                  <a:pt x="1406274" y="0"/>
                  <a:pt x="3141000" y="0"/>
                </a:cubicBezTo>
                <a:close/>
              </a:path>
            </a:pathLst>
          </a:custGeom>
          <a:noFill/>
          <a:ln>
            <a:solidFill>
              <a:srgbClr val="4D576B">
                <a:lumMod val="60000"/>
                <a:lumOff val="4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anchor="ctr">
            <a:noAutofit/>
          </a:bodyPr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0" y="3516403"/>
            <a:ext cx="9144000" cy="1627415"/>
          </a:xfrm>
          <a:prstGeom prst="rect">
            <a:avLst/>
          </a:prstGeom>
          <a:solidFill>
            <a:srgbClr val="AC1A21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 sz="135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椭圆 29"/>
          <p:cNvSpPr/>
          <p:nvPr>
            <p:custDataLst>
              <p:tags r:id="rId6"/>
            </p:custDataLst>
          </p:nvPr>
        </p:nvSpPr>
        <p:spPr>
          <a:xfrm>
            <a:off x="3836963" y="2890224"/>
            <a:ext cx="1470074" cy="14700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右箭头 30"/>
          <p:cNvSpPr/>
          <p:nvPr>
            <p:custDataLst>
              <p:tags r:id="rId7"/>
            </p:custDataLst>
          </p:nvPr>
        </p:nvSpPr>
        <p:spPr>
          <a:xfrm rot="16200000">
            <a:off x="4356086" y="3055235"/>
            <a:ext cx="431830" cy="399822"/>
          </a:xfrm>
          <a:prstGeom prst="rightArrow">
            <a:avLst/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椭圆 9"/>
          <p:cNvSpPr/>
          <p:nvPr>
            <p:custDataLst>
              <p:tags r:id="rId8"/>
            </p:custDataLst>
          </p:nvPr>
        </p:nvSpPr>
        <p:spPr>
          <a:xfrm>
            <a:off x="2887813" y="2004780"/>
            <a:ext cx="605100" cy="605100"/>
          </a:xfrm>
          <a:prstGeom prst="ellipse">
            <a:avLst/>
          </a:prstGeom>
          <a:solidFill>
            <a:schemeClr val="tx1"/>
          </a:solidFill>
          <a:ln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任意多边形 13"/>
          <p:cNvSpPr/>
          <p:nvPr>
            <p:custDataLst>
              <p:tags r:id="rId9"/>
            </p:custDataLst>
          </p:nvPr>
        </p:nvSpPr>
        <p:spPr bwMode="auto">
          <a:xfrm>
            <a:off x="3051381" y="2194961"/>
            <a:ext cx="277964" cy="224738"/>
          </a:xfrm>
          <a:custGeom>
            <a:avLst/>
            <a:gdLst>
              <a:gd name="T0" fmla="*/ 86 w 109"/>
              <a:gd name="T1" fmla="*/ 88 h 88"/>
              <a:gd name="T2" fmla="*/ 84 w 109"/>
              <a:gd name="T3" fmla="*/ 44 h 88"/>
              <a:gd name="T4" fmla="*/ 80 w 109"/>
              <a:gd name="T5" fmla="*/ 71 h 88"/>
              <a:gd name="T6" fmla="*/ 109 w 109"/>
              <a:gd name="T7" fmla="*/ 0 h 88"/>
              <a:gd name="T8" fmla="*/ 92 w 109"/>
              <a:gd name="T9" fmla="*/ 33 h 88"/>
              <a:gd name="T10" fmla="*/ 80 w 109"/>
              <a:gd name="T11" fmla="*/ 25 h 88"/>
              <a:gd name="T12" fmla="*/ 67 w 109"/>
              <a:gd name="T13" fmla="*/ 68 h 88"/>
              <a:gd name="T14" fmla="*/ 37 w 109"/>
              <a:gd name="T15" fmla="*/ 73 h 88"/>
              <a:gd name="T16" fmla="*/ 19 w 109"/>
              <a:gd name="T17" fmla="*/ 63 h 88"/>
              <a:gd name="T18" fmla="*/ 0 w 109"/>
              <a:gd name="T19" fmla="*/ 56 h 88"/>
              <a:gd name="T20" fmla="*/ 25 w 109"/>
              <a:gd name="T21" fmla="*/ 48 h 88"/>
              <a:gd name="T22" fmla="*/ 30 w 109"/>
              <a:gd name="T23" fmla="*/ 57 h 88"/>
              <a:gd name="T24" fmla="*/ 44 w 109"/>
              <a:gd name="T25" fmla="*/ 29 h 88"/>
              <a:gd name="T26" fmla="*/ 66 w 109"/>
              <a:gd name="T27" fmla="*/ 50 h 88"/>
              <a:gd name="T28" fmla="*/ 68 w 109"/>
              <a:gd name="T29" fmla="*/ 18 h 88"/>
              <a:gd name="T30" fmla="*/ 78 w 109"/>
              <a:gd name="T31" fmla="*/ 12 h 88"/>
              <a:gd name="T32" fmla="*/ 90 w 109"/>
              <a:gd name="T33" fmla="*/ 1 h 88"/>
              <a:gd name="T34" fmla="*/ 22 w 109"/>
              <a:gd name="T35" fmla="*/ 88 h 88"/>
              <a:gd name="T36" fmla="*/ 29 w 109"/>
              <a:gd name="T37" fmla="*/ 80 h 88"/>
              <a:gd name="T38" fmla="*/ 22 w 109"/>
              <a:gd name="T39" fmla="*/ 79 h 88"/>
              <a:gd name="T40" fmla="*/ 11 w 109"/>
              <a:gd name="T41" fmla="*/ 88 h 88"/>
              <a:gd name="T42" fmla="*/ 17 w 109"/>
              <a:gd name="T43" fmla="*/ 71 h 88"/>
              <a:gd name="T44" fmla="*/ 11 w 109"/>
              <a:gd name="T45" fmla="*/ 73 h 88"/>
              <a:gd name="T46" fmla="*/ 34 w 109"/>
              <a:gd name="T47" fmla="*/ 88 h 88"/>
              <a:gd name="T48" fmla="*/ 40 w 109"/>
              <a:gd name="T49" fmla="*/ 79 h 88"/>
              <a:gd name="T50" fmla="*/ 34 w 109"/>
              <a:gd name="T51" fmla="*/ 80 h 88"/>
              <a:gd name="T52" fmla="*/ 45 w 109"/>
              <a:gd name="T53" fmla="*/ 88 h 88"/>
              <a:gd name="T54" fmla="*/ 52 w 109"/>
              <a:gd name="T55" fmla="*/ 63 h 88"/>
              <a:gd name="T56" fmla="*/ 45 w 109"/>
              <a:gd name="T57" fmla="*/ 69 h 88"/>
              <a:gd name="T58" fmla="*/ 57 w 109"/>
              <a:gd name="T59" fmla="*/ 88 h 88"/>
              <a:gd name="T60" fmla="*/ 63 w 109"/>
              <a:gd name="T61" fmla="*/ 73 h 88"/>
              <a:gd name="T62" fmla="*/ 57 w 109"/>
              <a:gd name="T63" fmla="*/ 88 h 88"/>
              <a:gd name="T64" fmla="*/ 75 w 109"/>
              <a:gd name="T65" fmla="*/ 88 h 88"/>
              <a:gd name="T66" fmla="*/ 68 w 109"/>
              <a:gd name="T67" fmla="*/ 75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9" h="88">
                <a:moveTo>
                  <a:pt x="80" y="88"/>
                </a:moveTo>
                <a:cubicBezTo>
                  <a:pt x="86" y="88"/>
                  <a:pt x="86" y="88"/>
                  <a:pt x="86" y="88"/>
                </a:cubicBezTo>
                <a:cubicBezTo>
                  <a:pt x="86" y="44"/>
                  <a:pt x="86" y="44"/>
                  <a:pt x="86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2" y="70"/>
                  <a:pt x="82" y="70"/>
                  <a:pt x="82" y="70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88"/>
                  <a:pt x="80" y="88"/>
                  <a:pt x="80" y="88"/>
                </a:cubicBezTo>
                <a:close/>
                <a:moveTo>
                  <a:pt x="109" y="0"/>
                </a:moveTo>
                <a:cubicBezTo>
                  <a:pt x="100" y="17"/>
                  <a:pt x="100" y="17"/>
                  <a:pt x="100" y="17"/>
                </a:cubicBezTo>
                <a:cubicBezTo>
                  <a:pt x="92" y="33"/>
                  <a:pt x="92" y="33"/>
                  <a:pt x="92" y="33"/>
                </a:cubicBezTo>
                <a:cubicBezTo>
                  <a:pt x="84" y="22"/>
                  <a:pt x="84" y="22"/>
                  <a:pt x="84" y="22"/>
                </a:cubicBezTo>
                <a:cubicBezTo>
                  <a:pt x="80" y="25"/>
                  <a:pt x="80" y="25"/>
                  <a:pt x="80" y="25"/>
                </a:cubicBezTo>
                <a:cubicBezTo>
                  <a:pt x="77" y="64"/>
                  <a:pt x="77" y="64"/>
                  <a:pt x="77" y="64"/>
                </a:cubicBezTo>
                <a:cubicBezTo>
                  <a:pt x="67" y="68"/>
                  <a:pt x="67" y="68"/>
                  <a:pt x="67" y="68"/>
                </a:cubicBezTo>
                <a:cubicBezTo>
                  <a:pt x="48" y="50"/>
                  <a:pt x="48" y="50"/>
                  <a:pt x="48" y="50"/>
                </a:cubicBezTo>
                <a:cubicBezTo>
                  <a:pt x="37" y="73"/>
                  <a:pt x="37" y="73"/>
                  <a:pt x="37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19" y="63"/>
                  <a:pt x="19" y="63"/>
                  <a:pt x="19" y="63"/>
                </a:cubicBezTo>
                <a:cubicBezTo>
                  <a:pt x="4" y="67"/>
                  <a:pt x="4" y="67"/>
                  <a:pt x="4" y="67"/>
                </a:cubicBezTo>
                <a:cubicBezTo>
                  <a:pt x="0" y="56"/>
                  <a:pt x="0" y="56"/>
                  <a:pt x="0" y="56"/>
                </a:cubicBezTo>
                <a:cubicBezTo>
                  <a:pt x="20" y="50"/>
                  <a:pt x="20" y="50"/>
                  <a:pt x="20" y="50"/>
                </a:cubicBezTo>
                <a:cubicBezTo>
                  <a:pt x="25" y="48"/>
                  <a:pt x="25" y="48"/>
                  <a:pt x="25" y="48"/>
                </a:cubicBezTo>
                <a:cubicBezTo>
                  <a:pt x="27" y="52"/>
                  <a:pt x="27" y="52"/>
                  <a:pt x="27" y="52"/>
                </a:cubicBezTo>
                <a:cubicBezTo>
                  <a:pt x="30" y="57"/>
                  <a:pt x="30" y="57"/>
                  <a:pt x="30" y="57"/>
                </a:cubicBezTo>
                <a:cubicBezTo>
                  <a:pt x="40" y="37"/>
                  <a:pt x="40" y="37"/>
                  <a:pt x="40" y="37"/>
                </a:cubicBezTo>
                <a:cubicBezTo>
                  <a:pt x="44" y="29"/>
                  <a:pt x="44" y="29"/>
                  <a:pt x="44" y="29"/>
                </a:cubicBezTo>
                <a:cubicBezTo>
                  <a:pt x="50" y="35"/>
                  <a:pt x="50" y="35"/>
                  <a:pt x="50" y="35"/>
                </a:cubicBezTo>
                <a:cubicBezTo>
                  <a:pt x="66" y="50"/>
                  <a:pt x="66" y="50"/>
                  <a:pt x="66" y="50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18"/>
                  <a:pt x="68" y="18"/>
                  <a:pt x="68" y="18"/>
                </a:cubicBezTo>
                <a:cubicBezTo>
                  <a:pt x="71" y="16"/>
                  <a:pt x="71" y="16"/>
                  <a:pt x="71" y="16"/>
                </a:cubicBezTo>
                <a:cubicBezTo>
                  <a:pt x="78" y="12"/>
                  <a:pt x="78" y="12"/>
                  <a:pt x="78" y="12"/>
                </a:cubicBezTo>
                <a:cubicBezTo>
                  <a:pt x="72" y="2"/>
                  <a:pt x="72" y="2"/>
                  <a:pt x="72" y="2"/>
                </a:cubicBezTo>
                <a:cubicBezTo>
                  <a:pt x="90" y="1"/>
                  <a:pt x="90" y="1"/>
                  <a:pt x="90" y="1"/>
                </a:cubicBezTo>
                <a:cubicBezTo>
                  <a:pt x="109" y="0"/>
                  <a:pt x="109" y="0"/>
                  <a:pt x="109" y="0"/>
                </a:cubicBezTo>
                <a:close/>
                <a:moveTo>
                  <a:pt x="22" y="88"/>
                </a:moveTo>
                <a:cubicBezTo>
                  <a:pt x="24" y="88"/>
                  <a:pt x="27" y="88"/>
                  <a:pt x="29" y="88"/>
                </a:cubicBezTo>
                <a:cubicBezTo>
                  <a:pt x="29" y="80"/>
                  <a:pt x="29" y="80"/>
                  <a:pt x="29" y="80"/>
                </a:cubicBezTo>
                <a:cubicBezTo>
                  <a:pt x="23" y="81"/>
                  <a:pt x="23" y="81"/>
                  <a:pt x="23" y="81"/>
                </a:cubicBezTo>
                <a:cubicBezTo>
                  <a:pt x="22" y="79"/>
                  <a:pt x="22" y="79"/>
                  <a:pt x="22" y="79"/>
                </a:cubicBezTo>
                <a:cubicBezTo>
                  <a:pt x="22" y="88"/>
                  <a:pt x="22" y="88"/>
                  <a:pt x="22" y="88"/>
                </a:cubicBezTo>
                <a:close/>
                <a:moveTo>
                  <a:pt x="11" y="88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71"/>
                  <a:pt x="17" y="71"/>
                  <a:pt x="17" y="71"/>
                </a:cubicBezTo>
                <a:cubicBezTo>
                  <a:pt x="17" y="71"/>
                  <a:pt x="17" y="71"/>
                  <a:pt x="17" y="71"/>
                </a:cubicBezTo>
                <a:cubicBezTo>
                  <a:pt x="11" y="73"/>
                  <a:pt x="11" y="73"/>
                  <a:pt x="11" y="73"/>
                </a:cubicBezTo>
                <a:cubicBezTo>
                  <a:pt x="11" y="88"/>
                  <a:pt x="11" y="88"/>
                  <a:pt x="11" y="88"/>
                </a:cubicBezTo>
                <a:close/>
                <a:moveTo>
                  <a:pt x="34" y="88"/>
                </a:moveTo>
                <a:cubicBezTo>
                  <a:pt x="36" y="88"/>
                  <a:pt x="38" y="88"/>
                  <a:pt x="40" y="88"/>
                </a:cubicBezTo>
                <a:cubicBezTo>
                  <a:pt x="40" y="79"/>
                  <a:pt x="40" y="79"/>
                  <a:pt x="40" y="79"/>
                </a:cubicBezTo>
                <a:cubicBezTo>
                  <a:pt x="40" y="80"/>
                  <a:pt x="40" y="80"/>
                  <a:pt x="40" y="80"/>
                </a:cubicBezTo>
                <a:cubicBezTo>
                  <a:pt x="34" y="80"/>
                  <a:pt x="34" y="80"/>
                  <a:pt x="34" y="80"/>
                </a:cubicBezTo>
                <a:cubicBezTo>
                  <a:pt x="34" y="88"/>
                  <a:pt x="34" y="88"/>
                  <a:pt x="34" y="88"/>
                </a:cubicBezTo>
                <a:close/>
                <a:moveTo>
                  <a:pt x="45" y="88"/>
                </a:moveTo>
                <a:cubicBezTo>
                  <a:pt x="47" y="88"/>
                  <a:pt x="50" y="88"/>
                  <a:pt x="52" y="88"/>
                </a:cubicBezTo>
                <a:cubicBezTo>
                  <a:pt x="52" y="63"/>
                  <a:pt x="52" y="63"/>
                  <a:pt x="52" y="63"/>
                </a:cubicBezTo>
                <a:cubicBezTo>
                  <a:pt x="49" y="60"/>
                  <a:pt x="49" y="60"/>
                  <a:pt x="49" y="60"/>
                </a:cubicBezTo>
                <a:cubicBezTo>
                  <a:pt x="45" y="69"/>
                  <a:pt x="45" y="69"/>
                  <a:pt x="45" y="69"/>
                </a:cubicBezTo>
                <a:cubicBezTo>
                  <a:pt x="45" y="88"/>
                  <a:pt x="45" y="88"/>
                  <a:pt x="45" y="88"/>
                </a:cubicBezTo>
                <a:close/>
                <a:moveTo>
                  <a:pt x="57" y="88"/>
                </a:moveTo>
                <a:cubicBezTo>
                  <a:pt x="59" y="88"/>
                  <a:pt x="61" y="88"/>
                  <a:pt x="63" y="88"/>
                </a:cubicBezTo>
                <a:cubicBezTo>
                  <a:pt x="63" y="73"/>
                  <a:pt x="63" y="73"/>
                  <a:pt x="63" y="73"/>
                </a:cubicBezTo>
                <a:cubicBezTo>
                  <a:pt x="57" y="67"/>
                  <a:pt x="57" y="67"/>
                  <a:pt x="57" y="67"/>
                </a:cubicBezTo>
                <a:cubicBezTo>
                  <a:pt x="57" y="88"/>
                  <a:pt x="57" y="88"/>
                  <a:pt x="57" y="88"/>
                </a:cubicBezTo>
                <a:close/>
                <a:moveTo>
                  <a:pt x="68" y="88"/>
                </a:moveTo>
                <a:cubicBezTo>
                  <a:pt x="70" y="88"/>
                  <a:pt x="73" y="88"/>
                  <a:pt x="75" y="88"/>
                </a:cubicBezTo>
                <a:cubicBezTo>
                  <a:pt x="75" y="72"/>
                  <a:pt x="75" y="72"/>
                  <a:pt x="75" y="72"/>
                </a:cubicBezTo>
                <a:cubicBezTo>
                  <a:pt x="68" y="75"/>
                  <a:pt x="68" y="75"/>
                  <a:pt x="68" y="75"/>
                </a:cubicBezTo>
                <a:lnTo>
                  <a:pt x="68" y="88"/>
                </a:lnTo>
                <a:close/>
              </a:path>
            </a:pathLst>
          </a:custGeom>
          <a:solidFill>
            <a:srgbClr val="E7E6E6"/>
          </a:solidFill>
          <a:ln>
            <a:noFill/>
          </a:ln>
        </p:spPr>
        <p:txBody>
          <a:bodyPr anchor="ctr"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>
            <p:custDataLst>
              <p:tags r:id="rId10"/>
            </p:custDataLst>
          </p:nvPr>
        </p:nvSpPr>
        <p:spPr>
          <a:xfrm>
            <a:off x="1491300" y="3703616"/>
            <a:ext cx="5860411" cy="553998"/>
          </a:xfrm>
          <a:prstGeom prst="rect">
            <a:avLst/>
          </a:prstGeom>
        </p:spPr>
        <p:txBody>
          <a:bodyPr wrap="square" lIns="67500" tIns="35100" rIns="67500" bIns="35100" anchor="ctr">
            <a:normAutofit/>
          </a:bodyPr>
          <a:p>
            <a:pPr marL="457200" indent="-457200" algn="ctr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寻找供应商的方法</a:t>
            </a:r>
            <a:endParaRPr lang="zh-CN" altLang="en-US" spc="15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32" name="椭圆 31"/>
          <p:cNvSpPr/>
          <p:nvPr>
            <p:custDataLst>
              <p:tags r:id="rId11"/>
            </p:custDataLst>
          </p:nvPr>
        </p:nvSpPr>
        <p:spPr>
          <a:xfrm>
            <a:off x="5660403" y="2004780"/>
            <a:ext cx="605100" cy="605100"/>
          </a:xfrm>
          <a:prstGeom prst="ellipse">
            <a:avLst/>
          </a:prstGeom>
          <a:solidFill>
            <a:schemeClr val="tx1"/>
          </a:solidFill>
          <a:ln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p>
            <a:pPr algn="ctr">
              <a:lnSpc>
                <a:spcPct val="130000"/>
              </a:lnSpc>
            </a:pPr>
            <a:endParaRPr sz="13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12"/>
            </p:custDataLst>
          </p:nvPr>
        </p:nvSpPr>
        <p:spPr>
          <a:xfrm>
            <a:off x="7127274" y="2733749"/>
            <a:ext cx="1869391" cy="276999"/>
          </a:xfrm>
          <a:prstGeom prst="rect">
            <a:avLst/>
          </a:prstGeom>
          <a:noFill/>
        </p:spPr>
        <p:txBody>
          <a:bodyPr wrap="square" tIns="35100" bIns="0" anchor="b" anchorCtr="0"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rgbClr val="AC1A2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其他搜索建议</a:t>
            </a:r>
            <a:endParaRPr lang="zh-CN" altLang="en-US" sz="1600" b="1" spc="300" dirty="0">
              <a:solidFill>
                <a:srgbClr val="AC1A2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2" name="矩形 41"/>
          <p:cNvSpPr/>
          <p:nvPr>
            <p:custDataLst>
              <p:tags r:id="rId13"/>
            </p:custDataLst>
          </p:nvPr>
        </p:nvSpPr>
        <p:spPr>
          <a:xfrm>
            <a:off x="6590665" y="2122805"/>
            <a:ext cx="2812415" cy="433070"/>
          </a:xfrm>
          <a:prstGeom prst="rect">
            <a:avLst/>
          </a:prstGeom>
        </p:spPr>
        <p:txBody>
          <a:bodyPr wrap="square" tIns="0" bIns="35100"/>
          <a:p>
            <a:pPr marL="171450" indent="-171450">
              <a:lnSpc>
                <a:spcPct val="120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搜索商品的</a:t>
            </a:r>
            <a:r>
              <a:rPr 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NAICS</a:t>
            </a:r>
            <a:r>
              <a:rPr 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代码</a:t>
            </a:r>
            <a:endParaRPr lang="en-US" altLang="en-US" sz="1200" spc="15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0" name="文本框 49"/>
          <p:cNvSpPr txBox="1"/>
          <p:nvPr>
            <p:custDataLst>
              <p:tags r:id="rId14"/>
            </p:custDataLst>
          </p:nvPr>
        </p:nvSpPr>
        <p:spPr>
          <a:xfrm>
            <a:off x="407115" y="1397709"/>
            <a:ext cx="1869391" cy="276999"/>
          </a:xfrm>
          <a:prstGeom prst="rect">
            <a:avLst/>
          </a:prstGeom>
          <a:noFill/>
        </p:spPr>
        <p:txBody>
          <a:bodyPr wrap="square" tIns="35100" bIns="0" anchor="b" anchorCtr="0"/>
          <a:p>
            <a:pPr algn="r">
              <a:lnSpc>
                <a:spcPct val="120000"/>
              </a:lnSpc>
            </a:pPr>
            <a:r>
              <a:rPr lang="zh-CN" sz="1600" b="1">
                <a:solidFill>
                  <a:srgbClr val="AC1A2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他人推荐——社交网络和论坛</a:t>
            </a:r>
            <a:endParaRPr lang="zh-CN" altLang="en-US" sz="1600" b="1" spc="300" dirty="0">
              <a:solidFill>
                <a:srgbClr val="AC1A2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1" name="矩形 50"/>
          <p:cNvSpPr/>
          <p:nvPr>
            <p:custDataLst>
              <p:tags r:id="rId15"/>
            </p:custDataLst>
          </p:nvPr>
        </p:nvSpPr>
        <p:spPr>
          <a:xfrm>
            <a:off x="260985" y="1849755"/>
            <a:ext cx="2161540" cy="413385"/>
          </a:xfrm>
          <a:prstGeom prst="rect">
            <a:avLst/>
          </a:prstGeom>
        </p:spPr>
        <p:txBody>
          <a:bodyPr wrap="square" tIns="0" bIns="35100"/>
          <a:p>
            <a:pPr marL="171450" indent="-171450" algn="l">
              <a:lnSpc>
                <a:spcPct val="120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zh-CN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通过别人推荐</a:t>
            </a:r>
            <a:endParaRPr lang="zh-CN" sz="12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71450" indent="-171450" algn="l">
              <a:lnSpc>
                <a:spcPct val="120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zh-CN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在社交网络上向大家寻求意见，如</a:t>
            </a:r>
            <a:r>
              <a:rPr 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LinkedIn</a:t>
            </a:r>
            <a:endParaRPr lang="zh-CN" altLang="en-US" sz="1200" spc="15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3" name="任意多边形 12"/>
          <p:cNvSpPr/>
          <p:nvPr>
            <p:custDataLst>
              <p:tags r:id="rId16"/>
            </p:custDataLst>
          </p:nvPr>
        </p:nvSpPr>
        <p:spPr bwMode="auto">
          <a:xfrm>
            <a:off x="5846445" y="2188455"/>
            <a:ext cx="233017" cy="237749"/>
          </a:xfrm>
          <a:custGeom>
            <a:avLst/>
            <a:gdLst>
              <a:gd name="T0" fmla="*/ 87 w 91"/>
              <a:gd name="T1" fmla="*/ 39 h 93"/>
              <a:gd name="T2" fmla="*/ 91 w 91"/>
              <a:gd name="T3" fmla="*/ 46 h 93"/>
              <a:gd name="T4" fmla="*/ 91 w 91"/>
              <a:gd name="T5" fmla="*/ 83 h 93"/>
              <a:gd name="T6" fmla="*/ 81 w 91"/>
              <a:gd name="T7" fmla="*/ 93 h 93"/>
              <a:gd name="T8" fmla="*/ 10 w 91"/>
              <a:gd name="T9" fmla="*/ 93 h 93"/>
              <a:gd name="T10" fmla="*/ 0 w 91"/>
              <a:gd name="T11" fmla="*/ 83 h 93"/>
              <a:gd name="T12" fmla="*/ 0 w 91"/>
              <a:gd name="T13" fmla="*/ 46 h 93"/>
              <a:gd name="T14" fmla="*/ 3 w 91"/>
              <a:gd name="T15" fmla="*/ 40 h 93"/>
              <a:gd name="T16" fmla="*/ 3 w 91"/>
              <a:gd name="T17" fmla="*/ 40 h 93"/>
              <a:gd name="T18" fmla="*/ 3 w 91"/>
              <a:gd name="T19" fmla="*/ 40 h 93"/>
              <a:gd name="T20" fmla="*/ 3 w 91"/>
              <a:gd name="T21" fmla="*/ 39 h 93"/>
              <a:gd name="T22" fmla="*/ 40 w 91"/>
              <a:gd name="T23" fmla="*/ 3 h 93"/>
              <a:gd name="T24" fmla="*/ 51 w 91"/>
              <a:gd name="T25" fmla="*/ 3 h 93"/>
              <a:gd name="T26" fmla="*/ 87 w 91"/>
              <a:gd name="T27" fmla="*/ 39 h 93"/>
              <a:gd name="T28" fmla="*/ 16 w 91"/>
              <a:gd name="T29" fmla="*/ 30 h 93"/>
              <a:gd name="T30" fmla="*/ 16 w 91"/>
              <a:gd name="T31" fmla="*/ 52 h 93"/>
              <a:gd name="T32" fmla="*/ 46 w 91"/>
              <a:gd name="T33" fmla="*/ 75 h 93"/>
              <a:gd name="T34" fmla="*/ 73 w 91"/>
              <a:gd name="T35" fmla="*/ 54 h 93"/>
              <a:gd name="T36" fmla="*/ 73 w 91"/>
              <a:gd name="T37" fmla="*/ 30 h 93"/>
              <a:gd name="T38" fmla="*/ 16 w 91"/>
              <a:gd name="T39" fmla="*/ 30 h 93"/>
              <a:gd name="T40" fmla="*/ 26 w 91"/>
              <a:gd name="T41" fmla="*/ 35 h 93"/>
              <a:gd name="T42" fmla="*/ 26 w 91"/>
              <a:gd name="T43" fmla="*/ 39 h 93"/>
              <a:gd name="T44" fmla="*/ 64 w 91"/>
              <a:gd name="T45" fmla="*/ 39 h 93"/>
              <a:gd name="T46" fmla="*/ 64 w 91"/>
              <a:gd name="T47" fmla="*/ 35 h 93"/>
              <a:gd name="T48" fmla="*/ 26 w 91"/>
              <a:gd name="T49" fmla="*/ 35 h 93"/>
              <a:gd name="T50" fmla="*/ 26 w 91"/>
              <a:gd name="T51" fmla="*/ 51 h 93"/>
              <a:gd name="T52" fmla="*/ 26 w 91"/>
              <a:gd name="T53" fmla="*/ 55 h 93"/>
              <a:gd name="T54" fmla="*/ 64 w 91"/>
              <a:gd name="T55" fmla="*/ 55 h 93"/>
              <a:gd name="T56" fmla="*/ 64 w 91"/>
              <a:gd name="T57" fmla="*/ 51 h 93"/>
              <a:gd name="T58" fmla="*/ 26 w 91"/>
              <a:gd name="T59" fmla="*/ 51 h 93"/>
              <a:gd name="T60" fmla="*/ 26 w 91"/>
              <a:gd name="T61" fmla="*/ 43 h 93"/>
              <a:gd name="T62" fmla="*/ 26 w 91"/>
              <a:gd name="T63" fmla="*/ 47 h 93"/>
              <a:gd name="T64" fmla="*/ 64 w 91"/>
              <a:gd name="T65" fmla="*/ 47 h 93"/>
              <a:gd name="T66" fmla="*/ 64 w 91"/>
              <a:gd name="T67" fmla="*/ 43 h 93"/>
              <a:gd name="T68" fmla="*/ 26 w 91"/>
              <a:gd name="T69" fmla="*/ 43 h 93"/>
              <a:gd name="T70" fmla="*/ 10 w 91"/>
              <a:gd name="T71" fmla="*/ 87 h 93"/>
              <a:gd name="T72" fmla="*/ 28 w 91"/>
              <a:gd name="T73" fmla="*/ 70 h 93"/>
              <a:gd name="T74" fmla="*/ 28 w 91"/>
              <a:gd name="T75" fmla="*/ 67 h 93"/>
              <a:gd name="T76" fmla="*/ 26 w 91"/>
              <a:gd name="T77" fmla="*/ 67 h 93"/>
              <a:gd name="T78" fmla="*/ 8 w 91"/>
              <a:gd name="T79" fmla="*/ 84 h 93"/>
              <a:gd name="T80" fmla="*/ 8 w 91"/>
              <a:gd name="T81" fmla="*/ 87 h 93"/>
              <a:gd name="T82" fmla="*/ 10 w 91"/>
              <a:gd name="T83" fmla="*/ 87 h 93"/>
              <a:gd name="T84" fmla="*/ 85 w 91"/>
              <a:gd name="T85" fmla="*/ 84 h 93"/>
              <a:gd name="T86" fmla="*/ 67 w 91"/>
              <a:gd name="T87" fmla="*/ 67 h 93"/>
              <a:gd name="T88" fmla="*/ 64 w 91"/>
              <a:gd name="T89" fmla="*/ 67 h 93"/>
              <a:gd name="T90" fmla="*/ 64 w 91"/>
              <a:gd name="T91" fmla="*/ 70 h 93"/>
              <a:gd name="T92" fmla="*/ 82 w 91"/>
              <a:gd name="T93" fmla="*/ 87 h 93"/>
              <a:gd name="T94" fmla="*/ 85 w 91"/>
              <a:gd name="T95" fmla="*/ 87 h 93"/>
              <a:gd name="T96" fmla="*/ 85 w 91"/>
              <a:gd name="T97" fmla="*/ 84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1" h="93">
                <a:moveTo>
                  <a:pt x="87" y="39"/>
                </a:moveTo>
                <a:cubicBezTo>
                  <a:pt x="89" y="40"/>
                  <a:pt x="91" y="43"/>
                  <a:pt x="91" y="46"/>
                </a:cubicBezTo>
                <a:cubicBezTo>
                  <a:pt x="91" y="83"/>
                  <a:pt x="91" y="83"/>
                  <a:pt x="91" y="83"/>
                </a:cubicBezTo>
                <a:cubicBezTo>
                  <a:pt x="91" y="89"/>
                  <a:pt x="86" y="93"/>
                  <a:pt x="81" y="93"/>
                </a:cubicBezTo>
                <a:cubicBezTo>
                  <a:pt x="10" y="93"/>
                  <a:pt x="10" y="93"/>
                  <a:pt x="10" y="93"/>
                </a:cubicBezTo>
                <a:cubicBezTo>
                  <a:pt x="5" y="93"/>
                  <a:pt x="0" y="89"/>
                  <a:pt x="0" y="83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4"/>
                  <a:pt x="1" y="41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3" y="40"/>
                  <a:pt x="3" y="40"/>
                  <a:pt x="3" y="39"/>
                </a:cubicBezTo>
                <a:cubicBezTo>
                  <a:pt x="40" y="3"/>
                  <a:pt x="40" y="3"/>
                  <a:pt x="40" y="3"/>
                </a:cubicBezTo>
                <a:cubicBezTo>
                  <a:pt x="43" y="0"/>
                  <a:pt x="47" y="0"/>
                  <a:pt x="51" y="3"/>
                </a:cubicBezTo>
                <a:cubicBezTo>
                  <a:pt x="87" y="39"/>
                  <a:pt x="87" y="39"/>
                  <a:pt x="87" y="39"/>
                </a:cubicBezTo>
                <a:close/>
                <a:moveTo>
                  <a:pt x="16" y="30"/>
                </a:moveTo>
                <a:cubicBezTo>
                  <a:pt x="16" y="52"/>
                  <a:pt x="16" y="52"/>
                  <a:pt x="16" y="52"/>
                </a:cubicBezTo>
                <a:cubicBezTo>
                  <a:pt x="46" y="75"/>
                  <a:pt x="46" y="75"/>
                  <a:pt x="46" y="75"/>
                </a:cubicBezTo>
                <a:cubicBezTo>
                  <a:pt x="73" y="54"/>
                  <a:pt x="73" y="54"/>
                  <a:pt x="73" y="54"/>
                </a:cubicBezTo>
                <a:cubicBezTo>
                  <a:pt x="73" y="30"/>
                  <a:pt x="73" y="30"/>
                  <a:pt x="73" y="30"/>
                </a:cubicBezTo>
                <a:cubicBezTo>
                  <a:pt x="16" y="30"/>
                  <a:pt x="16" y="30"/>
                  <a:pt x="16" y="30"/>
                </a:cubicBezTo>
                <a:close/>
                <a:moveTo>
                  <a:pt x="26" y="35"/>
                </a:moveTo>
                <a:cubicBezTo>
                  <a:pt x="26" y="39"/>
                  <a:pt x="26" y="39"/>
                  <a:pt x="26" y="39"/>
                </a:cubicBezTo>
                <a:cubicBezTo>
                  <a:pt x="64" y="39"/>
                  <a:pt x="64" y="39"/>
                  <a:pt x="64" y="39"/>
                </a:cubicBezTo>
                <a:cubicBezTo>
                  <a:pt x="64" y="35"/>
                  <a:pt x="64" y="35"/>
                  <a:pt x="64" y="35"/>
                </a:cubicBezTo>
                <a:cubicBezTo>
                  <a:pt x="26" y="35"/>
                  <a:pt x="26" y="35"/>
                  <a:pt x="26" y="35"/>
                </a:cubicBezTo>
                <a:close/>
                <a:moveTo>
                  <a:pt x="26" y="51"/>
                </a:moveTo>
                <a:cubicBezTo>
                  <a:pt x="26" y="55"/>
                  <a:pt x="26" y="55"/>
                  <a:pt x="26" y="55"/>
                </a:cubicBezTo>
                <a:cubicBezTo>
                  <a:pt x="64" y="55"/>
                  <a:pt x="64" y="55"/>
                  <a:pt x="64" y="55"/>
                </a:cubicBezTo>
                <a:cubicBezTo>
                  <a:pt x="64" y="51"/>
                  <a:pt x="64" y="51"/>
                  <a:pt x="64" y="51"/>
                </a:cubicBezTo>
                <a:cubicBezTo>
                  <a:pt x="26" y="51"/>
                  <a:pt x="26" y="51"/>
                  <a:pt x="26" y="51"/>
                </a:cubicBezTo>
                <a:close/>
                <a:moveTo>
                  <a:pt x="26" y="43"/>
                </a:moveTo>
                <a:cubicBezTo>
                  <a:pt x="26" y="47"/>
                  <a:pt x="26" y="47"/>
                  <a:pt x="26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3"/>
                  <a:pt x="64" y="43"/>
                  <a:pt x="64" y="43"/>
                </a:cubicBezTo>
                <a:cubicBezTo>
                  <a:pt x="26" y="43"/>
                  <a:pt x="26" y="43"/>
                  <a:pt x="26" y="43"/>
                </a:cubicBezTo>
                <a:close/>
                <a:moveTo>
                  <a:pt x="10" y="87"/>
                </a:moveTo>
                <a:cubicBezTo>
                  <a:pt x="28" y="70"/>
                  <a:pt x="28" y="70"/>
                  <a:pt x="28" y="70"/>
                </a:cubicBezTo>
                <a:cubicBezTo>
                  <a:pt x="29" y="69"/>
                  <a:pt x="29" y="68"/>
                  <a:pt x="28" y="67"/>
                </a:cubicBezTo>
                <a:cubicBezTo>
                  <a:pt x="28" y="66"/>
                  <a:pt x="27" y="66"/>
                  <a:pt x="26" y="67"/>
                </a:cubicBezTo>
                <a:cubicBezTo>
                  <a:pt x="8" y="84"/>
                  <a:pt x="8" y="84"/>
                  <a:pt x="8" y="84"/>
                </a:cubicBezTo>
                <a:cubicBezTo>
                  <a:pt x="7" y="85"/>
                  <a:pt x="7" y="86"/>
                  <a:pt x="8" y="87"/>
                </a:cubicBezTo>
                <a:cubicBezTo>
                  <a:pt x="8" y="88"/>
                  <a:pt x="10" y="88"/>
                  <a:pt x="10" y="87"/>
                </a:cubicBezTo>
                <a:close/>
                <a:moveTo>
                  <a:pt x="85" y="84"/>
                </a:moveTo>
                <a:cubicBezTo>
                  <a:pt x="67" y="67"/>
                  <a:pt x="67" y="67"/>
                  <a:pt x="67" y="67"/>
                </a:cubicBezTo>
                <a:cubicBezTo>
                  <a:pt x="66" y="66"/>
                  <a:pt x="65" y="66"/>
                  <a:pt x="64" y="67"/>
                </a:cubicBezTo>
                <a:cubicBezTo>
                  <a:pt x="63" y="68"/>
                  <a:pt x="63" y="69"/>
                  <a:pt x="64" y="70"/>
                </a:cubicBezTo>
                <a:cubicBezTo>
                  <a:pt x="82" y="87"/>
                  <a:pt x="82" y="87"/>
                  <a:pt x="82" y="87"/>
                </a:cubicBezTo>
                <a:cubicBezTo>
                  <a:pt x="83" y="88"/>
                  <a:pt x="84" y="88"/>
                  <a:pt x="85" y="87"/>
                </a:cubicBezTo>
                <a:cubicBezTo>
                  <a:pt x="85" y="86"/>
                  <a:pt x="85" y="85"/>
                  <a:pt x="85" y="84"/>
                </a:cubicBezTo>
                <a:close/>
              </a:path>
            </a:pathLst>
          </a:custGeom>
          <a:solidFill>
            <a:srgbClr val="E7E6E6"/>
          </a:solidFill>
          <a:ln>
            <a:noFill/>
          </a:ln>
        </p:spPr>
        <p:txBody>
          <a:bodyPr anchor="ctr"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07035" y="240665"/>
            <a:ext cx="4365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寻找供应商的方法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TEMPLATE_CATEGORY" val="diagram"/>
  <p:tag name="KSO_WM_TEMPLATE_INDEX" val="20188511"/>
  <p:tag name="KSO_WM_UNIT_TYPE" val="n_h_i"/>
  <p:tag name="KSO_WM_UNIT_INDEX" val="1_1_3"/>
  <p:tag name="KSO_WM_UNIT_ID" val="diagram20188511_1*n_h_i*1_1_3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01.xml><?xml version="1.0" encoding="utf-8"?>
<p:tagLst xmlns:p="http://schemas.openxmlformats.org/presentationml/2006/main">
  <p:tag name="KSO_WM_TEMPLATE_CATEGORY" val="diagram"/>
  <p:tag name="KSO_WM_TEMPLATE_INDEX" val="20188511"/>
  <p:tag name="KSO_WM_UNIT_TYPE" val="n_h_i"/>
  <p:tag name="KSO_WM_UNIT_INDEX" val="1_1_1"/>
  <p:tag name="KSO_WM_UNIT_ID" val="diagram20188511_1*n_h_i*1_1_1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02.xml><?xml version="1.0" encoding="utf-8"?>
<p:tagLst xmlns:p="http://schemas.openxmlformats.org/presentationml/2006/main">
  <p:tag name="KSO_WM_TEMPLATE_CATEGORY" val="diagram"/>
  <p:tag name="KSO_WM_TEMPLATE_INDEX" val="20188511"/>
  <p:tag name="KSO_WM_UNIT_TYPE" val="n_h_i"/>
  <p:tag name="KSO_WM_UNIT_INDEX" val="1_1_2"/>
  <p:tag name="KSO_WM_UNIT_ID" val="diagram20188511_1*n_h_i*1_1_2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03.xml><?xml version="1.0" encoding="utf-8"?>
<p:tagLst xmlns:p="http://schemas.openxmlformats.org/presentationml/2006/main">
  <p:tag name="KSO_WM_TEMPLATE_CATEGORY" val="diagram"/>
  <p:tag name="KSO_WM_TEMPLATE_INDEX" val="20188511"/>
  <p:tag name="KSO_WM_UNIT_TYPE" val="n_h_h_i"/>
  <p:tag name="KSO_WM_UNIT_INDEX" val="1_2_1_2"/>
  <p:tag name="KSO_WM_UNIT_ID" val="diagram20188511_1*n_h_h_i*1_2_1_2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04.xml><?xml version="1.0" encoding="utf-8"?>
<p:tagLst xmlns:p="http://schemas.openxmlformats.org/presentationml/2006/main">
  <p:tag name="KSO_WM_TEMPLATE_CATEGORY" val="diagram"/>
  <p:tag name="KSO_WM_TEMPLATE_INDEX" val="20188511"/>
  <p:tag name="KSO_WM_UNIT_TYPE" val="n_h_h_i"/>
  <p:tag name="KSO_WM_UNIT_INDEX" val="1_2_1_1"/>
  <p:tag name="KSO_WM_UNIT_ID" val="diagram20188511_1*n_h_h_i*1_2_1_1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05.xml><?xml version="1.0" encoding="utf-8"?>
<p:tagLst xmlns:p="http://schemas.openxmlformats.org/presentationml/2006/main">
  <p:tag name="KSO_WM_TEMPLATE_CATEGORY" val="diagram"/>
  <p:tag name="KSO_WM_TEMPLATE_INDEX" val="20188511"/>
  <p:tag name="KSO_WM_UNIT_TYPE" val="n_h_f"/>
  <p:tag name="KSO_WM_UNIT_INDEX" val="1_1_1"/>
  <p:tag name="KSO_WM_UNIT_ID" val="diagram20188511_1*n_h_f*1_1_1"/>
  <p:tag name="KSO_WM_UNIT_LAYERLEVEL" val="1_1_1"/>
  <p:tag name="KSO_WM_UNIT_VALUE" val="104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PRESET_TEXT" val="单击此处添加文本具体内容，简明扼要的阐述您的观点。根据需要可酌情增减文字，以便观者准确的理解您传达的思想。"/>
  <p:tag name="KSO_WM_UNIT_DIAGRAM_ISNUMVISUAL" val="0"/>
  <p:tag name="KSO_WM_UNIT_DIAGRAM_ISREFERUNIT" val="0"/>
  <p:tag name="KSO_WM_UNIT_NOCLEAR" val="0"/>
  <p:tag name="KSO_WM_UNIT_TEXT_FILL_FORE_SCHEMECOLOR_INDEX" val="14"/>
  <p:tag name="KSO_WM_UNIT_TEXT_FILL_TYPE" val="1"/>
  <p:tag name="KSO_WM_UNIT_USESOURCEFORMAT_APPLY" val="1"/>
</p:tagLst>
</file>

<file path=ppt/tags/tag106.xml><?xml version="1.0" encoding="utf-8"?>
<p:tagLst xmlns:p="http://schemas.openxmlformats.org/presentationml/2006/main">
  <p:tag name="KSO_WM_TEMPLATE_CATEGORY" val="diagram"/>
  <p:tag name="KSO_WM_TEMPLATE_INDEX" val="20188511"/>
  <p:tag name="KSO_WM_UNIT_TYPE" val="n_h_h_i"/>
  <p:tag name="KSO_WM_UNIT_INDEX" val="1_2_2_1"/>
  <p:tag name="KSO_WM_UNIT_ID" val="diagram20188511_1*n_h_h_i*1_2_2_1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07.xml><?xml version="1.0" encoding="utf-8"?>
<p:tagLst xmlns:p="http://schemas.openxmlformats.org/presentationml/2006/main">
  <p:tag name="KSO_WM_TEMPLATE_CATEGORY" val="diagram"/>
  <p:tag name="KSO_WM_TEMPLATE_INDEX" val="20188511"/>
  <p:tag name="KSO_WM_UNIT_TYPE" val="n_h_h_a"/>
  <p:tag name="KSO_WM_UNIT_INDEX" val="1_2_2_1"/>
  <p:tag name="KSO_WM_UNIT_ID" val="diagram20188511_1*n_h_h_a*1_2_2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ISCONTENTSTITLE" val="0"/>
  <p:tag name="KSO_WM_UNIT_DIAGRAM_ISNUMVISUAL" val="0"/>
  <p:tag name="KSO_WM_UNIT_DIAGRAM_ISREFERUNIT" val="0"/>
  <p:tag name="KSO_WM_UNIT_PRESET_TEXT" val="添加标题"/>
  <p:tag name="KSO_WM_UNIT_NOCLEAR" val="0"/>
  <p:tag name="KSO_WM_UNIT_VALUE" val="10"/>
  <p:tag name="KSO_WM_UNIT_TEXT_FILL_FORE_SCHEMECOLOR_INDEX" val="6"/>
  <p:tag name="KSO_WM_UNIT_TEXT_FILL_TYPE" val="1"/>
  <p:tag name="KSO_WM_UNIT_USESOURCEFORMAT_APPLY" val="1"/>
</p:tagLst>
</file>

<file path=ppt/tags/tag108.xml><?xml version="1.0" encoding="utf-8"?>
<p:tagLst xmlns:p="http://schemas.openxmlformats.org/presentationml/2006/main">
  <p:tag name="KSO_WM_TEMPLATE_CATEGORY" val="diagram"/>
  <p:tag name="KSO_WM_TEMPLATE_INDEX" val="20188511"/>
  <p:tag name="KSO_WM_UNIT_TYPE" val="n_h_h_f"/>
  <p:tag name="KSO_WM_UNIT_INDEX" val="1_2_2_1"/>
  <p:tag name="KSO_WM_UNIT_ID" val="diagram20188511_1*n_h_h_f*1_2_2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DIAGRAM_ISNUMVISUAL" val="0"/>
  <p:tag name="KSO_WM_UNIT_DIAGRAM_ISREFERUNIT" val="0"/>
  <p:tag name="KSO_WM_UNIT_PRESET_TEXT" val="单击此处添加文本具体内容"/>
  <p:tag name="KSO_WM_UNIT_NOCLEAR" val="0"/>
  <p:tag name="KSO_WM_UNIT_VALUE" val="30"/>
  <p:tag name="KSO_WM_UNIT_TEXT_FILL_FORE_SCHEMECOLOR_INDEX" val="13"/>
  <p:tag name="KSO_WM_UNIT_TEXT_FILL_TYPE" val="1"/>
  <p:tag name="KSO_WM_UNIT_USESOURCEFORMAT_APPLY" val="1"/>
</p:tagLst>
</file>

<file path=ppt/tags/tag109.xml><?xml version="1.0" encoding="utf-8"?>
<p:tagLst xmlns:p="http://schemas.openxmlformats.org/presentationml/2006/main">
  <p:tag name="KSO_WM_TEMPLATE_CATEGORY" val="diagram"/>
  <p:tag name="KSO_WM_TEMPLATE_INDEX" val="20188511"/>
  <p:tag name="KSO_WM_UNIT_TYPE" val="n_h_h_a"/>
  <p:tag name="KSO_WM_UNIT_INDEX" val="1_2_1_1"/>
  <p:tag name="KSO_WM_UNIT_ID" val="diagram20188511_1*n_h_h_a*1_2_1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ISCONTENTSTITLE" val="0"/>
  <p:tag name="KSO_WM_UNIT_DIAGRAM_ISNUMVISUAL" val="0"/>
  <p:tag name="KSO_WM_UNIT_DIAGRAM_ISREFERUNIT" val="0"/>
  <p:tag name="KSO_WM_UNIT_PRESET_TEXT" val="添加标题"/>
  <p:tag name="KSO_WM_UNIT_NOCLEAR" val="0"/>
  <p:tag name="KSO_WM_UNIT_VALUE" val="10"/>
  <p:tag name="KSO_WM_UNIT_TEXT_FILL_FORE_SCHEMECOLOR_INDEX" val="5"/>
  <p:tag name="KSO_WM_UNIT_TEXT_FILL_TYPE" val="1"/>
  <p:tag name="KSO_WM_UNIT_USESOURCEFORMAT_APPLY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TEMPLATE_CATEGORY" val="diagram"/>
  <p:tag name="KSO_WM_TEMPLATE_INDEX" val="20188511"/>
  <p:tag name="KSO_WM_UNIT_TYPE" val="n_h_h_f"/>
  <p:tag name="KSO_WM_UNIT_INDEX" val="1_2_1_1"/>
  <p:tag name="KSO_WM_UNIT_ID" val="diagram20188511_1*n_h_h_f*1_2_1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DIAGRAM_ISNUMVISUAL" val="0"/>
  <p:tag name="KSO_WM_UNIT_DIAGRAM_ISREFERUNIT" val="0"/>
  <p:tag name="KSO_WM_UNIT_PRESET_TEXT" val="单击此处添加文本具体内容"/>
  <p:tag name="KSO_WM_UNIT_NOCLEAR" val="0"/>
  <p:tag name="KSO_WM_UNIT_VALUE" val="30"/>
  <p:tag name="KSO_WM_UNIT_TEXT_FILL_FORE_SCHEMECOLOR_INDEX" val="13"/>
  <p:tag name="KSO_WM_UNIT_TEXT_FILL_TYPE" val="1"/>
  <p:tag name="KSO_WM_UNIT_USESOURCEFORMAT_APPLY" val="1"/>
</p:tagLst>
</file>

<file path=ppt/tags/tag111.xml><?xml version="1.0" encoding="utf-8"?>
<p:tagLst xmlns:p="http://schemas.openxmlformats.org/presentationml/2006/main">
  <p:tag name="KSO_WM_TEMPLATE_CATEGORY" val="diagram"/>
  <p:tag name="KSO_WM_TEMPLATE_INDEX" val="20188511"/>
  <p:tag name="KSO_WM_UNIT_TYPE" val="n_h_h_i"/>
  <p:tag name="KSO_WM_UNIT_INDEX" val="1_2_2_2"/>
  <p:tag name="KSO_WM_UNIT_ID" val="diagram20188511_1*n_h_h_i*1_2_2_2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12.xml><?xml version="1.0" encoding="utf-8"?>
<p:tagLst xmlns:p="http://schemas.openxmlformats.org/presentationml/2006/main">
  <p:tag name="KSO_WM_TEMPLATE_INDEX" val="20188511"/>
  <p:tag name="KSO_WM_TAG_VERSION" val="1.0"/>
  <p:tag name="KSO_WM_SLIDE_INDEX" val="1"/>
  <p:tag name="KSO_WM_SLIDE_ITEM_CNT" val="2"/>
  <p:tag name="KSO_WM_SLIDE_LAYOUT" val="n"/>
  <p:tag name="KSO_WM_SLIDE_LAYOUT_CNT" val="1"/>
  <p:tag name="KSO_WM_SLIDE_TYPE" val="text"/>
  <p:tag name="KSO_WM_SLIDE_SUBTYPE" val="diag"/>
  <p:tag name="KSO_WM_BEAUTIFY_FLAG" val="#wm#"/>
  <p:tag name="KSO_WM_SLIDE_POSITION" val="0*133.249"/>
  <p:tag name="KSO_WM_SLIDE_SIZE" val="960*406.751"/>
  <p:tag name="KSO_WM_DIAGRAM_GROUP_CODE" val="n1-1"/>
  <p:tag name="KSO_WM_TEMPLATE_CATEGORY" val="diagram"/>
  <p:tag name="KSO_WM_SLIDE_ID" val="diagram20188511_1"/>
  <p:tag name="KSO_WM_SLIDE_DIAGTYPE" val="n"/>
  <p:tag name="KSO_WM_TEMPLATE_SUBCATEGORY" val="0"/>
</p:tagLst>
</file>

<file path=ppt/tags/tag113.xml><?xml version="1.0" encoding="utf-8"?>
<p:tagLst xmlns:p="http://schemas.openxmlformats.org/presentationml/2006/main">
  <p:tag name="KSO_WM_TEMPLATE_CATEGORY" val="diagram"/>
  <p:tag name="KSO_WM_TEMPLATE_INDEX" val="20187737"/>
  <p:tag name="KSO_WM_TAG_VERSION" val="1.0"/>
  <p:tag name="KSO_WM_UNIT_TYPE" val="i"/>
  <p:tag name="KSO_WM_UNIT_INDEX" val="2"/>
  <p:tag name="KSO_WM_UNIT_ID" val="diagram20187737_5*i*2"/>
  <p:tag name="KSO_WM_UNIT_LAYERLEVEL" val="1"/>
  <p:tag name="KSO_WM_BEAUTIFY_FLAG" val="#wm#"/>
  <p:tag name="KSO_WM_UNIT_HIGHLIGHT" val="0"/>
  <p:tag name="KSO_WM_UNIT_COMPATIBLE" val="0"/>
  <p:tag name="KSO_WM_DIAGRAM_GROUP_CODE" val="l1-1"/>
  <p:tag name="KSO_WM_UNIT_DIAGRAM_ISNUMVISUAL" val="0"/>
  <p:tag name="KSO_WM_UNIT_DIAGRAM_ISREFERUNIT" val="0"/>
  <p:tag name="KSO_WM_UNIT_LINE_FORE_SCHEMECOLOR_INDEX" val="13"/>
  <p:tag name="KSO_WM_UNIT_LINE_FILL_TYPE" val="2"/>
  <p:tag name="KSO_WM_UNIT_USESOURCEFORMAT_APPLY" val="1"/>
</p:tagLst>
</file>

<file path=ppt/tags/tag114.xml><?xml version="1.0" encoding="utf-8"?>
<p:tagLst xmlns:p="http://schemas.openxmlformats.org/presentationml/2006/main">
  <p:tag name="KSO_WM_TEMPLATE_CATEGORY" val="diagram"/>
  <p:tag name="KSO_WM_TEMPLATE_INDEX" val="20187737"/>
  <p:tag name="KSO_WM_TAG_VERSION" val="1.0"/>
  <p:tag name="KSO_WM_UNIT_TYPE" val="l_h_f"/>
  <p:tag name="KSO_WM_UNIT_INDEX" val="1_1_1"/>
  <p:tag name="KSO_WM_UNIT_ID" val="diagram20187737_5*l_h_f*1_1_1"/>
  <p:tag name="KSO_WM_UNIT_LAYERLEVEL" val="1_1_1"/>
  <p:tag name="KSO_WM_UNIT_VALUE" val="150"/>
  <p:tag name="KSO_WM_UNIT_HIGHLIGHT" val="0"/>
  <p:tag name="KSO_WM_UNIT_COMPATIBLE" val="0"/>
  <p:tag name="KSO_WM_BEAUTIFY_FLAG" val="#wm#"/>
  <p:tag name="KSO_WM_DIAGRAM_GROUP_CODE" val="l1-1"/>
  <p:tag name="KSO_WM_UNIT_PRESET_TEXT" val="单击此处添加文本具体内容"/>
  <p:tag name="KSO_WM_UNIT_DIAGRAM_ISNUMVISUAL" val="0"/>
  <p:tag name="KSO_WM_UNIT_DIAGRAM_ISREFERUNIT" val="0"/>
  <p:tag name="KSO_WM_UNIT_NOCLEAR" val="0"/>
  <p:tag name="KSO_WM_UNIT_TEXT_FILL_FORE_SCHEMECOLOR_INDEX" val="13"/>
  <p:tag name="KSO_WM_UNIT_TEXT_FILL_TYPE" val="1"/>
  <p:tag name="KSO_WM_UNIT_USESOURCEFORMAT_APPLY" val="1"/>
</p:tagLst>
</file>

<file path=ppt/tags/tag115.xml><?xml version="1.0" encoding="utf-8"?>
<p:tagLst xmlns:p="http://schemas.openxmlformats.org/presentationml/2006/main">
  <p:tag name="KSO_WM_TEMPLATE_CATEGORY" val="diagram"/>
  <p:tag name="KSO_WM_TEMPLATE_INDEX" val="20187737"/>
  <p:tag name="KSO_WM_TAG_VERSION" val="1.0"/>
  <p:tag name="KSO_WM_UNIT_TYPE" val="l_h_a"/>
  <p:tag name="KSO_WM_UNIT_INDEX" val="1_1_1"/>
  <p:tag name="KSO_WM_UNIT_ID" val="diagram20187737_5*l_h_a*1_1_1"/>
  <p:tag name="KSO_WM_UNIT_LAYERLEVEL" val="1_1_1"/>
  <p:tag name="KSO_WM_UNIT_VALUE" val="26"/>
  <p:tag name="KSO_WM_UNIT_HIGHLIGHT" val="0"/>
  <p:tag name="KSO_WM_UNIT_COMPATIBLE" val="0"/>
  <p:tag name="KSO_WM_BEAUTIFY_FLAG" val="#wm#"/>
  <p:tag name="KSO_WM_DIAGRAM_GROUP_CODE" val="l1-1"/>
  <p:tag name="KSO_WM_UNIT_PRESET_TEXT" val="添加标题"/>
  <p:tag name="KSO_WM_UNIT_ISCONTENTSTITLE" val="0"/>
  <p:tag name="KSO_WM_UNIT_DIAGRAM_ISNUMVISUAL" val="0"/>
  <p:tag name="KSO_WM_UNIT_DIAGRAM_ISREFERUNIT" val="0"/>
  <p:tag name="KSO_WM_UNIT_NOCLEAR" val="0"/>
  <p:tag name="KSO_WM_UNIT_TEXT_FILL_FORE_SCHEMECOLOR_INDEX" val="5"/>
  <p:tag name="KSO_WM_UNIT_TEXT_FILL_TYPE" val="1"/>
  <p:tag name="KSO_WM_UNIT_USESOURCEFORMAT_APPLY" val="1"/>
</p:tagLst>
</file>

<file path=ppt/tags/tag116.xml><?xml version="1.0" encoding="utf-8"?>
<p:tagLst xmlns:p="http://schemas.openxmlformats.org/presentationml/2006/main">
  <p:tag name="KSO_WM_TEMPLATE_CATEGORY" val="diagram"/>
  <p:tag name="KSO_WM_TEMPLATE_INDEX" val="20187737"/>
  <p:tag name="KSO_WM_TAG_VERSION" val="1.0"/>
  <p:tag name="KSO_WM_UNIT_TYPE" val="l_h_f"/>
  <p:tag name="KSO_WM_UNIT_INDEX" val="1_2_1"/>
  <p:tag name="KSO_WM_UNIT_ID" val="diagram20187737_5*l_h_f*1_2_1"/>
  <p:tag name="KSO_WM_UNIT_LAYERLEVEL" val="1_1_1"/>
  <p:tag name="KSO_WM_UNIT_VALUE" val="150"/>
  <p:tag name="KSO_WM_UNIT_HIGHLIGHT" val="0"/>
  <p:tag name="KSO_WM_UNIT_COMPATIBLE" val="0"/>
  <p:tag name="KSO_WM_BEAUTIFY_FLAG" val="#wm#"/>
  <p:tag name="KSO_WM_DIAGRAM_GROUP_CODE" val="l1-1"/>
  <p:tag name="KSO_WM_UNIT_PRESET_TEXT" val="单击此处添加文本具体内容"/>
  <p:tag name="KSO_WM_UNIT_DIAGRAM_ISNUMVISUAL" val="0"/>
  <p:tag name="KSO_WM_UNIT_DIAGRAM_ISREFERUNIT" val="0"/>
  <p:tag name="KSO_WM_UNIT_NOCLEAR" val="0"/>
  <p:tag name="KSO_WM_UNIT_TEXT_FILL_FORE_SCHEMECOLOR_INDEX" val="13"/>
  <p:tag name="KSO_WM_UNIT_TEXT_FILL_TYPE" val="1"/>
  <p:tag name="KSO_WM_UNIT_USESOURCEFORMAT_APPLY" val="1"/>
</p:tagLst>
</file>

<file path=ppt/tags/tag117.xml><?xml version="1.0" encoding="utf-8"?>
<p:tagLst xmlns:p="http://schemas.openxmlformats.org/presentationml/2006/main">
  <p:tag name="KSO_WM_TEMPLATE_CATEGORY" val="diagram"/>
  <p:tag name="KSO_WM_TEMPLATE_INDEX" val="20187737"/>
  <p:tag name="KSO_WM_TAG_VERSION" val="1.0"/>
  <p:tag name="KSO_WM_UNIT_TYPE" val="l_h_a"/>
  <p:tag name="KSO_WM_UNIT_INDEX" val="1_2_1"/>
  <p:tag name="KSO_WM_UNIT_ID" val="diagram20187737_5*l_h_a*1_2_1"/>
  <p:tag name="KSO_WM_UNIT_LAYERLEVEL" val="1_1_1"/>
  <p:tag name="KSO_WM_UNIT_VALUE" val="26"/>
  <p:tag name="KSO_WM_UNIT_HIGHLIGHT" val="0"/>
  <p:tag name="KSO_WM_UNIT_COMPATIBLE" val="0"/>
  <p:tag name="KSO_WM_BEAUTIFY_FLAG" val="#wm#"/>
  <p:tag name="KSO_WM_DIAGRAM_GROUP_CODE" val="l1-1"/>
  <p:tag name="KSO_WM_UNIT_PRESET_TEXT" val="添加标题"/>
  <p:tag name="KSO_WM_UNIT_ISCONTENTSTITLE" val="0"/>
  <p:tag name="KSO_WM_UNIT_DIAGRAM_ISNUMVISUAL" val="0"/>
  <p:tag name="KSO_WM_UNIT_DIAGRAM_ISREFERUNIT" val="0"/>
  <p:tag name="KSO_WM_UNIT_NOCLEAR" val="0"/>
  <p:tag name="KSO_WM_UNIT_TEXT_FILL_FORE_SCHEMECOLOR_INDEX" val="6"/>
  <p:tag name="KSO_WM_UNIT_TEXT_FILL_TYPE" val="1"/>
  <p:tag name="KSO_WM_UNIT_USESOURCEFORMAT_APPLY" val="1"/>
</p:tagLst>
</file>

<file path=ppt/tags/tag118.xml><?xml version="1.0" encoding="utf-8"?>
<p:tagLst xmlns:p="http://schemas.openxmlformats.org/presentationml/2006/main">
  <p:tag name="KSO_WM_TEMPLATE_CATEGORY" val="diagram"/>
  <p:tag name="KSO_WM_TEMPLATE_INDEX" val="20187737"/>
  <p:tag name="KSO_WM_TAG_VERSION" val="1.0"/>
  <p:tag name="KSO_WM_UNIT_TYPE" val="l_h_i"/>
  <p:tag name="KSO_WM_UNIT_INDEX" val="1_2_1"/>
  <p:tag name="KSO_WM_UNIT_ID" val="diagram20187737_5*l_h_i*1_2_1"/>
  <p:tag name="KSO_WM_UNIT_LAYERLEVEL" val="1_1_1"/>
  <p:tag name="KSO_WM_BEAUTIFY_FLAG" val="#wm#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19.xml><?xml version="1.0" encoding="utf-8"?>
<p:tagLst xmlns:p="http://schemas.openxmlformats.org/presentationml/2006/main">
  <p:tag name="KSO_WM_TEMPLATE_CATEGORY" val="diagram"/>
  <p:tag name="KSO_WM_TEMPLATE_INDEX" val="20187737"/>
  <p:tag name="KSO_WM_TAG_VERSION" val="1.0"/>
  <p:tag name="KSO_WM_UNIT_TYPE" val="l_h_i"/>
  <p:tag name="KSO_WM_UNIT_INDEX" val="1_3_1"/>
  <p:tag name="KSO_WM_UNIT_ID" val="diagram20187737_5*l_h_i*1_3_1"/>
  <p:tag name="KSO_WM_UNIT_LAYERLEVEL" val="1_1_1"/>
  <p:tag name="KSO_WM_BEAUTIFY_FLAG" val="#wm#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TEMPLATE_CATEGORY" val="diagram"/>
  <p:tag name="KSO_WM_TEMPLATE_INDEX" val="20187737"/>
  <p:tag name="KSO_WM_TAG_VERSION" val="1.0"/>
  <p:tag name="KSO_WM_UNIT_TYPE" val="l_h_f"/>
  <p:tag name="KSO_WM_UNIT_INDEX" val="1_3_1"/>
  <p:tag name="KSO_WM_UNIT_ID" val="diagram20187737_5*l_h_f*1_3_1"/>
  <p:tag name="KSO_WM_UNIT_LAYERLEVEL" val="1_1_1"/>
  <p:tag name="KSO_WM_UNIT_VALUE" val="150"/>
  <p:tag name="KSO_WM_UNIT_HIGHLIGHT" val="0"/>
  <p:tag name="KSO_WM_UNIT_COMPATIBLE" val="0"/>
  <p:tag name="KSO_WM_BEAUTIFY_FLAG" val="#wm#"/>
  <p:tag name="KSO_WM_DIAGRAM_GROUP_CODE" val="l1-1"/>
  <p:tag name="KSO_WM_UNIT_PRESET_TEXT" val="单击此处添加文本具体内容"/>
  <p:tag name="KSO_WM_UNIT_DIAGRAM_ISNUMVISUAL" val="0"/>
  <p:tag name="KSO_WM_UNIT_DIAGRAM_ISREFERUNIT" val="0"/>
  <p:tag name="KSO_WM_UNIT_NOCLEAR" val="0"/>
  <p:tag name="KSO_WM_UNIT_TEXT_FILL_FORE_SCHEMECOLOR_INDEX" val="13"/>
  <p:tag name="KSO_WM_UNIT_TEXT_FILL_TYPE" val="1"/>
  <p:tag name="KSO_WM_UNIT_USESOURCEFORMAT_APPLY" val="1"/>
</p:tagLst>
</file>

<file path=ppt/tags/tag121.xml><?xml version="1.0" encoding="utf-8"?>
<p:tagLst xmlns:p="http://schemas.openxmlformats.org/presentationml/2006/main">
  <p:tag name="KSO_WM_TEMPLATE_CATEGORY" val="diagram"/>
  <p:tag name="KSO_WM_TEMPLATE_INDEX" val="20187737"/>
  <p:tag name="KSO_WM_TAG_VERSION" val="1.0"/>
  <p:tag name="KSO_WM_UNIT_TYPE" val="l_h_a"/>
  <p:tag name="KSO_WM_UNIT_INDEX" val="1_3_1"/>
  <p:tag name="KSO_WM_UNIT_ID" val="diagram20187737_5*l_h_a*1_3_1"/>
  <p:tag name="KSO_WM_UNIT_LAYERLEVEL" val="1_1_1"/>
  <p:tag name="KSO_WM_UNIT_VALUE" val="26"/>
  <p:tag name="KSO_WM_UNIT_HIGHLIGHT" val="0"/>
  <p:tag name="KSO_WM_UNIT_COMPATIBLE" val="0"/>
  <p:tag name="KSO_WM_BEAUTIFY_FLAG" val="#wm#"/>
  <p:tag name="KSO_WM_DIAGRAM_GROUP_CODE" val="l1-1"/>
  <p:tag name="KSO_WM_UNIT_PRESET_TEXT" val="添加标题"/>
  <p:tag name="KSO_WM_UNIT_ISCONTENTSTITLE" val="0"/>
  <p:tag name="KSO_WM_UNIT_DIAGRAM_ISNUMVISUAL" val="0"/>
  <p:tag name="KSO_WM_UNIT_DIAGRAM_ISREFERUNIT" val="0"/>
  <p:tag name="KSO_WM_UNIT_NOCLEAR" val="0"/>
  <p:tag name="KSO_WM_UNIT_TEXT_FILL_FORE_SCHEMECOLOR_INDEX" val="7"/>
  <p:tag name="KSO_WM_UNIT_TEXT_FILL_TYPE" val="1"/>
  <p:tag name="KSO_WM_UNIT_USESOURCEFORMAT_APPLY" val="1"/>
</p:tagLst>
</file>

<file path=ppt/tags/tag122.xml><?xml version="1.0" encoding="utf-8"?>
<p:tagLst xmlns:p="http://schemas.openxmlformats.org/presentationml/2006/main">
  <p:tag name="KSO_WM_TEMPLATE_CATEGORY" val="diagram"/>
  <p:tag name="KSO_WM_TEMPLATE_INDEX" val="20187737"/>
  <p:tag name="KSO_WM_TAG_VERSION" val="1.0"/>
  <p:tag name="KSO_WM_UNIT_TYPE" val="l_h_f"/>
  <p:tag name="KSO_WM_UNIT_INDEX" val="1_5_1"/>
  <p:tag name="KSO_WM_UNIT_ID" val="diagram20187737_5*l_h_f*1_5_1"/>
  <p:tag name="KSO_WM_UNIT_LAYERLEVEL" val="1_1_1"/>
  <p:tag name="KSO_WM_UNIT_VALUE" val="150"/>
  <p:tag name="KSO_WM_UNIT_HIGHLIGHT" val="0"/>
  <p:tag name="KSO_WM_UNIT_COMPATIBLE" val="0"/>
  <p:tag name="KSO_WM_BEAUTIFY_FLAG" val="#wm#"/>
  <p:tag name="KSO_WM_DIAGRAM_GROUP_CODE" val="l1-1"/>
  <p:tag name="KSO_WM_UNIT_PRESET_TEXT" val="单击此处添加文本具体内容"/>
  <p:tag name="KSO_WM_UNIT_DIAGRAM_ISNUMVISUAL" val="0"/>
  <p:tag name="KSO_WM_UNIT_DIAGRAM_ISREFERUNIT" val="0"/>
  <p:tag name="KSO_WM_UNIT_NOCLEAR" val="0"/>
  <p:tag name="KSO_WM_UNIT_TEXT_FILL_FORE_SCHEMECOLOR_INDEX" val="13"/>
  <p:tag name="KSO_WM_UNIT_TEXT_FILL_TYPE" val="1"/>
  <p:tag name="KSO_WM_UNIT_USESOURCEFORMAT_APPLY" val="1"/>
</p:tagLst>
</file>

<file path=ppt/tags/tag123.xml><?xml version="1.0" encoding="utf-8"?>
<p:tagLst xmlns:p="http://schemas.openxmlformats.org/presentationml/2006/main">
  <p:tag name="KSO_WM_TEMPLATE_CATEGORY" val="diagram"/>
  <p:tag name="KSO_WM_TEMPLATE_INDEX" val="20187737"/>
  <p:tag name="KSO_WM_TAG_VERSION" val="1.0"/>
  <p:tag name="KSO_WM_UNIT_TYPE" val="l_h_a"/>
  <p:tag name="KSO_WM_UNIT_INDEX" val="1_5_1"/>
  <p:tag name="KSO_WM_UNIT_ID" val="diagram20187737_5*l_h_a*1_5_1"/>
  <p:tag name="KSO_WM_UNIT_LAYERLEVEL" val="1_1_1"/>
  <p:tag name="KSO_WM_UNIT_VALUE" val="26"/>
  <p:tag name="KSO_WM_UNIT_HIGHLIGHT" val="0"/>
  <p:tag name="KSO_WM_UNIT_COMPATIBLE" val="0"/>
  <p:tag name="KSO_WM_BEAUTIFY_FLAG" val="#wm#"/>
  <p:tag name="KSO_WM_DIAGRAM_GROUP_CODE" val="l1-1"/>
  <p:tag name="KSO_WM_UNIT_PRESET_TEXT" val="添加标题"/>
  <p:tag name="KSO_WM_UNIT_ISCONTENTSTITLE" val="0"/>
  <p:tag name="KSO_WM_UNIT_DIAGRAM_ISNUMVISUAL" val="0"/>
  <p:tag name="KSO_WM_UNIT_DIAGRAM_ISREFERUNIT" val="0"/>
  <p:tag name="KSO_WM_UNIT_NOCLEAR" val="0"/>
  <p:tag name="KSO_WM_UNIT_TEXT_FILL_FORE_SCHEMECOLOR_INDEX" val="9"/>
  <p:tag name="KSO_WM_UNIT_TEXT_FILL_TYPE" val="1"/>
  <p:tag name="KSO_WM_UNIT_USESOURCEFORMAT_APPLY" val="1"/>
</p:tagLst>
</file>

<file path=ppt/tags/tag124.xml><?xml version="1.0" encoding="utf-8"?>
<p:tagLst xmlns:p="http://schemas.openxmlformats.org/presentationml/2006/main">
  <p:tag name="KSO_WM_TEMPLATE_CATEGORY" val="diagram"/>
  <p:tag name="KSO_WM_TEMPLATE_INDEX" val="20187737"/>
  <p:tag name="KSO_WM_TAG_VERSION" val="1.0"/>
  <p:tag name="KSO_WM_UNIT_TYPE" val="l_h_i"/>
  <p:tag name="KSO_WM_UNIT_INDEX" val="1_4_1"/>
  <p:tag name="KSO_WM_UNIT_ID" val="diagram20187737_5*l_h_i*1_4_1"/>
  <p:tag name="KSO_WM_UNIT_LAYERLEVEL" val="1_1_1"/>
  <p:tag name="KSO_WM_BEAUTIFY_FLAG" val="#wm#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25.xml><?xml version="1.0" encoding="utf-8"?>
<p:tagLst xmlns:p="http://schemas.openxmlformats.org/presentationml/2006/main">
  <p:tag name="KSO_WM_TEMPLATE_CATEGORY" val="diagram"/>
  <p:tag name="KSO_WM_TEMPLATE_INDEX" val="20187737"/>
  <p:tag name="KSO_WM_TAG_VERSION" val="1.0"/>
  <p:tag name="KSO_WM_UNIT_TYPE" val="l_h_f"/>
  <p:tag name="KSO_WM_UNIT_INDEX" val="1_4_1"/>
  <p:tag name="KSO_WM_UNIT_ID" val="diagram20187737_5*l_h_f*1_4_1"/>
  <p:tag name="KSO_WM_UNIT_LAYERLEVEL" val="1_1_1"/>
  <p:tag name="KSO_WM_UNIT_VALUE" val="150"/>
  <p:tag name="KSO_WM_UNIT_HIGHLIGHT" val="0"/>
  <p:tag name="KSO_WM_UNIT_COMPATIBLE" val="0"/>
  <p:tag name="KSO_WM_BEAUTIFY_FLAG" val="#wm#"/>
  <p:tag name="KSO_WM_DIAGRAM_GROUP_CODE" val="l1-1"/>
  <p:tag name="KSO_WM_UNIT_PRESET_TEXT" val="单击此处添加文本具体内容"/>
  <p:tag name="KSO_WM_UNIT_DIAGRAM_ISNUMVISUAL" val="0"/>
  <p:tag name="KSO_WM_UNIT_DIAGRAM_ISREFERUNIT" val="0"/>
  <p:tag name="KSO_WM_UNIT_NOCLEAR" val="0"/>
  <p:tag name="KSO_WM_UNIT_TEXT_FILL_FORE_SCHEMECOLOR_INDEX" val="13"/>
  <p:tag name="KSO_WM_UNIT_TEXT_FILL_TYPE" val="1"/>
  <p:tag name="KSO_WM_UNIT_USESOURCEFORMAT_APPLY" val="1"/>
</p:tagLst>
</file>

<file path=ppt/tags/tag126.xml><?xml version="1.0" encoding="utf-8"?>
<p:tagLst xmlns:p="http://schemas.openxmlformats.org/presentationml/2006/main">
  <p:tag name="KSO_WM_TEMPLATE_CATEGORY" val="diagram"/>
  <p:tag name="KSO_WM_TEMPLATE_INDEX" val="20187737"/>
  <p:tag name="KSO_WM_TAG_VERSION" val="1.0"/>
  <p:tag name="KSO_WM_UNIT_TYPE" val="l_h_a"/>
  <p:tag name="KSO_WM_UNIT_INDEX" val="1_4_1"/>
  <p:tag name="KSO_WM_UNIT_ID" val="diagram20187737_5*l_h_a*1_4_1"/>
  <p:tag name="KSO_WM_UNIT_LAYERLEVEL" val="1_1_1"/>
  <p:tag name="KSO_WM_UNIT_VALUE" val="26"/>
  <p:tag name="KSO_WM_UNIT_HIGHLIGHT" val="0"/>
  <p:tag name="KSO_WM_UNIT_COMPATIBLE" val="0"/>
  <p:tag name="KSO_WM_BEAUTIFY_FLAG" val="#wm#"/>
  <p:tag name="KSO_WM_DIAGRAM_GROUP_CODE" val="l1-1"/>
  <p:tag name="KSO_WM_UNIT_PRESET_TEXT" val="添加标题"/>
  <p:tag name="KSO_WM_UNIT_ISCONTENTSTITLE" val="0"/>
  <p:tag name="KSO_WM_UNIT_DIAGRAM_ISNUMVISUAL" val="0"/>
  <p:tag name="KSO_WM_UNIT_DIAGRAM_ISREFERUNIT" val="0"/>
  <p:tag name="KSO_WM_UNIT_NOCLEAR" val="0"/>
  <p:tag name="KSO_WM_UNIT_TEXT_FILL_FORE_SCHEMECOLOR_INDEX" val="8"/>
  <p:tag name="KSO_WM_UNIT_TEXT_FILL_TYPE" val="1"/>
  <p:tag name="KSO_WM_UNIT_USESOURCEFORMAT_APPLY" val="1"/>
</p:tagLst>
</file>

<file path=ppt/tags/tag127.xml><?xml version="1.0" encoding="utf-8"?>
<p:tagLst xmlns:p="http://schemas.openxmlformats.org/presentationml/2006/main">
  <p:tag name="KSO_WM_TEMPLATE_CATEGORY" val="diagram"/>
  <p:tag name="KSO_WM_TEMPLATE_INDEX" val="20187737"/>
  <p:tag name="KSO_WM_TAG_VERSION" val="1.0"/>
  <p:tag name="KSO_WM_UNIT_TYPE" val="l_h_i"/>
  <p:tag name="KSO_WM_UNIT_INDEX" val="1_5_1"/>
  <p:tag name="KSO_WM_UNIT_ID" val="diagram20187737_5*l_h_i*1_5_1"/>
  <p:tag name="KSO_WM_UNIT_LAYERLEVEL" val="1_1_1"/>
  <p:tag name="KSO_WM_BEAUTIFY_FLAG" val="#wm#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diagram20187737_5*i*1"/>
  <p:tag name="KSO_WM_TEMPLATE_CATEGORY" val="diagram"/>
  <p:tag name="KSO_WM_TEMPLATE_INDEX" val="20187737"/>
  <p:tag name="KSO_WM_UNIT_LAYERLEVEL" val="1"/>
  <p:tag name="KSO_WM_TAG_VERSION" val="1.0"/>
  <p:tag name="KSO_WM_BEAUTIFY_FLAG" val="#wm#"/>
  <p:tag name="KSO_WM_UNIT_USESOURCEFORMAT_APPLY" val="1"/>
</p:tagLst>
</file>

<file path=ppt/tags/tag129.xml><?xml version="1.0" encoding="utf-8"?>
<p:tagLst xmlns:p="http://schemas.openxmlformats.org/presentationml/2006/main">
  <p:tag name="KSO_WM_TEMPLATE_INDEX" val="20187737"/>
  <p:tag name="KSO_WM_TAG_VERSION" val="1.0"/>
  <p:tag name="KSO_WM_SLIDE_INDEX" val="5"/>
  <p:tag name="KSO_WM_SLIDE_ITEM_CNT" val="5"/>
  <p:tag name="KSO_WM_SLIDE_LAYOUT" val="a_b_f_l"/>
  <p:tag name="KSO_WM_SLIDE_LAYOUT_CNT" val="1_1_1_1"/>
  <p:tag name="KSO_WM_SLIDE_TYPE" val="text"/>
  <p:tag name="KSO_WM_SLIDE_SUBTYPE" val="diag"/>
  <p:tag name="KSO_WM_BEAUTIFY_FLAG" val="#wm#"/>
  <p:tag name="KSO_WM_SLIDE_POSITION" val="518.334*108.823"/>
  <p:tag name="KSO_WM_SLIDE_SIZE" val="388.791*364.021"/>
  <p:tag name="KSO_WM_DIAGRAM_GROUP_CODE" val="l1-1"/>
  <p:tag name="KSO_WM_TEMPLATE_CATEGORY" val="diagram"/>
  <p:tag name="KSO_WM_SLIDE_ID" val="diagram20187737_5"/>
  <p:tag name="KSO_WM_SLIDE_DIAGTYPE" val="l"/>
  <p:tag name="KSO_WM_TEMPLATE_SUBCATEGORY" val="0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COLOR_SCHEME_SHAPE_ID" val="3"/>
  <p:tag name="KSO_WM_UNIT_COLOR_SCHEME_PARENT_PAGE" val="0_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187575_4*l_i*1_1"/>
  <p:tag name="KSO_WM_TEMPLATE_CATEGORY" val="diagram"/>
  <p:tag name="KSO_WM_TEMPLATE_INDEX" val="20187575"/>
  <p:tag name="KSO_WM_UNIT_LAYERLEVEL" val="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31.xml><?xml version="1.0" encoding="utf-8"?>
<p:tagLst xmlns:p="http://schemas.openxmlformats.org/presentationml/2006/main">
  <p:tag name="KSO_WM_UNIT_COLOR_SCHEME_SHAPE_ID" val="4"/>
  <p:tag name="KSO_WM_UNIT_COLOR_SCHEME_PARENT_PAGE" val="0_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87575_4*l_h_i*1_1_2"/>
  <p:tag name="KSO_WM_TEMPLATE_CATEGORY" val="diagram"/>
  <p:tag name="KSO_WM_TEMPLATE_INDEX" val="2018757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32.xml><?xml version="1.0" encoding="utf-8"?>
<p:tagLst xmlns:p="http://schemas.openxmlformats.org/presentationml/2006/main">
  <p:tag name="KSO_WM_UNIT_COLOR_SCHEME_SHAPE_ID" val="5"/>
  <p:tag name="KSO_WM_UNIT_COLOR_SCHEME_PARENT_PAGE" val="0_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87575_4*l_h_i*1_2_2"/>
  <p:tag name="KSO_WM_TEMPLATE_CATEGORY" val="diagram"/>
  <p:tag name="KSO_WM_TEMPLATE_INDEX" val="20187575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33.xml><?xml version="1.0" encoding="utf-8"?>
<p:tagLst xmlns:p="http://schemas.openxmlformats.org/presentationml/2006/main">
  <p:tag name="KSO_WM_UNIT_COLOR_SCHEME_SHAPE_ID" val="6"/>
  <p:tag name="KSO_WM_UNIT_COLOR_SCHEME_PARENT_PAGE" val="0_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87575_4*l_h_i*1_3_2"/>
  <p:tag name="KSO_WM_TEMPLATE_CATEGORY" val="diagram"/>
  <p:tag name="KSO_WM_TEMPLATE_INDEX" val="20187575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34.xml><?xml version="1.0" encoding="utf-8"?>
<p:tagLst xmlns:p="http://schemas.openxmlformats.org/presentationml/2006/main">
  <p:tag name="KSO_WM_UNIT_COLOR_SCHEME_SHAPE_ID" val="7"/>
  <p:tag name="KSO_WM_UNIT_COLOR_SCHEME_PARENT_PAGE" val="0_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87575_4*l_h_i*1_4_2"/>
  <p:tag name="KSO_WM_TEMPLATE_CATEGORY" val="diagram"/>
  <p:tag name="KSO_WM_TEMPLATE_INDEX" val="20187575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35.xml><?xml version="1.0" encoding="utf-8"?>
<p:tagLst xmlns:p="http://schemas.openxmlformats.org/presentationml/2006/main">
  <p:tag name="KSO_WM_UNIT_COLOR_SCHEME_SHAPE_ID" val="8"/>
  <p:tag name="KSO_WM_UNIT_COLOR_SCHEME_PARENT_PAGE" val="0_4"/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87575_4*l_h_a*1_1_1"/>
  <p:tag name="KSO_WM_TEMPLATE_CATEGORY" val="diagram"/>
  <p:tag name="KSO_WM_TEMPLATE_INDEX" val="20187575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136.xml><?xml version="1.0" encoding="utf-8"?>
<p:tagLst xmlns:p="http://schemas.openxmlformats.org/presentationml/2006/main">
  <p:tag name="KSO_WM_UNIT_COLOR_SCHEME_SHAPE_ID" val="9"/>
  <p:tag name="KSO_WM_UNIT_COLOR_SCHEME_PARENT_PAGE" val="0_4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87575_4*l_h_f*1_1_1"/>
  <p:tag name="KSO_WM_TEMPLATE_CATEGORY" val="diagram"/>
  <p:tag name="KSO_WM_TEMPLATE_INDEX" val="20187575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1"/>
</p:tagLst>
</file>

<file path=ppt/tags/tag137.xml><?xml version="1.0" encoding="utf-8"?>
<p:tagLst xmlns:p="http://schemas.openxmlformats.org/presentationml/2006/main">
  <p:tag name="KSO_WM_UNIT_COLOR_SCHEME_SHAPE_ID" val="10"/>
  <p:tag name="KSO_WM_UNIT_COLOR_SCHEME_PARENT_PAGE" val="0_4"/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87575_4*l_h_a*1_3_1"/>
  <p:tag name="KSO_WM_TEMPLATE_CATEGORY" val="diagram"/>
  <p:tag name="KSO_WM_TEMPLATE_INDEX" val="20187575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7"/>
  <p:tag name="KSO_WM_UNIT_TEXT_FILL_TYPE" val="1"/>
  <p:tag name="KSO_WM_UNIT_USESOURCEFORMAT_APPLY" val="1"/>
</p:tagLst>
</file>

<file path=ppt/tags/tag138.xml><?xml version="1.0" encoding="utf-8"?>
<p:tagLst xmlns:p="http://schemas.openxmlformats.org/presentationml/2006/main">
  <p:tag name="KSO_WM_UNIT_COLOR_SCHEME_SHAPE_ID" val="11"/>
  <p:tag name="KSO_WM_UNIT_COLOR_SCHEME_PARENT_PAGE" val="0_4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87575_4*l_h_f*1_2_1"/>
  <p:tag name="KSO_WM_TEMPLATE_CATEGORY" val="diagram"/>
  <p:tag name="KSO_WM_TEMPLATE_INDEX" val="20187575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1"/>
</p:tagLst>
</file>

<file path=ppt/tags/tag139.xml><?xml version="1.0" encoding="utf-8"?>
<p:tagLst xmlns:p="http://schemas.openxmlformats.org/presentationml/2006/main">
  <p:tag name="KSO_WM_UNIT_COLOR_SCHEME_SHAPE_ID" val="12"/>
  <p:tag name="KSO_WM_UNIT_COLOR_SCHEME_PARENT_PAGE" val="0_4"/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187575_4*l_h_a*1_4_1"/>
  <p:tag name="KSO_WM_TEMPLATE_CATEGORY" val="diagram"/>
  <p:tag name="KSO_WM_TEMPLATE_INDEX" val="20187575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8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COLOR_SCHEME_SHAPE_ID" val="13"/>
  <p:tag name="KSO_WM_UNIT_COLOR_SCHEME_PARENT_PAGE" val="0_4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87575_4*l_h_f*1_3_1"/>
  <p:tag name="KSO_WM_TEMPLATE_CATEGORY" val="diagram"/>
  <p:tag name="KSO_WM_TEMPLATE_INDEX" val="20187575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1"/>
</p:tagLst>
</file>

<file path=ppt/tags/tag141.xml><?xml version="1.0" encoding="utf-8"?>
<p:tagLst xmlns:p="http://schemas.openxmlformats.org/presentationml/2006/main">
  <p:tag name="KSO_WM_UNIT_COLOR_SCHEME_SHAPE_ID" val="14"/>
  <p:tag name="KSO_WM_UNIT_COLOR_SCHEME_PARENT_PAGE" val="0_4"/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87575_4*l_h_a*1_2_1"/>
  <p:tag name="KSO_WM_TEMPLATE_CATEGORY" val="diagram"/>
  <p:tag name="KSO_WM_TEMPLATE_INDEX" val="20187575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6"/>
  <p:tag name="KSO_WM_UNIT_TEXT_FILL_TYPE" val="1"/>
  <p:tag name="KSO_WM_UNIT_USESOURCEFORMAT_APPLY" val="1"/>
</p:tagLst>
</file>

<file path=ppt/tags/tag142.xml><?xml version="1.0" encoding="utf-8"?>
<p:tagLst xmlns:p="http://schemas.openxmlformats.org/presentationml/2006/main">
  <p:tag name="KSO_WM_UNIT_COLOR_SCHEME_SHAPE_ID" val="15"/>
  <p:tag name="KSO_WM_UNIT_COLOR_SCHEME_PARENT_PAGE" val="0_4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87575_4*l_h_f*1_4_1"/>
  <p:tag name="KSO_WM_TEMPLATE_CATEGORY" val="diagram"/>
  <p:tag name="KSO_WM_TEMPLATE_INDEX" val="20187575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1"/>
</p:tagLst>
</file>

<file path=ppt/tags/tag143.xml><?xml version="1.0" encoding="utf-8"?>
<p:tagLst xmlns:p="http://schemas.openxmlformats.org/presentationml/2006/main">
  <p:tag name="KSO_WM_UNIT_COLOR_SCHEME_SHAPE_ID" val="16"/>
  <p:tag name="KSO_WM_UNIT_COLOR_SCHEME_PARENT_PAGE" val="0_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87575_4*l_h_i*1_1_1"/>
  <p:tag name="KSO_WM_TEMPLATE_CATEGORY" val="diagram"/>
  <p:tag name="KSO_WM_TEMPLATE_INDEX" val="2018757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44.xml><?xml version="1.0" encoding="utf-8"?>
<p:tagLst xmlns:p="http://schemas.openxmlformats.org/presentationml/2006/main">
  <p:tag name="KSO_WM_UNIT_COLOR_SCHEME_SHAPE_ID" val="17"/>
  <p:tag name="KSO_WM_UNIT_COLOR_SCHEME_PARENT_PAGE" val="0_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87575_4*l_h_i*1_3_1"/>
  <p:tag name="KSO_WM_TEMPLATE_CATEGORY" val="diagram"/>
  <p:tag name="KSO_WM_TEMPLATE_INDEX" val="2018757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45.xml><?xml version="1.0" encoding="utf-8"?>
<p:tagLst xmlns:p="http://schemas.openxmlformats.org/presentationml/2006/main">
  <p:tag name="KSO_WM_UNIT_COLOR_SCHEME_SHAPE_ID" val="18"/>
  <p:tag name="KSO_WM_UNIT_COLOR_SCHEME_PARENT_PAGE" val="0_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87575_4*l_h_i*1_2_1"/>
  <p:tag name="KSO_WM_TEMPLATE_CATEGORY" val="diagram"/>
  <p:tag name="KSO_WM_TEMPLATE_INDEX" val="2018757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46.xml><?xml version="1.0" encoding="utf-8"?>
<p:tagLst xmlns:p="http://schemas.openxmlformats.org/presentationml/2006/main">
  <p:tag name="KSO_WM_UNIT_COLOR_SCHEME_SHAPE_ID" val="19"/>
  <p:tag name="KSO_WM_UNIT_COLOR_SCHEME_PARENT_PAGE" val="0_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187575_4*l_h_i*1_4_1"/>
  <p:tag name="KSO_WM_TEMPLATE_CATEGORY" val="diagram"/>
  <p:tag name="KSO_WM_TEMPLATE_INDEX" val="2018757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47.xml><?xml version="1.0" encoding="utf-8"?>
<p:tagLst xmlns:p="http://schemas.openxmlformats.org/presentationml/2006/main">
  <p:tag name="KSO_WM_SLIDE_COLORSCHEME_VERSION" val="3.2"/>
  <p:tag name="KSO_WM_SLIDE_ID" val="diagram20187575_4"/>
  <p:tag name="KSO_WM_TEMPLATE_SUBCATEGORY" val="0"/>
  <p:tag name="KSO_WM_SLIDE_TYPE" val="text"/>
  <p:tag name="KSO_WM_SLIDE_SUBTYPE" val="diag"/>
  <p:tag name="KSO_WM_SLIDE_ITEM_CNT" val="4"/>
  <p:tag name="KSO_WM_SLIDE_INDEX" val="4"/>
  <p:tag name="KSO_WM_SLIDE_SIZE" val="888.178*297.832"/>
  <p:tag name="KSO_WM_SLIDE_POSITION" val="37.5521*144.625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187575"/>
  <p:tag name="KSO_WM_SLIDE_LAYOUT" val="l"/>
  <p:tag name="KSO_WM_SLIDE_LAYOUT_CNT" val="1"/>
</p:tagLst>
</file>

<file path=ppt/tags/tag148.xml><?xml version="1.0" encoding="utf-8"?>
<p:tagLst xmlns:p="http://schemas.openxmlformats.org/presentationml/2006/main">
  <p:tag name="KSO_WM_TEMPLATE_CATEGORY" val="custom"/>
  <p:tag name="KSO_WM_TEMPLATE_INDEX" val="20185047"/>
  <p:tag name="KSO_WM_UNIT_TYPE" val="a"/>
  <p:tag name="KSO_WM_UNIT_INDEX" val="1"/>
  <p:tag name="KSO_WM_UNIT_ID" val="custom20185047_23*a*1"/>
  <p:tag name="KSO_WM_UNIT_LAYERLEVEL" val="1"/>
  <p:tag name="KSO_WM_UNIT_VALUE" val="6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谢谢观看"/>
  <p:tag name="KSO_WM_UNIT_NOCLEAR" val="0"/>
  <p:tag name="KSO_WM_UNIT_DIAGRAM_ISNUMVISUAL" val="0"/>
  <p:tag name="KSO_WM_UNIT_DIAGRAM_ISREFERUNIT" val="0"/>
</p:tagLst>
</file>

<file path=ppt/tags/tag149.xml><?xml version="1.0" encoding="utf-8"?>
<p:tagLst xmlns:p="http://schemas.openxmlformats.org/presentationml/2006/main">
  <p:tag name="KSO_WM_TEMPLATE_CATEGORY" val="custom"/>
  <p:tag name="KSO_WM_TEMPLATE_INDEX" val="20185047"/>
  <p:tag name="KSO_WM_UNIT_TYPE" val="b"/>
  <p:tag name="KSO_WM_UNIT_INDEX" val="1"/>
  <p:tag name="KSO_WM_UNIT_ID" val="custom20185047_23*b*1"/>
  <p:tag name="KSO_WM_UNIT_LAYERLEVEL" val="1"/>
  <p:tag name="KSO_WM_UNIT_VALUE" val="30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THANK YOU"/>
  <p:tag name="KSO_WM_UNIT_NOCLEAR" val="0"/>
  <p:tag name="KSO_WM_UNIT_DIAGRAM_ISNUMVISUAL" val="0"/>
  <p:tag name="KSO_WM_UNIT_DIAGRAM_ISREFERUNIT" val="0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TEMPLATE_CATEGORY" val="custom"/>
  <p:tag name="KSO_WM_TEMPLATE_INDEX" val="20185047"/>
  <p:tag name="KSO_WM_TAG_VERSION" val="1.0"/>
  <p:tag name="KSO_WM_SLIDE_ID" val="custom20185047_23"/>
  <p:tag name="KSO_WM_SLIDE_INDEX" val="23"/>
  <p:tag name="KSO_WM_SLIDE_ITEM_CNT" val="0"/>
  <p:tag name="KSO_WM_SLIDE_LAYOUT" val="a_b"/>
  <p:tag name="KSO_WM_SLIDE_LAYOUT_CNT" val="1_1"/>
  <p:tag name="KSO_WM_SLIDE_TYPE" val="endPage"/>
  <p:tag name="KSO_WM_BEAUTIFY_FLAG" val="#wm#"/>
  <p:tag name="KSO_WM_SLIDE_SUBTYPE" val="pureTxt"/>
  <p:tag name="KSO_WM_TEMPLATE_SUBCATEGORY" val="0"/>
</p:tagLst>
</file>

<file path=ppt/tags/tag151.xml><?xml version="1.0" encoding="utf-8"?>
<p:tagLst xmlns:p="http://schemas.openxmlformats.org/presentationml/2006/main">
  <p:tag name="ISPRING_PRESENTATION_TITLE" val="PowerPoint 演示文稿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20185047"/>
</p:tagLst>
</file>

<file path=ppt/tags/tag69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20185047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TEMPLATE_CATEGORY" val="custom"/>
  <p:tag name="KSO_WM_TEMPLATE_INDEX" val="20185047"/>
  <p:tag name="KSO_WM_TAG_VERSION" val="1.0"/>
  <p:tag name="KSO_WM_TEMPLATE_THUMBS_INDEX" val="1、6、10、16、19、20、23"/>
  <p:tag name="KSO_WM_BEAUTIFY_FLAG" val="#wm#"/>
  <p:tag name="KSO_WM_TEMPLATE_SUBCATEGORY" val="0"/>
</p:tagLst>
</file>

<file path=ppt/tags/tag74.xml><?xml version="1.0" encoding="utf-8"?>
<p:tagLst xmlns:p="http://schemas.openxmlformats.org/presentationml/2006/main">
  <p:tag name="KSO_WM_TEMPLATE_CATEGORY" val="custom"/>
  <p:tag name="KSO_WM_TEMPLATE_INDEX" val="20185047"/>
  <p:tag name="KSO_WM_UNIT_TYPE" val="a"/>
  <p:tag name="KSO_WM_UNIT_INDEX" val="1"/>
  <p:tag name="KSO_WM_UNIT_ID" val="custom20185047_1*a*1"/>
  <p:tag name="KSO_WM_UNIT_LAYERLEVEL" val="1"/>
  <p:tag name="KSO_WM_UNIT_VALUE" val="13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红色欧美商务模板"/>
  <p:tag name="KSO_WM_UNIT_NOCLEAR" val="0"/>
  <p:tag name="KSO_WM_UNIT_DIAGRAM_ISNUMVISUAL" val="0"/>
  <p:tag name="KSO_WM_UNIT_DIAGRAM_ISREFERUNIT" val="0"/>
</p:tagLst>
</file>

<file path=ppt/tags/tag75.xml><?xml version="1.0" encoding="utf-8"?>
<p:tagLst xmlns:p="http://schemas.openxmlformats.org/presentationml/2006/main">
  <p:tag name="KSO_WM_TEMPLATE_CATEGORY" val="custom"/>
  <p:tag name="KSO_WM_TEMPLATE_INDEX" val="20185047"/>
  <p:tag name="KSO_WM_TAG_VERSION" val="1.0"/>
  <p:tag name="KSO_WM_SLIDE_ID" val="custom20185047_1"/>
  <p:tag name="KSO_WM_SLIDE_INDEX" val="1"/>
  <p:tag name="KSO_WM_SLIDE_ITEM_CNT" val="0"/>
  <p:tag name="KSO_WM_SLIDE_LAYOUT" val="a_b"/>
  <p:tag name="KSO_WM_SLIDE_LAYOUT_CNT" val="1_1"/>
  <p:tag name="KSO_WM_SLIDE_TYPE" val="title"/>
  <p:tag name="KSO_WM_TEMPLATE_THUMBS_INDEX" val="1、6、10、16、19、20、23"/>
  <p:tag name="KSO_WM_BEAUTIFY_FLAG" val="#wm#"/>
  <p:tag name="KSO_WM_SLIDE_SUBTYPE" val="pureTxt"/>
  <p:tag name="KSO_WM_TEMPLATE_SUBCATEGORY" val="0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185047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191345_1*i*1"/>
  <p:tag name="KSO_WM_TEMPLATE_CATEGORY" val="diagram"/>
  <p:tag name="KSO_WM_TEMPLATE_INDEX" val="20191345"/>
  <p:tag name="KSO_WM_UNIT_LAYERLEVEL" val="1"/>
  <p:tag name="KSO_WM_TAG_VERSION" val="1.0"/>
  <p:tag name="KSO_WM_BEAUTIFY_FLAG" val="#wm#"/>
  <p:tag name="KSO_WM_UNIT_COLOR_SCHEME_SHAPE_ID" val="19"/>
  <p:tag name="KSO_WM_UNIT_COLOR_SCHEME_PARENT_PAGE" val="0_1"/>
  <p:tag name="KSO_WM_UNIT_ADJUSTLAYOUT_ID" val="19"/>
</p:tagLst>
</file>

<file path=ppt/tags/tag78.xml><?xml version="1.0" encoding="utf-8"?>
<p:tagLst xmlns:p="http://schemas.openxmlformats.org/presentationml/2006/main">
  <p:tag name="KSO_WM_SLIDE_ID" val="diagram20191345_1"/>
  <p:tag name="KSO_WM_SLIDE_TYPE" val="text"/>
  <p:tag name="KSO_WM_SLIDE_SUBTYPE" val="picTxt"/>
  <p:tag name="KSO_WM_SLIDE_ITEM_CNT" val="0"/>
  <p:tag name="KSO_WM_SLIDE_INDEX" val="1"/>
  <p:tag name="KSO_WM_SLIDE_SIZE" val="960*423"/>
  <p:tag name="KSO_WM_SLIDE_POSITION" val="0*58"/>
  <p:tag name="KSO_WM_TAG_VERSION" val="1.0"/>
  <p:tag name="KSO_WM_BEAUTIFY_FLAG" val="#wm#"/>
  <p:tag name="KSO_WM_TEMPLATE_CATEGORY" val="diagram"/>
  <p:tag name="KSO_WM_TEMPLATE_INDEX" val="20191345"/>
  <p:tag name="KSO_WM_SLIDE_LAYOUT" val="a_d_f"/>
  <p:tag name="KSO_WM_SLIDE_LAYOUT_CNT" val="1_1_1"/>
  <p:tag name="KSO_WM_SLIDE_COLORSCHEME_VERSION" val="3.2"/>
  <p:tag name="KSO_WM_SLIDE_MODEL_TYPE" val="cover"/>
  <p:tag name="KSO_WM_SLIDE_CONSTRAINT" val="%7b%22slideConstraint%22%3a%7b%22seriesAreas%22%3a%5b%5d%2c%22singleAreas%22%3a%5b%7b%22shapes%22%3a%5b10%5d%2c%22serialConstraintIndex%22%3a-1%2c%22areatextmark%22%3a0%2c%22pictureprocessmark%22%3a0%7d%5d%7d%7d"/>
</p:tagLst>
</file>

<file path=ppt/tags/tag79.xml><?xml version="1.0" encoding="utf-8"?>
<p:tagLst xmlns:p="http://schemas.openxmlformats.org/presentationml/2006/main">
  <p:tag name="KSO_WM_TEMPLATE_CATEGORY" val="diagram"/>
  <p:tag name="KSO_WM_TEMPLATE_INDEX" val="20188511"/>
  <p:tag name="KSO_WM_UNIT_TYPE" val="n_i"/>
  <p:tag name="KSO_WM_UNIT_INDEX" val="1_2"/>
  <p:tag name="KSO_WM_UNIT_ID" val="diagram20188511_1*n_i*1_2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TEMPLATE_CATEGORY" val="diagram"/>
  <p:tag name="KSO_WM_TEMPLATE_INDEX" val="20188511"/>
  <p:tag name="KSO_WM_UNIT_TYPE" val="n_i"/>
  <p:tag name="KSO_WM_UNIT_INDEX" val="1_3"/>
  <p:tag name="KSO_WM_UNIT_ID" val="diagram20188511_1*n_i*1_3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81.xml><?xml version="1.0" encoding="utf-8"?>
<p:tagLst xmlns:p="http://schemas.openxmlformats.org/presentationml/2006/main">
  <p:tag name="KSO_WM_TEMPLATE_CATEGORY" val="diagram"/>
  <p:tag name="KSO_WM_TEMPLATE_INDEX" val="20188511"/>
  <p:tag name="KSO_WM_UNIT_TYPE" val="n_i"/>
  <p:tag name="KSO_WM_UNIT_INDEX" val="1_4"/>
  <p:tag name="KSO_WM_UNIT_ID" val="diagram20188511_1*n_i*1_4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82.xml><?xml version="1.0" encoding="utf-8"?>
<p:tagLst xmlns:p="http://schemas.openxmlformats.org/presentationml/2006/main">
  <p:tag name="KSO_WM_TEMPLATE_CATEGORY" val="diagram"/>
  <p:tag name="KSO_WM_TEMPLATE_INDEX" val="20188511"/>
  <p:tag name="KSO_WM_UNIT_TYPE" val="n_i"/>
  <p:tag name="KSO_WM_UNIT_INDEX" val="1_1"/>
  <p:tag name="KSO_WM_UNIT_ID" val="diagram20188511_1*n_i*1_1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83.xml><?xml version="1.0" encoding="utf-8"?>
<p:tagLst xmlns:p="http://schemas.openxmlformats.org/presentationml/2006/main">
  <p:tag name="KSO_WM_TEMPLATE_CATEGORY" val="diagram"/>
  <p:tag name="KSO_WM_TEMPLATE_INDEX" val="20188511"/>
  <p:tag name="KSO_WM_UNIT_TYPE" val="n_h_i"/>
  <p:tag name="KSO_WM_UNIT_INDEX" val="1_1_3"/>
  <p:tag name="KSO_WM_UNIT_ID" val="diagram20188511_1*n_h_i*1_1_3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84.xml><?xml version="1.0" encoding="utf-8"?>
<p:tagLst xmlns:p="http://schemas.openxmlformats.org/presentationml/2006/main">
  <p:tag name="KSO_WM_TEMPLATE_CATEGORY" val="diagram"/>
  <p:tag name="KSO_WM_TEMPLATE_INDEX" val="20188511"/>
  <p:tag name="KSO_WM_UNIT_TYPE" val="n_h_i"/>
  <p:tag name="KSO_WM_UNIT_INDEX" val="1_1_1"/>
  <p:tag name="KSO_WM_UNIT_ID" val="diagram20188511_1*n_h_i*1_1_1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85.xml><?xml version="1.0" encoding="utf-8"?>
<p:tagLst xmlns:p="http://schemas.openxmlformats.org/presentationml/2006/main">
  <p:tag name="KSO_WM_TEMPLATE_CATEGORY" val="diagram"/>
  <p:tag name="KSO_WM_TEMPLATE_INDEX" val="20188511"/>
  <p:tag name="KSO_WM_UNIT_TYPE" val="n_h_i"/>
  <p:tag name="KSO_WM_UNIT_INDEX" val="1_1_2"/>
  <p:tag name="KSO_WM_UNIT_ID" val="diagram20188511_1*n_h_i*1_1_2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86.xml><?xml version="1.0" encoding="utf-8"?>
<p:tagLst xmlns:p="http://schemas.openxmlformats.org/presentationml/2006/main">
  <p:tag name="KSO_WM_TEMPLATE_CATEGORY" val="diagram"/>
  <p:tag name="KSO_WM_TEMPLATE_INDEX" val="20188511"/>
  <p:tag name="KSO_WM_UNIT_TYPE" val="n_h_h_i"/>
  <p:tag name="KSO_WM_UNIT_INDEX" val="1_2_1_2"/>
  <p:tag name="KSO_WM_UNIT_ID" val="diagram20188511_1*n_h_h_i*1_2_1_2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87.xml><?xml version="1.0" encoding="utf-8"?>
<p:tagLst xmlns:p="http://schemas.openxmlformats.org/presentationml/2006/main">
  <p:tag name="KSO_WM_TEMPLATE_CATEGORY" val="diagram"/>
  <p:tag name="KSO_WM_TEMPLATE_INDEX" val="20188511"/>
  <p:tag name="KSO_WM_UNIT_TYPE" val="n_h_h_i"/>
  <p:tag name="KSO_WM_UNIT_INDEX" val="1_2_1_1"/>
  <p:tag name="KSO_WM_UNIT_ID" val="diagram20188511_1*n_h_h_i*1_2_1_1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88.xml><?xml version="1.0" encoding="utf-8"?>
<p:tagLst xmlns:p="http://schemas.openxmlformats.org/presentationml/2006/main">
  <p:tag name="KSO_WM_TEMPLATE_CATEGORY" val="diagram"/>
  <p:tag name="KSO_WM_TEMPLATE_INDEX" val="20188511"/>
  <p:tag name="KSO_WM_UNIT_TYPE" val="n_h_f"/>
  <p:tag name="KSO_WM_UNIT_INDEX" val="1_1_1"/>
  <p:tag name="KSO_WM_UNIT_ID" val="diagram20188511_1*n_h_f*1_1_1"/>
  <p:tag name="KSO_WM_UNIT_LAYERLEVEL" val="1_1_1"/>
  <p:tag name="KSO_WM_UNIT_VALUE" val="104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PRESET_TEXT" val="单击此处添加文本具体内容，简明扼要的阐述您的观点。根据需要可酌情增减文字，以便观者准确的理解您传达的思想。"/>
  <p:tag name="KSO_WM_UNIT_DIAGRAM_ISNUMVISUAL" val="0"/>
  <p:tag name="KSO_WM_UNIT_DIAGRAM_ISREFERUNIT" val="0"/>
  <p:tag name="KSO_WM_UNIT_NOCLEAR" val="0"/>
  <p:tag name="KSO_WM_UNIT_TEXT_FILL_FORE_SCHEMECOLOR_INDEX" val="14"/>
  <p:tag name="KSO_WM_UNIT_TEXT_FILL_TYPE" val="1"/>
  <p:tag name="KSO_WM_UNIT_USESOURCEFORMAT_APPLY" val="1"/>
</p:tagLst>
</file>

<file path=ppt/tags/tag89.xml><?xml version="1.0" encoding="utf-8"?>
<p:tagLst xmlns:p="http://schemas.openxmlformats.org/presentationml/2006/main">
  <p:tag name="KSO_WM_TEMPLATE_CATEGORY" val="diagram"/>
  <p:tag name="KSO_WM_TEMPLATE_INDEX" val="20188511"/>
  <p:tag name="KSO_WM_UNIT_TYPE" val="n_h_h_i"/>
  <p:tag name="KSO_WM_UNIT_INDEX" val="1_2_2_1"/>
  <p:tag name="KSO_WM_UNIT_ID" val="diagram20188511_1*n_h_h_i*1_2_2_1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TEMPLATE_CATEGORY" val="diagram"/>
  <p:tag name="KSO_WM_TEMPLATE_INDEX" val="20188511"/>
  <p:tag name="KSO_WM_UNIT_TYPE" val="n_h_h_a"/>
  <p:tag name="KSO_WM_UNIT_INDEX" val="1_2_2_1"/>
  <p:tag name="KSO_WM_UNIT_ID" val="diagram20188511_1*n_h_h_a*1_2_2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ISCONTENTSTITLE" val="0"/>
  <p:tag name="KSO_WM_UNIT_DIAGRAM_ISNUMVISUAL" val="0"/>
  <p:tag name="KSO_WM_UNIT_DIAGRAM_ISREFERUNIT" val="0"/>
  <p:tag name="KSO_WM_UNIT_PRESET_TEXT" val="添加标题"/>
  <p:tag name="KSO_WM_UNIT_NOCLEAR" val="0"/>
  <p:tag name="KSO_WM_UNIT_VALUE" val="10"/>
  <p:tag name="KSO_WM_UNIT_TEXT_FILL_FORE_SCHEMECOLOR_INDEX" val="6"/>
  <p:tag name="KSO_WM_UNIT_TEXT_FILL_TYPE" val="1"/>
  <p:tag name="KSO_WM_UNIT_USESOURCEFORMAT_APPLY" val="1"/>
</p:tagLst>
</file>

<file path=ppt/tags/tag91.xml><?xml version="1.0" encoding="utf-8"?>
<p:tagLst xmlns:p="http://schemas.openxmlformats.org/presentationml/2006/main">
  <p:tag name="KSO_WM_TEMPLATE_CATEGORY" val="diagram"/>
  <p:tag name="KSO_WM_TEMPLATE_INDEX" val="20188511"/>
  <p:tag name="KSO_WM_UNIT_TYPE" val="n_h_h_f"/>
  <p:tag name="KSO_WM_UNIT_INDEX" val="1_2_2_1"/>
  <p:tag name="KSO_WM_UNIT_ID" val="diagram20188511_1*n_h_h_f*1_2_2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DIAGRAM_ISNUMVISUAL" val="0"/>
  <p:tag name="KSO_WM_UNIT_DIAGRAM_ISREFERUNIT" val="0"/>
  <p:tag name="KSO_WM_UNIT_PRESET_TEXT" val="单击此处添加文本具体内容"/>
  <p:tag name="KSO_WM_UNIT_NOCLEAR" val="0"/>
  <p:tag name="KSO_WM_UNIT_VALUE" val="30"/>
  <p:tag name="KSO_WM_UNIT_TEXT_FILL_FORE_SCHEMECOLOR_INDEX" val="13"/>
  <p:tag name="KSO_WM_UNIT_TEXT_FILL_TYPE" val="1"/>
  <p:tag name="KSO_WM_UNIT_USESOURCEFORMAT_APPLY" val="1"/>
</p:tagLst>
</file>

<file path=ppt/tags/tag92.xml><?xml version="1.0" encoding="utf-8"?>
<p:tagLst xmlns:p="http://schemas.openxmlformats.org/presentationml/2006/main">
  <p:tag name="KSO_WM_TEMPLATE_CATEGORY" val="diagram"/>
  <p:tag name="KSO_WM_TEMPLATE_INDEX" val="20188511"/>
  <p:tag name="KSO_WM_UNIT_TYPE" val="n_h_h_a"/>
  <p:tag name="KSO_WM_UNIT_INDEX" val="1_2_1_1"/>
  <p:tag name="KSO_WM_UNIT_ID" val="diagram20188511_1*n_h_h_a*1_2_1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ISCONTENTSTITLE" val="0"/>
  <p:tag name="KSO_WM_UNIT_DIAGRAM_ISNUMVISUAL" val="0"/>
  <p:tag name="KSO_WM_UNIT_DIAGRAM_ISREFERUNIT" val="0"/>
  <p:tag name="KSO_WM_UNIT_PRESET_TEXT" val="添加标题"/>
  <p:tag name="KSO_WM_UNIT_NOCLEAR" val="0"/>
  <p:tag name="KSO_WM_UNIT_VALUE" val="10"/>
  <p:tag name="KSO_WM_UNIT_TEXT_FILL_FORE_SCHEMECOLOR_INDEX" val="5"/>
  <p:tag name="KSO_WM_UNIT_TEXT_FILL_TYPE" val="1"/>
  <p:tag name="KSO_WM_UNIT_USESOURCEFORMAT_APPLY" val="1"/>
</p:tagLst>
</file>

<file path=ppt/tags/tag93.xml><?xml version="1.0" encoding="utf-8"?>
<p:tagLst xmlns:p="http://schemas.openxmlformats.org/presentationml/2006/main">
  <p:tag name="KSO_WM_TEMPLATE_CATEGORY" val="diagram"/>
  <p:tag name="KSO_WM_TEMPLATE_INDEX" val="20188511"/>
  <p:tag name="KSO_WM_UNIT_TYPE" val="n_h_h_f"/>
  <p:tag name="KSO_WM_UNIT_INDEX" val="1_2_1_1"/>
  <p:tag name="KSO_WM_UNIT_ID" val="diagram20188511_1*n_h_h_f*1_2_1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DIAGRAM_ISNUMVISUAL" val="0"/>
  <p:tag name="KSO_WM_UNIT_DIAGRAM_ISREFERUNIT" val="0"/>
  <p:tag name="KSO_WM_UNIT_PRESET_TEXT" val="单击此处添加文本具体内容"/>
  <p:tag name="KSO_WM_UNIT_NOCLEAR" val="0"/>
  <p:tag name="KSO_WM_UNIT_VALUE" val="30"/>
  <p:tag name="KSO_WM_UNIT_TEXT_FILL_FORE_SCHEMECOLOR_INDEX" val="13"/>
  <p:tag name="KSO_WM_UNIT_TEXT_FILL_TYPE" val="1"/>
  <p:tag name="KSO_WM_UNIT_USESOURCEFORMAT_APPLY" val="1"/>
</p:tagLst>
</file>

<file path=ppt/tags/tag94.xml><?xml version="1.0" encoding="utf-8"?>
<p:tagLst xmlns:p="http://schemas.openxmlformats.org/presentationml/2006/main">
  <p:tag name="KSO_WM_TEMPLATE_CATEGORY" val="diagram"/>
  <p:tag name="KSO_WM_TEMPLATE_INDEX" val="20188511"/>
  <p:tag name="KSO_WM_UNIT_TYPE" val="n_h_h_i"/>
  <p:tag name="KSO_WM_UNIT_INDEX" val="1_2_2_2"/>
  <p:tag name="KSO_WM_UNIT_ID" val="diagram20188511_1*n_h_h_i*1_2_2_2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95.xml><?xml version="1.0" encoding="utf-8"?>
<p:tagLst xmlns:p="http://schemas.openxmlformats.org/presentationml/2006/main">
  <p:tag name="KSO_WM_TEMPLATE_INDEX" val="20188511"/>
  <p:tag name="KSO_WM_TAG_VERSION" val="1.0"/>
  <p:tag name="KSO_WM_SLIDE_INDEX" val="1"/>
  <p:tag name="KSO_WM_SLIDE_ITEM_CNT" val="2"/>
  <p:tag name="KSO_WM_SLIDE_LAYOUT" val="n"/>
  <p:tag name="KSO_WM_SLIDE_LAYOUT_CNT" val="1"/>
  <p:tag name="KSO_WM_SLIDE_TYPE" val="text"/>
  <p:tag name="KSO_WM_SLIDE_SUBTYPE" val="diag"/>
  <p:tag name="KSO_WM_BEAUTIFY_FLAG" val="#wm#"/>
  <p:tag name="KSO_WM_SLIDE_POSITION" val="0*133.249"/>
  <p:tag name="KSO_WM_SLIDE_SIZE" val="960*406.751"/>
  <p:tag name="KSO_WM_DIAGRAM_GROUP_CODE" val="n1-1"/>
  <p:tag name="KSO_WM_TEMPLATE_CATEGORY" val="diagram"/>
  <p:tag name="KSO_WM_SLIDE_ID" val="diagram20188511_1"/>
  <p:tag name="KSO_WM_SLIDE_DIAGTYPE" val="n"/>
  <p:tag name="KSO_WM_TEMPLATE_SUBCATEGORY" val="0"/>
</p:tagLst>
</file>

<file path=ppt/tags/tag96.xml><?xml version="1.0" encoding="utf-8"?>
<p:tagLst xmlns:p="http://schemas.openxmlformats.org/presentationml/2006/main">
  <p:tag name="KSO_WM_TEMPLATE_CATEGORY" val="diagram"/>
  <p:tag name="KSO_WM_TEMPLATE_INDEX" val="20188511"/>
  <p:tag name="KSO_WM_UNIT_TYPE" val="n_i"/>
  <p:tag name="KSO_WM_UNIT_INDEX" val="1_2"/>
  <p:tag name="KSO_WM_UNIT_ID" val="diagram20188511_1*n_i*1_2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97.xml><?xml version="1.0" encoding="utf-8"?>
<p:tagLst xmlns:p="http://schemas.openxmlformats.org/presentationml/2006/main">
  <p:tag name="KSO_WM_TEMPLATE_CATEGORY" val="diagram"/>
  <p:tag name="KSO_WM_TEMPLATE_INDEX" val="20188511"/>
  <p:tag name="KSO_WM_UNIT_TYPE" val="n_i"/>
  <p:tag name="KSO_WM_UNIT_INDEX" val="1_3"/>
  <p:tag name="KSO_WM_UNIT_ID" val="diagram20188511_1*n_i*1_3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98.xml><?xml version="1.0" encoding="utf-8"?>
<p:tagLst xmlns:p="http://schemas.openxmlformats.org/presentationml/2006/main">
  <p:tag name="KSO_WM_TEMPLATE_CATEGORY" val="diagram"/>
  <p:tag name="KSO_WM_TEMPLATE_INDEX" val="20188511"/>
  <p:tag name="KSO_WM_UNIT_TYPE" val="n_i"/>
  <p:tag name="KSO_WM_UNIT_INDEX" val="1_4"/>
  <p:tag name="KSO_WM_UNIT_ID" val="diagram20188511_1*n_i*1_4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99.xml><?xml version="1.0" encoding="utf-8"?>
<p:tagLst xmlns:p="http://schemas.openxmlformats.org/presentationml/2006/main">
  <p:tag name="KSO_WM_TEMPLATE_CATEGORY" val="diagram"/>
  <p:tag name="KSO_WM_TEMPLATE_INDEX" val="20188511"/>
  <p:tag name="KSO_WM_UNIT_TYPE" val="n_i"/>
  <p:tag name="KSO_WM_UNIT_INDEX" val="1_1"/>
  <p:tag name="KSO_WM_UNIT_ID" val="diagram20188511_1*n_i*1_1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5"/>
  <p:tag name="KSO_WM_UNIT_LINE_FILL_TYPE" val="2"/>
  <p:tag name="KSO_WM_UNIT_TEXT_FILL_FORE_SCHEMECOLOR_INDEX" val="2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Theme">
  <a:themeElements>
    <a:clrScheme name="自定义 4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276AA"/>
      </a:accent1>
      <a:accent2>
        <a:srgbClr val="178AA1"/>
      </a:accent2>
      <a:accent3>
        <a:srgbClr val="40A693"/>
      </a:accent3>
      <a:accent4>
        <a:srgbClr val="002060"/>
      </a:accent4>
      <a:accent5>
        <a:srgbClr val="31587F"/>
      </a:accent5>
      <a:accent6>
        <a:srgbClr val="778495"/>
      </a:accent6>
      <a:hlink>
        <a:srgbClr val="4276AA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黑体"/>
        <a:font script="Hebr" typeface="黑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黑体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120">
      <a:dk1>
        <a:srgbClr val="000000"/>
      </a:dk1>
      <a:lt1>
        <a:srgbClr val="FFFFFF"/>
      </a:lt1>
      <a:dk2>
        <a:srgbClr val="990000"/>
      </a:dk2>
      <a:lt2>
        <a:srgbClr val="FFFFFF"/>
      </a:lt2>
      <a:accent1>
        <a:srgbClr val="990000"/>
      </a:accent1>
      <a:accent2>
        <a:srgbClr val="990000"/>
      </a:accent2>
      <a:accent3>
        <a:srgbClr val="990000"/>
      </a:accent3>
      <a:accent4>
        <a:srgbClr val="990000"/>
      </a:accent4>
      <a:accent5>
        <a:srgbClr val="000000"/>
      </a:accent5>
      <a:accent6>
        <a:srgbClr val="FFFFF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黑体"/>
        <a:font script="Hebr" typeface="黑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黑体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黑体"/>
        <a:font script="Hebr" typeface="黑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黑体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1146</Words>
  <Application>WPS 演示</Application>
  <PresentationFormat>宽屏</PresentationFormat>
  <Paragraphs>162</Paragraphs>
  <Slides>17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宋体</vt:lpstr>
      <vt:lpstr>Wingdings</vt:lpstr>
      <vt:lpstr>黑体</vt:lpstr>
      <vt:lpstr>Arial Black</vt:lpstr>
      <vt:lpstr>微软雅黑</vt:lpstr>
      <vt:lpstr>Wingdings</vt:lpstr>
      <vt:lpstr>Arial Unicode MS</vt:lpstr>
      <vt:lpstr>Calibri</vt:lpstr>
      <vt:lpstr>Office Theme</vt:lpstr>
      <vt:lpstr>1_Office 主题</vt:lpstr>
      <vt:lpstr>跨境电商产品开发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苹果</cp:lastModifiedBy>
  <cp:revision>56</cp:revision>
  <dcterms:created xsi:type="dcterms:W3CDTF">2017-08-18T03:02:00Z</dcterms:created>
  <dcterms:modified xsi:type="dcterms:W3CDTF">2019-12-18T08:51:01Z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</Properties>
</file>