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6" r:id="rId4"/>
  </p:sldMasterIdLst>
  <p:notesMasterIdLst>
    <p:notesMasterId r:id="rId6"/>
  </p:notesMasterIdLst>
  <p:handoutMasterIdLst>
    <p:handoutMasterId r:id="rId34"/>
  </p:handoutMasterIdLst>
  <p:sldIdLst>
    <p:sldId id="313" r:id="rId5"/>
    <p:sldId id="432" r:id="rId7"/>
    <p:sldId id="406" r:id="rId8"/>
    <p:sldId id="407" r:id="rId9"/>
    <p:sldId id="316" r:id="rId10"/>
    <p:sldId id="286" r:id="rId11"/>
    <p:sldId id="287" r:id="rId12"/>
    <p:sldId id="382" r:id="rId13"/>
    <p:sldId id="383" r:id="rId14"/>
    <p:sldId id="384" r:id="rId15"/>
    <p:sldId id="385" r:id="rId16"/>
    <p:sldId id="288" r:id="rId17"/>
    <p:sldId id="386" r:id="rId18"/>
    <p:sldId id="387" r:id="rId19"/>
    <p:sldId id="389" r:id="rId20"/>
    <p:sldId id="289" r:id="rId21"/>
    <p:sldId id="390" r:id="rId22"/>
    <p:sldId id="391" r:id="rId23"/>
    <p:sldId id="392" r:id="rId24"/>
    <p:sldId id="396" r:id="rId25"/>
    <p:sldId id="398" r:id="rId26"/>
    <p:sldId id="397" r:id="rId27"/>
    <p:sldId id="395" r:id="rId28"/>
    <p:sldId id="375" r:id="rId29"/>
    <p:sldId id="371" r:id="rId30"/>
    <p:sldId id="372" r:id="rId31"/>
    <p:sldId id="373" r:id="rId32"/>
    <p:sldId id="344" r:id="rId33"/>
  </p:sldIdLst>
  <p:sldSz cx="9144000" cy="5144135" type="screen16x9"/>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C1A21"/>
    <a:srgbClr val="B43037"/>
    <a:srgbClr val="990000"/>
    <a:srgbClr val="C9343D"/>
    <a:srgbClr val="C43534"/>
    <a:srgbClr val="7F7F7F"/>
    <a:srgbClr val="F2F2F2"/>
    <a:srgbClr val="A19EA2"/>
    <a:srgbClr val="65A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7" autoAdjust="0"/>
    <p:restoredTop sz="94660"/>
  </p:normalViewPr>
  <p:slideViewPr>
    <p:cSldViewPr snapToGrid="0">
      <p:cViewPr varScale="1">
        <p:scale>
          <a:sx n="69" d="100"/>
          <a:sy n="69" d="100"/>
        </p:scale>
        <p:origin x="84" y="78"/>
      </p:cViewPr>
      <p:guideLst>
        <p:guide orient="horz" pos="141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8" Type="http://schemas.openxmlformats.org/officeDocument/2006/relationships/tags" Target="tags/tag9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3837-5BC5-45A4-BB73-D10D862CFC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CB8D7-D0BF-4B35-B620-44BF3A43872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image" Target="../media/image1.jpeg"/><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1.jpeg"/><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image" Target="../media/image1.jpeg"/><Relationship Id="rId2" Type="http://schemas.openxmlformats.org/officeDocument/2006/relationships/tags" Target="../tags/tag16.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87C0E1D-24C4-406F-9615-DBDA8D2D1F93}"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28650" y="535376"/>
            <a:ext cx="3511241" cy="1071363"/>
          </a:xfrm>
        </p:spPr>
        <p:txBody>
          <a:bodyPr anchor="t" anchorCtr="0">
            <a:normAutofit/>
          </a:bodyPr>
          <a:lstStyle>
            <a:lvl1pPr>
              <a:defRPr sz="27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3"/>
            </p:custDataLst>
          </p:nvPr>
        </p:nvSpPr>
        <p:spPr>
          <a:xfrm>
            <a:off x="4231888" y="535376"/>
            <a:ext cx="4283912" cy="405361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dirty="0"/>
          </a:p>
        </p:txBody>
      </p:sp>
      <p:sp>
        <p:nvSpPr>
          <p:cNvPr id="4" name="文本占位符 3"/>
          <p:cNvSpPr>
            <a:spLocks noGrp="1"/>
          </p:cNvSpPr>
          <p:nvPr>
            <p:ph type="body" sz="half" idx="2"/>
            <p:custDataLst>
              <p:tags r:id="rId4"/>
            </p:custDataLst>
          </p:nvPr>
        </p:nvSpPr>
        <p:spPr>
          <a:xfrm>
            <a:off x="628650" y="1735798"/>
            <a:ext cx="3511241" cy="2859338"/>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833674" y="273906"/>
            <a:ext cx="681676" cy="4359865"/>
          </a:xfrm>
        </p:spPr>
        <p:txBody>
          <a:bodyPr vert="eaVert">
            <a:normAutofit/>
          </a:bodyPr>
          <a:lstStyle>
            <a:lvl1pPr>
              <a:defRPr sz="3300"/>
            </a:lvl1pPr>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628649" y="273906"/>
            <a:ext cx="7084832" cy="4359865"/>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28650" y="413751"/>
            <a:ext cx="7886700" cy="4170172"/>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email"/>
          <a:srcRect/>
          <a:stretch>
            <a:fillRect/>
          </a:stretch>
        </p:blipFill>
        <p:spPr>
          <a:xfrm>
            <a:off x="485776" y="414431"/>
            <a:ext cx="8172449" cy="4315803"/>
          </a:xfrm>
          <a:prstGeom prst="rect">
            <a:avLst/>
          </a:prstGeom>
        </p:spPr>
      </p:pic>
      <p:sp>
        <p:nvSpPr>
          <p:cNvPr id="7" name="矩形 6"/>
          <p:cNvSpPr/>
          <p:nvPr>
            <p:custDataLst>
              <p:tags r:id="rId4"/>
            </p:custDataLst>
          </p:nvPr>
        </p:nvSpPr>
        <p:spPr>
          <a:xfrm>
            <a:off x="0" y="1100387"/>
            <a:ext cx="9144000" cy="294389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title" hasCustomPrompt="1"/>
            <p:custDataLst>
              <p:tags r:id="rId5"/>
            </p:custDataLst>
          </p:nvPr>
        </p:nvSpPr>
        <p:spPr>
          <a:xfrm>
            <a:off x="2428876" y="1498549"/>
            <a:ext cx="4286250" cy="1210906"/>
          </a:xfrm>
        </p:spPr>
        <p:txBody>
          <a:bodyPr vert="horz" lIns="90000" tIns="46800" rIns="90000" bIns="46800" rtlCol="0" anchor="b" anchorCtr="0">
            <a:normAutofit/>
          </a:bodyPr>
          <a:lstStyle>
            <a:lvl1pPr marL="0" marR="0" algn="ctr" defTabSz="914400" rtl="0" eaLnBrk="1" fontAlgn="auto" latinLnBrk="0" hangingPunct="1">
              <a:lnSpc>
                <a:spcPct val="90000"/>
              </a:lnSpc>
              <a:buNone/>
              <a:defRPr kumimoji="0" lang="zh-CN" altLang="en-US" sz="6000" b="1" i="0" u="none" strike="noStrike" kern="1200" cap="none" spc="0" normalizeH="0" baseline="0" noProof="1" dirty="0">
                <a:solidFill>
                  <a:schemeClr val="bg1"/>
                </a:solidFill>
                <a:uFillTx/>
                <a:latin typeface="黑体" panose="02010609060101010101" charset="-122"/>
                <a:ea typeface="黑体" panose="02010609060101010101"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6"/>
            </p:custDataLst>
          </p:nvPr>
        </p:nvSpPr>
        <p:spPr/>
        <p:txBody>
          <a:bodyPr/>
          <a:lstStyle>
            <a:lvl1pPr>
              <a:defRPr>
                <a:latin typeface="黑体" panose="02010609060101010101" charset="-122"/>
                <a:ea typeface="黑体" panose="020106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黑体" panose="02010609060101010101" charset="-122"/>
                <a:ea typeface="黑体" panose="020106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黑体" panose="02010609060101010101" charset="-122"/>
                <a:ea typeface="黑体" panose="02010609060101010101" charset="-122"/>
              </a:defRPr>
            </a:lvl1pPr>
          </a:lstStyle>
          <a:p>
            <a:fld id="{49AE70B2-8BF9-45C0-BB95-33D1B9D3A854}" type="slidenum">
              <a:rPr lang="zh-CN" altLang="en-US" smtClean="0"/>
            </a:fld>
            <a:endParaRPr lang="zh-CN" altLang="en-US"/>
          </a:p>
        </p:txBody>
      </p:sp>
      <p:sp>
        <p:nvSpPr>
          <p:cNvPr id="11" name="文本占位符 10"/>
          <p:cNvSpPr>
            <a:spLocks noGrp="1"/>
          </p:cNvSpPr>
          <p:nvPr>
            <p:ph type="body" sz="quarter" idx="14" hasCustomPrompt="1"/>
            <p:custDataLst>
              <p:tags r:id="rId9"/>
            </p:custDataLst>
          </p:nvPr>
        </p:nvSpPr>
        <p:spPr>
          <a:xfrm>
            <a:off x="2428875" y="2853383"/>
            <a:ext cx="4349354" cy="889599"/>
          </a:xfrm>
        </p:spPr>
        <p:txBody>
          <a:bodyPr>
            <a:normAutofit/>
          </a:bodyPr>
          <a:lstStyle>
            <a:lvl1pPr marL="0" indent="0" algn="ctr">
              <a:buNone/>
              <a:defRPr sz="2400">
                <a:solidFill>
                  <a:schemeClr val="bg1"/>
                </a:solidFill>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28650" y="4768096"/>
            <a:ext cx="2057400" cy="273892"/>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28950" y="4768096"/>
            <a:ext cx="3086100" cy="273892"/>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457950" y="4768096"/>
            <a:ext cx="2057400" cy="273892"/>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28650" y="4768342"/>
            <a:ext cx="2057400" cy="273906"/>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28950" y="4768342"/>
            <a:ext cx="3086100" cy="273906"/>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457950" y="4768342"/>
            <a:ext cx="2057400" cy="273906"/>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email"/>
          <a:srcRect/>
          <a:stretch>
            <a:fillRect/>
          </a:stretch>
        </p:blipFill>
        <p:spPr>
          <a:xfrm>
            <a:off x="485776" y="414431"/>
            <a:ext cx="8172449" cy="4315803"/>
          </a:xfrm>
          <a:prstGeom prst="rect">
            <a:avLst/>
          </a:prstGeom>
        </p:spPr>
      </p:pic>
      <p:sp>
        <p:nvSpPr>
          <p:cNvPr id="8" name="矩形 7"/>
          <p:cNvSpPr/>
          <p:nvPr>
            <p:custDataLst>
              <p:tags r:id="rId4"/>
            </p:custDataLst>
          </p:nvPr>
        </p:nvSpPr>
        <p:spPr>
          <a:xfrm>
            <a:off x="0" y="1100387"/>
            <a:ext cx="9144000" cy="294389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ctrTitle" hasCustomPrompt="1"/>
            <p:custDataLst>
              <p:tags r:id="rId5"/>
            </p:custDataLst>
          </p:nvPr>
        </p:nvSpPr>
        <p:spPr>
          <a:xfrm>
            <a:off x="1143000" y="2315098"/>
            <a:ext cx="6858000" cy="828863"/>
          </a:xfrm>
        </p:spPr>
        <p:txBody>
          <a:bodyPr anchor="ctr" anchorCtr="0">
            <a:normAutofit/>
          </a:bodyPr>
          <a:lstStyle>
            <a:lvl1pPr algn="ctr">
              <a:defRPr sz="4500" b="1">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6"/>
            </p:custDataLst>
          </p:nvPr>
        </p:nvSpPr>
        <p:spPr>
          <a:xfrm>
            <a:off x="1143000" y="3220179"/>
            <a:ext cx="6858000" cy="724063"/>
          </a:xfrm>
        </p:spPr>
        <p:txBody>
          <a:bodyPr>
            <a:normAutofit/>
          </a:bodyPr>
          <a:lstStyle>
            <a:lvl1pPr marL="0" indent="0" algn="ctr">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cstate="email"/>
          <a:srcRect/>
          <a:stretch>
            <a:fillRect/>
          </a:stretch>
        </p:blipFill>
        <p:spPr>
          <a:xfrm>
            <a:off x="485776" y="414431"/>
            <a:ext cx="8172449" cy="4315803"/>
          </a:xfrm>
          <a:prstGeom prst="rect">
            <a:avLst/>
          </a:prstGeom>
        </p:spPr>
      </p:pic>
      <p:sp>
        <p:nvSpPr>
          <p:cNvPr id="7" name="矩形 6"/>
          <p:cNvSpPr/>
          <p:nvPr>
            <p:custDataLst>
              <p:tags r:id="rId4"/>
            </p:custDataLst>
          </p:nvPr>
        </p:nvSpPr>
        <p:spPr>
          <a:xfrm>
            <a:off x="485776" y="1461085"/>
            <a:ext cx="8172449" cy="2222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normAutofit/>
          </a:bodyPr>
          <a:lstStyle/>
          <a:p>
            <a:pPr algn="ctr"/>
            <a:endParaRPr lang="zh-CN" altLang="en-US" sz="1350"/>
          </a:p>
        </p:txBody>
      </p:sp>
      <p:sp>
        <p:nvSpPr>
          <p:cNvPr id="8" name="矩形 7"/>
          <p:cNvSpPr/>
          <p:nvPr>
            <p:custDataLst>
              <p:tags r:id="rId5"/>
            </p:custDataLst>
          </p:nvPr>
        </p:nvSpPr>
        <p:spPr>
          <a:xfrm>
            <a:off x="485776" y="1255298"/>
            <a:ext cx="8172449" cy="116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custDataLst>
              <p:tags r:id="rId6"/>
            </p:custDataLst>
          </p:nvPr>
        </p:nvSpPr>
        <p:spPr>
          <a:xfrm>
            <a:off x="485776" y="3772753"/>
            <a:ext cx="8172449" cy="116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2" name="标题 11"/>
          <p:cNvSpPr>
            <a:spLocks noGrp="1"/>
          </p:cNvSpPr>
          <p:nvPr>
            <p:ph type="title" hasCustomPrompt="1"/>
            <p:custDataLst>
              <p:tags r:id="rId10"/>
            </p:custDataLst>
          </p:nvPr>
        </p:nvSpPr>
        <p:spPr>
          <a:xfrm>
            <a:off x="3314159" y="1715578"/>
            <a:ext cx="4057650" cy="994397"/>
          </a:xfrm>
        </p:spPr>
        <p:txBody>
          <a:bodyPr anchor="b" anchorCtr="0">
            <a:normAutofit/>
          </a:bodyPr>
          <a:lstStyle>
            <a:lvl1pPr>
              <a:defRPr sz="3600">
                <a:solidFill>
                  <a:schemeClr val="tx2"/>
                </a:solidFill>
              </a:defRPr>
            </a:lvl1pPr>
          </a:lstStyle>
          <a:p>
            <a:r>
              <a:rPr lang="zh-CN" altLang="en-US" dirty="0"/>
              <a:t>单击此处编辑标题</a:t>
            </a:r>
            <a:endParaRPr lang="zh-CN" altLang="en-US" dirty="0"/>
          </a:p>
        </p:txBody>
      </p:sp>
      <p:sp>
        <p:nvSpPr>
          <p:cNvPr id="14" name="文本占位符 13"/>
          <p:cNvSpPr>
            <a:spLocks noGrp="1"/>
          </p:cNvSpPr>
          <p:nvPr>
            <p:ph type="body" sz="quarter" idx="13" hasCustomPrompt="1"/>
            <p:custDataLst>
              <p:tags r:id="rId11"/>
            </p:custDataLst>
          </p:nvPr>
        </p:nvSpPr>
        <p:spPr>
          <a:xfrm>
            <a:off x="3314159" y="2748378"/>
            <a:ext cx="4057650" cy="742051"/>
          </a:xfrm>
        </p:spPr>
        <p:txBody>
          <a:bodyPr>
            <a:normAutofit/>
          </a:bodyPr>
          <a:lstStyle>
            <a:lvl1pPr marL="0" indent="0">
              <a:buNone/>
              <a:defRPr sz="1350"/>
            </a:lvl1pPr>
          </a:lstStyle>
          <a:p>
            <a:pPr lvl="0"/>
            <a:r>
              <a:rPr lang="zh-CN" altLang="en-US" dirty="0"/>
              <a:t>单机此处编辑标题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1369529"/>
            <a:ext cx="3886200" cy="3264242"/>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4629150" y="1369529"/>
            <a:ext cx="3886200" cy="3264242"/>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906"/>
            <a:ext cx="7886700" cy="994397"/>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1" y="1309017"/>
            <a:ext cx="3868340" cy="61807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29841" y="1962151"/>
            <a:ext cx="3868340" cy="268114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4629150" y="1309017"/>
            <a:ext cx="3887391" cy="61807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4629150" y="1962151"/>
            <a:ext cx="3887391" cy="268114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9" Type="http://schemas.openxmlformats.org/officeDocument/2006/relationships/theme" Target="../theme/theme2.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628650" y="273906"/>
            <a:ext cx="7886700" cy="994397"/>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4"/>
            </p:custDataLst>
          </p:nvPr>
        </p:nvSpPr>
        <p:spPr>
          <a:xfrm>
            <a:off x="628650" y="1369529"/>
            <a:ext cx="7886700" cy="3264242"/>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custDataLst>
              <p:tags r:id="rId15"/>
            </p:custDataLst>
          </p:nvPr>
        </p:nvSpPr>
        <p:spPr>
          <a:xfrm>
            <a:off x="628650" y="4768342"/>
            <a:ext cx="2057400" cy="273906"/>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custDataLst>
              <p:tags r:id="rId16"/>
            </p:custDataLst>
          </p:nvPr>
        </p:nvSpPr>
        <p:spPr>
          <a:xfrm>
            <a:off x="3028950" y="4768342"/>
            <a:ext cx="3086100" cy="273906"/>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custDataLst>
              <p:tags r:id="rId17"/>
            </p:custDataLst>
          </p:nvPr>
        </p:nvSpPr>
        <p:spPr>
          <a:xfrm>
            <a:off x="6457950" y="4768342"/>
            <a:ext cx="2057400" cy="273906"/>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fld>
            <a:endParaRPr lang="zh-CN" altLang="en-US"/>
          </a:p>
        </p:txBody>
      </p:sp>
      <p:sp>
        <p:nvSpPr>
          <p:cNvPr id="2"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ea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黑体" panose="02010609060101010101"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黑体" panose="02010609060101010101"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黑体" panose="02010609060101010101"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tags" Target="../tags/tag78.xml"/><Relationship Id="rId1" Type="http://schemas.openxmlformats.org/officeDocument/2006/relationships/tags" Target="../tags/tag7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7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5.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tags" Target="../tags/tag81.xml"/><Relationship Id="rId2" Type="http://schemas.openxmlformats.org/officeDocument/2006/relationships/image" Target="../media/image2.png"/><Relationship Id="rId1" Type="http://schemas.openxmlformats.org/officeDocument/2006/relationships/tags" Target="../tags/tag8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4.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custDataLst>
              <p:tags r:id="rId1"/>
            </p:custDataLst>
          </p:nvPr>
        </p:nvSpPr>
        <p:spPr>
          <a:xfrm>
            <a:off x="1072039" y="2077106"/>
            <a:ext cx="6858000" cy="828676"/>
          </a:xfrm>
        </p:spPr>
        <p:txBody>
          <a:bodyPr>
            <a:normAutofit fontScale="90000"/>
          </a:bodyPr>
          <a:lstStyle/>
          <a:p>
            <a:r>
              <a:rPr lang="zh-CN" altLang="zh-CN" sz="5000" dirty="0" smtClean="0">
                <a:latin typeface="黑体" panose="02010609060101010101" charset="-122"/>
                <a:ea typeface="黑体" panose="02010609060101010101" charset="-122"/>
                <a:sym typeface="黑体" panose="02010609060101010101" charset="-122"/>
              </a:rPr>
              <a:t>跨境电商产品评估与选择</a:t>
            </a:r>
            <a:endParaRPr lang="en-US" altLang="zh-CN" sz="5000" dirty="0" smtClean="0">
              <a:latin typeface="黑体" panose="02010609060101010101" charset="-122"/>
              <a:ea typeface="黑体" panose="02010609060101010101" charset="-122"/>
              <a:sym typeface="黑体" panose="02010609060101010101" charset="-122"/>
            </a:endParaRPr>
          </a:p>
        </p:txBody>
      </p:sp>
      <p:cxnSp>
        <p:nvCxnSpPr>
          <p:cNvPr id="3" name="直接连接符 2"/>
          <p:cNvCxnSpPr/>
          <p:nvPr/>
        </p:nvCxnSpPr>
        <p:spPr>
          <a:xfrm>
            <a:off x="4361180" y="3065912"/>
            <a:ext cx="2558415" cy="15875"/>
          </a:xfrm>
          <a:prstGeom prst="line">
            <a:avLst/>
          </a:prstGeom>
          <a:ln w="12700">
            <a:gradFill>
              <a:gsLst>
                <a:gs pos="0">
                  <a:schemeClr val="accent1">
                    <a:lumMod val="5000"/>
                    <a:lumOff val="95000"/>
                    <a:alpha val="0"/>
                  </a:schemeClr>
                </a:gs>
                <a:gs pos="100000">
                  <a:schemeClr val="bg1"/>
                </a:gs>
              </a:gsLst>
              <a:lin ang="7200000" scaled="0"/>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223770" y="3043687"/>
            <a:ext cx="2162175" cy="22225"/>
          </a:xfrm>
          <a:prstGeom prst="line">
            <a:avLst/>
          </a:prstGeom>
          <a:ln w="12700">
            <a:gradFill>
              <a:gsLst>
                <a:gs pos="0">
                  <a:schemeClr val="accent1">
                    <a:lumMod val="5000"/>
                    <a:lumOff val="95000"/>
                    <a:alpha val="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自制/DIY</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2" name="ísḻîḑê"/>
          <p:cNvGrpSpPr/>
          <p:nvPr/>
        </p:nvGrpSpPr>
        <p:grpSpPr>
          <a:xfrm rot="0">
            <a:off x="911860" y="1560195"/>
            <a:ext cx="2052320" cy="2937510"/>
            <a:chOff x="1091444" y="1808820"/>
            <a:chExt cx="2358955" cy="3698776"/>
          </a:xfrm>
        </p:grpSpPr>
        <p:sp>
          <p:nvSpPr>
            <p:cNvPr id="17"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耗时</a:t>
              </a:r>
              <a:endParaRPr lang="zh-CN" sz="1600">
                <a:latin typeface="黑体" panose="02010609060101010101" charset="-122"/>
                <a:ea typeface="黑体" panose="02010609060101010101" charset="-122"/>
                <a:cs typeface="黑体" panose="02010609060101010101" charset="-122"/>
                <a:sym typeface="+mn-ea"/>
              </a:endParaRPr>
            </a:p>
          </p:txBody>
        </p:sp>
        <p:sp>
          <p:nvSpPr>
            <p:cNvPr id="18" name="íšḷídè"/>
            <p:cNvSpPr/>
            <p:nvPr/>
          </p:nvSpPr>
          <p:spPr>
            <a:xfrm>
              <a:off x="1092146" y="2733514"/>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9" name="išļïďê"/>
            <p:cNvSpPr txBox="1"/>
            <p:nvPr/>
          </p:nvSpPr>
          <p:spPr>
            <a:xfrm>
              <a:off x="1841901"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01</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0" name="ïṣḷídé"/>
            <p:cNvSpPr/>
            <p:nvPr/>
          </p:nvSpPr>
          <p:spPr>
            <a:xfrm>
              <a:off x="1091444" y="3048791"/>
              <a:ext cx="2358955" cy="532624"/>
            </a:xfrm>
            <a:prstGeom prst="rect">
              <a:avLst/>
            </a:prstGeom>
          </p:spPr>
          <p:txBody>
            <a:bodyPr wrap="square"/>
            <a:p>
              <a:pPr algn="just">
                <a:lnSpc>
                  <a:spcPct val="120000"/>
                </a:lnSpc>
              </a:pPr>
              <a:r>
                <a:rPr lang="zh-CN" sz="1400">
                  <a:latin typeface="黑体" panose="02010609060101010101" charset="-122"/>
                  <a:ea typeface="黑体" panose="02010609060101010101" charset="-122"/>
                  <a:cs typeface="黑体" panose="02010609060101010101" charset="-122"/>
                  <a:sym typeface="+mn-ea"/>
                </a:rPr>
                <a:t>自制商品本身就是一个很耗时的过程，根据你的确切商品决定了耗时的长短，这回让你没有太多的时间来建立和经营生意。</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5" name="íşľídê"/>
          <p:cNvGrpSpPr/>
          <p:nvPr/>
        </p:nvGrpSpPr>
        <p:grpSpPr>
          <a:xfrm rot="0">
            <a:off x="3121660" y="1564640"/>
            <a:ext cx="2771140" cy="2947670"/>
            <a:chOff x="3707465" y="1808820"/>
            <a:chExt cx="2272667" cy="3698776"/>
          </a:xfrm>
        </p:grpSpPr>
        <p:sp>
          <p:nvSpPr>
            <p:cNvPr id="12" name="ïSḷïḓè"/>
            <p:cNvSpPr/>
            <p:nvPr/>
          </p:nvSpPr>
          <p:spPr>
            <a:xfrm>
              <a:off x="3723736" y="1808820"/>
              <a:ext cx="2256251" cy="3698776"/>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规模性</a:t>
              </a:r>
              <a:endParaRPr lang="zh-CN" sz="1600">
                <a:latin typeface="黑体" panose="02010609060101010101" charset="-122"/>
                <a:ea typeface="黑体" panose="02010609060101010101" charset="-122"/>
                <a:cs typeface="黑体" panose="02010609060101010101" charset="-122"/>
                <a:sym typeface="+mn-ea"/>
              </a:endParaRPr>
            </a:p>
          </p:txBody>
        </p:sp>
        <p:sp>
          <p:nvSpPr>
            <p:cNvPr id="13" name="iṧlide"/>
            <p:cNvSpPr/>
            <p:nvPr/>
          </p:nvSpPr>
          <p:spPr>
            <a:xfrm>
              <a:off x="3723736"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4" name="îšľîde"/>
            <p:cNvSpPr txBox="1"/>
            <p:nvPr/>
          </p:nvSpPr>
          <p:spPr>
            <a:xfrm>
              <a:off x="4474193"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02</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5" name="ïş1iḓè"/>
            <p:cNvSpPr/>
            <p:nvPr/>
          </p:nvSpPr>
          <p:spPr>
            <a:xfrm>
              <a:off x="3707465" y="3161483"/>
              <a:ext cx="2272667" cy="532272"/>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当你的生意逐渐做大，想要扩大规模发展的时候，自制商品的短板就会随之显现出来了，虽然说也可以寻找制造商的帮助，但是如果你已经建立了自己的品牌，就没这么简单了。</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24" name="ísḻîḑê"/>
          <p:cNvGrpSpPr/>
          <p:nvPr/>
        </p:nvGrpSpPr>
        <p:grpSpPr>
          <a:xfrm rot="0">
            <a:off x="6056630" y="1560195"/>
            <a:ext cx="1923415" cy="2944495"/>
            <a:chOff x="1091444" y="1808820"/>
            <a:chExt cx="2256251" cy="3686147"/>
          </a:xfrm>
        </p:grpSpPr>
        <p:sp>
          <p:nvSpPr>
            <p:cNvPr id="25" name="ïśḷiďè"/>
            <p:cNvSpPr/>
            <p:nvPr/>
          </p:nvSpPr>
          <p:spPr>
            <a:xfrm>
              <a:off x="1091444" y="1808820"/>
              <a:ext cx="2256251" cy="3677027"/>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sym typeface="+mn-ea"/>
                </a:rPr>
                <a:t>商品选择受限</a:t>
              </a:r>
              <a:endParaRPr lang="zh-CN" altLang="en-US" sz="1600" dirty="0">
                <a:latin typeface="黑体" panose="02010609060101010101" charset="-122"/>
                <a:ea typeface="黑体" panose="02010609060101010101" charset="-122"/>
                <a:sym typeface="+mn-ea"/>
              </a:endParaRPr>
            </a:p>
          </p:txBody>
        </p:sp>
        <p:sp>
          <p:nvSpPr>
            <p:cNvPr id="26" name="íšḷídè"/>
            <p:cNvSpPr/>
            <p:nvPr/>
          </p:nvSpPr>
          <p:spPr>
            <a:xfrm>
              <a:off x="1091444"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27" name="išļïďê"/>
            <p:cNvSpPr txBox="1"/>
            <p:nvPr/>
          </p:nvSpPr>
          <p:spPr>
            <a:xfrm>
              <a:off x="1841901"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03</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8" name="ïṣḷídé"/>
            <p:cNvSpPr/>
            <p:nvPr/>
          </p:nvSpPr>
          <p:spPr>
            <a:xfrm>
              <a:off x="1177084" y="3263214"/>
              <a:ext cx="2084972" cy="2222633"/>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你的潜在</a:t>
              </a:r>
              <a:r>
                <a:rPr lang="zh-CN" sz="1400">
                  <a:latin typeface="黑体" panose="02010609060101010101" charset="-122"/>
                  <a:ea typeface="黑体" panose="02010609060101010101" charset="-122"/>
                  <a:sym typeface="+mn-ea"/>
                </a:rPr>
                <a:t>商品选择会手到你的手艺和你当前拥有的资源的限制，这个因人而异</a:t>
              </a:r>
              <a:endParaRPr lang="en-US" sz="1400">
                <a:latin typeface="黑体" panose="02010609060101010101" charset="-122"/>
                <a:ea typeface="黑体" panose="02010609060101010101" charset="-122"/>
                <a:cs typeface="黑体" panose="02010609060101010101" charset="-122"/>
                <a:sym typeface="+mn-ea"/>
              </a:endParaRPr>
            </a:p>
            <a:p>
              <a:pPr algn="just">
                <a:lnSpc>
                  <a:spcPct val="120000"/>
                </a:lnSpc>
              </a:pPr>
              <a:endParaRPr lang="en-US" altLang="en-US" sz="1400" dirty="0">
                <a:latin typeface="黑体" panose="02010609060101010101" charset="-122"/>
                <a:ea typeface="黑体" panose="02010609060101010101" charset="-122"/>
                <a:cs typeface="黑体" panose="02010609060101010101" charset="-122"/>
                <a:sym typeface="+mn-ea"/>
              </a:endParaRPr>
            </a:p>
          </p:txBody>
        </p:sp>
      </p:grpSp>
      <p:sp>
        <p:nvSpPr>
          <p:cNvPr id="16" name="íšḷîdè"/>
          <p:cNvSpPr/>
          <p:nvPr/>
        </p:nvSpPr>
        <p:spPr>
          <a:xfrm rot="11026181">
            <a:off x="3097530" y="3121025"/>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46" name="is1íḑê"/>
          <p:cNvSpPr/>
          <p:nvPr/>
        </p:nvSpPr>
        <p:spPr>
          <a:xfrm rot="11026181">
            <a:off x="3121025" y="3121025"/>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54" name="íṡḻíḍê"/>
          <p:cNvSpPr/>
          <p:nvPr/>
        </p:nvSpPr>
        <p:spPr>
          <a:xfrm rot="11026181">
            <a:off x="3121025" y="4016375"/>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 name="iśļîdè"/>
          <p:cNvSpPr/>
          <p:nvPr/>
        </p:nvSpPr>
        <p:spPr>
          <a:xfrm>
            <a:off x="893604" y="790681"/>
            <a:ext cx="3239453" cy="443865"/>
          </a:xfrm>
          <a:prstGeom prst="rect">
            <a:avLst/>
          </a:prstGeom>
        </p:spPr>
        <p:txBody>
          <a:bodyPr wrap="square" lIns="216000" anchor="ctr" anchorCtr="0">
            <a:noAutofit/>
          </a:bodyPr>
          <a:p>
            <a:pPr algn="l">
              <a:lnSpc>
                <a:spcPct val="120000"/>
              </a:lnSpc>
            </a:pPr>
            <a:r>
              <a:rPr lang="zh-CN" sz="2200" dirty="0" smtClean="0">
                <a:solidFill>
                  <a:srgbClr val="AC1A21"/>
                </a:solidFill>
                <a:latin typeface="黑体" panose="02010609060101010101" charset="-122"/>
                <a:ea typeface="黑体" panose="02010609060101010101" charset="-122"/>
                <a:cs typeface="黑体" panose="02010609060101010101" charset="-122"/>
                <a:sym typeface="黑体" panose="02010609060101010101" charset="-122"/>
              </a:rPr>
              <a:t>►缺</a:t>
            </a:r>
            <a:r>
              <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点</a:t>
            </a:r>
            <a:endPar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自制/DIY</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6" name="î$1íďe"/>
          <p:cNvGrpSpPr/>
          <p:nvPr/>
        </p:nvGrpSpPr>
        <p:grpSpPr>
          <a:xfrm rot="0">
            <a:off x="3475196" y="1138344"/>
            <a:ext cx="2322195" cy="3239453"/>
            <a:chOff x="1797606" y="1470168"/>
            <a:chExt cx="3096532" cy="4319514"/>
          </a:xfrm>
        </p:grpSpPr>
        <p:sp>
          <p:nvSpPr>
            <p:cNvPr id="29" name="îṧ1ïḋé"/>
            <p:cNvSpPr/>
            <p:nvPr/>
          </p:nvSpPr>
          <p:spPr>
            <a:xfrm rot="17767266">
              <a:off x="1863511" y="1697739"/>
              <a:ext cx="2949457" cy="2949457"/>
            </a:xfrm>
            <a:prstGeom prst="arc">
              <a:avLst>
                <a:gd name="adj1" fmla="val 10740212"/>
                <a:gd name="adj2" fmla="val 0"/>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cxnSp>
          <p:nvCxnSpPr>
            <p:cNvPr id="30" name="直接连接符 29"/>
            <p:cNvCxnSpPr/>
            <p:nvPr/>
          </p:nvCxnSpPr>
          <p:spPr>
            <a:xfrm flipV="1">
              <a:off x="2249040" y="4449952"/>
              <a:ext cx="462783" cy="943777"/>
            </a:xfrm>
            <a:prstGeom prst="line">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3964656" y="1470168"/>
              <a:ext cx="208309" cy="424817"/>
            </a:xfrm>
            <a:prstGeom prst="line">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ïṣḷíḍê"/>
            <p:cNvSpPr/>
            <p:nvPr/>
          </p:nvSpPr>
          <p:spPr>
            <a:xfrm>
              <a:off x="2131739" y="5176458"/>
              <a:ext cx="2157272" cy="613224"/>
            </a:xfrm>
            <a:prstGeom prst="ellipse">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3" name="iSľiḍé"/>
            <p:cNvSpPr/>
            <p:nvPr/>
          </p:nvSpPr>
          <p:spPr>
            <a:xfrm rot="1757658">
              <a:off x="2719449" y="2015452"/>
              <a:ext cx="2174689" cy="628834"/>
            </a:xfrm>
            <a:custGeom>
              <a:avLst/>
              <a:gdLst>
                <a:gd name="connsiteX0" fmla="*/ 895136 w 1790272"/>
                <a:gd name="connsiteY0" fmla="*/ 0 h 517676"/>
                <a:gd name="connsiteX1" fmla="*/ 1752819 w 1790272"/>
                <a:gd name="connsiteY1" fmla="*/ 456026 h 517676"/>
                <a:gd name="connsiteX2" fmla="*/ 1790272 w 1790272"/>
                <a:gd name="connsiteY2" fmla="*/ 517676 h 517676"/>
                <a:gd name="connsiteX3" fmla="*/ 0 w 1790272"/>
                <a:gd name="connsiteY3" fmla="*/ 517676 h 517676"/>
                <a:gd name="connsiteX4" fmla="*/ 37453 w 1790272"/>
                <a:gd name="connsiteY4" fmla="*/ 456026 h 517676"/>
                <a:gd name="connsiteX5" fmla="*/ 895136 w 1790272"/>
                <a:gd name="connsiteY5" fmla="*/ 0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0272" h="517676">
                  <a:moveTo>
                    <a:pt x="895136" y="0"/>
                  </a:moveTo>
                  <a:cubicBezTo>
                    <a:pt x="1252164" y="0"/>
                    <a:pt x="1566942" y="180893"/>
                    <a:pt x="1752819" y="456026"/>
                  </a:cubicBezTo>
                  <a:lnTo>
                    <a:pt x="1790272" y="517676"/>
                  </a:lnTo>
                  <a:lnTo>
                    <a:pt x="0" y="517676"/>
                  </a:lnTo>
                  <a:lnTo>
                    <a:pt x="37453" y="456026"/>
                  </a:lnTo>
                  <a:cubicBezTo>
                    <a:pt x="223330" y="180893"/>
                    <a:pt x="538108" y="0"/>
                    <a:pt x="895136" y="0"/>
                  </a:cubicBezTo>
                  <a:close/>
                </a:path>
              </a:pathLst>
            </a:custGeom>
            <a:solidFill>
              <a:srgbClr val="C9343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4" name="îṩḻîdé"/>
            <p:cNvSpPr/>
            <p:nvPr/>
          </p:nvSpPr>
          <p:spPr>
            <a:xfrm rot="1757658">
              <a:off x="1935602" y="3111205"/>
              <a:ext cx="2512854" cy="628834"/>
            </a:xfrm>
            <a:custGeom>
              <a:avLst/>
              <a:gdLst>
                <a:gd name="connsiteX0" fmla="*/ 0 w 2068660"/>
                <a:gd name="connsiteY0" fmla="*/ 0 h 517676"/>
                <a:gd name="connsiteX1" fmla="*/ 2068660 w 2068660"/>
                <a:gd name="connsiteY1" fmla="*/ 0 h 517676"/>
                <a:gd name="connsiteX2" fmla="*/ 1943822 w 2068660"/>
                <a:gd name="connsiteY2" fmla="*/ 493023 h 517676"/>
                <a:gd name="connsiteX3" fmla="*/ 1928845 w 2068660"/>
                <a:gd name="connsiteY3" fmla="*/ 517676 h 517676"/>
                <a:gd name="connsiteX4" fmla="*/ 139815 w 2068660"/>
                <a:gd name="connsiteY4" fmla="*/ 517676 h 517676"/>
                <a:gd name="connsiteX5" fmla="*/ 124838 w 2068660"/>
                <a:gd name="connsiteY5" fmla="*/ 493023 h 517676"/>
                <a:gd name="connsiteX6" fmla="*/ 0 w 2068660"/>
                <a:gd name="connsiteY6" fmla="*/ 0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60" h="517676">
                  <a:moveTo>
                    <a:pt x="0" y="0"/>
                  </a:moveTo>
                  <a:lnTo>
                    <a:pt x="2068660" y="0"/>
                  </a:lnTo>
                  <a:cubicBezTo>
                    <a:pt x="2068660" y="178514"/>
                    <a:pt x="2023437" y="346466"/>
                    <a:pt x="1943822" y="493023"/>
                  </a:cubicBezTo>
                  <a:lnTo>
                    <a:pt x="1928845" y="517676"/>
                  </a:lnTo>
                  <a:lnTo>
                    <a:pt x="139815" y="517676"/>
                  </a:lnTo>
                  <a:lnTo>
                    <a:pt x="124838" y="493023"/>
                  </a:lnTo>
                  <a:cubicBezTo>
                    <a:pt x="45223" y="346466"/>
                    <a:pt x="0" y="178514"/>
                    <a:pt x="0" y="0"/>
                  </a:cubicBezTo>
                  <a:close/>
                </a:path>
              </a:pathLst>
            </a:custGeom>
            <a:solidFill>
              <a:srgbClr val="C9343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5" name="ïṡ1íḍè"/>
            <p:cNvSpPr/>
            <p:nvPr/>
          </p:nvSpPr>
          <p:spPr>
            <a:xfrm rot="1757658">
              <a:off x="2243288" y="2562787"/>
              <a:ext cx="2512854" cy="628834"/>
            </a:xfrm>
            <a:custGeom>
              <a:avLst/>
              <a:gdLst>
                <a:gd name="connsiteX0" fmla="*/ 139815 w 2068660"/>
                <a:gd name="connsiteY0" fmla="*/ 0 h 517676"/>
                <a:gd name="connsiteX1" fmla="*/ 1928845 w 2068660"/>
                <a:gd name="connsiteY1" fmla="*/ 0 h 517676"/>
                <a:gd name="connsiteX2" fmla="*/ 1943822 w 2068660"/>
                <a:gd name="connsiteY2" fmla="*/ 24653 h 517676"/>
                <a:gd name="connsiteX3" fmla="*/ 2068660 w 2068660"/>
                <a:gd name="connsiteY3" fmla="*/ 517676 h 517676"/>
                <a:gd name="connsiteX4" fmla="*/ 0 w 2068660"/>
                <a:gd name="connsiteY4" fmla="*/ 517676 h 517676"/>
                <a:gd name="connsiteX5" fmla="*/ 124838 w 2068660"/>
                <a:gd name="connsiteY5" fmla="*/ 24653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660" h="517676">
                  <a:moveTo>
                    <a:pt x="139815" y="0"/>
                  </a:moveTo>
                  <a:lnTo>
                    <a:pt x="1928845" y="0"/>
                  </a:lnTo>
                  <a:lnTo>
                    <a:pt x="1943822" y="24653"/>
                  </a:lnTo>
                  <a:cubicBezTo>
                    <a:pt x="2023437" y="171211"/>
                    <a:pt x="2068660" y="339162"/>
                    <a:pt x="2068660" y="517676"/>
                  </a:cubicBezTo>
                  <a:lnTo>
                    <a:pt x="0" y="517676"/>
                  </a:lnTo>
                  <a:cubicBezTo>
                    <a:pt x="0" y="339162"/>
                    <a:pt x="45223" y="171211"/>
                    <a:pt x="124838" y="24653"/>
                  </a:cubicBezTo>
                  <a:close/>
                </a:path>
              </a:pathLst>
            </a:custGeom>
            <a:solidFill>
              <a:srgbClr val="AC1A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6" name="îṧļiḍê"/>
            <p:cNvSpPr/>
            <p:nvPr/>
          </p:nvSpPr>
          <p:spPr>
            <a:xfrm rot="1757658">
              <a:off x="1797606" y="3658540"/>
              <a:ext cx="2174689" cy="628834"/>
            </a:xfrm>
            <a:custGeom>
              <a:avLst/>
              <a:gdLst>
                <a:gd name="connsiteX0" fmla="*/ 0 w 1790272"/>
                <a:gd name="connsiteY0" fmla="*/ 0 h 517676"/>
                <a:gd name="connsiteX1" fmla="*/ 1790272 w 1790272"/>
                <a:gd name="connsiteY1" fmla="*/ 0 h 517676"/>
                <a:gd name="connsiteX2" fmla="*/ 1752819 w 1790272"/>
                <a:gd name="connsiteY2" fmla="*/ 61650 h 517676"/>
                <a:gd name="connsiteX3" fmla="*/ 895136 w 1790272"/>
                <a:gd name="connsiteY3" fmla="*/ 517676 h 517676"/>
                <a:gd name="connsiteX4" fmla="*/ 37453 w 1790272"/>
                <a:gd name="connsiteY4" fmla="*/ 61650 h 51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272" h="517676">
                  <a:moveTo>
                    <a:pt x="0" y="0"/>
                  </a:moveTo>
                  <a:lnTo>
                    <a:pt x="1790272" y="0"/>
                  </a:lnTo>
                  <a:lnTo>
                    <a:pt x="1752819" y="61650"/>
                  </a:lnTo>
                  <a:cubicBezTo>
                    <a:pt x="1566942" y="336784"/>
                    <a:pt x="1252164" y="517676"/>
                    <a:pt x="895136" y="517676"/>
                  </a:cubicBezTo>
                  <a:cubicBezTo>
                    <a:pt x="538108" y="517676"/>
                    <a:pt x="223330" y="336784"/>
                    <a:pt x="37453" y="61650"/>
                  </a:cubicBezTo>
                  <a:close/>
                </a:path>
              </a:pathLst>
            </a:custGeom>
            <a:solidFill>
              <a:srgbClr val="AC1A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grpSp>
      <p:grpSp>
        <p:nvGrpSpPr>
          <p:cNvPr id="11" name="îSḷiḍè"/>
          <p:cNvGrpSpPr/>
          <p:nvPr/>
        </p:nvGrpSpPr>
        <p:grpSpPr>
          <a:xfrm rot="0">
            <a:off x="1036320" y="1689841"/>
            <a:ext cx="7575561" cy="2295525"/>
            <a:chOff x="1296257" y="2624665"/>
            <a:chExt cx="10100796" cy="3060700"/>
          </a:xfrm>
        </p:grpSpPr>
        <p:grpSp>
          <p:nvGrpSpPr>
            <p:cNvPr id="21" name="îṡliḍe"/>
            <p:cNvGrpSpPr/>
            <p:nvPr/>
          </p:nvGrpSpPr>
          <p:grpSpPr>
            <a:xfrm>
              <a:off x="7556555" y="2624665"/>
              <a:ext cx="3840498" cy="2956560"/>
              <a:chOff x="7556555" y="1912116"/>
              <a:chExt cx="3840498" cy="2956560"/>
            </a:xfrm>
          </p:grpSpPr>
          <p:grpSp>
            <p:nvGrpSpPr>
              <p:cNvPr id="22" name="îśliďê"/>
              <p:cNvGrpSpPr/>
              <p:nvPr/>
            </p:nvGrpSpPr>
            <p:grpSpPr>
              <a:xfrm>
                <a:off x="7556555" y="1912116"/>
                <a:ext cx="3840498" cy="2956560"/>
                <a:chOff x="308709" y="1491637"/>
                <a:chExt cx="5531935" cy="2956560"/>
              </a:xfrm>
            </p:grpSpPr>
            <p:sp>
              <p:nvSpPr>
                <p:cNvPr id="38" name="íSļîḑè"/>
                <p:cNvSpPr/>
                <p:nvPr/>
              </p:nvSpPr>
              <p:spPr>
                <a:xfrm>
                  <a:off x="1193500" y="1491637"/>
                  <a:ext cx="3761195" cy="307777"/>
                </a:xfrm>
                <a:prstGeom prst="rect">
                  <a:avLst/>
                </a:prstGeom>
              </p:spPr>
              <p:txBody>
                <a:bodyPr wrap="none" lIns="0" tIns="0" rIns="0" bIns="0">
                  <a:noAutofit/>
                </a:bodyPr>
                <a:p>
                  <a:pPr algn="just"/>
                  <a:r>
                    <a:rPr lang="zh-CN" altLang="en-US" sz="2400" dirty="0">
                      <a:latin typeface="黑体" panose="02010609060101010101" charset="-122"/>
                      <a:ea typeface="黑体" panose="02010609060101010101" charset="-122"/>
                      <a:sym typeface="黑体" panose="02010609060101010101" charset="-122"/>
                    </a:rPr>
                    <a:t>风险</a:t>
                  </a:r>
                  <a:endParaRPr lang="zh-CN" altLang="en-US" sz="2400" dirty="0">
                    <a:latin typeface="黑体" panose="02010609060101010101" charset="-122"/>
                    <a:ea typeface="黑体" panose="02010609060101010101" charset="-122"/>
                    <a:sym typeface="黑体" panose="02010609060101010101" charset="-122"/>
                  </a:endParaRPr>
                </a:p>
              </p:txBody>
            </p:sp>
            <p:sp>
              <p:nvSpPr>
                <p:cNvPr id="41" name="îšliḍê"/>
                <p:cNvSpPr/>
                <p:nvPr/>
              </p:nvSpPr>
              <p:spPr>
                <a:xfrm>
                  <a:off x="308709" y="2422124"/>
                  <a:ext cx="5531935" cy="2026073"/>
                </a:xfrm>
                <a:prstGeom prst="rect">
                  <a:avLst/>
                </a:prstGeom>
              </p:spPr>
              <p:txBody>
                <a:bodyPr wrap="none" lIns="0" tIns="0" rIns="0" bIns="0">
                  <a:noAutofit/>
                </a:bodyPr>
                <a:p>
                  <a:pPr algn="just"/>
                  <a:r>
                    <a:rPr lang="en-US" altLang="zh-CN" sz="16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风险低且不需要库存，</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可以接到单了再开始生产。</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      DIY商品是在美国非常流</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行的无数的电商公司创始人，</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从他们的车库开始创业时，</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销售的就是各种自己做的小玩意。</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p:txBody>
            </p:sp>
          </p:grpSp>
          <p:cxnSp>
            <p:nvCxnSpPr>
              <p:cNvPr id="42" name="直接连接符 41"/>
              <p:cNvCxnSpPr/>
              <p:nvPr/>
            </p:nvCxnSpPr>
            <p:spPr>
              <a:xfrm>
                <a:off x="7938670" y="2471753"/>
                <a:ext cx="3165569"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43" name="i$ḷíďé"/>
            <p:cNvGrpSpPr/>
            <p:nvPr/>
          </p:nvGrpSpPr>
          <p:grpSpPr>
            <a:xfrm>
              <a:off x="1296257" y="2624665"/>
              <a:ext cx="3585950" cy="3060700"/>
              <a:chOff x="1296257" y="1697288"/>
              <a:chExt cx="3585950" cy="3060700"/>
            </a:xfrm>
          </p:grpSpPr>
          <p:grpSp>
            <p:nvGrpSpPr>
              <p:cNvPr id="44" name="íSḻîďè"/>
              <p:cNvGrpSpPr/>
              <p:nvPr/>
            </p:nvGrpSpPr>
            <p:grpSpPr>
              <a:xfrm>
                <a:off x="1358364" y="1697288"/>
                <a:ext cx="3523844" cy="3060700"/>
                <a:chOff x="1119107" y="1491637"/>
                <a:chExt cx="5075819" cy="3060700"/>
              </a:xfrm>
            </p:grpSpPr>
            <p:sp>
              <p:nvSpPr>
                <p:cNvPr id="48" name="iśḷidè"/>
                <p:cNvSpPr/>
                <p:nvPr/>
              </p:nvSpPr>
              <p:spPr>
                <a:xfrm>
                  <a:off x="1193500" y="1491637"/>
                  <a:ext cx="3761195" cy="307777"/>
                </a:xfrm>
                <a:prstGeom prst="rect">
                  <a:avLst/>
                </a:prstGeom>
              </p:spPr>
              <p:txBody>
                <a:bodyPr wrap="none" lIns="0" tIns="0" rIns="0" bIns="0">
                  <a:noAutofit/>
                </a:bodyPr>
                <a:p>
                  <a:pPr algn="just"/>
                  <a:r>
                    <a:rPr lang="zh-CN" altLang="en-US" sz="2400" dirty="0">
                      <a:latin typeface="黑体" panose="02010609060101010101" charset="-122"/>
                      <a:ea typeface="黑体" panose="02010609060101010101" charset="-122"/>
                      <a:sym typeface="黑体" panose="02010609060101010101" charset="-122"/>
                    </a:rPr>
                    <a:t>利润</a:t>
                  </a:r>
                  <a:endParaRPr lang="zh-CN" altLang="en-US" sz="2400" dirty="0">
                    <a:latin typeface="黑体" panose="02010609060101010101" charset="-122"/>
                    <a:ea typeface="黑体" panose="02010609060101010101" charset="-122"/>
                    <a:sym typeface="黑体" panose="02010609060101010101" charset="-122"/>
                  </a:endParaRPr>
                </a:p>
              </p:txBody>
            </p:sp>
            <p:sp>
              <p:nvSpPr>
                <p:cNvPr id="51" name="iṡḻîḓé"/>
                <p:cNvSpPr/>
                <p:nvPr/>
              </p:nvSpPr>
              <p:spPr>
                <a:xfrm>
                  <a:off x="1119107" y="2477157"/>
                  <a:ext cx="5075819" cy="2075180"/>
                </a:xfrm>
                <a:prstGeom prst="rect">
                  <a:avLst/>
                </a:prstGeom>
              </p:spPr>
              <p:txBody>
                <a:bodyPr wrap="none" lIns="0" tIns="0" rIns="0" bIns="0">
                  <a:normAutofit/>
                </a:bodyPr>
                <a:p>
                  <a:pPr algn="just"/>
                  <a:r>
                    <a:rPr lang="en-US" altLang="zh-CN" sz="16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手工制品的利润是</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今天要讲的四种方法里利</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润最高的，因为可以自己</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控制成本和价格，不过要考虑</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的是单位时间产出效率。</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p:txBody>
            </p:sp>
          </p:grpSp>
          <p:cxnSp>
            <p:nvCxnSpPr>
              <p:cNvPr id="52" name="直接连接符 51"/>
              <p:cNvCxnSpPr/>
              <p:nvPr/>
            </p:nvCxnSpPr>
            <p:spPr>
              <a:xfrm>
                <a:off x="1296257" y="2258830"/>
                <a:ext cx="3119755" cy="32385"/>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4918863" y="868548"/>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721"/>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2073"/>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885"/>
            <a:ext cx="3597775" cy="714375"/>
          </a:xfrm>
          <a:prstGeom prst="rect">
            <a:avLst/>
          </a:prstGeom>
          <a:noFill/>
        </p:spPr>
        <p:txBody>
          <a:bodyPr wrap="square" rtlCol="0">
            <a:spAutoFit/>
          </a:bodyPr>
          <a:lstStyle/>
          <a:p>
            <a:r>
              <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rPr>
              <a:t>Part Two.</a:t>
            </a:r>
            <a:endPar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endParaRPr>
          </a:p>
        </p:txBody>
      </p:sp>
      <p:sp>
        <p:nvSpPr>
          <p:cNvPr id="16" name="文本框 15"/>
          <p:cNvSpPr txBox="1"/>
          <p:nvPr/>
        </p:nvSpPr>
        <p:spPr>
          <a:xfrm>
            <a:off x="1539240" y="2540424"/>
            <a:ext cx="4111466" cy="783590"/>
          </a:xfrm>
          <a:prstGeom prst="rect">
            <a:avLst/>
          </a:prstGeom>
          <a:noFill/>
        </p:spPr>
        <p:txBody>
          <a:bodyPr wrap="square" rtlCol="0">
            <a:spAutoFit/>
          </a:bodyPr>
          <a:lstStyle/>
          <a:p>
            <a:pPr algn="l">
              <a:spcBef>
                <a:spcPct val="0"/>
              </a:spcBef>
            </a:pPr>
            <a:r>
              <a:rPr lang="zh-CN" altLang="en-US" sz="4500" dirty="0">
                <a:latin typeface="黑体" panose="02010609060101010101" charset="-122"/>
                <a:ea typeface="黑体" panose="02010609060101010101" charset="-122"/>
                <a:sym typeface="黑体" panose="02010609060101010101" charset="-122"/>
              </a:rPr>
              <a:t>加工制造</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163254"/>
            <a:ext cx="2551298" cy="521970"/>
          </a:xfrm>
          <a:prstGeom prst="rect">
            <a:avLst/>
          </a:prstGeom>
          <a:noFill/>
        </p:spPr>
        <p:txBody>
          <a:bodyPr wrap="square" rtlCol="0">
            <a:spAutoFit/>
          </a:bodyPr>
          <a:lstStyle/>
          <a:p>
            <a:pPr marL="457200" indent="-457200" algn="just">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加工制造</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2" name="ísḻîḑê"/>
          <p:cNvGrpSpPr/>
          <p:nvPr/>
        </p:nvGrpSpPr>
        <p:grpSpPr>
          <a:xfrm rot="0">
            <a:off x="833755" y="2338705"/>
            <a:ext cx="1692275" cy="2170430"/>
            <a:chOff x="1091444" y="1808820"/>
            <a:chExt cx="2256953" cy="3100321"/>
          </a:xfrm>
        </p:grpSpPr>
        <p:sp>
          <p:nvSpPr>
            <p:cNvPr id="17" name="ïśḷiďè"/>
            <p:cNvSpPr/>
            <p:nvPr/>
          </p:nvSpPr>
          <p:spPr>
            <a:xfrm>
              <a:off x="1091444" y="1808820"/>
              <a:ext cx="2256243" cy="3100321"/>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单价低</a:t>
              </a:r>
              <a:endParaRPr lang="zh-CN" sz="1600">
                <a:latin typeface="黑体" panose="02010609060101010101" charset="-122"/>
                <a:ea typeface="黑体" panose="02010609060101010101" charset="-122"/>
                <a:cs typeface="黑体" panose="02010609060101010101" charset="-122"/>
                <a:sym typeface="+mn-ea"/>
              </a:endParaRPr>
            </a:p>
          </p:txBody>
        </p:sp>
        <p:sp>
          <p:nvSpPr>
            <p:cNvPr id="18" name="íšḷídè"/>
            <p:cNvSpPr/>
            <p:nvPr/>
          </p:nvSpPr>
          <p:spPr>
            <a:xfrm>
              <a:off x="1092154" y="2720885"/>
              <a:ext cx="2256243" cy="2175627"/>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9" name="išļïďê"/>
            <p:cNvSpPr txBox="1"/>
            <p:nvPr/>
          </p:nvSpPr>
          <p:spPr>
            <a:xfrm>
              <a:off x="1841901" y="2453397"/>
              <a:ext cx="755336" cy="707886"/>
            </a:xfrm>
            <a:prstGeom prst="rect">
              <a:avLst/>
            </a:prstGeom>
            <a:noFill/>
          </p:spPr>
          <p:txBody>
            <a:bodyPr wrap="none">
              <a:normAutofit/>
            </a:bodyPr>
            <a:p>
              <a:pPr algn="just"/>
              <a:r>
                <a:rPr lang="en-US" sz="21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01</a:t>
              </a:r>
              <a:endParaRPr lang="en-US" sz="21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0" name="ïṣḷídé"/>
            <p:cNvSpPr/>
            <p:nvPr/>
          </p:nvSpPr>
          <p:spPr>
            <a:xfrm>
              <a:off x="1091444" y="3048767"/>
              <a:ext cx="2256106" cy="532442"/>
            </a:xfrm>
            <a:prstGeom prst="rect">
              <a:avLst/>
            </a:prstGeom>
          </p:spPr>
          <p:txBody>
            <a:bodyPr wrap="square"/>
            <a:p>
              <a:pPr algn="just">
                <a:lnSpc>
                  <a:spcPct val="120000"/>
                </a:lnSpc>
              </a:pPr>
              <a:r>
                <a:rPr lang="zh-CN" sz="1400">
                  <a:latin typeface="黑体" panose="02010609060101010101" charset="-122"/>
                  <a:ea typeface="黑体" panose="02010609060101010101" charset="-122"/>
                  <a:cs typeface="黑体" panose="02010609060101010101" charset="-122"/>
                  <a:sym typeface="+mn-ea"/>
                </a:rPr>
                <a:t>对于单价低的商品来说加工制造无疑是最好的方法了，这样可以获得最大的商品利润。</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5" name="íşľídê"/>
          <p:cNvGrpSpPr/>
          <p:nvPr/>
        </p:nvGrpSpPr>
        <p:grpSpPr>
          <a:xfrm rot="0">
            <a:off x="2753360" y="2339340"/>
            <a:ext cx="1729740" cy="2170430"/>
            <a:chOff x="3723736" y="1808820"/>
            <a:chExt cx="2256251" cy="3103127"/>
          </a:xfrm>
        </p:grpSpPr>
        <p:sp>
          <p:nvSpPr>
            <p:cNvPr id="12" name="ïSḷïḓè"/>
            <p:cNvSpPr/>
            <p:nvPr/>
          </p:nvSpPr>
          <p:spPr>
            <a:xfrm>
              <a:off x="3723736" y="1808820"/>
              <a:ext cx="2256251" cy="3103127"/>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品牌控制</a:t>
              </a:r>
              <a:endParaRPr lang="zh-CN" sz="1600">
                <a:latin typeface="黑体" panose="02010609060101010101" charset="-122"/>
                <a:ea typeface="黑体" panose="02010609060101010101" charset="-122"/>
                <a:cs typeface="黑体" panose="02010609060101010101" charset="-122"/>
                <a:sym typeface="+mn-ea"/>
              </a:endParaRPr>
            </a:p>
          </p:txBody>
        </p:sp>
        <p:sp>
          <p:nvSpPr>
            <p:cNvPr id="13" name="iṧlide"/>
            <p:cNvSpPr/>
            <p:nvPr/>
          </p:nvSpPr>
          <p:spPr>
            <a:xfrm>
              <a:off x="3723736" y="2720885"/>
              <a:ext cx="2256251" cy="2181239"/>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4" name="îšľîde"/>
            <p:cNvSpPr txBox="1"/>
            <p:nvPr/>
          </p:nvSpPr>
          <p:spPr>
            <a:xfrm>
              <a:off x="4474193" y="2453397"/>
              <a:ext cx="755336" cy="707886"/>
            </a:xfrm>
            <a:prstGeom prst="rect">
              <a:avLst/>
            </a:prstGeom>
            <a:noFill/>
          </p:spPr>
          <p:txBody>
            <a:bodyPr wrap="none">
              <a:normAutofit/>
            </a:bodyPr>
            <a:p>
              <a:pPr algn="just"/>
              <a:r>
                <a:rPr lang="en-US" sz="21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02</a:t>
              </a:r>
              <a:endParaRPr lang="en-US" sz="21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5" name="ïş1iḓè"/>
            <p:cNvSpPr/>
            <p:nvPr/>
          </p:nvSpPr>
          <p:spPr>
            <a:xfrm>
              <a:off x="3723736" y="3093759"/>
              <a:ext cx="2170089" cy="532332"/>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加工制造意味着你可以建立自己的品牌，不用受其他品牌规则的限制。</a:t>
              </a:r>
              <a:endParaRPr lang="zh-CN" sz="1400">
                <a:latin typeface="黑体" panose="02010609060101010101" charset="-122"/>
                <a:ea typeface="黑体" panose="02010609060101010101" charset="-122"/>
                <a:cs typeface="黑体" panose="02010609060101010101" charset="-122"/>
                <a:sym typeface="+mn-ea"/>
              </a:endParaRPr>
            </a:p>
          </p:txBody>
        </p:sp>
      </p:grpSp>
      <p:sp>
        <p:nvSpPr>
          <p:cNvPr id="22" name="文本框 21"/>
          <p:cNvSpPr txBox="1"/>
          <p:nvPr/>
        </p:nvSpPr>
        <p:spPr>
          <a:xfrm>
            <a:off x="669290" y="1412875"/>
            <a:ext cx="7907655" cy="583565"/>
          </a:xfrm>
          <a:prstGeom prst="rect">
            <a:avLst/>
          </a:prstGeom>
          <a:noFill/>
        </p:spPr>
        <p:txBody>
          <a:bodyPr wrap="square" rtlCol="0" anchor="t">
            <a:spAutoFit/>
          </a:bodyPr>
          <a:p>
            <a:pPr algn="just"/>
            <a:r>
              <a:rPr lang="en-US" alt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sym typeface="+mn-ea"/>
              </a:rPr>
              <a:t>适合人群：</a:t>
            </a:r>
            <a:r>
              <a:rPr lang="zh-CN" sz="1600">
                <a:latin typeface="黑体" panose="02010609060101010101" charset="-122"/>
                <a:ea typeface="黑体" panose="02010609060101010101" charset="-122"/>
                <a:cs typeface="黑体" panose="02010609060101010101" charset="-122"/>
                <a:sym typeface="+mn-ea"/>
              </a:rPr>
              <a:t>具有独特创意的商品或者现有商品的变体，请工厂加工都是个不错的选择，这个方法适合那些已经验证了商品市场需求并且对商品销售非常有信心的人。</a:t>
            </a:r>
            <a:endParaRPr lang="zh-CN" sz="1600">
              <a:latin typeface="黑体" panose="02010609060101010101" charset="-122"/>
              <a:ea typeface="黑体" panose="02010609060101010101" charset="-122"/>
              <a:cs typeface="黑体" panose="02010609060101010101" charset="-122"/>
              <a:sym typeface="+mn-ea"/>
            </a:endParaRPr>
          </a:p>
        </p:txBody>
      </p:sp>
      <p:grpSp>
        <p:nvGrpSpPr>
          <p:cNvPr id="24" name="ísḻîḑê"/>
          <p:cNvGrpSpPr/>
          <p:nvPr/>
        </p:nvGrpSpPr>
        <p:grpSpPr>
          <a:xfrm rot="0">
            <a:off x="4709795" y="2339340"/>
            <a:ext cx="1723390" cy="2161540"/>
            <a:chOff x="1091444" y="1808820"/>
            <a:chExt cx="2256251" cy="3698776"/>
          </a:xfrm>
        </p:grpSpPr>
        <p:sp>
          <p:nvSpPr>
            <p:cNvPr id="25"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价格控制</a:t>
              </a:r>
              <a:endParaRPr lang="zh-CN" sz="1600">
                <a:latin typeface="黑体" panose="02010609060101010101" charset="-122"/>
                <a:ea typeface="黑体" panose="02010609060101010101" charset="-122"/>
                <a:cs typeface="黑体" panose="02010609060101010101" charset="-122"/>
                <a:sym typeface="+mn-ea"/>
              </a:endParaRPr>
            </a:p>
          </p:txBody>
        </p:sp>
        <p:sp>
          <p:nvSpPr>
            <p:cNvPr id="26" name="íšḷídè"/>
            <p:cNvSpPr/>
            <p:nvPr/>
          </p:nvSpPr>
          <p:spPr>
            <a:xfrm>
              <a:off x="1091444"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27" name="išļïďê"/>
            <p:cNvSpPr txBox="1"/>
            <p:nvPr/>
          </p:nvSpPr>
          <p:spPr>
            <a:xfrm>
              <a:off x="1841901" y="2453397"/>
              <a:ext cx="755336" cy="707886"/>
            </a:xfrm>
            <a:prstGeom prst="rect">
              <a:avLst/>
            </a:prstGeom>
            <a:noFill/>
          </p:spPr>
          <p:txBody>
            <a:bodyPr wrap="none">
              <a:normAutofit fontScale="70000"/>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03</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8" name="ïṣḷídé"/>
            <p:cNvSpPr/>
            <p:nvPr/>
          </p:nvSpPr>
          <p:spPr>
            <a:xfrm>
              <a:off x="1177036" y="3345794"/>
              <a:ext cx="2085068" cy="1273384"/>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能够建立自己的品牌，就能够给自己的商品定价。</a:t>
              </a:r>
              <a:endParaRPr lang="zh-CN" sz="1400">
                <a:latin typeface="黑体" panose="02010609060101010101" charset="-122"/>
                <a:ea typeface="黑体" panose="02010609060101010101" charset="-122"/>
                <a:cs typeface="黑体" panose="02010609060101010101" charset="-122"/>
                <a:sym typeface="+mn-ea"/>
              </a:endParaRPr>
            </a:p>
            <a:p>
              <a:pPr algn="just">
                <a:lnSpc>
                  <a:spcPct val="120000"/>
                </a:lnSpc>
              </a:pPr>
              <a:endParaRPr lang="zh-CN" altLang="en-US" sz="1400" dirty="0">
                <a:latin typeface="黑体" panose="02010609060101010101" charset="-122"/>
                <a:ea typeface="黑体" panose="02010609060101010101" charset="-122"/>
                <a:cs typeface="黑体" panose="02010609060101010101" charset="-122"/>
                <a:sym typeface="+mn-ea"/>
              </a:endParaRPr>
            </a:p>
          </p:txBody>
        </p:sp>
      </p:grpSp>
      <p:grpSp>
        <p:nvGrpSpPr>
          <p:cNvPr id="30" name="íşľídê"/>
          <p:cNvGrpSpPr/>
          <p:nvPr/>
        </p:nvGrpSpPr>
        <p:grpSpPr>
          <a:xfrm rot="0">
            <a:off x="6659880" y="2338070"/>
            <a:ext cx="1711960" cy="2155190"/>
            <a:chOff x="3723736" y="1808820"/>
            <a:chExt cx="2256251" cy="3698776"/>
          </a:xfrm>
        </p:grpSpPr>
        <p:sp>
          <p:nvSpPr>
            <p:cNvPr id="31" name="ïSḷïḓè"/>
            <p:cNvSpPr/>
            <p:nvPr/>
          </p:nvSpPr>
          <p:spPr>
            <a:xfrm>
              <a:off x="3723736" y="1808820"/>
              <a:ext cx="2256251" cy="3698776"/>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质量控制</a:t>
              </a:r>
              <a:endParaRPr lang="zh-CN" sz="1600">
                <a:latin typeface="黑体" panose="02010609060101010101" charset="-122"/>
                <a:ea typeface="黑体" panose="02010609060101010101" charset="-122"/>
                <a:cs typeface="黑体" panose="02010609060101010101" charset="-122"/>
                <a:sym typeface="+mn-ea"/>
              </a:endParaRPr>
            </a:p>
          </p:txBody>
        </p:sp>
        <p:sp>
          <p:nvSpPr>
            <p:cNvPr id="32" name="iṧlide"/>
            <p:cNvSpPr/>
            <p:nvPr/>
          </p:nvSpPr>
          <p:spPr>
            <a:xfrm>
              <a:off x="3723736" y="2718480"/>
              <a:ext cx="2256251" cy="2773023"/>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3" name="îšľîde"/>
            <p:cNvSpPr txBox="1"/>
            <p:nvPr/>
          </p:nvSpPr>
          <p:spPr>
            <a:xfrm>
              <a:off x="4473356" y="2457756"/>
              <a:ext cx="755336" cy="707886"/>
            </a:xfrm>
            <a:prstGeom prst="rect">
              <a:avLst/>
            </a:prstGeom>
            <a:noFill/>
          </p:spPr>
          <p:txBody>
            <a:bodyPr wrap="none">
              <a:normAutofit fontScale="70000"/>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04</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34" name="ïş1iḓè"/>
            <p:cNvSpPr/>
            <p:nvPr/>
          </p:nvSpPr>
          <p:spPr>
            <a:xfrm>
              <a:off x="3809263" y="3166598"/>
              <a:ext cx="2084927" cy="532453"/>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商品和品牌都是自己的，自然能够把控最终的商品质量，这点跟代销和批发不同。</a:t>
              </a:r>
              <a:endParaRPr lang="zh-CN" sz="1400">
                <a:latin typeface="黑体" panose="02010609060101010101" charset="-122"/>
                <a:ea typeface="黑体" panose="02010609060101010101" charset="-122"/>
                <a:cs typeface="黑体" panose="02010609060101010101" charset="-122"/>
                <a:sym typeface="+mn-ea"/>
              </a:endParaRPr>
            </a:p>
          </p:txBody>
        </p:sp>
      </p:grpSp>
      <p:sp>
        <p:nvSpPr>
          <p:cNvPr id="16" name="íšḷîdè"/>
          <p:cNvSpPr/>
          <p:nvPr/>
        </p:nvSpPr>
        <p:spPr>
          <a:xfrm rot="11026181">
            <a:off x="3333274" y="3607859"/>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46" name="is1íḑê"/>
          <p:cNvSpPr/>
          <p:nvPr/>
        </p:nvSpPr>
        <p:spPr>
          <a:xfrm rot="11026181">
            <a:off x="3356610" y="3607859"/>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54" name="íṡḻíḍê"/>
          <p:cNvSpPr/>
          <p:nvPr/>
        </p:nvSpPr>
        <p:spPr>
          <a:xfrm rot="11026181">
            <a:off x="3356610" y="4503685"/>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4" name="iśļîdè"/>
          <p:cNvSpPr/>
          <p:nvPr/>
        </p:nvSpPr>
        <p:spPr>
          <a:xfrm>
            <a:off x="893604" y="790681"/>
            <a:ext cx="3239453" cy="443865"/>
          </a:xfrm>
          <a:prstGeom prst="rect">
            <a:avLst/>
          </a:prstGeom>
        </p:spPr>
        <p:txBody>
          <a:bodyPr wrap="square" lIns="216000" anchor="ctr" anchorCtr="0">
            <a:noAutofit/>
          </a:bodyPr>
          <a:p>
            <a:pPr algn="l">
              <a:lnSpc>
                <a:spcPct val="120000"/>
              </a:lnSpc>
            </a:pPr>
            <a:r>
              <a:rPr lang="zh-CN" sz="2200" dirty="0" smtClean="0">
                <a:solidFill>
                  <a:srgbClr val="AC1A21"/>
                </a:solidFill>
                <a:latin typeface="黑体" panose="02010609060101010101" charset="-122"/>
                <a:ea typeface="黑体" panose="02010609060101010101" charset="-122"/>
                <a:cs typeface="黑体" panose="02010609060101010101" charset="-122"/>
                <a:sym typeface="黑体" panose="02010609060101010101" charset="-122"/>
              </a:rPr>
              <a:t>►优</a:t>
            </a:r>
            <a:r>
              <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点</a:t>
            </a:r>
            <a:endPar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加工制造</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2" name="ísḻîḑê"/>
          <p:cNvGrpSpPr/>
          <p:nvPr/>
        </p:nvGrpSpPr>
        <p:grpSpPr>
          <a:xfrm rot="0">
            <a:off x="840740" y="1606550"/>
            <a:ext cx="1993265" cy="2950210"/>
            <a:chOff x="1091444" y="1808820"/>
            <a:chExt cx="2256953" cy="3698776"/>
          </a:xfrm>
        </p:grpSpPr>
        <p:sp>
          <p:nvSpPr>
            <p:cNvPr id="17"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最小订单量</a:t>
              </a:r>
              <a:endParaRPr lang="zh-CN" sz="1600">
                <a:latin typeface="黑体" panose="02010609060101010101" charset="-122"/>
                <a:ea typeface="黑体" panose="02010609060101010101" charset="-122"/>
                <a:cs typeface="黑体" panose="02010609060101010101" charset="-122"/>
                <a:sym typeface="+mn-ea"/>
              </a:endParaRPr>
            </a:p>
          </p:txBody>
        </p:sp>
        <p:sp>
          <p:nvSpPr>
            <p:cNvPr id="18" name="íšḷídè"/>
            <p:cNvSpPr/>
            <p:nvPr/>
          </p:nvSpPr>
          <p:spPr>
            <a:xfrm>
              <a:off x="1092010" y="2733514"/>
              <a:ext cx="2256387" cy="2758647"/>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9" name="išļïďê"/>
            <p:cNvSpPr txBox="1"/>
            <p:nvPr/>
          </p:nvSpPr>
          <p:spPr>
            <a:xfrm>
              <a:off x="1841901"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01</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0" name="ïṣḷídé"/>
            <p:cNvSpPr/>
            <p:nvPr/>
          </p:nvSpPr>
          <p:spPr>
            <a:xfrm>
              <a:off x="1091514" y="3048866"/>
              <a:ext cx="2084927" cy="532453"/>
            </a:xfrm>
            <a:prstGeom prst="rect">
              <a:avLst/>
            </a:prstGeom>
          </p:spPr>
          <p:txBody>
            <a:bodyPr wrap="square"/>
            <a:p>
              <a:pPr algn="just">
                <a:lnSpc>
                  <a:spcPct val="120000"/>
                </a:lnSpc>
              </a:pPr>
              <a:r>
                <a:rPr lang="zh-CN" sz="1400">
                  <a:latin typeface="黑体" panose="02010609060101010101" charset="-122"/>
                  <a:ea typeface="黑体" panose="02010609060101010101" charset="-122"/>
                  <a:cs typeface="黑体" panose="02010609060101010101" charset="-122"/>
                  <a:sym typeface="+mn-ea"/>
                </a:rPr>
                <a:t>制造商一般都有最小订单数量，如果对自己的商品销售没有极大的信心和把握，大批量生产会带来库存滞销。</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5" name="íşľídê"/>
          <p:cNvGrpSpPr/>
          <p:nvPr/>
        </p:nvGrpSpPr>
        <p:grpSpPr>
          <a:xfrm rot="0">
            <a:off x="3053715" y="1605915"/>
            <a:ext cx="2879090" cy="2948940"/>
            <a:chOff x="3659155" y="1808820"/>
            <a:chExt cx="2386006" cy="3698776"/>
          </a:xfrm>
        </p:grpSpPr>
        <p:sp>
          <p:nvSpPr>
            <p:cNvPr id="12" name="ïSḷïḓè"/>
            <p:cNvSpPr/>
            <p:nvPr/>
          </p:nvSpPr>
          <p:spPr>
            <a:xfrm>
              <a:off x="3723736" y="1808820"/>
              <a:ext cx="2256251" cy="3698776"/>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海外制造商欺诈风险</a:t>
              </a:r>
              <a:endParaRPr lang="zh-CN" sz="1600">
                <a:latin typeface="黑体" panose="02010609060101010101" charset="-122"/>
                <a:ea typeface="黑体" panose="02010609060101010101" charset="-122"/>
                <a:cs typeface="黑体" panose="02010609060101010101" charset="-122"/>
                <a:sym typeface="+mn-ea"/>
              </a:endParaRPr>
            </a:p>
          </p:txBody>
        </p:sp>
        <p:sp>
          <p:nvSpPr>
            <p:cNvPr id="13" name="iṧlide"/>
            <p:cNvSpPr/>
            <p:nvPr/>
          </p:nvSpPr>
          <p:spPr>
            <a:xfrm>
              <a:off x="3723736"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4" name="îšľîde"/>
            <p:cNvSpPr txBox="1"/>
            <p:nvPr/>
          </p:nvSpPr>
          <p:spPr>
            <a:xfrm>
              <a:off x="4474193"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  02</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5" name="ïş1iḓè"/>
            <p:cNvSpPr/>
            <p:nvPr/>
          </p:nvSpPr>
          <p:spPr>
            <a:xfrm>
              <a:off x="3659155" y="3057344"/>
              <a:ext cx="2386006" cy="532541"/>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在国内寻找制造商都有一定的风险，更别说国外了，被忽悠了很难讨回公道，像阿里巴巴这样的公司都有保护措施来防止客户被欺诈，但是万一遇上了，就是个让人头疼的大问题了。</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24" name="ísḻîḑê"/>
          <p:cNvGrpSpPr/>
          <p:nvPr/>
        </p:nvGrpSpPr>
        <p:grpSpPr>
          <a:xfrm rot="0">
            <a:off x="5965190" y="1606550"/>
            <a:ext cx="2376805" cy="2950210"/>
            <a:chOff x="1017964" y="1808820"/>
            <a:chExt cx="2403935" cy="3698776"/>
          </a:xfrm>
        </p:grpSpPr>
        <p:sp>
          <p:nvSpPr>
            <p:cNvPr id="25"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altLang="en-US" sz="1600" dirty="0">
                  <a:latin typeface="黑体" panose="02010609060101010101" charset="-122"/>
                  <a:ea typeface="黑体" panose="02010609060101010101" charset="-122"/>
                  <a:sym typeface="黑体" panose="02010609060101010101" charset="-122"/>
                </a:rPr>
                <a:t>时间长</a:t>
              </a:r>
              <a:endParaRPr lang="zh-CN" altLang="en-US" sz="1600" dirty="0">
                <a:latin typeface="黑体" panose="02010609060101010101" charset="-122"/>
                <a:ea typeface="黑体" panose="02010609060101010101" charset="-122"/>
                <a:sym typeface="黑体" panose="02010609060101010101" charset="-122"/>
              </a:endParaRPr>
            </a:p>
          </p:txBody>
        </p:sp>
        <p:sp>
          <p:nvSpPr>
            <p:cNvPr id="26" name="íšḷídè"/>
            <p:cNvSpPr/>
            <p:nvPr/>
          </p:nvSpPr>
          <p:spPr>
            <a:xfrm>
              <a:off x="1091444"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27" name="išļïďê"/>
            <p:cNvSpPr txBox="1"/>
            <p:nvPr/>
          </p:nvSpPr>
          <p:spPr>
            <a:xfrm>
              <a:off x="1841901"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 03</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8" name="ïṣḷídé"/>
            <p:cNvSpPr/>
            <p:nvPr/>
          </p:nvSpPr>
          <p:spPr>
            <a:xfrm>
              <a:off x="1017964" y="3161483"/>
              <a:ext cx="2403935" cy="1273150"/>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从商品原型到样品到细化再到生产，会是一个较长的周期，如果是海外制造商的话，还会存在因为语言、距离、文化带来的障碍导致延时。</a:t>
              </a:r>
              <a:endParaRPr lang="zh-CN" sz="1400">
                <a:latin typeface="黑体" panose="02010609060101010101" charset="-122"/>
                <a:ea typeface="黑体" panose="02010609060101010101" charset="-122"/>
                <a:cs typeface="黑体" panose="02010609060101010101" charset="-122"/>
                <a:sym typeface="+mn-ea"/>
              </a:endParaRPr>
            </a:p>
          </p:txBody>
        </p:sp>
      </p:grpSp>
      <p:sp>
        <p:nvSpPr>
          <p:cNvPr id="3" name="iśļîdè"/>
          <p:cNvSpPr/>
          <p:nvPr/>
        </p:nvSpPr>
        <p:spPr>
          <a:xfrm>
            <a:off x="893604" y="790681"/>
            <a:ext cx="3239453" cy="443865"/>
          </a:xfrm>
          <a:prstGeom prst="rect">
            <a:avLst/>
          </a:prstGeom>
        </p:spPr>
        <p:txBody>
          <a:bodyPr wrap="square" lIns="216000" anchor="ctr" anchorCtr="0">
            <a:noAutofit/>
          </a:bodyPr>
          <a:p>
            <a:pPr algn="l">
              <a:lnSpc>
                <a:spcPct val="120000"/>
              </a:lnSpc>
            </a:pPr>
            <a:r>
              <a:rPr lang="zh-CN" sz="2200" dirty="0" smtClean="0">
                <a:solidFill>
                  <a:srgbClr val="AC1A21"/>
                </a:solidFill>
                <a:latin typeface="黑体" panose="02010609060101010101" charset="-122"/>
                <a:ea typeface="黑体" panose="02010609060101010101" charset="-122"/>
                <a:cs typeface="黑体" panose="02010609060101010101" charset="-122"/>
                <a:sym typeface="黑体" panose="02010609060101010101" charset="-122"/>
              </a:rPr>
              <a:t>►缺</a:t>
            </a:r>
            <a:r>
              <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点</a:t>
            </a:r>
            <a:endPar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lgn="just">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加工制造</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6" name="î$1íďe"/>
          <p:cNvGrpSpPr/>
          <p:nvPr/>
        </p:nvGrpSpPr>
        <p:grpSpPr>
          <a:xfrm rot="0">
            <a:off x="3160236" y="1138344"/>
            <a:ext cx="2322195" cy="3239453"/>
            <a:chOff x="1797606" y="1470168"/>
            <a:chExt cx="3096532" cy="4319514"/>
          </a:xfrm>
        </p:grpSpPr>
        <p:sp>
          <p:nvSpPr>
            <p:cNvPr id="29" name="îṧ1ïḋé"/>
            <p:cNvSpPr/>
            <p:nvPr/>
          </p:nvSpPr>
          <p:spPr>
            <a:xfrm rot="17767266">
              <a:off x="1863511" y="1697739"/>
              <a:ext cx="2949457" cy="2949457"/>
            </a:xfrm>
            <a:prstGeom prst="arc">
              <a:avLst>
                <a:gd name="adj1" fmla="val 10740212"/>
                <a:gd name="adj2" fmla="val 0"/>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cxnSp>
          <p:nvCxnSpPr>
            <p:cNvPr id="30" name="直接连接符 29"/>
            <p:cNvCxnSpPr/>
            <p:nvPr/>
          </p:nvCxnSpPr>
          <p:spPr>
            <a:xfrm flipV="1">
              <a:off x="2249040" y="4449952"/>
              <a:ext cx="462783" cy="943777"/>
            </a:xfrm>
            <a:prstGeom prst="line">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3964656" y="1470168"/>
              <a:ext cx="208309" cy="424817"/>
            </a:xfrm>
            <a:prstGeom prst="line">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ïṣḷíḍê"/>
            <p:cNvSpPr/>
            <p:nvPr/>
          </p:nvSpPr>
          <p:spPr>
            <a:xfrm>
              <a:off x="2131739" y="5176458"/>
              <a:ext cx="2157272" cy="613224"/>
            </a:xfrm>
            <a:prstGeom prst="ellipse">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3" name="iSľiḍé"/>
            <p:cNvSpPr/>
            <p:nvPr/>
          </p:nvSpPr>
          <p:spPr>
            <a:xfrm rot="1757658">
              <a:off x="2719449" y="2015452"/>
              <a:ext cx="2174689" cy="628834"/>
            </a:xfrm>
            <a:custGeom>
              <a:avLst/>
              <a:gdLst>
                <a:gd name="connsiteX0" fmla="*/ 895136 w 1790272"/>
                <a:gd name="connsiteY0" fmla="*/ 0 h 517676"/>
                <a:gd name="connsiteX1" fmla="*/ 1752819 w 1790272"/>
                <a:gd name="connsiteY1" fmla="*/ 456026 h 517676"/>
                <a:gd name="connsiteX2" fmla="*/ 1790272 w 1790272"/>
                <a:gd name="connsiteY2" fmla="*/ 517676 h 517676"/>
                <a:gd name="connsiteX3" fmla="*/ 0 w 1790272"/>
                <a:gd name="connsiteY3" fmla="*/ 517676 h 517676"/>
                <a:gd name="connsiteX4" fmla="*/ 37453 w 1790272"/>
                <a:gd name="connsiteY4" fmla="*/ 456026 h 517676"/>
                <a:gd name="connsiteX5" fmla="*/ 895136 w 1790272"/>
                <a:gd name="connsiteY5" fmla="*/ 0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0272" h="517676">
                  <a:moveTo>
                    <a:pt x="895136" y="0"/>
                  </a:moveTo>
                  <a:cubicBezTo>
                    <a:pt x="1252164" y="0"/>
                    <a:pt x="1566942" y="180893"/>
                    <a:pt x="1752819" y="456026"/>
                  </a:cubicBezTo>
                  <a:lnTo>
                    <a:pt x="1790272" y="517676"/>
                  </a:lnTo>
                  <a:lnTo>
                    <a:pt x="0" y="517676"/>
                  </a:lnTo>
                  <a:lnTo>
                    <a:pt x="37453" y="456026"/>
                  </a:lnTo>
                  <a:cubicBezTo>
                    <a:pt x="223330" y="180893"/>
                    <a:pt x="538108" y="0"/>
                    <a:pt x="895136" y="0"/>
                  </a:cubicBezTo>
                  <a:close/>
                </a:path>
              </a:pathLst>
            </a:custGeom>
            <a:solidFill>
              <a:srgbClr val="C9343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4" name="îṩḻîdé"/>
            <p:cNvSpPr/>
            <p:nvPr/>
          </p:nvSpPr>
          <p:spPr>
            <a:xfrm rot="1757658">
              <a:off x="1935602" y="3111205"/>
              <a:ext cx="2512854" cy="628834"/>
            </a:xfrm>
            <a:custGeom>
              <a:avLst/>
              <a:gdLst>
                <a:gd name="connsiteX0" fmla="*/ 0 w 2068660"/>
                <a:gd name="connsiteY0" fmla="*/ 0 h 517676"/>
                <a:gd name="connsiteX1" fmla="*/ 2068660 w 2068660"/>
                <a:gd name="connsiteY1" fmla="*/ 0 h 517676"/>
                <a:gd name="connsiteX2" fmla="*/ 1943822 w 2068660"/>
                <a:gd name="connsiteY2" fmla="*/ 493023 h 517676"/>
                <a:gd name="connsiteX3" fmla="*/ 1928845 w 2068660"/>
                <a:gd name="connsiteY3" fmla="*/ 517676 h 517676"/>
                <a:gd name="connsiteX4" fmla="*/ 139815 w 2068660"/>
                <a:gd name="connsiteY4" fmla="*/ 517676 h 517676"/>
                <a:gd name="connsiteX5" fmla="*/ 124838 w 2068660"/>
                <a:gd name="connsiteY5" fmla="*/ 493023 h 517676"/>
                <a:gd name="connsiteX6" fmla="*/ 0 w 2068660"/>
                <a:gd name="connsiteY6" fmla="*/ 0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60" h="517676">
                  <a:moveTo>
                    <a:pt x="0" y="0"/>
                  </a:moveTo>
                  <a:lnTo>
                    <a:pt x="2068660" y="0"/>
                  </a:lnTo>
                  <a:cubicBezTo>
                    <a:pt x="2068660" y="178514"/>
                    <a:pt x="2023437" y="346466"/>
                    <a:pt x="1943822" y="493023"/>
                  </a:cubicBezTo>
                  <a:lnTo>
                    <a:pt x="1928845" y="517676"/>
                  </a:lnTo>
                  <a:lnTo>
                    <a:pt x="139815" y="517676"/>
                  </a:lnTo>
                  <a:lnTo>
                    <a:pt x="124838" y="493023"/>
                  </a:lnTo>
                  <a:cubicBezTo>
                    <a:pt x="45223" y="346466"/>
                    <a:pt x="0" y="178514"/>
                    <a:pt x="0" y="0"/>
                  </a:cubicBezTo>
                  <a:close/>
                </a:path>
              </a:pathLst>
            </a:custGeom>
            <a:solidFill>
              <a:srgbClr val="C9343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5" name="ïṡ1íḍè"/>
            <p:cNvSpPr/>
            <p:nvPr/>
          </p:nvSpPr>
          <p:spPr>
            <a:xfrm rot="1757658">
              <a:off x="2243288" y="2562787"/>
              <a:ext cx="2512854" cy="628834"/>
            </a:xfrm>
            <a:custGeom>
              <a:avLst/>
              <a:gdLst>
                <a:gd name="connsiteX0" fmla="*/ 139815 w 2068660"/>
                <a:gd name="connsiteY0" fmla="*/ 0 h 517676"/>
                <a:gd name="connsiteX1" fmla="*/ 1928845 w 2068660"/>
                <a:gd name="connsiteY1" fmla="*/ 0 h 517676"/>
                <a:gd name="connsiteX2" fmla="*/ 1943822 w 2068660"/>
                <a:gd name="connsiteY2" fmla="*/ 24653 h 517676"/>
                <a:gd name="connsiteX3" fmla="*/ 2068660 w 2068660"/>
                <a:gd name="connsiteY3" fmla="*/ 517676 h 517676"/>
                <a:gd name="connsiteX4" fmla="*/ 0 w 2068660"/>
                <a:gd name="connsiteY4" fmla="*/ 517676 h 517676"/>
                <a:gd name="connsiteX5" fmla="*/ 124838 w 2068660"/>
                <a:gd name="connsiteY5" fmla="*/ 24653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660" h="517676">
                  <a:moveTo>
                    <a:pt x="139815" y="0"/>
                  </a:moveTo>
                  <a:lnTo>
                    <a:pt x="1928845" y="0"/>
                  </a:lnTo>
                  <a:lnTo>
                    <a:pt x="1943822" y="24653"/>
                  </a:lnTo>
                  <a:cubicBezTo>
                    <a:pt x="2023437" y="171211"/>
                    <a:pt x="2068660" y="339162"/>
                    <a:pt x="2068660" y="517676"/>
                  </a:cubicBezTo>
                  <a:lnTo>
                    <a:pt x="0" y="517676"/>
                  </a:lnTo>
                  <a:cubicBezTo>
                    <a:pt x="0" y="339162"/>
                    <a:pt x="45223" y="171211"/>
                    <a:pt x="124838" y="24653"/>
                  </a:cubicBezTo>
                  <a:close/>
                </a:path>
              </a:pathLst>
            </a:custGeom>
            <a:solidFill>
              <a:srgbClr val="AC1A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6" name="îṧļiḍê"/>
            <p:cNvSpPr/>
            <p:nvPr/>
          </p:nvSpPr>
          <p:spPr>
            <a:xfrm rot="1757658">
              <a:off x="1797606" y="3658540"/>
              <a:ext cx="2174689" cy="628834"/>
            </a:xfrm>
            <a:custGeom>
              <a:avLst/>
              <a:gdLst>
                <a:gd name="connsiteX0" fmla="*/ 0 w 1790272"/>
                <a:gd name="connsiteY0" fmla="*/ 0 h 517676"/>
                <a:gd name="connsiteX1" fmla="*/ 1790272 w 1790272"/>
                <a:gd name="connsiteY1" fmla="*/ 0 h 517676"/>
                <a:gd name="connsiteX2" fmla="*/ 1752819 w 1790272"/>
                <a:gd name="connsiteY2" fmla="*/ 61650 h 517676"/>
                <a:gd name="connsiteX3" fmla="*/ 895136 w 1790272"/>
                <a:gd name="connsiteY3" fmla="*/ 517676 h 517676"/>
                <a:gd name="connsiteX4" fmla="*/ 37453 w 1790272"/>
                <a:gd name="connsiteY4" fmla="*/ 61650 h 51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272" h="517676">
                  <a:moveTo>
                    <a:pt x="0" y="0"/>
                  </a:moveTo>
                  <a:lnTo>
                    <a:pt x="1790272" y="0"/>
                  </a:lnTo>
                  <a:lnTo>
                    <a:pt x="1752819" y="61650"/>
                  </a:lnTo>
                  <a:cubicBezTo>
                    <a:pt x="1566942" y="336784"/>
                    <a:pt x="1252164" y="517676"/>
                    <a:pt x="895136" y="517676"/>
                  </a:cubicBezTo>
                  <a:cubicBezTo>
                    <a:pt x="538108" y="517676"/>
                    <a:pt x="223330" y="336784"/>
                    <a:pt x="37453" y="61650"/>
                  </a:cubicBezTo>
                  <a:close/>
                </a:path>
              </a:pathLst>
            </a:custGeom>
            <a:solidFill>
              <a:srgbClr val="AC1A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grpSp>
      <p:grpSp>
        <p:nvGrpSpPr>
          <p:cNvPr id="11" name="îSḷiḍè"/>
          <p:cNvGrpSpPr/>
          <p:nvPr/>
        </p:nvGrpSpPr>
        <p:grpSpPr>
          <a:xfrm rot="0">
            <a:off x="542356" y="1689841"/>
            <a:ext cx="7565436" cy="2305050"/>
            <a:chOff x="1016943" y="2624665"/>
            <a:chExt cx="10087296" cy="3073400"/>
          </a:xfrm>
        </p:grpSpPr>
        <p:grpSp>
          <p:nvGrpSpPr>
            <p:cNvPr id="21" name="îṡliḍe"/>
            <p:cNvGrpSpPr/>
            <p:nvPr/>
          </p:nvGrpSpPr>
          <p:grpSpPr>
            <a:xfrm>
              <a:off x="7589576" y="2624665"/>
              <a:ext cx="3514663" cy="2876973"/>
              <a:chOff x="7589576" y="1912116"/>
              <a:chExt cx="3514663" cy="2876973"/>
            </a:xfrm>
          </p:grpSpPr>
          <p:grpSp>
            <p:nvGrpSpPr>
              <p:cNvPr id="22" name="îśliďê"/>
              <p:cNvGrpSpPr/>
              <p:nvPr/>
            </p:nvGrpSpPr>
            <p:grpSpPr>
              <a:xfrm>
                <a:off x="7589576" y="1912116"/>
                <a:ext cx="3192795" cy="2876973"/>
                <a:chOff x="356272" y="1491637"/>
                <a:chExt cx="4598970" cy="2876973"/>
              </a:xfrm>
            </p:grpSpPr>
            <p:sp>
              <p:nvSpPr>
                <p:cNvPr id="38" name="íSļîḑè"/>
                <p:cNvSpPr/>
                <p:nvPr/>
              </p:nvSpPr>
              <p:spPr>
                <a:xfrm>
                  <a:off x="1193500" y="1491637"/>
                  <a:ext cx="3761195" cy="307777"/>
                </a:xfrm>
                <a:prstGeom prst="rect">
                  <a:avLst/>
                </a:prstGeom>
              </p:spPr>
              <p:txBody>
                <a:bodyPr wrap="none" lIns="0" tIns="0" rIns="0" bIns="0">
                  <a:noAutofit/>
                </a:bodyPr>
                <a:p>
                  <a:pPr algn="just"/>
                  <a:r>
                    <a:rPr lang="zh-CN" altLang="en-US" sz="2400" dirty="0">
                      <a:latin typeface="黑体" panose="02010609060101010101" charset="-122"/>
                      <a:ea typeface="黑体" panose="02010609060101010101" charset="-122"/>
                      <a:sym typeface="黑体" panose="02010609060101010101" charset="-122"/>
                    </a:rPr>
                    <a:t>风险</a:t>
                  </a:r>
                  <a:endParaRPr lang="zh-CN" altLang="en-US" sz="2400" dirty="0">
                    <a:latin typeface="黑体" panose="02010609060101010101" charset="-122"/>
                    <a:ea typeface="黑体" panose="02010609060101010101" charset="-122"/>
                    <a:sym typeface="黑体" panose="02010609060101010101" charset="-122"/>
                  </a:endParaRPr>
                </a:p>
              </p:txBody>
            </p:sp>
            <p:sp>
              <p:nvSpPr>
                <p:cNvPr id="41" name="îšliḍê"/>
                <p:cNvSpPr/>
                <p:nvPr/>
              </p:nvSpPr>
              <p:spPr>
                <a:xfrm>
                  <a:off x="356272" y="2148650"/>
                  <a:ext cx="4598970" cy="2219960"/>
                </a:xfrm>
                <a:prstGeom prst="rect">
                  <a:avLst/>
                </a:prstGeom>
              </p:spPr>
              <p:txBody>
                <a:bodyPr wrap="none" lIns="0" tIns="0" rIns="0" bIns="0"/>
                <a:p>
                  <a:pPr algn="just"/>
                  <a:r>
                    <a:rPr lang="en-US" altLang="zh-CN" sz="16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高风险高回报，加工自己的商</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品首先需要购买大量的广告资源，</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但是并不能保证这一定能推动销售，</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并且制造商通常有最低订单数量。</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    事实上，当DIY的商品开始有不</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错的销量之后，就可以转由制造商</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来负责供应链工作，制造商其实主</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要是把你的商品成本降低，从而获得</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更多的利润。</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p:txBody>
            </p:sp>
          </p:grpSp>
          <p:cxnSp>
            <p:nvCxnSpPr>
              <p:cNvPr id="42" name="直接连接符 41"/>
              <p:cNvCxnSpPr/>
              <p:nvPr/>
            </p:nvCxnSpPr>
            <p:spPr>
              <a:xfrm>
                <a:off x="7938670" y="2471753"/>
                <a:ext cx="3165569"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43" name="i$ḷíďé"/>
            <p:cNvGrpSpPr/>
            <p:nvPr/>
          </p:nvGrpSpPr>
          <p:grpSpPr>
            <a:xfrm>
              <a:off x="1016943" y="2624665"/>
              <a:ext cx="3399069" cy="3073400"/>
              <a:chOff x="1016943" y="1697288"/>
              <a:chExt cx="3399069" cy="3073400"/>
            </a:xfrm>
          </p:grpSpPr>
          <p:grpSp>
            <p:nvGrpSpPr>
              <p:cNvPr id="44" name="íSḻîďè"/>
              <p:cNvGrpSpPr/>
              <p:nvPr/>
            </p:nvGrpSpPr>
            <p:grpSpPr>
              <a:xfrm>
                <a:off x="1016943" y="1697288"/>
                <a:ext cx="3396843" cy="3073400"/>
                <a:chOff x="627318" y="1491637"/>
                <a:chExt cx="4892884" cy="3073400"/>
              </a:xfrm>
            </p:grpSpPr>
            <p:sp>
              <p:nvSpPr>
                <p:cNvPr id="48" name="iśḷidè"/>
                <p:cNvSpPr/>
                <p:nvPr/>
              </p:nvSpPr>
              <p:spPr>
                <a:xfrm>
                  <a:off x="1193500" y="1491637"/>
                  <a:ext cx="3761195" cy="307777"/>
                </a:xfrm>
                <a:prstGeom prst="rect">
                  <a:avLst/>
                </a:prstGeom>
              </p:spPr>
              <p:txBody>
                <a:bodyPr wrap="none" lIns="0" tIns="0" rIns="0" bIns="0">
                  <a:noAutofit/>
                </a:bodyPr>
                <a:p>
                  <a:pPr algn="just"/>
                  <a:r>
                    <a:rPr lang="zh-CN" altLang="en-US" sz="2400" dirty="0">
                      <a:latin typeface="黑体" panose="02010609060101010101" charset="-122"/>
                      <a:ea typeface="黑体" panose="02010609060101010101" charset="-122"/>
                      <a:sym typeface="黑体" panose="02010609060101010101" charset="-122"/>
                    </a:rPr>
                    <a:t>利润</a:t>
                  </a:r>
                  <a:endParaRPr lang="zh-CN" altLang="en-US" sz="2400" dirty="0">
                    <a:latin typeface="黑体" panose="02010609060101010101" charset="-122"/>
                    <a:ea typeface="黑体" panose="02010609060101010101" charset="-122"/>
                    <a:sym typeface="黑体" panose="02010609060101010101" charset="-122"/>
                  </a:endParaRPr>
                </a:p>
              </p:txBody>
            </p:sp>
            <p:sp>
              <p:nvSpPr>
                <p:cNvPr id="51" name="iṡḻîḓé"/>
                <p:cNvSpPr/>
                <p:nvPr/>
              </p:nvSpPr>
              <p:spPr>
                <a:xfrm>
                  <a:off x="627318" y="2344230"/>
                  <a:ext cx="4892884" cy="2220807"/>
                </a:xfrm>
                <a:prstGeom prst="rect">
                  <a:avLst/>
                </a:prstGeom>
              </p:spPr>
              <p:txBody>
                <a:bodyPr wrap="none" lIns="0" tIns="0" rIns="0" bIns="0">
                  <a:normAutofit/>
                </a:bodyPr>
                <a:p>
                  <a:pPr algn="just"/>
                  <a:r>
                    <a:rPr lang="en-US" altLang="zh-CN" sz="16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这与你合作的制造商</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相关，一般来说，自己的</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just"/>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品牌利润会比批发和代销要高。</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p:txBody>
            </p:sp>
          </p:grpSp>
          <p:cxnSp>
            <p:nvCxnSpPr>
              <p:cNvPr id="52" name="直接连接符 51"/>
              <p:cNvCxnSpPr/>
              <p:nvPr/>
            </p:nvCxnSpPr>
            <p:spPr>
              <a:xfrm>
                <a:off x="1296257" y="2258830"/>
                <a:ext cx="3119755" cy="32385"/>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4918863" y="868548"/>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721"/>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2073"/>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885"/>
            <a:ext cx="3597775" cy="714375"/>
          </a:xfrm>
          <a:prstGeom prst="rect">
            <a:avLst/>
          </a:prstGeom>
          <a:noFill/>
        </p:spPr>
        <p:txBody>
          <a:bodyPr wrap="square" rtlCol="0">
            <a:spAutoFit/>
          </a:bodyPr>
          <a:lstStyle/>
          <a:p>
            <a:r>
              <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rPr>
              <a:t>Part Three.</a:t>
            </a:r>
            <a:endPar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endParaRPr>
          </a:p>
        </p:txBody>
      </p:sp>
      <p:sp>
        <p:nvSpPr>
          <p:cNvPr id="16" name="文本框 15"/>
          <p:cNvSpPr txBox="1"/>
          <p:nvPr/>
        </p:nvSpPr>
        <p:spPr>
          <a:xfrm>
            <a:off x="2306479" y="2540900"/>
            <a:ext cx="2612231" cy="783590"/>
          </a:xfrm>
          <a:prstGeom prst="rect">
            <a:avLst/>
          </a:prstGeom>
          <a:noFill/>
        </p:spPr>
        <p:txBody>
          <a:bodyPr wrap="square" rtlCol="0">
            <a:spAutoFit/>
          </a:bodyPr>
          <a:lstStyle/>
          <a:p>
            <a:pPr algn="l">
              <a:spcBef>
                <a:spcPct val="0"/>
              </a:spcBef>
            </a:pPr>
            <a:r>
              <a:rPr lang="zh-CN" altLang="en-US" sz="4500" dirty="0">
                <a:latin typeface="黑体" panose="02010609060101010101" charset="-122"/>
                <a:ea typeface="黑体" panose="02010609060101010101" charset="-122"/>
                <a:sym typeface="黑体" panose="02010609060101010101" charset="-122"/>
              </a:rPr>
              <a:t>批发</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30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批发</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2" name="ísḻîḑê"/>
          <p:cNvGrpSpPr/>
          <p:nvPr/>
        </p:nvGrpSpPr>
        <p:grpSpPr>
          <a:xfrm rot="0">
            <a:off x="2459355" y="2178685"/>
            <a:ext cx="1991360" cy="2656205"/>
            <a:chOff x="1091444" y="1808820"/>
            <a:chExt cx="2256953" cy="3100321"/>
          </a:xfrm>
        </p:grpSpPr>
        <p:sp>
          <p:nvSpPr>
            <p:cNvPr id="17" name="ïśḷiďè"/>
            <p:cNvSpPr/>
            <p:nvPr/>
          </p:nvSpPr>
          <p:spPr>
            <a:xfrm>
              <a:off x="1091444" y="1808820"/>
              <a:ext cx="2256243" cy="3100321"/>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品牌知名度</a:t>
              </a:r>
              <a:endParaRPr lang="zh-CN" sz="1600">
                <a:latin typeface="黑体" panose="02010609060101010101" charset="-122"/>
                <a:ea typeface="黑体" panose="02010609060101010101" charset="-122"/>
                <a:cs typeface="黑体" panose="02010609060101010101" charset="-122"/>
                <a:sym typeface="+mn-ea"/>
              </a:endParaRPr>
            </a:p>
          </p:txBody>
        </p:sp>
        <p:sp>
          <p:nvSpPr>
            <p:cNvPr id="18" name="íšḷídè"/>
            <p:cNvSpPr/>
            <p:nvPr/>
          </p:nvSpPr>
          <p:spPr>
            <a:xfrm>
              <a:off x="1092154" y="2720885"/>
              <a:ext cx="2256243" cy="2175627"/>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9" name="išļïďê"/>
            <p:cNvSpPr txBox="1"/>
            <p:nvPr/>
          </p:nvSpPr>
          <p:spPr>
            <a:xfrm>
              <a:off x="1841901"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01</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0" name="ïṣḷídé"/>
            <p:cNvSpPr/>
            <p:nvPr/>
          </p:nvSpPr>
          <p:spPr>
            <a:xfrm>
              <a:off x="1091514" y="3048866"/>
              <a:ext cx="2084927" cy="532453"/>
            </a:xfrm>
            <a:prstGeom prst="rect">
              <a:avLst/>
            </a:prstGeom>
          </p:spPr>
          <p:txBody>
            <a:bodyPr wrap="square"/>
            <a:p>
              <a:pPr algn="just">
                <a:lnSpc>
                  <a:spcPct val="120000"/>
                </a:lnSpc>
              </a:pPr>
              <a:r>
                <a:rPr lang="zh-CN" sz="1400">
                  <a:latin typeface="黑体" panose="02010609060101010101" charset="-122"/>
                  <a:ea typeface="黑体" panose="02010609060101010101" charset="-122"/>
                  <a:cs typeface="黑体" panose="02010609060101010101" charset="-122"/>
                  <a:sym typeface="+mn-ea"/>
                </a:rPr>
                <a:t>如果品牌事先已经有了一定的知名度，后期也会节省一些广告成本。</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5" name="íşľídê"/>
          <p:cNvGrpSpPr/>
          <p:nvPr/>
        </p:nvGrpSpPr>
        <p:grpSpPr>
          <a:xfrm rot="0">
            <a:off x="4598670" y="2176145"/>
            <a:ext cx="2091055" cy="2658745"/>
            <a:chOff x="3723736" y="1808820"/>
            <a:chExt cx="2256831" cy="3103127"/>
          </a:xfrm>
        </p:grpSpPr>
        <p:sp>
          <p:nvSpPr>
            <p:cNvPr id="12" name="ïSḷïḓè"/>
            <p:cNvSpPr/>
            <p:nvPr/>
          </p:nvSpPr>
          <p:spPr>
            <a:xfrm>
              <a:off x="3723736" y="1808820"/>
              <a:ext cx="2256251" cy="3103127"/>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库存压力小</a:t>
              </a:r>
              <a:endParaRPr lang="zh-CN" sz="1600">
                <a:latin typeface="黑体" panose="02010609060101010101" charset="-122"/>
                <a:ea typeface="黑体" panose="02010609060101010101" charset="-122"/>
                <a:cs typeface="黑体" panose="02010609060101010101" charset="-122"/>
                <a:sym typeface="+mn-ea"/>
              </a:endParaRPr>
            </a:p>
          </p:txBody>
        </p:sp>
        <p:sp>
          <p:nvSpPr>
            <p:cNvPr id="13" name="iṧlide"/>
            <p:cNvSpPr/>
            <p:nvPr/>
          </p:nvSpPr>
          <p:spPr>
            <a:xfrm>
              <a:off x="3723736" y="2720885"/>
              <a:ext cx="2256251" cy="2181239"/>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4" name="îšľîde"/>
            <p:cNvSpPr txBox="1"/>
            <p:nvPr/>
          </p:nvSpPr>
          <p:spPr>
            <a:xfrm>
              <a:off x="4474193"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 02</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5" name="ïş1iḓè"/>
            <p:cNvSpPr/>
            <p:nvPr/>
          </p:nvSpPr>
          <p:spPr>
            <a:xfrm>
              <a:off x="3809468" y="3093195"/>
              <a:ext cx="2171099" cy="532272"/>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批发的商品通常都是经过市场验证的，销售已经验证过的商品可以减轻库存压力。</a:t>
              </a:r>
              <a:endParaRPr lang="zh-CN" sz="1400">
                <a:latin typeface="黑体" panose="02010609060101010101" charset="-122"/>
                <a:ea typeface="黑体" panose="02010609060101010101" charset="-122"/>
                <a:cs typeface="黑体" panose="02010609060101010101" charset="-122"/>
                <a:sym typeface="+mn-ea"/>
              </a:endParaRPr>
            </a:p>
          </p:txBody>
        </p:sp>
      </p:grpSp>
      <p:sp>
        <p:nvSpPr>
          <p:cNvPr id="22" name="文本框 21"/>
          <p:cNvSpPr txBox="1"/>
          <p:nvPr/>
        </p:nvSpPr>
        <p:spPr>
          <a:xfrm>
            <a:off x="451485" y="1367790"/>
            <a:ext cx="8241030" cy="614045"/>
          </a:xfrm>
          <a:prstGeom prst="rect">
            <a:avLst/>
          </a:prstGeom>
          <a:noFill/>
        </p:spPr>
        <p:txBody>
          <a:bodyPr wrap="square" rtlCol="0" anchor="t">
            <a:spAutoFit/>
          </a:bodyPr>
          <a:p>
            <a:pPr algn="just"/>
            <a:r>
              <a:rPr lang="en-US" altLang="zh-CN">
                <a:latin typeface="黑体" panose="02010609060101010101" charset="-122"/>
                <a:ea typeface="黑体" panose="02010609060101010101" charset="-122"/>
                <a:cs typeface="黑体" panose="02010609060101010101" charset="-122"/>
                <a:sym typeface="+mn-ea"/>
              </a:rPr>
              <a:t>	</a:t>
            </a:r>
            <a:r>
              <a:rPr lang="zh-CN">
                <a:latin typeface="黑体" panose="02010609060101010101" charset="-122"/>
                <a:ea typeface="黑体" panose="02010609060101010101" charset="-122"/>
                <a:cs typeface="黑体" panose="02010609060101010101" charset="-122"/>
                <a:sym typeface="+mn-ea"/>
              </a:rPr>
              <a:t>适合人群：</a:t>
            </a:r>
            <a:r>
              <a:rPr lang="zh-CN" sz="1600">
                <a:latin typeface="黑体" panose="02010609060101010101" charset="-122"/>
                <a:ea typeface="黑体" panose="02010609060101010101" charset="-122"/>
                <a:cs typeface="黑体" panose="02010609060101010101" charset="-122"/>
                <a:sym typeface="+mn-ea"/>
              </a:rPr>
              <a:t>想尽快开始电商业务或销售各种商品和品牌的卖家，批发会提供广泛的商品选择。</a:t>
            </a:r>
            <a:endParaRPr lang="zh-CN" sz="1600">
              <a:latin typeface="黑体" panose="02010609060101010101" charset="-122"/>
              <a:ea typeface="黑体" panose="02010609060101010101" charset="-122"/>
              <a:cs typeface="黑体" panose="02010609060101010101" charset="-122"/>
              <a:sym typeface="+mn-ea"/>
            </a:endParaRPr>
          </a:p>
        </p:txBody>
      </p:sp>
      <p:sp>
        <p:nvSpPr>
          <p:cNvPr id="16" name="íšḷîdè"/>
          <p:cNvSpPr/>
          <p:nvPr/>
        </p:nvSpPr>
        <p:spPr>
          <a:xfrm rot="11026181">
            <a:off x="5012690" y="3933190"/>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46" name="is1íḑê"/>
          <p:cNvSpPr/>
          <p:nvPr/>
        </p:nvSpPr>
        <p:spPr>
          <a:xfrm rot="11026181">
            <a:off x="5036185" y="3933190"/>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54" name="íṡḻíḍê"/>
          <p:cNvSpPr/>
          <p:nvPr/>
        </p:nvSpPr>
        <p:spPr>
          <a:xfrm rot="11026181">
            <a:off x="5036185" y="4829175"/>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6" name="iśļîdè"/>
          <p:cNvSpPr/>
          <p:nvPr/>
        </p:nvSpPr>
        <p:spPr>
          <a:xfrm>
            <a:off x="893604" y="790681"/>
            <a:ext cx="3239453" cy="443865"/>
          </a:xfrm>
          <a:prstGeom prst="rect">
            <a:avLst/>
          </a:prstGeom>
        </p:spPr>
        <p:txBody>
          <a:bodyPr wrap="square" lIns="216000" anchor="ctr" anchorCtr="0">
            <a:noAutofit/>
          </a:bodyPr>
          <a:p>
            <a:pPr algn="l">
              <a:lnSpc>
                <a:spcPct val="120000"/>
              </a:lnSpc>
            </a:pPr>
            <a:r>
              <a:rPr lang="zh-CN" sz="2200" dirty="0" smtClean="0">
                <a:solidFill>
                  <a:srgbClr val="AC1A21"/>
                </a:solidFill>
                <a:latin typeface="黑体" panose="02010609060101010101" charset="-122"/>
                <a:ea typeface="黑体" panose="02010609060101010101" charset="-122"/>
                <a:cs typeface="黑体" panose="02010609060101010101" charset="-122"/>
                <a:sym typeface="黑体" panose="02010609060101010101" charset="-122"/>
              </a:rPr>
              <a:t>►优</a:t>
            </a:r>
            <a:r>
              <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点</a:t>
            </a:r>
            <a:endPar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批发</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2" name="ísḻîḑê"/>
          <p:cNvGrpSpPr/>
          <p:nvPr/>
        </p:nvGrpSpPr>
        <p:grpSpPr>
          <a:xfrm rot="0">
            <a:off x="568961" y="1612900"/>
            <a:ext cx="2180590" cy="2943860"/>
            <a:chOff x="875313" y="1808820"/>
            <a:chExt cx="2543579" cy="3698776"/>
          </a:xfrm>
        </p:grpSpPr>
        <p:sp>
          <p:nvSpPr>
            <p:cNvPr id="17" name="ïśḷiďè"/>
            <p:cNvSpPr/>
            <p:nvPr/>
          </p:nvSpPr>
          <p:spPr>
            <a:xfrm>
              <a:off x="946419" y="1808820"/>
              <a:ext cx="2401364"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缺乏特色</a:t>
              </a:r>
              <a:endParaRPr lang="zh-CN" sz="1600">
                <a:latin typeface="黑体" panose="02010609060101010101" charset="-122"/>
                <a:ea typeface="黑体" panose="02010609060101010101" charset="-122"/>
                <a:cs typeface="黑体" panose="02010609060101010101" charset="-122"/>
                <a:sym typeface="+mn-ea"/>
              </a:endParaRPr>
            </a:p>
          </p:txBody>
        </p:sp>
        <p:sp>
          <p:nvSpPr>
            <p:cNvPr id="18" name="íšḷídè"/>
            <p:cNvSpPr/>
            <p:nvPr/>
          </p:nvSpPr>
          <p:spPr>
            <a:xfrm>
              <a:off x="947160" y="2719951"/>
              <a:ext cx="2401364"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9" name="išļïďê"/>
            <p:cNvSpPr txBox="1"/>
            <p:nvPr/>
          </p:nvSpPr>
          <p:spPr>
            <a:xfrm>
              <a:off x="1841901"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01</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0" name="ïṣḷídé"/>
            <p:cNvSpPr/>
            <p:nvPr/>
          </p:nvSpPr>
          <p:spPr>
            <a:xfrm>
              <a:off x="875313" y="3049229"/>
              <a:ext cx="2543579" cy="532272"/>
            </a:xfrm>
            <a:prstGeom prst="rect">
              <a:avLst/>
            </a:prstGeom>
          </p:spPr>
          <p:txBody>
            <a:bodyPr wrap="square"/>
            <a:p>
              <a:pPr algn="just">
                <a:lnSpc>
                  <a:spcPct val="120000"/>
                </a:lnSpc>
              </a:pPr>
              <a:r>
                <a:rPr lang="zh-CN" sz="1400">
                  <a:latin typeface="黑体" panose="02010609060101010101" charset="-122"/>
                  <a:ea typeface="黑体" panose="02010609060101010101" charset="-122"/>
                  <a:cs typeface="黑体" panose="02010609060101010101" charset="-122"/>
                  <a:sym typeface="+mn-ea"/>
                </a:rPr>
                <a:t>批发的商品不具有独特性，你在销售的同时，市场上肯定也有大量的卖家在销售这款商品，需要表现出自己的特色才能留住消费者。</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5" name="íşľídê"/>
          <p:cNvGrpSpPr/>
          <p:nvPr/>
        </p:nvGrpSpPr>
        <p:grpSpPr>
          <a:xfrm rot="0">
            <a:off x="2791460" y="1602740"/>
            <a:ext cx="1941195" cy="2948305"/>
            <a:chOff x="3723736" y="1808820"/>
            <a:chExt cx="2256251" cy="3698776"/>
          </a:xfrm>
        </p:grpSpPr>
        <p:sp>
          <p:nvSpPr>
            <p:cNvPr id="12" name="ïSḷïḓè"/>
            <p:cNvSpPr/>
            <p:nvPr/>
          </p:nvSpPr>
          <p:spPr>
            <a:xfrm>
              <a:off x="3723736" y="1808820"/>
              <a:ext cx="2256251" cy="3698776"/>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价格控制</a:t>
              </a:r>
              <a:endParaRPr lang="zh-CN" sz="1600">
                <a:latin typeface="黑体" panose="02010609060101010101" charset="-122"/>
                <a:ea typeface="黑体" panose="02010609060101010101" charset="-122"/>
                <a:cs typeface="黑体" panose="02010609060101010101" charset="-122"/>
                <a:sym typeface="+mn-ea"/>
              </a:endParaRPr>
            </a:p>
          </p:txBody>
        </p:sp>
        <p:sp>
          <p:nvSpPr>
            <p:cNvPr id="13" name="iṧlide"/>
            <p:cNvSpPr/>
            <p:nvPr/>
          </p:nvSpPr>
          <p:spPr>
            <a:xfrm>
              <a:off x="3723736"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4" name="îšľîde"/>
            <p:cNvSpPr txBox="1"/>
            <p:nvPr/>
          </p:nvSpPr>
          <p:spPr>
            <a:xfrm>
              <a:off x="4474193"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02</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5" name="ïş1iḓè"/>
            <p:cNvSpPr/>
            <p:nvPr/>
          </p:nvSpPr>
          <p:spPr>
            <a:xfrm>
              <a:off x="3809398" y="3161822"/>
              <a:ext cx="2084927" cy="532453"/>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些品牌对自己的商品强行执行价格控制。</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24" name="ísḻîḑê"/>
          <p:cNvGrpSpPr/>
          <p:nvPr/>
        </p:nvGrpSpPr>
        <p:grpSpPr>
          <a:xfrm rot="0">
            <a:off x="4757420" y="1604645"/>
            <a:ext cx="1965325" cy="2938780"/>
            <a:chOff x="968785" y="1808820"/>
            <a:chExt cx="2500434" cy="3698776"/>
          </a:xfrm>
        </p:grpSpPr>
        <p:sp>
          <p:nvSpPr>
            <p:cNvPr id="25"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库存管理</a:t>
              </a:r>
              <a:endParaRPr lang="zh-CN" sz="1600">
                <a:latin typeface="黑体" panose="02010609060101010101" charset="-122"/>
                <a:ea typeface="黑体" panose="02010609060101010101" charset="-122"/>
                <a:cs typeface="黑体" panose="02010609060101010101" charset="-122"/>
                <a:sym typeface="+mn-ea"/>
              </a:endParaRPr>
            </a:p>
          </p:txBody>
        </p:sp>
        <p:sp>
          <p:nvSpPr>
            <p:cNvPr id="26" name="íšḷídè"/>
            <p:cNvSpPr/>
            <p:nvPr/>
          </p:nvSpPr>
          <p:spPr>
            <a:xfrm>
              <a:off x="1091444"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27" name="išļïďê"/>
            <p:cNvSpPr txBox="1"/>
            <p:nvPr/>
          </p:nvSpPr>
          <p:spPr>
            <a:xfrm>
              <a:off x="1841901"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03</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8" name="ïṣḷídé"/>
            <p:cNvSpPr/>
            <p:nvPr/>
          </p:nvSpPr>
          <p:spPr>
            <a:xfrm>
              <a:off x="968785" y="3161483"/>
              <a:ext cx="2500434" cy="1273150"/>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相对于加工来说批发的最小订单量要小的多，但不代表没有，这还是得取决于你的商品以及制造商。</a:t>
              </a:r>
              <a:endParaRPr lang="zh-CN" sz="1400">
                <a:latin typeface="黑体" panose="02010609060101010101" charset="-122"/>
                <a:ea typeface="黑体" panose="02010609060101010101" charset="-122"/>
                <a:cs typeface="黑体" panose="02010609060101010101" charset="-122"/>
                <a:sym typeface="+mn-ea"/>
              </a:endParaRPr>
            </a:p>
          </p:txBody>
        </p:sp>
      </p:grpSp>
      <p:sp>
        <p:nvSpPr>
          <p:cNvPr id="16" name="íšḷîdè"/>
          <p:cNvSpPr/>
          <p:nvPr/>
        </p:nvSpPr>
        <p:spPr>
          <a:xfrm rot="11026181">
            <a:off x="3129280" y="3249295"/>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46" name="is1íḑê"/>
          <p:cNvSpPr/>
          <p:nvPr/>
        </p:nvSpPr>
        <p:spPr>
          <a:xfrm rot="11026181">
            <a:off x="3152140" y="3249295"/>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54" name="íṡḻíḍê"/>
          <p:cNvSpPr/>
          <p:nvPr/>
        </p:nvSpPr>
        <p:spPr>
          <a:xfrm rot="11026181">
            <a:off x="3152140" y="4145280"/>
            <a:ext cx="76200" cy="76200"/>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grpSp>
        <p:nvGrpSpPr>
          <p:cNvPr id="3" name="ísḻîḑê"/>
          <p:cNvGrpSpPr/>
          <p:nvPr/>
        </p:nvGrpSpPr>
        <p:grpSpPr>
          <a:xfrm rot="0">
            <a:off x="6755765" y="1614170"/>
            <a:ext cx="1720850" cy="2938780"/>
            <a:chOff x="1091444" y="1808820"/>
            <a:chExt cx="2256251" cy="3698776"/>
          </a:xfrm>
        </p:grpSpPr>
        <p:sp>
          <p:nvSpPr>
            <p:cNvPr id="4"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供应商关系</a:t>
              </a:r>
              <a:endParaRPr lang="zh-CN" sz="1600">
                <a:latin typeface="黑体" panose="02010609060101010101" charset="-122"/>
                <a:ea typeface="黑体" panose="02010609060101010101" charset="-122"/>
                <a:cs typeface="黑体" panose="02010609060101010101" charset="-122"/>
                <a:sym typeface="+mn-ea"/>
              </a:endParaRPr>
            </a:p>
          </p:txBody>
        </p:sp>
        <p:sp>
          <p:nvSpPr>
            <p:cNvPr id="6" name="íšḷídè"/>
            <p:cNvSpPr/>
            <p:nvPr/>
          </p:nvSpPr>
          <p:spPr>
            <a:xfrm>
              <a:off x="1091444"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7" name="išļïďê"/>
            <p:cNvSpPr txBox="1"/>
            <p:nvPr/>
          </p:nvSpPr>
          <p:spPr>
            <a:xfrm>
              <a:off x="1841901" y="2453397"/>
              <a:ext cx="755336" cy="707886"/>
            </a:xfrm>
            <a:prstGeom prst="rect">
              <a:avLst/>
            </a:prstGeom>
            <a:noFill/>
          </p:spPr>
          <p:txBody>
            <a:bodyPr wrap="none">
              <a:normAutofit/>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04</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8" name="ïṣḷídé"/>
            <p:cNvSpPr/>
            <p:nvPr/>
          </p:nvSpPr>
          <p:spPr>
            <a:xfrm>
              <a:off x="1176998" y="3263447"/>
              <a:ext cx="2170465" cy="1273150"/>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如果你销售各式各样的商品，那么你就得花费更多的时间在供应商管理上。</a:t>
              </a:r>
              <a:endParaRPr lang="zh-CN" sz="1400">
                <a:latin typeface="黑体" panose="02010609060101010101" charset="-122"/>
                <a:ea typeface="黑体" panose="02010609060101010101" charset="-122"/>
                <a:cs typeface="黑体" panose="02010609060101010101" charset="-122"/>
                <a:sym typeface="+mn-ea"/>
              </a:endParaRPr>
            </a:p>
          </p:txBody>
        </p:sp>
      </p:grpSp>
      <p:sp>
        <p:nvSpPr>
          <p:cNvPr id="9" name="iśļîdè"/>
          <p:cNvSpPr/>
          <p:nvPr/>
        </p:nvSpPr>
        <p:spPr>
          <a:xfrm>
            <a:off x="893604" y="790681"/>
            <a:ext cx="3239453" cy="443865"/>
          </a:xfrm>
          <a:prstGeom prst="rect">
            <a:avLst/>
          </a:prstGeom>
        </p:spPr>
        <p:txBody>
          <a:bodyPr wrap="square" lIns="216000" anchor="ctr" anchorCtr="0">
            <a:noAutofit/>
          </a:bodyPr>
          <a:p>
            <a:pPr algn="l">
              <a:lnSpc>
                <a:spcPct val="120000"/>
              </a:lnSpc>
            </a:pPr>
            <a:r>
              <a:rPr lang="zh-CN" sz="2200" dirty="0" smtClean="0">
                <a:solidFill>
                  <a:srgbClr val="AC1A21"/>
                </a:solidFill>
                <a:latin typeface="黑体" panose="02010609060101010101" charset="-122"/>
                <a:ea typeface="黑体" panose="02010609060101010101" charset="-122"/>
                <a:cs typeface="黑体" panose="02010609060101010101" charset="-122"/>
                <a:sym typeface="黑体" panose="02010609060101010101" charset="-122"/>
              </a:rPr>
              <a:t>►缺</a:t>
            </a:r>
            <a:r>
              <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点</a:t>
            </a:r>
            <a:endPar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460375"/>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4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400" dirty="0">
                <a:latin typeface="黑体" panose="02010609060101010101" charset="-122"/>
                <a:ea typeface="黑体" panose="02010609060101010101" charset="-122"/>
                <a:cs typeface="黑体" panose="02010609060101010101" charset="-122"/>
                <a:sym typeface="黑体" panose="02010609060101010101" charset="-122"/>
              </a:rPr>
              <a:t>批发</a:t>
            </a:r>
            <a:endParaRPr lang="zh-CN" altLang="en-US" sz="24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6" name="î$1íďe"/>
          <p:cNvGrpSpPr/>
          <p:nvPr/>
        </p:nvGrpSpPr>
        <p:grpSpPr>
          <a:xfrm rot="0">
            <a:off x="3475196" y="1138344"/>
            <a:ext cx="2322195" cy="3239453"/>
            <a:chOff x="1797606" y="1470168"/>
            <a:chExt cx="3096532" cy="4319514"/>
          </a:xfrm>
        </p:grpSpPr>
        <p:sp>
          <p:nvSpPr>
            <p:cNvPr id="29" name="îṧ1ïḋé"/>
            <p:cNvSpPr/>
            <p:nvPr/>
          </p:nvSpPr>
          <p:spPr>
            <a:xfrm rot="17767266">
              <a:off x="1863511" y="1697739"/>
              <a:ext cx="2949457" cy="2949457"/>
            </a:xfrm>
            <a:prstGeom prst="arc">
              <a:avLst>
                <a:gd name="adj1" fmla="val 10740212"/>
                <a:gd name="adj2" fmla="val 0"/>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cxnSp>
          <p:nvCxnSpPr>
            <p:cNvPr id="30" name="直接连接符 29"/>
            <p:cNvCxnSpPr/>
            <p:nvPr/>
          </p:nvCxnSpPr>
          <p:spPr>
            <a:xfrm flipV="1">
              <a:off x="2249040" y="4449952"/>
              <a:ext cx="462783" cy="943777"/>
            </a:xfrm>
            <a:prstGeom prst="line">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3964656" y="1470168"/>
              <a:ext cx="208309" cy="424817"/>
            </a:xfrm>
            <a:prstGeom prst="line">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ïṣḷíḍê"/>
            <p:cNvSpPr/>
            <p:nvPr/>
          </p:nvSpPr>
          <p:spPr>
            <a:xfrm>
              <a:off x="2131739" y="5176458"/>
              <a:ext cx="2157272" cy="613224"/>
            </a:xfrm>
            <a:prstGeom prst="ellipse">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3" name="iSľiḍé"/>
            <p:cNvSpPr/>
            <p:nvPr/>
          </p:nvSpPr>
          <p:spPr>
            <a:xfrm rot="1757658">
              <a:off x="2719449" y="2015452"/>
              <a:ext cx="2174689" cy="628834"/>
            </a:xfrm>
            <a:custGeom>
              <a:avLst/>
              <a:gdLst>
                <a:gd name="connsiteX0" fmla="*/ 895136 w 1790272"/>
                <a:gd name="connsiteY0" fmla="*/ 0 h 517676"/>
                <a:gd name="connsiteX1" fmla="*/ 1752819 w 1790272"/>
                <a:gd name="connsiteY1" fmla="*/ 456026 h 517676"/>
                <a:gd name="connsiteX2" fmla="*/ 1790272 w 1790272"/>
                <a:gd name="connsiteY2" fmla="*/ 517676 h 517676"/>
                <a:gd name="connsiteX3" fmla="*/ 0 w 1790272"/>
                <a:gd name="connsiteY3" fmla="*/ 517676 h 517676"/>
                <a:gd name="connsiteX4" fmla="*/ 37453 w 1790272"/>
                <a:gd name="connsiteY4" fmla="*/ 456026 h 517676"/>
                <a:gd name="connsiteX5" fmla="*/ 895136 w 1790272"/>
                <a:gd name="connsiteY5" fmla="*/ 0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0272" h="517676">
                  <a:moveTo>
                    <a:pt x="895136" y="0"/>
                  </a:moveTo>
                  <a:cubicBezTo>
                    <a:pt x="1252164" y="0"/>
                    <a:pt x="1566942" y="180893"/>
                    <a:pt x="1752819" y="456026"/>
                  </a:cubicBezTo>
                  <a:lnTo>
                    <a:pt x="1790272" y="517676"/>
                  </a:lnTo>
                  <a:lnTo>
                    <a:pt x="0" y="517676"/>
                  </a:lnTo>
                  <a:lnTo>
                    <a:pt x="37453" y="456026"/>
                  </a:lnTo>
                  <a:cubicBezTo>
                    <a:pt x="223330" y="180893"/>
                    <a:pt x="538108" y="0"/>
                    <a:pt x="895136" y="0"/>
                  </a:cubicBezTo>
                  <a:close/>
                </a:path>
              </a:pathLst>
            </a:custGeom>
            <a:solidFill>
              <a:srgbClr val="C9343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4" name="îṩḻîdé"/>
            <p:cNvSpPr/>
            <p:nvPr/>
          </p:nvSpPr>
          <p:spPr>
            <a:xfrm rot="1757658">
              <a:off x="1935602" y="3111205"/>
              <a:ext cx="2512854" cy="628834"/>
            </a:xfrm>
            <a:custGeom>
              <a:avLst/>
              <a:gdLst>
                <a:gd name="connsiteX0" fmla="*/ 0 w 2068660"/>
                <a:gd name="connsiteY0" fmla="*/ 0 h 517676"/>
                <a:gd name="connsiteX1" fmla="*/ 2068660 w 2068660"/>
                <a:gd name="connsiteY1" fmla="*/ 0 h 517676"/>
                <a:gd name="connsiteX2" fmla="*/ 1943822 w 2068660"/>
                <a:gd name="connsiteY2" fmla="*/ 493023 h 517676"/>
                <a:gd name="connsiteX3" fmla="*/ 1928845 w 2068660"/>
                <a:gd name="connsiteY3" fmla="*/ 517676 h 517676"/>
                <a:gd name="connsiteX4" fmla="*/ 139815 w 2068660"/>
                <a:gd name="connsiteY4" fmla="*/ 517676 h 517676"/>
                <a:gd name="connsiteX5" fmla="*/ 124838 w 2068660"/>
                <a:gd name="connsiteY5" fmla="*/ 493023 h 517676"/>
                <a:gd name="connsiteX6" fmla="*/ 0 w 2068660"/>
                <a:gd name="connsiteY6" fmla="*/ 0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60" h="517676">
                  <a:moveTo>
                    <a:pt x="0" y="0"/>
                  </a:moveTo>
                  <a:lnTo>
                    <a:pt x="2068660" y="0"/>
                  </a:lnTo>
                  <a:cubicBezTo>
                    <a:pt x="2068660" y="178514"/>
                    <a:pt x="2023437" y="346466"/>
                    <a:pt x="1943822" y="493023"/>
                  </a:cubicBezTo>
                  <a:lnTo>
                    <a:pt x="1928845" y="517676"/>
                  </a:lnTo>
                  <a:lnTo>
                    <a:pt x="139815" y="517676"/>
                  </a:lnTo>
                  <a:lnTo>
                    <a:pt x="124838" y="493023"/>
                  </a:lnTo>
                  <a:cubicBezTo>
                    <a:pt x="45223" y="346466"/>
                    <a:pt x="0" y="178514"/>
                    <a:pt x="0" y="0"/>
                  </a:cubicBezTo>
                  <a:close/>
                </a:path>
              </a:pathLst>
            </a:custGeom>
            <a:solidFill>
              <a:srgbClr val="C9343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5" name="ïṡ1íḍè"/>
            <p:cNvSpPr/>
            <p:nvPr/>
          </p:nvSpPr>
          <p:spPr>
            <a:xfrm rot="1757658">
              <a:off x="2243288" y="2562787"/>
              <a:ext cx="2512854" cy="628834"/>
            </a:xfrm>
            <a:custGeom>
              <a:avLst/>
              <a:gdLst>
                <a:gd name="connsiteX0" fmla="*/ 139815 w 2068660"/>
                <a:gd name="connsiteY0" fmla="*/ 0 h 517676"/>
                <a:gd name="connsiteX1" fmla="*/ 1928845 w 2068660"/>
                <a:gd name="connsiteY1" fmla="*/ 0 h 517676"/>
                <a:gd name="connsiteX2" fmla="*/ 1943822 w 2068660"/>
                <a:gd name="connsiteY2" fmla="*/ 24653 h 517676"/>
                <a:gd name="connsiteX3" fmla="*/ 2068660 w 2068660"/>
                <a:gd name="connsiteY3" fmla="*/ 517676 h 517676"/>
                <a:gd name="connsiteX4" fmla="*/ 0 w 2068660"/>
                <a:gd name="connsiteY4" fmla="*/ 517676 h 517676"/>
                <a:gd name="connsiteX5" fmla="*/ 124838 w 2068660"/>
                <a:gd name="connsiteY5" fmla="*/ 24653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660" h="517676">
                  <a:moveTo>
                    <a:pt x="139815" y="0"/>
                  </a:moveTo>
                  <a:lnTo>
                    <a:pt x="1928845" y="0"/>
                  </a:lnTo>
                  <a:lnTo>
                    <a:pt x="1943822" y="24653"/>
                  </a:lnTo>
                  <a:cubicBezTo>
                    <a:pt x="2023437" y="171211"/>
                    <a:pt x="2068660" y="339162"/>
                    <a:pt x="2068660" y="517676"/>
                  </a:cubicBezTo>
                  <a:lnTo>
                    <a:pt x="0" y="517676"/>
                  </a:lnTo>
                  <a:cubicBezTo>
                    <a:pt x="0" y="339162"/>
                    <a:pt x="45223" y="171211"/>
                    <a:pt x="124838" y="24653"/>
                  </a:cubicBezTo>
                  <a:close/>
                </a:path>
              </a:pathLst>
            </a:custGeom>
            <a:solidFill>
              <a:srgbClr val="AC1A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6" name="îṧļiḍê"/>
            <p:cNvSpPr/>
            <p:nvPr/>
          </p:nvSpPr>
          <p:spPr>
            <a:xfrm rot="1757658">
              <a:off x="1797606" y="3658540"/>
              <a:ext cx="2174689" cy="628834"/>
            </a:xfrm>
            <a:custGeom>
              <a:avLst/>
              <a:gdLst>
                <a:gd name="connsiteX0" fmla="*/ 0 w 1790272"/>
                <a:gd name="connsiteY0" fmla="*/ 0 h 517676"/>
                <a:gd name="connsiteX1" fmla="*/ 1790272 w 1790272"/>
                <a:gd name="connsiteY1" fmla="*/ 0 h 517676"/>
                <a:gd name="connsiteX2" fmla="*/ 1752819 w 1790272"/>
                <a:gd name="connsiteY2" fmla="*/ 61650 h 517676"/>
                <a:gd name="connsiteX3" fmla="*/ 895136 w 1790272"/>
                <a:gd name="connsiteY3" fmla="*/ 517676 h 517676"/>
                <a:gd name="connsiteX4" fmla="*/ 37453 w 1790272"/>
                <a:gd name="connsiteY4" fmla="*/ 61650 h 51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272" h="517676">
                  <a:moveTo>
                    <a:pt x="0" y="0"/>
                  </a:moveTo>
                  <a:lnTo>
                    <a:pt x="1790272" y="0"/>
                  </a:lnTo>
                  <a:lnTo>
                    <a:pt x="1752819" y="61650"/>
                  </a:lnTo>
                  <a:cubicBezTo>
                    <a:pt x="1566942" y="336784"/>
                    <a:pt x="1252164" y="517676"/>
                    <a:pt x="895136" y="517676"/>
                  </a:cubicBezTo>
                  <a:cubicBezTo>
                    <a:pt x="538108" y="517676"/>
                    <a:pt x="223330" y="336784"/>
                    <a:pt x="37453" y="61650"/>
                  </a:cubicBezTo>
                  <a:close/>
                </a:path>
              </a:pathLst>
            </a:custGeom>
            <a:solidFill>
              <a:srgbClr val="AC1A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grpSp>
        <p:nvGrpSpPr>
          <p:cNvPr id="11" name="îSḷiḍè"/>
          <p:cNvGrpSpPr/>
          <p:nvPr/>
        </p:nvGrpSpPr>
        <p:grpSpPr>
          <a:xfrm rot="0">
            <a:off x="1036320" y="1689841"/>
            <a:ext cx="7355951" cy="2276951"/>
            <a:chOff x="1296257" y="2624665"/>
            <a:chExt cx="9807982" cy="3035935"/>
          </a:xfrm>
        </p:grpSpPr>
        <p:grpSp>
          <p:nvGrpSpPr>
            <p:cNvPr id="21" name="îṡliḍe"/>
            <p:cNvGrpSpPr/>
            <p:nvPr/>
          </p:nvGrpSpPr>
          <p:grpSpPr>
            <a:xfrm>
              <a:off x="7192488" y="2624665"/>
              <a:ext cx="3911751" cy="3035300"/>
              <a:chOff x="7192488" y="1912116"/>
              <a:chExt cx="3911751" cy="3035300"/>
            </a:xfrm>
          </p:grpSpPr>
          <p:grpSp>
            <p:nvGrpSpPr>
              <p:cNvPr id="22" name="îśliďê"/>
              <p:cNvGrpSpPr/>
              <p:nvPr/>
            </p:nvGrpSpPr>
            <p:grpSpPr>
              <a:xfrm>
                <a:off x="7192488" y="1912116"/>
                <a:ext cx="3589503" cy="3035300"/>
                <a:chOff x="-215702" y="1491637"/>
                <a:chExt cx="5170397" cy="3035300"/>
              </a:xfrm>
            </p:grpSpPr>
            <p:sp>
              <p:nvSpPr>
                <p:cNvPr id="38" name="íSļîḑè"/>
                <p:cNvSpPr/>
                <p:nvPr/>
              </p:nvSpPr>
              <p:spPr>
                <a:xfrm>
                  <a:off x="1193500" y="1491637"/>
                  <a:ext cx="3761195" cy="307777"/>
                </a:xfrm>
                <a:prstGeom prst="rect">
                  <a:avLst/>
                </a:prstGeom>
              </p:spPr>
              <p:txBody>
                <a:bodyPr wrap="none" lIns="0" tIns="0" rIns="0" bIns="0">
                  <a:noAutofit/>
                </a:bodyPr>
                <a:p>
                  <a:pPr algn="l"/>
                  <a:r>
                    <a:rPr lang="zh-CN" altLang="en-US" sz="2400" dirty="0">
                      <a:latin typeface="黑体" panose="02010609060101010101" charset="-122"/>
                      <a:ea typeface="黑体" panose="02010609060101010101" charset="-122"/>
                      <a:sym typeface="黑体" panose="02010609060101010101" charset="-122"/>
                    </a:rPr>
                    <a:t>风险</a:t>
                  </a:r>
                  <a:endParaRPr lang="zh-CN" altLang="en-US" sz="2400" dirty="0">
                    <a:latin typeface="黑体" panose="02010609060101010101" charset="-122"/>
                    <a:ea typeface="黑体" panose="02010609060101010101" charset="-122"/>
                    <a:sym typeface="黑体" panose="02010609060101010101" charset="-122"/>
                  </a:endParaRPr>
                </a:p>
              </p:txBody>
            </p:sp>
            <p:sp>
              <p:nvSpPr>
                <p:cNvPr id="41" name="îšliḍê"/>
                <p:cNvSpPr/>
                <p:nvPr/>
              </p:nvSpPr>
              <p:spPr>
                <a:xfrm>
                  <a:off x="-215702" y="2306977"/>
                  <a:ext cx="4598970" cy="2219960"/>
                </a:xfrm>
                <a:prstGeom prst="rect">
                  <a:avLst/>
                </a:prstGeom>
              </p:spPr>
              <p:txBody>
                <a:bodyPr wrap="none" lIns="0" tIns="0" rIns="0" bIns="0"/>
                <a:p>
                  <a:pPr algn="l"/>
                  <a:r>
                    <a:rPr lang="en-US" altLang="zh-CN" sz="16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库存风险以及同质化竞争风险</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p:txBody>
            </p:sp>
          </p:grpSp>
          <p:cxnSp>
            <p:nvCxnSpPr>
              <p:cNvPr id="42" name="直接连接符 41"/>
              <p:cNvCxnSpPr/>
              <p:nvPr/>
            </p:nvCxnSpPr>
            <p:spPr>
              <a:xfrm>
                <a:off x="7938670" y="2471753"/>
                <a:ext cx="3165569"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43" name="i$ḷíďé"/>
            <p:cNvGrpSpPr/>
            <p:nvPr/>
          </p:nvGrpSpPr>
          <p:grpSpPr>
            <a:xfrm>
              <a:off x="1296257" y="2624665"/>
              <a:ext cx="3236682" cy="3035935"/>
              <a:chOff x="1296257" y="1697288"/>
              <a:chExt cx="3236682" cy="3035935"/>
            </a:xfrm>
          </p:grpSpPr>
          <p:grpSp>
            <p:nvGrpSpPr>
              <p:cNvPr id="44" name="íSḻîďè"/>
              <p:cNvGrpSpPr/>
              <p:nvPr/>
            </p:nvGrpSpPr>
            <p:grpSpPr>
              <a:xfrm>
                <a:off x="1296345" y="1697288"/>
                <a:ext cx="3236595" cy="3035935"/>
                <a:chOff x="1029774" y="1491637"/>
                <a:chExt cx="4662060" cy="3035935"/>
              </a:xfrm>
            </p:grpSpPr>
            <p:sp>
              <p:nvSpPr>
                <p:cNvPr id="48" name="iśḷidè"/>
                <p:cNvSpPr/>
                <p:nvPr/>
              </p:nvSpPr>
              <p:spPr>
                <a:xfrm>
                  <a:off x="1193500" y="1491637"/>
                  <a:ext cx="3761195" cy="307777"/>
                </a:xfrm>
                <a:prstGeom prst="rect">
                  <a:avLst/>
                </a:prstGeom>
              </p:spPr>
              <p:txBody>
                <a:bodyPr wrap="none" lIns="0" tIns="0" rIns="0" bIns="0">
                  <a:noAutofit/>
                </a:bodyPr>
                <a:p>
                  <a:pPr algn="l"/>
                  <a:r>
                    <a:rPr lang="zh-CN" altLang="en-US" sz="2400" dirty="0">
                      <a:latin typeface="黑体" panose="02010609060101010101" charset="-122"/>
                      <a:ea typeface="黑体" panose="02010609060101010101" charset="-122"/>
                      <a:sym typeface="黑体" panose="02010609060101010101" charset="-122"/>
                    </a:rPr>
                    <a:t>利润</a:t>
                  </a:r>
                  <a:endParaRPr lang="zh-CN" altLang="en-US" sz="2400" dirty="0">
                    <a:latin typeface="黑体" panose="02010609060101010101" charset="-122"/>
                    <a:ea typeface="黑体" panose="02010609060101010101" charset="-122"/>
                    <a:sym typeface="黑体" panose="02010609060101010101" charset="-122"/>
                  </a:endParaRPr>
                </a:p>
              </p:txBody>
            </p:sp>
            <p:sp>
              <p:nvSpPr>
                <p:cNvPr id="51" name="iṡḻîḓé"/>
                <p:cNvSpPr/>
                <p:nvPr/>
              </p:nvSpPr>
              <p:spPr>
                <a:xfrm>
                  <a:off x="1029774" y="2306977"/>
                  <a:ext cx="4662060" cy="2220595"/>
                </a:xfrm>
                <a:prstGeom prst="rect">
                  <a:avLst/>
                </a:prstGeom>
              </p:spPr>
              <p:txBody>
                <a:bodyPr wrap="none" lIns="0" tIns="0" rIns="0" bIns="0">
                  <a:normAutofit/>
                </a:bodyPr>
                <a:p>
                  <a:pPr algn="l"/>
                  <a:r>
                    <a:rPr lang="en-US" altLang="zh-CN" sz="16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在加工制造和代销理</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l"/>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念里，零售的话通常会有</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l"/>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50%的利润。</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p:txBody>
            </p:sp>
          </p:grpSp>
          <p:cxnSp>
            <p:nvCxnSpPr>
              <p:cNvPr id="52" name="直接连接符 51"/>
              <p:cNvCxnSpPr/>
              <p:nvPr/>
            </p:nvCxnSpPr>
            <p:spPr>
              <a:xfrm>
                <a:off x="1296257" y="2258830"/>
                <a:ext cx="3119755" cy="32385"/>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4" name="组合 53"/>
          <p:cNvGrpSpPr/>
          <p:nvPr/>
        </p:nvGrpSpPr>
        <p:grpSpPr>
          <a:xfrm>
            <a:off x="551878" y="489295"/>
            <a:ext cx="415319" cy="248385"/>
            <a:chOff x="1742238" y="790836"/>
            <a:chExt cx="862831" cy="516024"/>
          </a:xfrm>
          <a:solidFill>
            <a:srgbClr val="C43534"/>
          </a:solidFill>
        </p:grpSpPr>
        <p:sp>
          <p:nvSpPr>
            <p:cNvPr id="52" name="圆角矩形 51"/>
            <p:cNvSpPr/>
            <p:nvPr/>
          </p:nvSpPr>
          <p:spPr>
            <a:xfrm rot="2700000">
              <a:off x="1742238"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53" name="圆角矩形 52"/>
            <p:cNvSpPr/>
            <p:nvPr/>
          </p:nvSpPr>
          <p:spPr>
            <a:xfrm rot="2700000">
              <a:off x="2089045"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grpSp>
      <p:grpSp>
        <p:nvGrpSpPr>
          <p:cNvPr id="6" name="组合 5"/>
          <p:cNvGrpSpPr/>
          <p:nvPr/>
        </p:nvGrpSpPr>
        <p:grpSpPr>
          <a:xfrm>
            <a:off x="1772603" y="1518735"/>
            <a:ext cx="5435918" cy="825341"/>
            <a:chOff x="11363" y="1434"/>
            <a:chExt cx="5361" cy="1733"/>
          </a:xfrm>
          <a:solidFill>
            <a:srgbClr val="AC1A21">
              <a:alpha val="90000"/>
            </a:srgbClr>
          </a:solidFill>
        </p:grpSpPr>
        <p:sp>
          <p:nvSpPr>
            <p:cNvPr id="35" name="圆角矩形 34"/>
            <p:cNvSpPr/>
            <p:nvPr/>
          </p:nvSpPr>
          <p:spPr>
            <a:xfrm>
              <a:off x="11363" y="1434"/>
              <a:ext cx="5361" cy="1733"/>
            </a:xfrm>
            <a:prstGeom prst="round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rgbClr val="AC1A21"/>
                </a:solidFill>
                <a:latin typeface="黑体" panose="02010609060101010101" charset="-122"/>
                <a:ea typeface="黑体" panose="02010609060101010101" charset="-122"/>
              </a:endParaRPr>
            </a:p>
          </p:txBody>
        </p:sp>
        <p:sp>
          <p:nvSpPr>
            <p:cNvPr id="5" name="文本框 4"/>
            <p:cNvSpPr txBox="1"/>
            <p:nvPr/>
          </p:nvSpPr>
          <p:spPr>
            <a:xfrm>
              <a:off x="11841" y="1778"/>
              <a:ext cx="4499" cy="1161"/>
            </a:xfrm>
            <a:prstGeom prst="rect">
              <a:avLst/>
            </a:prstGeom>
            <a:grpFill/>
          </p:spPr>
          <p:txBody>
            <a:bodyPr wrap="square" rtlCol="0">
              <a:spAutoFit/>
            </a:bodyPr>
            <a:p>
              <a:r>
                <a:rPr lang="zh-CN" sz="3000" b="1">
                  <a:solidFill>
                    <a:schemeClr val="bg1"/>
                  </a:solidFill>
                  <a:latin typeface="黑体" panose="02010609060101010101" charset="-122"/>
                  <a:ea typeface="黑体" panose="02010609060101010101" charset="-122"/>
                  <a:cs typeface="黑体" panose="02010609060101010101" charset="-122"/>
                </a:rPr>
                <a:t>第</a:t>
              </a:r>
              <a:r>
                <a:rPr lang="en-US" altLang="zh-CN" sz="3000" b="1">
                  <a:solidFill>
                    <a:schemeClr val="bg1"/>
                  </a:solidFill>
                  <a:latin typeface="黑体" panose="02010609060101010101" charset="-122"/>
                  <a:ea typeface="黑体" panose="02010609060101010101" charset="-122"/>
                  <a:cs typeface="黑体" panose="02010609060101010101" charset="-122"/>
                </a:rPr>
                <a:t>8</a:t>
              </a:r>
              <a:r>
                <a:rPr lang="zh-CN" altLang="en-US" sz="3000" b="1">
                  <a:solidFill>
                    <a:schemeClr val="bg1"/>
                  </a:solidFill>
                  <a:latin typeface="黑体" panose="02010609060101010101" charset="-122"/>
                  <a:ea typeface="黑体" panose="02010609060101010101" charset="-122"/>
                  <a:cs typeface="黑体" panose="02010609060101010101" charset="-122"/>
                </a:rPr>
                <a:t>章</a:t>
              </a:r>
              <a:r>
                <a:rPr sz="3000" b="1">
                  <a:solidFill>
                    <a:schemeClr val="bg1"/>
                  </a:solidFill>
                  <a:latin typeface="黑体" panose="02010609060101010101" charset="-122"/>
                  <a:ea typeface="黑体" panose="02010609060101010101" charset="-122"/>
                  <a:cs typeface="黑体" panose="02010609060101010101" charset="-122"/>
                </a:rPr>
                <a:t> 获得产品的渠道</a:t>
              </a:r>
              <a:endParaRPr sz="3000" b="1">
                <a:solidFill>
                  <a:schemeClr val="bg1"/>
                </a:solidFill>
                <a:latin typeface="黑体" panose="02010609060101010101" charset="-122"/>
                <a:ea typeface="黑体" panose="02010609060101010101" charset="-122"/>
                <a:cs typeface="黑体" panose="02010609060101010101" charset="-122"/>
              </a:endParaRPr>
            </a:p>
          </p:txBody>
        </p:sp>
      </p:grpSp>
      <p:sp>
        <p:nvSpPr>
          <p:cNvPr id="7" name="文本框 6"/>
          <p:cNvSpPr txBox="1"/>
          <p:nvPr/>
        </p:nvSpPr>
        <p:spPr>
          <a:xfrm>
            <a:off x="1793558" y="2762700"/>
            <a:ext cx="5415439" cy="408100"/>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r>
              <a:rPr lang="en-US" b="1">
                <a:latin typeface="黑体" panose="02010609060101010101" charset="-122"/>
                <a:ea typeface="黑体" panose="02010609060101010101" charset="-122"/>
                <a:cs typeface="黑体" panose="02010609060101010101" charset="-122"/>
              </a:rPr>
              <a:t>8</a:t>
            </a:r>
            <a:r>
              <a:rPr b="1">
                <a:latin typeface="黑体" panose="02010609060101010101" charset="-122"/>
                <a:ea typeface="黑体" panose="02010609060101010101" charset="-122"/>
                <a:cs typeface="黑体" panose="02010609060101010101" charset="-122"/>
              </a:rPr>
              <a:t>.1 选择产品渠道</a:t>
            </a:r>
            <a:endParaRPr b="1">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793558" y="3522319"/>
            <a:ext cx="5414486" cy="408100"/>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sym typeface="+mn-ea"/>
              </a:rPr>
              <a:t>8</a:t>
            </a:r>
            <a:r>
              <a:rPr lang="zh-CN" altLang="en-US" b="1">
                <a:latin typeface="黑体" panose="02010609060101010101" charset="-122"/>
                <a:ea typeface="黑体" panose="02010609060101010101" charset="-122"/>
                <a:cs typeface="黑体" panose="02010609060101010101" charset="-122"/>
                <a:sym typeface="+mn-ea"/>
              </a:rPr>
              <a:t>.2 选择供应商</a:t>
            </a:r>
            <a:endParaRPr lang="zh-CN" altLang="en-US" b="1">
              <a:latin typeface="黑体" panose="02010609060101010101" charset="-122"/>
              <a:ea typeface="黑体" panose="02010609060101010101" charset="-122"/>
              <a:cs typeface="黑体" panose="02010609060101010101"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548"/>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721"/>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2073"/>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885"/>
            <a:ext cx="3597775" cy="714375"/>
          </a:xfrm>
          <a:prstGeom prst="rect">
            <a:avLst/>
          </a:prstGeom>
          <a:noFill/>
        </p:spPr>
        <p:txBody>
          <a:bodyPr wrap="square" rtlCol="0">
            <a:spAutoFit/>
          </a:bodyPr>
          <a:lstStyle/>
          <a:p>
            <a:r>
              <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rPr>
              <a:t>Part Four.</a:t>
            </a:r>
            <a:endPar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endParaRPr>
          </a:p>
        </p:txBody>
      </p:sp>
      <p:sp>
        <p:nvSpPr>
          <p:cNvPr id="16" name="文本框 15"/>
          <p:cNvSpPr txBox="1"/>
          <p:nvPr/>
        </p:nvSpPr>
        <p:spPr>
          <a:xfrm>
            <a:off x="2514124" y="2531375"/>
            <a:ext cx="2958941" cy="783590"/>
          </a:xfrm>
          <a:prstGeom prst="rect">
            <a:avLst/>
          </a:prstGeom>
          <a:noFill/>
        </p:spPr>
        <p:txBody>
          <a:bodyPr wrap="square" rtlCol="0">
            <a:spAutoFit/>
          </a:bodyPr>
          <a:lstStyle/>
          <a:p>
            <a:pPr algn="l">
              <a:spcBef>
                <a:spcPct val="0"/>
              </a:spcBef>
            </a:pPr>
            <a:r>
              <a:rPr lang="zh-CN" altLang="en-US" sz="4500" dirty="0">
                <a:latin typeface="黑体" panose="02010609060101010101" charset="-122"/>
                <a:ea typeface="黑体" panose="02010609060101010101" charset="-122"/>
                <a:sym typeface="黑体" panose="02010609060101010101" charset="-122"/>
              </a:rPr>
              <a:t>代销</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代销</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2" name="ísḻîḑê"/>
          <p:cNvGrpSpPr/>
          <p:nvPr/>
        </p:nvGrpSpPr>
        <p:grpSpPr>
          <a:xfrm rot="0">
            <a:off x="1660684" y="1921616"/>
            <a:ext cx="1514475" cy="2104549"/>
            <a:chOff x="1091444" y="1808820"/>
            <a:chExt cx="2256953" cy="3100321"/>
          </a:xfrm>
        </p:grpSpPr>
        <p:sp>
          <p:nvSpPr>
            <p:cNvPr id="17" name="ïśḷiďè"/>
            <p:cNvSpPr/>
            <p:nvPr/>
          </p:nvSpPr>
          <p:spPr>
            <a:xfrm>
              <a:off x="1091444" y="1808820"/>
              <a:ext cx="2256243" cy="3100321"/>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启动成本低</a:t>
              </a:r>
              <a:endParaRPr lang="zh-CN" sz="1600">
                <a:latin typeface="黑体" panose="02010609060101010101" charset="-122"/>
                <a:ea typeface="黑体" panose="02010609060101010101" charset="-122"/>
                <a:cs typeface="黑体" panose="02010609060101010101" charset="-122"/>
                <a:sym typeface="+mn-ea"/>
              </a:endParaRPr>
            </a:p>
          </p:txBody>
        </p:sp>
        <p:sp>
          <p:nvSpPr>
            <p:cNvPr id="18" name="íšḷídè"/>
            <p:cNvSpPr/>
            <p:nvPr/>
          </p:nvSpPr>
          <p:spPr>
            <a:xfrm>
              <a:off x="1092154" y="2720885"/>
              <a:ext cx="2256243" cy="2175627"/>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9" name="išļïďê"/>
            <p:cNvSpPr txBox="1"/>
            <p:nvPr/>
          </p:nvSpPr>
          <p:spPr>
            <a:xfrm>
              <a:off x="1841901" y="2453397"/>
              <a:ext cx="755336" cy="707886"/>
            </a:xfrm>
            <a:prstGeom prst="rect">
              <a:avLst/>
            </a:prstGeom>
            <a:noFill/>
          </p:spPr>
          <p:txBody>
            <a:bodyPr wrap="none">
              <a:normAutofit fontScale="90000" lnSpcReduction="10000"/>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01</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0" name="ïṣḷídé"/>
            <p:cNvSpPr/>
            <p:nvPr/>
          </p:nvSpPr>
          <p:spPr>
            <a:xfrm>
              <a:off x="1091514" y="3048866"/>
              <a:ext cx="2084927" cy="532453"/>
            </a:xfrm>
            <a:prstGeom prst="rect">
              <a:avLst/>
            </a:prstGeom>
          </p:spPr>
          <p:txBody>
            <a:bodyPr wrap="square"/>
            <a:p>
              <a:pPr algn="just">
                <a:lnSpc>
                  <a:spcPct val="120000"/>
                </a:lnSpc>
              </a:pPr>
              <a:r>
                <a:rPr lang="zh-CN" sz="1400">
                  <a:latin typeface="黑体" panose="02010609060101010101" charset="-122"/>
                  <a:ea typeface="黑体" panose="02010609060101010101" charset="-122"/>
                  <a:cs typeface="黑体" panose="02010609060101010101" charset="-122"/>
                  <a:sym typeface="+mn-ea"/>
                </a:rPr>
                <a:t>不需要购买商品库存</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5" name="íşľídê"/>
          <p:cNvGrpSpPr/>
          <p:nvPr/>
        </p:nvGrpSpPr>
        <p:grpSpPr>
          <a:xfrm rot="0">
            <a:off x="3547110" y="1919711"/>
            <a:ext cx="1531620" cy="2106454"/>
            <a:chOff x="3723736" y="1808820"/>
            <a:chExt cx="2256251" cy="3103127"/>
          </a:xfrm>
        </p:grpSpPr>
        <p:sp>
          <p:nvSpPr>
            <p:cNvPr id="12" name="ïSḷïḓè"/>
            <p:cNvSpPr/>
            <p:nvPr/>
          </p:nvSpPr>
          <p:spPr>
            <a:xfrm>
              <a:off x="3723736" y="1808820"/>
              <a:ext cx="2256251" cy="3103127"/>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低风险</a:t>
              </a:r>
              <a:endParaRPr lang="zh-CN" sz="1600">
                <a:latin typeface="黑体" panose="02010609060101010101" charset="-122"/>
                <a:ea typeface="黑体" panose="02010609060101010101" charset="-122"/>
                <a:cs typeface="黑体" panose="02010609060101010101" charset="-122"/>
                <a:sym typeface="+mn-ea"/>
              </a:endParaRPr>
            </a:p>
          </p:txBody>
        </p:sp>
        <p:sp>
          <p:nvSpPr>
            <p:cNvPr id="13" name="iṧlide"/>
            <p:cNvSpPr/>
            <p:nvPr/>
          </p:nvSpPr>
          <p:spPr>
            <a:xfrm>
              <a:off x="3723736" y="2720885"/>
              <a:ext cx="2256251" cy="2181239"/>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4" name="îšľîde"/>
            <p:cNvSpPr txBox="1"/>
            <p:nvPr/>
          </p:nvSpPr>
          <p:spPr>
            <a:xfrm>
              <a:off x="4474193" y="2453397"/>
              <a:ext cx="755336" cy="707886"/>
            </a:xfrm>
            <a:prstGeom prst="rect">
              <a:avLst/>
            </a:prstGeom>
            <a:noFill/>
          </p:spPr>
          <p:txBody>
            <a:bodyPr wrap="none">
              <a:normAutofit fontScale="90000" lnSpcReduction="10000"/>
            </a:bodyPr>
            <a:p>
              <a:pPr algn="just"/>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02</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5" name="ïş1iḓè"/>
            <p:cNvSpPr/>
            <p:nvPr/>
          </p:nvSpPr>
          <p:spPr>
            <a:xfrm>
              <a:off x="3809398" y="3161822"/>
              <a:ext cx="2084927" cy="532453"/>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没有库存积压风险。</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24" name="ísḻîḑê"/>
          <p:cNvGrpSpPr/>
          <p:nvPr/>
        </p:nvGrpSpPr>
        <p:grpSpPr>
          <a:xfrm rot="0">
            <a:off x="5416868" y="1925426"/>
            <a:ext cx="1531620" cy="2092166"/>
            <a:chOff x="1091444" y="1808820"/>
            <a:chExt cx="2256251" cy="3698776"/>
          </a:xfrm>
        </p:grpSpPr>
        <p:sp>
          <p:nvSpPr>
            <p:cNvPr id="25"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600">
                  <a:latin typeface="黑体" panose="02010609060101010101" charset="-122"/>
                  <a:ea typeface="黑体" panose="02010609060101010101" charset="-122"/>
                  <a:cs typeface="黑体" panose="02010609060101010101" charset="-122"/>
                  <a:sym typeface="+mn-ea"/>
                </a:rPr>
                <a:t>便于管理</a:t>
              </a:r>
              <a:endParaRPr lang="zh-CN" sz="1600">
                <a:latin typeface="黑体" panose="02010609060101010101" charset="-122"/>
                <a:ea typeface="黑体" panose="02010609060101010101" charset="-122"/>
                <a:cs typeface="黑体" panose="02010609060101010101" charset="-122"/>
                <a:sym typeface="+mn-ea"/>
              </a:endParaRPr>
            </a:p>
          </p:txBody>
        </p:sp>
        <p:sp>
          <p:nvSpPr>
            <p:cNvPr id="26" name="íšḷídè"/>
            <p:cNvSpPr/>
            <p:nvPr/>
          </p:nvSpPr>
          <p:spPr>
            <a:xfrm>
              <a:off x="1091444" y="2902259"/>
              <a:ext cx="2256251" cy="2592146"/>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27" name="išļïďê"/>
            <p:cNvSpPr txBox="1"/>
            <p:nvPr/>
          </p:nvSpPr>
          <p:spPr>
            <a:xfrm>
              <a:off x="1754662" y="2447595"/>
              <a:ext cx="881173" cy="1097929"/>
            </a:xfrm>
            <a:prstGeom prst="rect">
              <a:avLst/>
            </a:prstGeom>
            <a:noFill/>
          </p:spPr>
          <p:txBody>
            <a:bodyPr wrap="none">
              <a:normAutofit/>
            </a:bodyPr>
            <a:p>
              <a:pPr algn="just"/>
              <a:r>
                <a:rPr lang="en-US" sz="27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03</a:t>
              </a:r>
              <a:endParaRPr lang="en-US" sz="27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8" name="ïṣḷídé"/>
            <p:cNvSpPr/>
            <p:nvPr/>
          </p:nvSpPr>
          <p:spPr>
            <a:xfrm>
              <a:off x="1177036" y="3263213"/>
              <a:ext cx="2085068" cy="1273384"/>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只要有台笔记本你就能在任何地方轻松管理你的业务。</a:t>
              </a:r>
              <a:endParaRPr lang="zh-CN" sz="1400">
                <a:latin typeface="黑体" panose="02010609060101010101" charset="-122"/>
                <a:ea typeface="黑体" panose="02010609060101010101" charset="-122"/>
                <a:cs typeface="黑体" panose="02010609060101010101" charset="-122"/>
                <a:sym typeface="+mn-ea"/>
              </a:endParaRPr>
            </a:p>
            <a:p>
              <a:pPr algn="just">
                <a:lnSpc>
                  <a:spcPct val="120000"/>
                </a:lnSpc>
              </a:pPr>
              <a:endParaRPr lang="zh-CN" altLang="en-US" sz="1400" dirty="0">
                <a:latin typeface="黑体" panose="02010609060101010101" charset="-122"/>
                <a:ea typeface="黑体" panose="02010609060101010101" charset="-122"/>
                <a:cs typeface="黑体" panose="02010609060101010101" charset="-122"/>
                <a:sym typeface="+mn-ea"/>
              </a:endParaRPr>
            </a:p>
          </p:txBody>
        </p:sp>
      </p:grpSp>
      <p:sp>
        <p:nvSpPr>
          <p:cNvPr id="16" name="íšḷîdè"/>
          <p:cNvSpPr/>
          <p:nvPr/>
        </p:nvSpPr>
        <p:spPr>
          <a:xfrm rot="11026181">
            <a:off x="3982403" y="3124624"/>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46" name="is1íḑê"/>
          <p:cNvSpPr/>
          <p:nvPr/>
        </p:nvSpPr>
        <p:spPr>
          <a:xfrm rot="11026181">
            <a:off x="4005739" y="3124624"/>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54" name="íṡḻíḍê"/>
          <p:cNvSpPr/>
          <p:nvPr/>
        </p:nvSpPr>
        <p:spPr>
          <a:xfrm rot="11026181">
            <a:off x="4005739" y="4020450"/>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63" name="íśliḓê"/>
          <p:cNvSpPr/>
          <p:nvPr/>
        </p:nvSpPr>
        <p:spPr bwMode="auto">
          <a:xfrm>
            <a:off x="2503646" y="1112467"/>
            <a:ext cx="308134" cy="311468"/>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ln>
        </p:spPr>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71" name="iśļîdè"/>
          <p:cNvSpPr/>
          <p:nvPr/>
        </p:nvSpPr>
        <p:spPr>
          <a:xfrm>
            <a:off x="3174365" y="1027854"/>
            <a:ext cx="3239453" cy="443865"/>
          </a:xfrm>
          <a:prstGeom prst="rect">
            <a:avLst/>
          </a:prstGeom>
        </p:spPr>
        <p:txBody>
          <a:bodyPr wrap="square" lIns="216000" anchor="ctr" anchorCtr="0">
            <a:noAutofit/>
          </a:bodyPr>
          <a:p>
            <a:pPr algn="l">
              <a:lnSpc>
                <a:spcPct val="120000"/>
              </a:lnSpc>
            </a:pPr>
            <a:r>
              <a:rPr lang="en-US" altLang="zh-CN" sz="3000" dirty="0">
                <a:solidFill>
                  <a:schemeClr val="bg1"/>
                </a:solidFill>
                <a:latin typeface="黑体" panose="02010609060101010101" charset="-122"/>
                <a:ea typeface="黑体" panose="02010609060101010101" charset="-122"/>
                <a:cs typeface="黑体" panose="02010609060101010101" charset="-122"/>
                <a:sym typeface="黑体" panose="02010609060101010101" charset="-122"/>
              </a:rPr>
              <a:t>   </a:t>
            </a:r>
            <a:r>
              <a:rPr lang="zh-CN" altLang="en-US" sz="3000" dirty="0">
                <a:solidFill>
                  <a:schemeClr val="bg1"/>
                </a:solidFill>
                <a:latin typeface="黑体" panose="02010609060101010101" charset="-122"/>
                <a:ea typeface="黑体" panose="02010609060101010101" charset="-122"/>
                <a:cs typeface="黑体" panose="02010609060101010101" charset="-122"/>
                <a:sym typeface="黑体" panose="02010609060101010101" charset="-122"/>
              </a:rPr>
              <a:t>优点</a:t>
            </a:r>
            <a:endParaRPr lang="zh-CN" altLang="en-US" sz="3000" dirty="0">
              <a:solidFill>
                <a:schemeClr val="bg1"/>
              </a:solidFill>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3" name="b8b364be-8690-4e23-87ef-0b6949f2706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72388" y="4199643"/>
            <a:ext cx="6219218" cy="792170"/>
            <a:chOff x="1928944" y="3104679"/>
            <a:chExt cx="8292291" cy="1056227"/>
          </a:xfrm>
        </p:grpSpPr>
        <p:grpSp>
          <p:nvGrpSpPr>
            <p:cNvPr id="4" name="ïsľiďê"/>
            <p:cNvGrpSpPr/>
            <p:nvPr/>
          </p:nvGrpSpPr>
          <p:grpSpPr>
            <a:xfrm flipV="1">
              <a:off x="8148228" y="3104964"/>
              <a:ext cx="2073007" cy="998224"/>
              <a:chOff x="8030808" y="2996952"/>
              <a:chExt cx="2073007" cy="998224"/>
            </a:xfrm>
          </p:grpSpPr>
          <p:grpSp>
            <p:nvGrpSpPr>
              <p:cNvPr id="36" name="îşliḓê"/>
              <p:cNvGrpSpPr/>
              <p:nvPr/>
            </p:nvGrpSpPr>
            <p:grpSpPr>
              <a:xfrm>
                <a:off x="8030808" y="3331042"/>
                <a:ext cx="2073007" cy="664134"/>
                <a:chOff x="6470247" y="2038350"/>
                <a:chExt cx="1898126" cy="608107"/>
              </a:xfrm>
            </p:grpSpPr>
            <p:sp>
              <p:nvSpPr>
                <p:cNvPr id="38" name="îšļídê"/>
                <p:cNvSpPr/>
                <p:nvPr/>
              </p:nvSpPr>
              <p:spPr>
                <a:xfrm rot="10800000" flipH="1">
                  <a:off x="7419524" y="2038350"/>
                  <a:ext cx="948849" cy="608107"/>
                </a:xfrm>
                <a:custGeom>
                  <a:avLst/>
                  <a:gdLst>
                    <a:gd name="connsiteX0" fmla="*/ 353590 w 948849"/>
                    <a:gd name="connsiteY0" fmla="*/ 608107 h 608107"/>
                    <a:gd name="connsiteX1" fmla="*/ 450361 w 948849"/>
                    <a:gd name="connsiteY1" fmla="*/ 608107 h 608107"/>
                    <a:gd name="connsiteX2" fmla="*/ 609165 w 948849"/>
                    <a:gd name="connsiteY2" fmla="*/ 608107 h 608107"/>
                    <a:gd name="connsiteX3" fmla="*/ 948849 w 948849"/>
                    <a:gd name="connsiteY3" fmla="*/ 608107 h 608107"/>
                    <a:gd name="connsiteX4" fmla="*/ 948849 w 948849"/>
                    <a:gd name="connsiteY4" fmla="*/ 351468 h 608107"/>
                    <a:gd name="connsiteX5" fmla="*/ 550556 w 948849"/>
                    <a:gd name="connsiteY5" fmla="*/ 351468 h 608107"/>
                    <a:gd name="connsiteX6" fmla="*/ 505310 w 948849"/>
                    <a:gd name="connsiteY6" fmla="*/ 268109 h 608107"/>
                    <a:gd name="connsiteX7" fmla="*/ 1058 w 948849"/>
                    <a:gd name="connsiteY7" fmla="*/ 0 h 608107"/>
                    <a:gd name="connsiteX8" fmla="*/ 0 w 948849"/>
                    <a:gd name="connsiteY8" fmla="*/ 54 h 608107"/>
                    <a:gd name="connsiteX9" fmla="*/ 0 w 948849"/>
                    <a:gd name="connsiteY9" fmla="*/ 255682 h 608107"/>
                    <a:gd name="connsiteX10" fmla="*/ 1058 w 948849"/>
                    <a:gd name="connsiteY10" fmla="*/ 255575 h 608107"/>
                    <a:gd name="connsiteX11" fmla="*/ 353590 w 948849"/>
                    <a:gd name="connsiteY11" fmla="*/ 608107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49" h="608107">
                      <a:moveTo>
                        <a:pt x="353590" y="608107"/>
                      </a:moveTo>
                      <a:lnTo>
                        <a:pt x="450361" y="608107"/>
                      </a:lnTo>
                      <a:lnTo>
                        <a:pt x="609165" y="608107"/>
                      </a:lnTo>
                      <a:lnTo>
                        <a:pt x="948849" y="608107"/>
                      </a:lnTo>
                      <a:lnTo>
                        <a:pt x="948849" y="351468"/>
                      </a:lnTo>
                      <a:lnTo>
                        <a:pt x="550556" y="351468"/>
                      </a:lnTo>
                      <a:lnTo>
                        <a:pt x="505310" y="268109"/>
                      </a:lnTo>
                      <a:cubicBezTo>
                        <a:pt x="396029" y="106351"/>
                        <a:pt x="210963" y="0"/>
                        <a:pt x="1058" y="0"/>
                      </a:cubicBezTo>
                      <a:lnTo>
                        <a:pt x="0" y="54"/>
                      </a:lnTo>
                      <a:lnTo>
                        <a:pt x="0" y="255682"/>
                      </a:lnTo>
                      <a:lnTo>
                        <a:pt x="1058" y="255575"/>
                      </a:lnTo>
                      <a:cubicBezTo>
                        <a:pt x="195756" y="255575"/>
                        <a:pt x="353590" y="413409"/>
                        <a:pt x="353590" y="608107"/>
                      </a:cubicBezTo>
                      <a:close/>
                    </a:path>
                  </a:pathLst>
                </a:cu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9" name="îsḷíďe"/>
                <p:cNvSpPr/>
                <p:nvPr/>
              </p:nvSpPr>
              <p:spPr>
                <a:xfrm rot="10800000">
                  <a:off x="6470247" y="2038350"/>
                  <a:ext cx="948849" cy="608107"/>
                </a:xfrm>
                <a:custGeom>
                  <a:avLst/>
                  <a:gdLst>
                    <a:gd name="connsiteX0" fmla="*/ 948849 w 948849"/>
                    <a:gd name="connsiteY0" fmla="*/ 608107 h 608107"/>
                    <a:gd name="connsiteX1" fmla="*/ 609165 w 948849"/>
                    <a:gd name="connsiteY1" fmla="*/ 608107 h 608107"/>
                    <a:gd name="connsiteX2" fmla="*/ 450361 w 948849"/>
                    <a:gd name="connsiteY2" fmla="*/ 608107 h 608107"/>
                    <a:gd name="connsiteX3" fmla="*/ 353590 w 948849"/>
                    <a:gd name="connsiteY3" fmla="*/ 608107 h 608107"/>
                    <a:gd name="connsiteX4" fmla="*/ 1057 w 948849"/>
                    <a:gd name="connsiteY4" fmla="*/ 255575 h 608107"/>
                    <a:gd name="connsiteX5" fmla="*/ 0 w 948849"/>
                    <a:gd name="connsiteY5" fmla="*/ 255682 h 608107"/>
                    <a:gd name="connsiteX6" fmla="*/ 0 w 948849"/>
                    <a:gd name="connsiteY6" fmla="*/ 53 h 608107"/>
                    <a:gd name="connsiteX7" fmla="*/ 1057 w 948849"/>
                    <a:gd name="connsiteY7" fmla="*/ 0 h 608107"/>
                    <a:gd name="connsiteX8" fmla="*/ 505310 w 948849"/>
                    <a:gd name="connsiteY8" fmla="*/ 268109 h 608107"/>
                    <a:gd name="connsiteX9" fmla="*/ 550556 w 948849"/>
                    <a:gd name="connsiteY9" fmla="*/ 351468 h 608107"/>
                    <a:gd name="connsiteX10" fmla="*/ 948849 w 948849"/>
                    <a:gd name="connsiteY10" fmla="*/ 351468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849" h="608107">
                      <a:moveTo>
                        <a:pt x="948849" y="608107"/>
                      </a:moveTo>
                      <a:lnTo>
                        <a:pt x="609165" y="608107"/>
                      </a:lnTo>
                      <a:lnTo>
                        <a:pt x="450361" y="608107"/>
                      </a:lnTo>
                      <a:lnTo>
                        <a:pt x="353590" y="608107"/>
                      </a:lnTo>
                      <a:cubicBezTo>
                        <a:pt x="353590" y="413409"/>
                        <a:pt x="195756" y="255575"/>
                        <a:pt x="1057" y="255575"/>
                      </a:cubicBezTo>
                      <a:lnTo>
                        <a:pt x="0" y="255682"/>
                      </a:lnTo>
                      <a:lnTo>
                        <a:pt x="0" y="53"/>
                      </a:lnTo>
                      <a:lnTo>
                        <a:pt x="1057" y="0"/>
                      </a:lnTo>
                      <a:cubicBezTo>
                        <a:pt x="210963" y="0"/>
                        <a:pt x="396028" y="106351"/>
                        <a:pt x="505310" y="268109"/>
                      </a:cubicBezTo>
                      <a:lnTo>
                        <a:pt x="550556" y="351468"/>
                      </a:lnTo>
                      <a:lnTo>
                        <a:pt x="948849" y="351468"/>
                      </a:lnTo>
                      <a:close/>
                    </a:path>
                  </a:pathLst>
                </a:cu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37" name="i$ľîďê"/>
              <p:cNvSpPr/>
              <p:nvPr/>
            </p:nvSpPr>
            <p:spPr>
              <a:xfrm>
                <a:off x="8733220" y="2996952"/>
                <a:ext cx="668179" cy="668179"/>
              </a:xfrm>
              <a:prstGeom prst="ellipse">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grpSp>
          <p:nvGrpSpPr>
            <p:cNvPr id="6" name="íṩ1îďè"/>
            <p:cNvGrpSpPr/>
            <p:nvPr/>
          </p:nvGrpSpPr>
          <p:grpSpPr>
            <a:xfrm>
              <a:off x="1928944" y="3162682"/>
              <a:ext cx="2073004" cy="998224"/>
              <a:chOff x="1811524" y="2996952"/>
              <a:chExt cx="2073004" cy="998224"/>
            </a:xfrm>
          </p:grpSpPr>
          <p:grpSp>
            <p:nvGrpSpPr>
              <p:cNvPr id="7" name="íşḷíḓé"/>
              <p:cNvGrpSpPr/>
              <p:nvPr/>
            </p:nvGrpSpPr>
            <p:grpSpPr>
              <a:xfrm>
                <a:off x="1811524" y="3331042"/>
                <a:ext cx="2073004" cy="664134"/>
                <a:chOff x="775627" y="2038350"/>
                <a:chExt cx="1898125" cy="608107"/>
              </a:xfrm>
            </p:grpSpPr>
            <p:sp>
              <p:nvSpPr>
                <p:cNvPr id="8" name="iṥḷíḋê"/>
                <p:cNvSpPr/>
                <p:nvPr/>
              </p:nvSpPr>
              <p:spPr>
                <a:xfrm rot="10800000" flipH="1">
                  <a:off x="1724903" y="2038350"/>
                  <a:ext cx="948849" cy="608107"/>
                </a:xfrm>
                <a:custGeom>
                  <a:avLst/>
                  <a:gdLst>
                    <a:gd name="connsiteX0" fmla="*/ 353590 w 948849"/>
                    <a:gd name="connsiteY0" fmla="*/ 608107 h 608107"/>
                    <a:gd name="connsiteX1" fmla="*/ 450361 w 948849"/>
                    <a:gd name="connsiteY1" fmla="*/ 608107 h 608107"/>
                    <a:gd name="connsiteX2" fmla="*/ 609165 w 948849"/>
                    <a:gd name="connsiteY2" fmla="*/ 608107 h 608107"/>
                    <a:gd name="connsiteX3" fmla="*/ 948849 w 948849"/>
                    <a:gd name="connsiteY3" fmla="*/ 608107 h 608107"/>
                    <a:gd name="connsiteX4" fmla="*/ 948849 w 948849"/>
                    <a:gd name="connsiteY4" fmla="*/ 351468 h 608107"/>
                    <a:gd name="connsiteX5" fmla="*/ 550556 w 948849"/>
                    <a:gd name="connsiteY5" fmla="*/ 351468 h 608107"/>
                    <a:gd name="connsiteX6" fmla="*/ 505310 w 948849"/>
                    <a:gd name="connsiteY6" fmla="*/ 268109 h 608107"/>
                    <a:gd name="connsiteX7" fmla="*/ 1058 w 948849"/>
                    <a:gd name="connsiteY7" fmla="*/ 0 h 608107"/>
                    <a:gd name="connsiteX8" fmla="*/ 0 w 948849"/>
                    <a:gd name="connsiteY8" fmla="*/ 54 h 608107"/>
                    <a:gd name="connsiteX9" fmla="*/ 0 w 948849"/>
                    <a:gd name="connsiteY9" fmla="*/ 255682 h 608107"/>
                    <a:gd name="connsiteX10" fmla="*/ 1058 w 948849"/>
                    <a:gd name="connsiteY10" fmla="*/ 255575 h 608107"/>
                    <a:gd name="connsiteX11" fmla="*/ 353590 w 948849"/>
                    <a:gd name="connsiteY11" fmla="*/ 608107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49" h="608107">
                      <a:moveTo>
                        <a:pt x="353590" y="608107"/>
                      </a:moveTo>
                      <a:lnTo>
                        <a:pt x="450361" y="608107"/>
                      </a:lnTo>
                      <a:lnTo>
                        <a:pt x="609165" y="608107"/>
                      </a:lnTo>
                      <a:lnTo>
                        <a:pt x="948849" y="608107"/>
                      </a:lnTo>
                      <a:lnTo>
                        <a:pt x="948849" y="351468"/>
                      </a:lnTo>
                      <a:lnTo>
                        <a:pt x="550556" y="351468"/>
                      </a:lnTo>
                      <a:lnTo>
                        <a:pt x="505310" y="268109"/>
                      </a:lnTo>
                      <a:cubicBezTo>
                        <a:pt x="396029" y="106351"/>
                        <a:pt x="210963" y="0"/>
                        <a:pt x="1058" y="0"/>
                      </a:cubicBezTo>
                      <a:lnTo>
                        <a:pt x="0" y="54"/>
                      </a:lnTo>
                      <a:lnTo>
                        <a:pt x="0" y="255682"/>
                      </a:lnTo>
                      <a:lnTo>
                        <a:pt x="1058" y="255575"/>
                      </a:lnTo>
                      <a:cubicBezTo>
                        <a:pt x="195756" y="255575"/>
                        <a:pt x="353590" y="413409"/>
                        <a:pt x="353590" y="608107"/>
                      </a:cubicBezTo>
                      <a:close/>
                    </a:path>
                  </a:pathLst>
                </a:cu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5" name="ïşľíḑè"/>
                <p:cNvSpPr/>
                <p:nvPr/>
              </p:nvSpPr>
              <p:spPr>
                <a:xfrm rot="10800000">
                  <a:off x="775627" y="2038350"/>
                  <a:ext cx="948849" cy="608107"/>
                </a:xfrm>
                <a:custGeom>
                  <a:avLst/>
                  <a:gdLst>
                    <a:gd name="connsiteX0" fmla="*/ 948849 w 948849"/>
                    <a:gd name="connsiteY0" fmla="*/ 608107 h 608107"/>
                    <a:gd name="connsiteX1" fmla="*/ 609165 w 948849"/>
                    <a:gd name="connsiteY1" fmla="*/ 608107 h 608107"/>
                    <a:gd name="connsiteX2" fmla="*/ 450361 w 948849"/>
                    <a:gd name="connsiteY2" fmla="*/ 608107 h 608107"/>
                    <a:gd name="connsiteX3" fmla="*/ 353590 w 948849"/>
                    <a:gd name="connsiteY3" fmla="*/ 608107 h 608107"/>
                    <a:gd name="connsiteX4" fmla="*/ 1058 w 948849"/>
                    <a:gd name="connsiteY4" fmla="*/ 255575 h 608107"/>
                    <a:gd name="connsiteX5" fmla="*/ 0 w 948849"/>
                    <a:gd name="connsiteY5" fmla="*/ 255682 h 608107"/>
                    <a:gd name="connsiteX6" fmla="*/ 0 w 948849"/>
                    <a:gd name="connsiteY6" fmla="*/ 53 h 608107"/>
                    <a:gd name="connsiteX7" fmla="*/ 1058 w 948849"/>
                    <a:gd name="connsiteY7" fmla="*/ 0 h 608107"/>
                    <a:gd name="connsiteX8" fmla="*/ 505310 w 948849"/>
                    <a:gd name="connsiteY8" fmla="*/ 268109 h 608107"/>
                    <a:gd name="connsiteX9" fmla="*/ 550556 w 948849"/>
                    <a:gd name="connsiteY9" fmla="*/ 351468 h 608107"/>
                    <a:gd name="connsiteX10" fmla="*/ 948849 w 948849"/>
                    <a:gd name="connsiteY10" fmla="*/ 351468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849" h="608107">
                      <a:moveTo>
                        <a:pt x="948849" y="608107"/>
                      </a:moveTo>
                      <a:lnTo>
                        <a:pt x="609165" y="608107"/>
                      </a:lnTo>
                      <a:lnTo>
                        <a:pt x="450361" y="608107"/>
                      </a:lnTo>
                      <a:lnTo>
                        <a:pt x="353590" y="608107"/>
                      </a:lnTo>
                      <a:cubicBezTo>
                        <a:pt x="353590" y="413409"/>
                        <a:pt x="195756" y="255575"/>
                        <a:pt x="1058" y="255575"/>
                      </a:cubicBezTo>
                      <a:lnTo>
                        <a:pt x="0" y="255682"/>
                      </a:lnTo>
                      <a:lnTo>
                        <a:pt x="0" y="53"/>
                      </a:lnTo>
                      <a:lnTo>
                        <a:pt x="1058" y="0"/>
                      </a:lnTo>
                      <a:cubicBezTo>
                        <a:pt x="210963" y="0"/>
                        <a:pt x="396028" y="106351"/>
                        <a:pt x="505310" y="268109"/>
                      </a:cubicBezTo>
                      <a:lnTo>
                        <a:pt x="550556" y="351468"/>
                      </a:lnTo>
                      <a:lnTo>
                        <a:pt x="948849" y="351468"/>
                      </a:lnTo>
                      <a:close/>
                    </a:path>
                  </a:pathLst>
                </a:cu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9" name="íSḻîḓê"/>
              <p:cNvSpPr/>
              <p:nvPr/>
            </p:nvSpPr>
            <p:spPr>
              <a:xfrm>
                <a:off x="2513936" y="2996952"/>
                <a:ext cx="668179" cy="668179"/>
              </a:xfrm>
              <a:prstGeom prst="ellipse">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grpSp>
          <p:nvGrpSpPr>
            <p:cNvPr id="10" name="îṥḷîḋè"/>
            <p:cNvGrpSpPr/>
            <p:nvPr/>
          </p:nvGrpSpPr>
          <p:grpSpPr>
            <a:xfrm flipV="1">
              <a:off x="4004691" y="3104679"/>
              <a:ext cx="2073004" cy="998224"/>
              <a:chOff x="3885704" y="2996952"/>
              <a:chExt cx="2073004" cy="998224"/>
            </a:xfrm>
          </p:grpSpPr>
          <p:grpSp>
            <p:nvGrpSpPr>
              <p:cNvPr id="11" name="ïṡḷiḋe"/>
              <p:cNvGrpSpPr/>
              <p:nvPr/>
            </p:nvGrpSpPr>
            <p:grpSpPr>
              <a:xfrm>
                <a:off x="3885704" y="3331042"/>
                <a:ext cx="2073004" cy="664134"/>
                <a:chOff x="2674830" y="2038350"/>
                <a:chExt cx="1898125" cy="608107"/>
              </a:xfrm>
            </p:grpSpPr>
            <p:sp>
              <p:nvSpPr>
                <p:cNvPr id="21" name="iş1iďê"/>
                <p:cNvSpPr/>
                <p:nvPr/>
              </p:nvSpPr>
              <p:spPr>
                <a:xfrm rot="10800000" flipH="1">
                  <a:off x="3624106" y="2038350"/>
                  <a:ext cx="948849" cy="608107"/>
                </a:xfrm>
                <a:custGeom>
                  <a:avLst/>
                  <a:gdLst>
                    <a:gd name="connsiteX0" fmla="*/ 353590 w 948849"/>
                    <a:gd name="connsiteY0" fmla="*/ 608107 h 608107"/>
                    <a:gd name="connsiteX1" fmla="*/ 450361 w 948849"/>
                    <a:gd name="connsiteY1" fmla="*/ 608107 h 608107"/>
                    <a:gd name="connsiteX2" fmla="*/ 609165 w 948849"/>
                    <a:gd name="connsiteY2" fmla="*/ 608107 h 608107"/>
                    <a:gd name="connsiteX3" fmla="*/ 948849 w 948849"/>
                    <a:gd name="connsiteY3" fmla="*/ 608107 h 608107"/>
                    <a:gd name="connsiteX4" fmla="*/ 948849 w 948849"/>
                    <a:gd name="connsiteY4" fmla="*/ 351468 h 608107"/>
                    <a:gd name="connsiteX5" fmla="*/ 550556 w 948849"/>
                    <a:gd name="connsiteY5" fmla="*/ 351468 h 608107"/>
                    <a:gd name="connsiteX6" fmla="*/ 505310 w 948849"/>
                    <a:gd name="connsiteY6" fmla="*/ 268109 h 608107"/>
                    <a:gd name="connsiteX7" fmla="*/ 1058 w 948849"/>
                    <a:gd name="connsiteY7" fmla="*/ 0 h 608107"/>
                    <a:gd name="connsiteX8" fmla="*/ 0 w 948849"/>
                    <a:gd name="connsiteY8" fmla="*/ 54 h 608107"/>
                    <a:gd name="connsiteX9" fmla="*/ 0 w 948849"/>
                    <a:gd name="connsiteY9" fmla="*/ 255682 h 608107"/>
                    <a:gd name="connsiteX10" fmla="*/ 1058 w 948849"/>
                    <a:gd name="connsiteY10" fmla="*/ 255575 h 608107"/>
                    <a:gd name="connsiteX11" fmla="*/ 353590 w 948849"/>
                    <a:gd name="connsiteY11" fmla="*/ 608107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49" h="608107">
                      <a:moveTo>
                        <a:pt x="353590" y="608107"/>
                      </a:moveTo>
                      <a:lnTo>
                        <a:pt x="450361" y="608107"/>
                      </a:lnTo>
                      <a:lnTo>
                        <a:pt x="609165" y="608107"/>
                      </a:lnTo>
                      <a:lnTo>
                        <a:pt x="948849" y="608107"/>
                      </a:lnTo>
                      <a:lnTo>
                        <a:pt x="948849" y="351468"/>
                      </a:lnTo>
                      <a:lnTo>
                        <a:pt x="550556" y="351468"/>
                      </a:lnTo>
                      <a:lnTo>
                        <a:pt x="505310" y="268109"/>
                      </a:lnTo>
                      <a:cubicBezTo>
                        <a:pt x="396029" y="106351"/>
                        <a:pt x="210963" y="0"/>
                        <a:pt x="1058" y="0"/>
                      </a:cubicBezTo>
                      <a:lnTo>
                        <a:pt x="0" y="54"/>
                      </a:lnTo>
                      <a:lnTo>
                        <a:pt x="0" y="255682"/>
                      </a:lnTo>
                      <a:lnTo>
                        <a:pt x="1058" y="255575"/>
                      </a:lnTo>
                      <a:cubicBezTo>
                        <a:pt x="195756" y="255575"/>
                        <a:pt x="353590" y="413409"/>
                        <a:pt x="353590" y="608107"/>
                      </a:cubicBezTo>
                      <a:close/>
                    </a:path>
                  </a:pathLst>
                </a:cu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23" name="îšḷiďê"/>
                <p:cNvSpPr/>
                <p:nvPr/>
              </p:nvSpPr>
              <p:spPr>
                <a:xfrm rot="10800000">
                  <a:off x="2674830" y="2038350"/>
                  <a:ext cx="948849" cy="608107"/>
                </a:xfrm>
                <a:custGeom>
                  <a:avLst/>
                  <a:gdLst>
                    <a:gd name="connsiteX0" fmla="*/ 948849 w 948849"/>
                    <a:gd name="connsiteY0" fmla="*/ 608107 h 608107"/>
                    <a:gd name="connsiteX1" fmla="*/ 609165 w 948849"/>
                    <a:gd name="connsiteY1" fmla="*/ 608107 h 608107"/>
                    <a:gd name="connsiteX2" fmla="*/ 450361 w 948849"/>
                    <a:gd name="connsiteY2" fmla="*/ 608107 h 608107"/>
                    <a:gd name="connsiteX3" fmla="*/ 353590 w 948849"/>
                    <a:gd name="connsiteY3" fmla="*/ 608107 h 608107"/>
                    <a:gd name="connsiteX4" fmla="*/ 1057 w 948849"/>
                    <a:gd name="connsiteY4" fmla="*/ 255575 h 608107"/>
                    <a:gd name="connsiteX5" fmla="*/ 0 w 948849"/>
                    <a:gd name="connsiteY5" fmla="*/ 255682 h 608107"/>
                    <a:gd name="connsiteX6" fmla="*/ 0 w 948849"/>
                    <a:gd name="connsiteY6" fmla="*/ 53 h 608107"/>
                    <a:gd name="connsiteX7" fmla="*/ 1057 w 948849"/>
                    <a:gd name="connsiteY7" fmla="*/ 0 h 608107"/>
                    <a:gd name="connsiteX8" fmla="*/ 505310 w 948849"/>
                    <a:gd name="connsiteY8" fmla="*/ 268109 h 608107"/>
                    <a:gd name="connsiteX9" fmla="*/ 550556 w 948849"/>
                    <a:gd name="connsiteY9" fmla="*/ 351468 h 608107"/>
                    <a:gd name="connsiteX10" fmla="*/ 948849 w 948849"/>
                    <a:gd name="connsiteY10" fmla="*/ 351468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849" h="608107">
                      <a:moveTo>
                        <a:pt x="948849" y="608107"/>
                      </a:moveTo>
                      <a:lnTo>
                        <a:pt x="609165" y="608107"/>
                      </a:lnTo>
                      <a:lnTo>
                        <a:pt x="450361" y="608107"/>
                      </a:lnTo>
                      <a:lnTo>
                        <a:pt x="353590" y="608107"/>
                      </a:lnTo>
                      <a:cubicBezTo>
                        <a:pt x="353590" y="413409"/>
                        <a:pt x="195756" y="255575"/>
                        <a:pt x="1057" y="255575"/>
                      </a:cubicBezTo>
                      <a:lnTo>
                        <a:pt x="0" y="255682"/>
                      </a:lnTo>
                      <a:lnTo>
                        <a:pt x="0" y="53"/>
                      </a:lnTo>
                      <a:lnTo>
                        <a:pt x="1057" y="0"/>
                      </a:lnTo>
                      <a:cubicBezTo>
                        <a:pt x="210963" y="0"/>
                        <a:pt x="396028" y="106351"/>
                        <a:pt x="505310" y="268109"/>
                      </a:cubicBezTo>
                      <a:lnTo>
                        <a:pt x="550556" y="351468"/>
                      </a:lnTo>
                      <a:lnTo>
                        <a:pt x="948849" y="351468"/>
                      </a:lnTo>
                      <a:close/>
                    </a:path>
                  </a:pathLst>
                </a:cu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29" name="ïṩlídé"/>
              <p:cNvSpPr/>
              <p:nvPr/>
            </p:nvSpPr>
            <p:spPr>
              <a:xfrm>
                <a:off x="4588118" y="2996952"/>
                <a:ext cx="668179" cy="668179"/>
              </a:xfrm>
              <a:prstGeom prst="ellipse">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grpSp>
          <p:nvGrpSpPr>
            <p:cNvPr id="40" name="ïṡ1iḍé"/>
            <p:cNvGrpSpPr/>
            <p:nvPr/>
          </p:nvGrpSpPr>
          <p:grpSpPr>
            <a:xfrm>
              <a:off x="6075216" y="3162682"/>
              <a:ext cx="2073004" cy="998224"/>
              <a:chOff x="5957796" y="2996952"/>
              <a:chExt cx="2073004" cy="998224"/>
            </a:xfrm>
          </p:grpSpPr>
          <p:grpSp>
            <p:nvGrpSpPr>
              <p:cNvPr id="41" name="iśľïdé"/>
              <p:cNvGrpSpPr/>
              <p:nvPr/>
            </p:nvGrpSpPr>
            <p:grpSpPr>
              <a:xfrm>
                <a:off x="5957796" y="3331042"/>
                <a:ext cx="2073004" cy="664134"/>
                <a:chOff x="4572120" y="2038350"/>
                <a:chExt cx="1898125" cy="608107"/>
              </a:xfrm>
            </p:grpSpPr>
            <p:sp>
              <p:nvSpPr>
                <p:cNvPr id="42" name="íśļïḍe"/>
                <p:cNvSpPr/>
                <p:nvPr/>
              </p:nvSpPr>
              <p:spPr>
                <a:xfrm rot="10800000" flipH="1">
                  <a:off x="5521396" y="2038350"/>
                  <a:ext cx="948849" cy="608107"/>
                </a:xfrm>
                <a:custGeom>
                  <a:avLst/>
                  <a:gdLst>
                    <a:gd name="connsiteX0" fmla="*/ 353590 w 948849"/>
                    <a:gd name="connsiteY0" fmla="*/ 608107 h 608107"/>
                    <a:gd name="connsiteX1" fmla="*/ 450361 w 948849"/>
                    <a:gd name="connsiteY1" fmla="*/ 608107 h 608107"/>
                    <a:gd name="connsiteX2" fmla="*/ 609165 w 948849"/>
                    <a:gd name="connsiteY2" fmla="*/ 608107 h 608107"/>
                    <a:gd name="connsiteX3" fmla="*/ 948849 w 948849"/>
                    <a:gd name="connsiteY3" fmla="*/ 608107 h 608107"/>
                    <a:gd name="connsiteX4" fmla="*/ 948849 w 948849"/>
                    <a:gd name="connsiteY4" fmla="*/ 351468 h 608107"/>
                    <a:gd name="connsiteX5" fmla="*/ 550556 w 948849"/>
                    <a:gd name="connsiteY5" fmla="*/ 351468 h 608107"/>
                    <a:gd name="connsiteX6" fmla="*/ 505310 w 948849"/>
                    <a:gd name="connsiteY6" fmla="*/ 268109 h 608107"/>
                    <a:gd name="connsiteX7" fmla="*/ 1058 w 948849"/>
                    <a:gd name="connsiteY7" fmla="*/ 0 h 608107"/>
                    <a:gd name="connsiteX8" fmla="*/ 0 w 948849"/>
                    <a:gd name="connsiteY8" fmla="*/ 54 h 608107"/>
                    <a:gd name="connsiteX9" fmla="*/ 0 w 948849"/>
                    <a:gd name="connsiteY9" fmla="*/ 255682 h 608107"/>
                    <a:gd name="connsiteX10" fmla="*/ 1058 w 948849"/>
                    <a:gd name="connsiteY10" fmla="*/ 255575 h 608107"/>
                    <a:gd name="connsiteX11" fmla="*/ 353590 w 948849"/>
                    <a:gd name="connsiteY11" fmla="*/ 608107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49" h="608107">
                      <a:moveTo>
                        <a:pt x="353590" y="608107"/>
                      </a:moveTo>
                      <a:lnTo>
                        <a:pt x="450361" y="608107"/>
                      </a:lnTo>
                      <a:lnTo>
                        <a:pt x="609165" y="608107"/>
                      </a:lnTo>
                      <a:lnTo>
                        <a:pt x="948849" y="608107"/>
                      </a:lnTo>
                      <a:lnTo>
                        <a:pt x="948849" y="351468"/>
                      </a:lnTo>
                      <a:lnTo>
                        <a:pt x="550556" y="351468"/>
                      </a:lnTo>
                      <a:lnTo>
                        <a:pt x="505310" y="268109"/>
                      </a:lnTo>
                      <a:cubicBezTo>
                        <a:pt x="396029" y="106351"/>
                        <a:pt x="210963" y="0"/>
                        <a:pt x="1058" y="0"/>
                      </a:cubicBezTo>
                      <a:lnTo>
                        <a:pt x="0" y="54"/>
                      </a:lnTo>
                      <a:lnTo>
                        <a:pt x="0" y="255682"/>
                      </a:lnTo>
                      <a:lnTo>
                        <a:pt x="1058" y="255575"/>
                      </a:lnTo>
                      <a:cubicBezTo>
                        <a:pt x="195756" y="255575"/>
                        <a:pt x="353590" y="413409"/>
                        <a:pt x="353590" y="608107"/>
                      </a:cubicBezTo>
                      <a:close/>
                    </a:path>
                  </a:pathLst>
                </a:cu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43" name="íṡļíďê"/>
                <p:cNvSpPr/>
                <p:nvPr/>
              </p:nvSpPr>
              <p:spPr>
                <a:xfrm rot="10800000">
                  <a:off x="4572120" y="2038350"/>
                  <a:ext cx="948849" cy="608107"/>
                </a:xfrm>
                <a:custGeom>
                  <a:avLst/>
                  <a:gdLst>
                    <a:gd name="connsiteX0" fmla="*/ 948849 w 948849"/>
                    <a:gd name="connsiteY0" fmla="*/ 608107 h 608107"/>
                    <a:gd name="connsiteX1" fmla="*/ 609165 w 948849"/>
                    <a:gd name="connsiteY1" fmla="*/ 608107 h 608107"/>
                    <a:gd name="connsiteX2" fmla="*/ 450361 w 948849"/>
                    <a:gd name="connsiteY2" fmla="*/ 608107 h 608107"/>
                    <a:gd name="connsiteX3" fmla="*/ 353590 w 948849"/>
                    <a:gd name="connsiteY3" fmla="*/ 608107 h 608107"/>
                    <a:gd name="connsiteX4" fmla="*/ 1057 w 948849"/>
                    <a:gd name="connsiteY4" fmla="*/ 255575 h 608107"/>
                    <a:gd name="connsiteX5" fmla="*/ 0 w 948849"/>
                    <a:gd name="connsiteY5" fmla="*/ 255682 h 608107"/>
                    <a:gd name="connsiteX6" fmla="*/ 0 w 948849"/>
                    <a:gd name="connsiteY6" fmla="*/ 53 h 608107"/>
                    <a:gd name="connsiteX7" fmla="*/ 1057 w 948849"/>
                    <a:gd name="connsiteY7" fmla="*/ 0 h 608107"/>
                    <a:gd name="connsiteX8" fmla="*/ 505310 w 948849"/>
                    <a:gd name="connsiteY8" fmla="*/ 268109 h 608107"/>
                    <a:gd name="connsiteX9" fmla="*/ 550556 w 948849"/>
                    <a:gd name="connsiteY9" fmla="*/ 351468 h 608107"/>
                    <a:gd name="connsiteX10" fmla="*/ 948849 w 948849"/>
                    <a:gd name="connsiteY10" fmla="*/ 351468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849" h="608107">
                      <a:moveTo>
                        <a:pt x="948849" y="608107"/>
                      </a:moveTo>
                      <a:lnTo>
                        <a:pt x="609165" y="608107"/>
                      </a:lnTo>
                      <a:lnTo>
                        <a:pt x="450361" y="608107"/>
                      </a:lnTo>
                      <a:lnTo>
                        <a:pt x="353590" y="608107"/>
                      </a:lnTo>
                      <a:cubicBezTo>
                        <a:pt x="353590" y="413409"/>
                        <a:pt x="195756" y="255575"/>
                        <a:pt x="1057" y="255575"/>
                      </a:cubicBezTo>
                      <a:lnTo>
                        <a:pt x="0" y="255682"/>
                      </a:lnTo>
                      <a:lnTo>
                        <a:pt x="0" y="53"/>
                      </a:lnTo>
                      <a:lnTo>
                        <a:pt x="1057" y="0"/>
                      </a:lnTo>
                      <a:cubicBezTo>
                        <a:pt x="210963" y="0"/>
                        <a:pt x="396028" y="106351"/>
                        <a:pt x="505310" y="268109"/>
                      </a:cubicBezTo>
                      <a:lnTo>
                        <a:pt x="550556" y="351468"/>
                      </a:lnTo>
                      <a:lnTo>
                        <a:pt x="948849" y="351468"/>
                      </a:lnTo>
                      <a:close/>
                    </a:path>
                  </a:pathLst>
                </a:cu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44" name="iṥľîḍe"/>
              <p:cNvSpPr/>
              <p:nvPr/>
            </p:nvSpPr>
            <p:spPr>
              <a:xfrm>
                <a:off x="6660211" y="2996952"/>
                <a:ext cx="668179" cy="668179"/>
              </a:xfrm>
              <a:prstGeom prst="ellipse">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48" name="ïş1iḋe"/>
            <p:cNvSpPr/>
            <p:nvPr/>
          </p:nvSpPr>
          <p:spPr bwMode="auto">
            <a:xfrm>
              <a:off x="8985337" y="3566071"/>
              <a:ext cx="398789" cy="398789"/>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49" name="íş1iḑe"/>
            <p:cNvSpPr/>
            <p:nvPr/>
          </p:nvSpPr>
          <p:spPr bwMode="auto">
            <a:xfrm>
              <a:off x="6917189" y="3297377"/>
              <a:ext cx="398789" cy="398789"/>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50" name="íśḻîde"/>
            <p:cNvSpPr/>
            <p:nvPr/>
          </p:nvSpPr>
          <p:spPr bwMode="auto">
            <a:xfrm>
              <a:off x="2765818" y="3297377"/>
              <a:ext cx="398789" cy="398789"/>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51" name="iŝḷîḋe"/>
            <p:cNvSpPr/>
            <p:nvPr/>
          </p:nvSpPr>
          <p:spPr bwMode="auto">
            <a:xfrm>
              <a:off x="4839086" y="3566071"/>
              <a:ext cx="398789" cy="398789"/>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22" name="文本框 21"/>
          <p:cNvSpPr txBox="1"/>
          <p:nvPr/>
        </p:nvSpPr>
        <p:spPr>
          <a:xfrm>
            <a:off x="834390" y="1068705"/>
            <a:ext cx="7302500" cy="718185"/>
          </a:xfrm>
          <a:prstGeom prst="rect">
            <a:avLst/>
          </a:prstGeom>
          <a:noFill/>
        </p:spPr>
        <p:txBody>
          <a:bodyPr wrap="square" rtlCol="0" anchor="t">
            <a:spAutoFit/>
          </a:bodyPr>
          <a:p>
            <a:pPr algn="just" fontAlgn="auto">
              <a:lnSpc>
                <a:spcPct val="120000"/>
              </a:lnSpc>
            </a:pPr>
            <a:r>
              <a:rPr lang="en-US" altLang="zh-CN">
                <a:solidFill>
                  <a:srgbClr val="990000"/>
                </a:solidFill>
                <a:latin typeface="黑体" panose="02010609060101010101" charset="-122"/>
                <a:ea typeface="黑体" panose="02010609060101010101" charset="-122"/>
                <a:cs typeface="黑体" panose="02010609060101010101" charset="-122"/>
                <a:sym typeface="+mn-ea"/>
              </a:rPr>
              <a:t>    </a:t>
            </a:r>
            <a:r>
              <a:rPr lang="zh-CN" sz="1600">
                <a:solidFill>
                  <a:schemeClr val="tx1"/>
                </a:solidFill>
                <a:latin typeface="黑体" panose="02010609060101010101" charset="-122"/>
                <a:ea typeface="黑体" panose="02010609060101010101" charset="-122"/>
                <a:cs typeface="黑体" panose="02010609060101010101" charset="-122"/>
                <a:sym typeface="+mn-ea"/>
              </a:rPr>
              <a:t>适合人群：这是电商生意起步最低的选择，适合不太注重利润率，不用管理库存，又想要初步了解电商营销的人。</a:t>
            </a:r>
            <a:endParaRPr lang="zh-CN" sz="160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30" name="iśļîdè"/>
          <p:cNvSpPr/>
          <p:nvPr/>
        </p:nvSpPr>
        <p:spPr>
          <a:xfrm>
            <a:off x="893604" y="770361"/>
            <a:ext cx="3239453" cy="443865"/>
          </a:xfrm>
          <a:prstGeom prst="rect">
            <a:avLst/>
          </a:prstGeom>
        </p:spPr>
        <p:txBody>
          <a:bodyPr wrap="square" lIns="216000" anchor="ctr" anchorCtr="0">
            <a:noAutofit/>
          </a:bodyPr>
          <a:p>
            <a:pPr algn="l">
              <a:lnSpc>
                <a:spcPct val="120000"/>
              </a:lnSpc>
            </a:pPr>
            <a:r>
              <a:rPr lang="zh-CN" sz="2200" dirty="0" smtClean="0">
                <a:solidFill>
                  <a:srgbClr val="AC1A21"/>
                </a:solidFill>
                <a:latin typeface="黑体" panose="02010609060101010101" charset="-122"/>
                <a:ea typeface="黑体" panose="02010609060101010101" charset="-122"/>
                <a:cs typeface="黑体" panose="02010609060101010101" charset="-122"/>
                <a:sym typeface="黑体" panose="02010609060101010101" charset="-122"/>
              </a:rPr>
              <a:t>►优</a:t>
            </a:r>
            <a:r>
              <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点</a:t>
            </a:r>
            <a:endPar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代销</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2" name="ísḻîḑê"/>
          <p:cNvGrpSpPr/>
          <p:nvPr/>
        </p:nvGrpSpPr>
        <p:grpSpPr>
          <a:xfrm rot="0">
            <a:off x="1743075" y="1493520"/>
            <a:ext cx="2089785" cy="2451100"/>
            <a:chOff x="1091444" y="1808820"/>
            <a:chExt cx="2257561" cy="3100321"/>
          </a:xfrm>
        </p:grpSpPr>
        <p:sp>
          <p:nvSpPr>
            <p:cNvPr id="17" name="ïśḷiďè"/>
            <p:cNvSpPr/>
            <p:nvPr/>
          </p:nvSpPr>
          <p:spPr>
            <a:xfrm>
              <a:off x="1091444" y="1808820"/>
              <a:ext cx="2256243" cy="3100321"/>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ctr"/>
              <a:r>
                <a:rPr lang="zh-CN" sz="1600">
                  <a:latin typeface="黑体" panose="02010609060101010101" charset="-122"/>
                  <a:ea typeface="黑体" panose="02010609060101010101" charset="-122"/>
                  <a:cs typeface="黑体" panose="02010609060101010101" charset="-122"/>
                  <a:sym typeface="+mn-ea"/>
                </a:rPr>
                <a:t>高度竞争</a:t>
              </a:r>
              <a:endParaRPr lang="zh-CN" sz="1600">
                <a:latin typeface="黑体" panose="02010609060101010101" charset="-122"/>
                <a:ea typeface="黑体" panose="02010609060101010101" charset="-122"/>
                <a:cs typeface="黑体" panose="02010609060101010101" charset="-122"/>
                <a:sym typeface="+mn-ea"/>
              </a:endParaRPr>
            </a:p>
          </p:txBody>
        </p:sp>
        <p:sp>
          <p:nvSpPr>
            <p:cNvPr id="18" name="íšḷídè"/>
            <p:cNvSpPr/>
            <p:nvPr/>
          </p:nvSpPr>
          <p:spPr>
            <a:xfrm>
              <a:off x="1092154" y="2720885"/>
              <a:ext cx="2256243" cy="2175627"/>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19" name="išļïďê"/>
            <p:cNvSpPr txBox="1"/>
            <p:nvPr/>
          </p:nvSpPr>
          <p:spPr>
            <a:xfrm>
              <a:off x="1841901" y="2453397"/>
              <a:ext cx="755336" cy="707886"/>
            </a:xfrm>
            <a:prstGeom prst="rect">
              <a:avLst/>
            </a:prstGeom>
            <a:noFill/>
          </p:spPr>
          <p:txBody>
            <a:bodyPr wrap="none">
              <a:normAutofit/>
            </a:bodyPr>
            <a:p>
              <a:pPr algn="ctr"/>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01</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0" name="ïṣḷídé"/>
            <p:cNvSpPr/>
            <p:nvPr/>
          </p:nvSpPr>
          <p:spPr>
            <a:xfrm>
              <a:off x="1092255" y="2922943"/>
              <a:ext cx="2256750" cy="532272"/>
            </a:xfrm>
            <a:prstGeom prst="rect">
              <a:avLst/>
            </a:prstGeom>
          </p:spPr>
          <p:txBody>
            <a:bodyPr wrap="square"/>
            <a:p>
              <a:pPr algn="ctr">
                <a:lnSpc>
                  <a:spcPct val="120000"/>
                </a:lnSpc>
              </a:pPr>
              <a:r>
                <a:rPr lang="zh-CN" sz="1400">
                  <a:latin typeface="黑体" panose="02010609060101010101" charset="-122"/>
                  <a:ea typeface="黑体" panose="02010609060101010101" charset="-122"/>
                  <a:cs typeface="黑体" panose="02010609060101010101" charset="-122"/>
                  <a:sym typeface="+mn-ea"/>
                </a:rPr>
                <a:t>一个商品，一定有很多的商家在销售，因为对供应商来说，代理销售的商家肯定是多多益善的。</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5" name="íşľídê"/>
          <p:cNvGrpSpPr/>
          <p:nvPr/>
        </p:nvGrpSpPr>
        <p:grpSpPr>
          <a:xfrm rot="0">
            <a:off x="4352290" y="1511300"/>
            <a:ext cx="2192655" cy="2453640"/>
            <a:chOff x="3723736" y="1811626"/>
            <a:chExt cx="2256251" cy="3103127"/>
          </a:xfrm>
        </p:grpSpPr>
        <p:sp>
          <p:nvSpPr>
            <p:cNvPr id="12" name="ïSḷïḓè"/>
            <p:cNvSpPr/>
            <p:nvPr/>
          </p:nvSpPr>
          <p:spPr>
            <a:xfrm>
              <a:off x="3723736" y="1811626"/>
              <a:ext cx="2256251" cy="3103127"/>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ctr"/>
              <a:r>
                <a:rPr lang="zh-CN" sz="1600">
                  <a:latin typeface="黑体" panose="02010609060101010101" charset="-122"/>
                  <a:ea typeface="黑体" panose="02010609060101010101" charset="-122"/>
                  <a:cs typeface="黑体" panose="02010609060101010101" charset="-122"/>
                  <a:sym typeface="+mn-ea"/>
                </a:rPr>
                <a:t>利润率低</a:t>
              </a:r>
              <a:endParaRPr lang="zh-CN" sz="1600">
                <a:latin typeface="黑体" panose="02010609060101010101" charset="-122"/>
                <a:ea typeface="黑体" panose="02010609060101010101" charset="-122"/>
                <a:cs typeface="黑体" panose="02010609060101010101" charset="-122"/>
                <a:sym typeface="+mn-ea"/>
              </a:endParaRPr>
            </a:p>
          </p:txBody>
        </p:sp>
        <p:sp>
          <p:nvSpPr>
            <p:cNvPr id="13" name="iṧlide"/>
            <p:cNvSpPr/>
            <p:nvPr/>
          </p:nvSpPr>
          <p:spPr>
            <a:xfrm>
              <a:off x="3723736" y="2720885"/>
              <a:ext cx="2256251" cy="2181239"/>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14" name="îšľîde"/>
            <p:cNvSpPr txBox="1"/>
            <p:nvPr/>
          </p:nvSpPr>
          <p:spPr>
            <a:xfrm>
              <a:off x="4474193" y="2453397"/>
              <a:ext cx="755336" cy="707886"/>
            </a:xfrm>
            <a:prstGeom prst="rect">
              <a:avLst/>
            </a:prstGeom>
            <a:noFill/>
          </p:spPr>
          <p:txBody>
            <a:bodyPr wrap="none">
              <a:normAutofit/>
            </a:bodyPr>
            <a:p>
              <a:pPr algn="ctr"/>
              <a:r>
                <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rPr>
                <a:t>02</a:t>
              </a:r>
              <a:endParaRPr lang="en-US" sz="3000" smtClean="0">
                <a:solidFill>
                  <a:schemeClr val="bg2"/>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5" name="ïş1iḓè"/>
            <p:cNvSpPr/>
            <p:nvPr/>
          </p:nvSpPr>
          <p:spPr>
            <a:xfrm>
              <a:off x="3809398" y="3161822"/>
              <a:ext cx="2084927" cy="532453"/>
            </a:xfrm>
            <a:prstGeom prst="rect">
              <a:avLst/>
            </a:prstGeom>
          </p:spPr>
          <p:txBody>
            <a:bodyPr wrap="square">
              <a:noAutofit/>
            </a:bodyPr>
            <a:p>
              <a:pPr algn="ctr">
                <a:lnSpc>
                  <a:spcPct val="120000"/>
                </a:lnSpc>
              </a:pPr>
              <a:r>
                <a:rPr lang="zh-CN" sz="1400">
                  <a:latin typeface="黑体" panose="02010609060101010101" charset="-122"/>
                  <a:ea typeface="黑体" panose="02010609060101010101" charset="-122"/>
                  <a:cs typeface="黑体" panose="02010609060101010101" charset="-122"/>
                  <a:sym typeface="+mn-ea"/>
                </a:rPr>
                <a:t>因为赚的只是供应商和零售价格之间的差价，所以利润不会很高。</a:t>
              </a:r>
              <a:endParaRPr lang="zh-CN" sz="1400">
                <a:latin typeface="黑体" panose="02010609060101010101" charset="-122"/>
                <a:ea typeface="黑体" panose="02010609060101010101" charset="-122"/>
                <a:cs typeface="黑体" panose="02010609060101010101" charset="-122"/>
                <a:sym typeface="+mn-ea"/>
              </a:endParaRPr>
            </a:p>
          </p:txBody>
        </p:sp>
      </p:grpSp>
      <p:grpSp>
        <p:nvGrpSpPr>
          <p:cNvPr id="3" name="b8b364be-8690-4e23-87ef-0b6949f2706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11428" y="4057403"/>
            <a:ext cx="6219218" cy="792170"/>
            <a:chOff x="1928944" y="3104679"/>
            <a:chExt cx="8292291" cy="1056227"/>
          </a:xfrm>
        </p:grpSpPr>
        <p:grpSp>
          <p:nvGrpSpPr>
            <p:cNvPr id="4" name="ïsľiďê"/>
            <p:cNvGrpSpPr/>
            <p:nvPr/>
          </p:nvGrpSpPr>
          <p:grpSpPr>
            <a:xfrm flipV="1">
              <a:off x="8148228" y="3104964"/>
              <a:ext cx="2073007" cy="998224"/>
              <a:chOff x="8030808" y="2996952"/>
              <a:chExt cx="2073007" cy="998224"/>
            </a:xfrm>
          </p:grpSpPr>
          <p:grpSp>
            <p:nvGrpSpPr>
              <p:cNvPr id="36" name="îşliḓê"/>
              <p:cNvGrpSpPr/>
              <p:nvPr/>
            </p:nvGrpSpPr>
            <p:grpSpPr>
              <a:xfrm>
                <a:off x="8030808" y="3331042"/>
                <a:ext cx="2073007" cy="664134"/>
                <a:chOff x="6470247" y="2038350"/>
                <a:chExt cx="1898126" cy="608107"/>
              </a:xfrm>
            </p:grpSpPr>
            <p:sp>
              <p:nvSpPr>
                <p:cNvPr id="38" name="îšļídê"/>
                <p:cNvSpPr/>
                <p:nvPr/>
              </p:nvSpPr>
              <p:spPr>
                <a:xfrm rot="10800000" flipH="1">
                  <a:off x="7419524" y="2038350"/>
                  <a:ext cx="948849" cy="608107"/>
                </a:xfrm>
                <a:custGeom>
                  <a:avLst/>
                  <a:gdLst>
                    <a:gd name="connsiteX0" fmla="*/ 353590 w 948849"/>
                    <a:gd name="connsiteY0" fmla="*/ 608107 h 608107"/>
                    <a:gd name="connsiteX1" fmla="*/ 450361 w 948849"/>
                    <a:gd name="connsiteY1" fmla="*/ 608107 h 608107"/>
                    <a:gd name="connsiteX2" fmla="*/ 609165 w 948849"/>
                    <a:gd name="connsiteY2" fmla="*/ 608107 h 608107"/>
                    <a:gd name="connsiteX3" fmla="*/ 948849 w 948849"/>
                    <a:gd name="connsiteY3" fmla="*/ 608107 h 608107"/>
                    <a:gd name="connsiteX4" fmla="*/ 948849 w 948849"/>
                    <a:gd name="connsiteY4" fmla="*/ 351468 h 608107"/>
                    <a:gd name="connsiteX5" fmla="*/ 550556 w 948849"/>
                    <a:gd name="connsiteY5" fmla="*/ 351468 h 608107"/>
                    <a:gd name="connsiteX6" fmla="*/ 505310 w 948849"/>
                    <a:gd name="connsiteY6" fmla="*/ 268109 h 608107"/>
                    <a:gd name="connsiteX7" fmla="*/ 1058 w 948849"/>
                    <a:gd name="connsiteY7" fmla="*/ 0 h 608107"/>
                    <a:gd name="connsiteX8" fmla="*/ 0 w 948849"/>
                    <a:gd name="connsiteY8" fmla="*/ 54 h 608107"/>
                    <a:gd name="connsiteX9" fmla="*/ 0 w 948849"/>
                    <a:gd name="connsiteY9" fmla="*/ 255682 h 608107"/>
                    <a:gd name="connsiteX10" fmla="*/ 1058 w 948849"/>
                    <a:gd name="connsiteY10" fmla="*/ 255575 h 608107"/>
                    <a:gd name="connsiteX11" fmla="*/ 353590 w 948849"/>
                    <a:gd name="connsiteY11" fmla="*/ 608107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49" h="608107">
                      <a:moveTo>
                        <a:pt x="353590" y="608107"/>
                      </a:moveTo>
                      <a:lnTo>
                        <a:pt x="450361" y="608107"/>
                      </a:lnTo>
                      <a:lnTo>
                        <a:pt x="609165" y="608107"/>
                      </a:lnTo>
                      <a:lnTo>
                        <a:pt x="948849" y="608107"/>
                      </a:lnTo>
                      <a:lnTo>
                        <a:pt x="948849" y="351468"/>
                      </a:lnTo>
                      <a:lnTo>
                        <a:pt x="550556" y="351468"/>
                      </a:lnTo>
                      <a:lnTo>
                        <a:pt x="505310" y="268109"/>
                      </a:lnTo>
                      <a:cubicBezTo>
                        <a:pt x="396029" y="106351"/>
                        <a:pt x="210963" y="0"/>
                        <a:pt x="1058" y="0"/>
                      </a:cubicBezTo>
                      <a:lnTo>
                        <a:pt x="0" y="54"/>
                      </a:lnTo>
                      <a:lnTo>
                        <a:pt x="0" y="255682"/>
                      </a:lnTo>
                      <a:lnTo>
                        <a:pt x="1058" y="255575"/>
                      </a:lnTo>
                      <a:cubicBezTo>
                        <a:pt x="195756" y="255575"/>
                        <a:pt x="353590" y="413409"/>
                        <a:pt x="353590" y="608107"/>
                      </a:cubicBezTo>
                      <a:close/>
                    </a:path>
                  </a:pathLst>
                </a:cu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9" name="îsḷíďe"/>
                <p:cNvSpPr/>
                <p:nvPr/>
              </p:nvSpPr>
              <p:spPr>
                <a:xfrm rot="10800000">
                  <a:off x="6470247" y="2038350"/>
                  <a:ext cx="948849" cy="608107"/>
                </a:xfrm>
                <a:custGeom>
                  <a:avLst/>
                  <a:gdLst>
                    <a:gd name="connsiteX0" fmla="*/ 948849 w 948849"/>
                    <a:gd name="connsiteY0" fmla="*/ 608107 h 608107"/>
                    <a:gd name="connsiteX1" fmla="*/ 609165 w 948849"/>
                    <a:gd name="connsiteY1" fmla="*/ 608107 h 608107"/>
                    <a:gd name="connsiteX2" fmla="*/ 450361 w 948849"/>
                    <a:gd name="connsiteY2" fmla="*/ 608107 h 608107"/>
                    <a:gd name="connsiteX3" fmla="*/ 353590 w 948849"/>
                    <a:gd name="connsiteY3" fmla="*/ 608107 h 608107"/>
                    <a:gd name="connsiteX4" fmla="*/ 1057 w 948849"/>
                    <a:gd name="connsiteY4" fmla="*/ 255575 h 608107"/>
                    <a:gd name="connsiteX5" fmla="*/ 0 w 948849"/>
                    <a:gd name="connsiteY5" fmla="*/ 255682 h 608107"/>
                    <a:gd name="connsiteX6" fmla="*/ 0 w 948849"/>
                    <a:gd name="connsiteY6" fmla="*/ 53 h 608107"/>
                    <a:gd name="connsiteX7" fmla="*/ 1057 w 948849"/>
                    <a:gd name="connsiteY7" fmla="*/ 0 h 608107"/>
                    <a:gd name="connsiteX8" fmla="*/ 505310 w 948849"/>
                    <a:gd name="connsiteY8" fmla="*/ 268109 h 608107"/>
                    <a:gd name="connsiteX9" fmla="*/ 550556 w 948849"/>
                    <a:gd name="connsiteY9" fmla="*/ 351468 h 608107"/>
                    <a:gd name="connsiteX10" fmla="*/ 948849 w 948849"/>
                    <a:gd name="connsiteY10" fmla="*/ 351468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849" h="608107">
                      <a:moveTo>
                        <a:pt x="948849" y="608107"/>
                      </a:moveTo>
                      <a:lnTo>
                        <a:pt x="609165" y="608107"/>
                      </a:lnTo>
                      <a:lnTo>
                        <a:pt x="450361" y="608107"/>
                      </a:lnTo>
                      <a:lnTo>
                        <a:pt x="353590" y="608107"/>
                      </a:lnTo>
                      <a:cubicBezTo>
                        <a:pt x="353590" y="413409"/>
                        <a:pt x="195756" y="255575"/>
                        <a:pt x="1057" y="255575"/>
                      </a:cubicBezTo>
                      <a:lnTo>
                        <a:pt x="0" y="255682"/>
                      </a:lnTo>
                      <a:lnTo>
                        <a:pt x="0" y="53"/>
                      </a:lnTo>
                      <a:lnTo>
                        <a:pt x="1057" y="0"/>
                      </a:lnTo>
                      <a:cubicBezTo>
                        <a:pt x="210963" y="0"/>
                        <a:pt x="396028" y="106351"/>
                        <a:pt x="505310" y="268109"/>
                      </a:cubicBezTo>
                      <a:lnTo>
                        <a:pt x="550556" y="351468"/>
                      </a:lnTo>
                      <a:lnTo>
                        <a:pt x="948849" y="351468"/>
                      </a:lnTo>
                      <a:close/>
                    </a:path>
                  </a:pathLst>
                </a:cu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37" name="i$ľîďê"/>
              <p:cNvSpPr/>
              <p:nvPr/>
            </p:nvSpPr>
            <p:spPr>
              <a:xfrm>
                <a:off x="8733220" y="2996952"/>
                <a:ext cx="668179" cy="668179"/>
              </a:xfrm>
              <a:prstGeom prst="ellipse">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grpSp>
          <p:nvGrpSpPr>
            <p:cNvPr id="6" name="íṩ1îďè"/>
            <p:cNvGrpSpPr/>
            <p:nvPr/>
          </p:nvGrpSpPr>
          <p:grpSpPr>
            <a:xfrm>
              <a:off x="1928944" y="3162682"/>
              <a:ext cx="2073004" cy="998224"/>
              <a:chOff x="1811524" y="2996952"/>
              <a:chExt cx="2073004" cy="998224"/>
            </a:xfrm>
          </p:grpSpPr>
          <p:grpSp>
            <p:nvGrpSpPr>
              <p:cNvPr id="32" name="íşḷíḓé"/>
              <p:cNvGrpSpPr/>
              <p:nvPr/>
            </p:nvGrpSpPr>
            <p:grpSpPr>
              <a:xfrm>
                <a:off x="1811524" y="3331042"/>
                <a:ext cx="2073004" cy="664134"/>
                <a:chOff x="775627" y="2038350"/>
                <a:chExt cx="1898125" cy="608107"/>
              </a:xfrm>
            </p:grpSpPr>
            <p:sp>
              <p:nvSpPr>
                <p:cNvPr id="34" name="iṥḷíḋê"/>
                <p:cNvSpPr/>
                <p:nvPr/>
              </p:nvSpPr>
              <p:spPr>
                <a:xfrm rot="10800000" flipH="1">
                  <a:off x="1724903" y="2038350"/>
                  <a:ext cx="948849" cy="608107"/>
                </a:xfrm>
                <a:custGeom>
                  <a:avLst/>
                  <a:gdLst>
                    <a:gd name="connsiteX0" fmla="*/ 353590 w 948849"/>
                    <a:gd name="connsiteY0" fmla="*/ 608107 h 608107"/>
                    <a:gd name="connsiteX1" fmla="*/ 450361 w 948849"/>
                    <a:gd name="connsiteY1" fmla="*/ 608107 h 608107"/>
                    <a:gd name="connsiteX2" fmla="*/ 609165 w 948849"/>
                    <a:gd name="connsiteY2" fmla="*/ 608107 h 608107"/>
                    <a:gd name="connsiteX3" fmla="*/ 948849 w 948849"/>
                    <a:gd name="connsiteY3" fmla="*/ 608107 h 608107"/>
                    <a:gd name="connsiteX4" fmla="*/ 948849 w 948849"/>
                    <a:gd name="connsiteY4" fmla="*/ 351468 h 608107"/>
                    <a:gd name="connsiteX5" fmla="*/ 550556 w 948849"/>
                    <a:gd name="connsiteY5" fmla="*/ 351468 h 608107"/>
                    <a:gd name="connsiteX6" fmla="*/ 505310 w 948849"/>
                    <a:gd name="connsiteY6" fmla="*/ 268109 h 608107"/>
                    <a:gd name="connsiteX7" fmla="*/ 1058 w 948849"/>
                    <a:gd name="connsiteY7" fmla="*/ 0 h 608107"/>
                    <a:gd name="connsiteX8" fmla="*/ 0 w 948849"/>
                    <a:gd name="connsiteY8" fmla="*/ 54 h 608107"/>
                    <a:gd name="connsiteX9" fmla="*/ 0 w 948849"/>
                    <a:gd name="connsiteY9" fmla="*/ 255682 h 608107"/>
                    <a:gd name="connsiteX10" fmla="*/ 1058 w 948849"/>
                    <a:gd name="connsiteY10" fmla="*/ 255575 h 608107"/>
                    <a:gd name="connsiteX11" fmla="*/ 353590 w 948849"/>
                    <a:gd name="connsiteY11" fmla="*/ 608107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49" h="608107">
                      <a:moveTo>
                        <a:pt x="353590" y="608107"/>
                      </a:moveTo>
                      <a:lnTo>
                        <a:pt x="450361" y="608107"/>
                      </a:lnTo>
                      <a:lnTo>
                        <a:pt x="609165" y="608107"/>
                      </a:lnTo>
                      <a:lnTo>
                        <a:pt x="948849" y="608107"/>
                      </a:lnTo>
                      <a:lnTo>
                        <a:pt x="948849" y="351468"/>
                      </a:lnTo>
                      <a:lnTo>
                        <a:pt x="550556" y="351468"/>
                      </a:lnTo>
                      <a:lnTo>
                        <a:pt x="505310" y="268109"/>
                      </a:lnTo>
                      <a:cubicBezTo>
                        <a:pt x="396029" y="106351"/>
                        <a:pt x="210963" y="0"/>
                        <a:pt x="1058" y="0"/>
                      </a:cubicBezTo>
                      <a:lnTo>
                        <a:pt x="0" y="54"/>
                      </a:lnTo>
                      <a:lnTo>
                        <a:pt x="0" y="255682"/>
                      </a:lnTo>
                      <a:lnTo>
                        <a:pt x="1058" y="255575"/>
                      </a:lnTo>
                      <a:cubicBezTo>
                        <a:pt x="195756" y="255575"/>
                        <a:pt x="353590" y="413409"/>
                        <a:pt x="353590" y="608107"/>
                      </a:cubicBezTo>
                      <a:close/>
                    </a:path>
                  </a:pathLst>
                </a:cu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5" name="ïşľíḑè"/>
                <p:cNvSpPr/>
                <p:nvPr/>
              </p:nvSpPr>
              <p:spPr>
                <a:xfrm rot="10800000">
                  <a:off x="775627" y="2038350"/>
                  <a:ext cx="948849" cy="608107"/>
                </a:xfrm>
                <a:custGeom>
                  <a:avLst/>
                  <a:gdLst>
                    <a:gd name="connsiteX0" fmla="*/ 948849 w 948849"/>
                    <a:gd name="connsiteY0" fmla="*/ 608107 h 608107"/>
                    <a:gd name="connsiteX1" fmla="*/ 609165 w 948849"/>
                    <a:gd name="connsiteY1" fmla="*/ 608107 h 608107"/>
                    <a:gd name="connsiteX2" fmla="*/ 450361 w 948849"/>
                    <a:gd name="connsiteY2" fmla="*/ 608107 h 608107"/>
                    <a:gd name="connsiteX3" fmla="*/ 353590 w 948849"/>
                    <a:gd name="connsiteY3" fmla="*/ 608107 h 608107"/>
                    <a:gd name="connsiteX4" fmla="*/ 1058 w 948849"/>
                    <a:gd name="connsiteY4" fmla="*/ 255575 h 608107"/>
                    <a:gd name="connsiteX5" fmla="*/ 0 w 948849"/>
                    <a:gd name="connsiteY5" fmla="*/ 255682 h 608107"/>
                    <a:gd name="connsiteX6" fmla="*/ 0 w 948849"/>
                    <a:gd name="connsiteY6" fmla="*/ 53 h 608107"/>
                    <a:gd name="connsiteX7" fmla="*/ 1058 w 948849"/>
                    <a:gd name="connsiteY7" fmla="*/ 0 h 608107"/>
                    <a:gd name="connsiteX8" fmla="*/ 505310 w 948849"/>
                    <a:gd name="connsiteY8" fmla="*/ 268109 h 608107"/>
                    <a:gd name="connsiteX9" fmla="*/ 550556 w 948849"/>
                    <a:gd name="connsiteY9" fmla="*/ 351468 h 608107"/>
                    <a:gd name="connsiteX10" fmla="*/ 948849 w 948849"/>
                    <a:gd name="connsiteY10" fmla="*/ 351468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849" h="608107">
                      <a:moveTo>
                        <a:pt x="948849" y="608107"/>
                      </a:moveTo>
                      <a:lnTo>
                        <a:pt x="609165" y="608107"/>
                      </a:lnTo>
                      <a:lnTo>
                        <a:pt x="450361" y="608107"/>
                      </a:lnTo>
                      <a:lnTo>
                        <a:pt x="353590" y="608107"/>
                      </a:lnTo>
                      <a:cubicBezTo>
                        <a:pt x="353590" y="413409"/>
                        <a:pt x="195756" y="255575"/>
                        <a:pt x="1058" y="255575"/>
                      </a:cubicBezTo>
                      <a:lnTo>
                        <a:pt x="0" y="255682"/>
                      </a:lnTo>
                      <a:lnTo>
                        <a:pt x="0" y="53"/>
                      </a:lnTo>
                      <a:lnTo>
                        <a:pt x="1058" y="0"/>
                      </a:lnTo>
                      <a:cubicBezTo>
                        <a:pt x="210963" y="0"/>
                        <a:pt x="396028" y="106351"/>
                        <a:pt x="505310" y="268109"/>
                      </a:cubicBezTo>
                      <a:lnTo>
                        <a:pt x="550556" y="351468"/>
                      </a:lnTo>
                      <a:lnTo>
                        <a:pt x="948849" y="351468"/>
                      </a:lnTo>
                      <a:close/>
                    </a:path>
                  </a:pathLst>
                </a:cu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33" name="íSḻîḓê"/>
              <p:cNvSpPr/>
              <p:nvPr/>
            </p:nvSpPr>
            <p:spPr>
              <a:xfrm>
                <a:off x="2513936" y="2996952"/>
                <a:ext cx="668179" cy="668179"/>
              </a:xfrm>
              <a:prstGeom prst="ellipse">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grpSp>
          <p:nvGrpSpPr>
            <p:cNvPr id="7" name="îṥḷîḋè"/>
            <p:cNvGrpSpPr/>
            <p:nvPr/>
          </p:nvGrpSpPr>
          <p:grpSpPr>
            <a:xfrm flipV="1">
              <a:off x="4004691" y="3104679"/>
              <a:ext cx="2073004" cy="998224"/>
              <a:chOff x="3885704" y="2996952"/>
              <a:chExt cx="2073004" cy="998224"/>
            </a:xfrm>
          </p:grpSpPr>
          <p:grpSp>
            <p:nvGrpSpPr>
              <p:cNvPr id="28" name="ïṡḷiḋe"/>
              <p:cNvGrpSpPr/>
              <p:nvPr/>
            </p:nvGrpSpPr>
            <p:grpSpPr>
              <a:xfrm>
                <a:off x="3885704" y="3331042"/>
                <a:ext cx="2073004" cy="664134"/>
                <a:chOff x="2674830" y="2038350"/>
                <a:chExt cx="1898125" cy="608107"/>
              </a:xfrm>
            </p:grpSpPr>
            <p:sp>
              <p:nvSpPr>
                <p:cNvPr id="30" name="iş1iďê"/>
                <p:cNvSpPr/>
                <p:nvPr/>
              </p:nvSpPr>
              <p:spPr>
                <a:xfrm rot="10800000" flipH="1">
                  <a:off x="3624106" y="2038350"/>
                  <a:ext cx="948849" cy="608107"/>
                </a:xfrm>
                <a:custGeom>
                  <a:avLst/>
                  <a:gdLst>
                    <a:gd name="connsiteX0" fmla="*/ 353590 w 948849"/>
                    <a:gd name="connsiteY0" fmla="*/ 608107 h 608107"/>
                    <a:gd name="connsiteX1" fmla="*/ 450361 w 948849"/>
                    <a:gd name="connsiteY1" fmla="*/ 608107 h 608107"/>
                    <a:gd name="connsiteX2" fmla="*/ 609165 w 948849"/>
                    <a:gd name="connsiteY2" fmla="*/ 608107 h 608107"/>
                    <a:gd name="connsiteX3" fmla="*/ 948849 w 948849"/>
                    <a:gd name="connsiteY3" fmla="*/ 608107 h 608107"/>
                    <a:gd name="connsiteX4" fmla="*/ 948849 w 948849"/>
                    <a:gd name="connsiteY4" fmla="*/ 351468 h 608107"/>
                    <a:gd name="connsiteX5" fmla="*/ 550556 w 948849"/>
                    <a:gd name="connsiteY5" fmla="*/ 351468 h 608107"/>
                    <a:gd name="connsiteX6" fmla="*/ 505310 w 948849"/>
                    <a:gd name="connsiteY6" fmla="*/ 268109 h 608107"/>
                    <a:gd name="connsiteX7" fmla="*/ 1058 w 948849"/>
                    <a:gd name="connsiteY7" fmla="*/ 0 h 608107"/>
                    <a:gd name="connsiteX8" fmla="*/ 0 w 948849"/>
                    <a:gd name="connsiteY8" fmla="*/ 54 h 608107"/>
                    <a:gd name="connsiteX9" fmla="*/ 0 w 948849"/>
                    <a:gd name="connsiteY9" fmla="*/ 255682 h 608107"/>
                    <a:gd name="connsiteX10" fmla="*/ 1058 w 948849"/>
                    <a:gd name="connsiteY10" fmla="*/ 255575 h 608107"/>
                    <a:gd name="connsiteX11" fmla="*/ 353590 w 948849"/>
                    <a:gd name="connsiteY11" fmla="*/ 608107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49" h="608107">
                      <a:moveTo>
                        <a:pt x="353590" y="608107"/>
                      </a:moveTo>
                      <a:lnTo>
                        <a:pt x="450361" y="608107"/>
                      </a:lnTo>
                      <a:lnTo>
                        <a:pt x="609165" y="608107"/>
                      </a:lnTo>
                      <a:lnTo>
                        <a:pt x="948849" y="608107"/>
                      </a:lnTo>
                      <a:lnTo>
                        <a:pt x="948849" y="351468"/>
                      </a:lnTo>
                      <a:lnTo>
                        <a:pt x="550556" y="351468"/>
                      </a:lnTo>
                      <a:lnTo>
                        <a:pt x="505310" y="268109"/>
                      </a:lnTo>
                      <a:cubicBezTo>
                        <a:pt x="396029" y="106351"/>
                        <a:pt x="210963" y="0"/>
                        <a:pt x="1058" y="0"/>
                      </a:cubicBezTo>
                      <a:lnTo>
                        <a:pt x="0" y="54"/>
                      </a:lnTo>
                      <a:lnTo>
                        <a:pt x="0" y="255682"/>
                      </a:lnTo>
                      <a:lnTo>
                        <a:pt x="1058" y="255575"/>
                      </a:lnTo>
                      <a:cubicBezTo>
                        <a:pt x="195756" y="255575"/>
                        <a:pt x="353590" y="413409"/>
                        <a:pt x="353590" y="608107"/>
                      </a:cubicBezTo>
                      <a:close/>
                    </a:path>
                  </a:pathLst>
                </a:cu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1" name="îšḷiďê"/>
                <p:cNvSpPr/>
                <p:nvPr/>
              </p:nvSpPr>
              <p:spPr>
                <a:xfrm rot="10800000">
                  <a:off x="2674830" y="2038350"/>
                  <a:ext cx="948849" cy="608107"/>
                </a:xfrm>
                <a:custGeom>
                  <a:avLst/>
                  <a:gdLst>
                    <a:gd name="connsiteX0" fmla="*/ 948849 w 948849"/>
                    <a:gd name="connsiteY0" fmla="*/ 608107 h 608107"/>
                    <a:gd name="connsiteX1" fmla="*/ 609165 w 948849"/>
                    <a:gd name="connsiteY1" fmla="*/ 608107 h 608107"/>
                    <a:gd name="connsiteX2" fmla="*/ 450361 w 948849"/>
                    <a:gd name="connsiteY2" fmla="*/ 608107 h 608107"/>
                    <a:gd name="connsiteX3" fmla="*/ 353590 w 948849"/>
                    <a:gd name="connsiteY3" fmla="*/ 608107 h 608107"/>
                    <a:gd name="connsiteX4" fmla="*/ 1057 w 948849"/>
                    <a:gd name="connsiteY4" fmla="*/ 255575 h 608107"/>
                    <a:gd name="connsiteX5" fmla="*/ 0 w 948849"/>
                    <a:gd name="connsiteY5" fmla="*/ 255682 h 608107"/>
                    <a:gd name="connsiteX6" fmla="*/ 0 w 948849"/>
                    <a:gd name="connsiteY6" fmla="*/ 53 h 608107"/>
                    <a:gd name="connsiteX7" fmla="*/ 1057 w 948849"/>
                    <a:gd name="connsiteY7" fmla="*/ 0 h 608107"/>
                    <a:gd name="connsiteX8" fmla="*/ 505310 w 948849"/>
                    <a:gd name="connsiteY8" fmla="*/ 268109 h 608107"/>
                    <a:gd name="connsiteX9" fmla="*/ 550556 w 948849"/>
                    <a:gd name="connsiteY9" fmla="*/ 351468 h 608107"/>
                    <a:gd name="connsiteX10" fmla="*/ 948849 w 948849"/>
                    <a:gd name="connsiteY10" fmla="*/ 351468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849" h="608107">
                      <a:moveTo>
                        <a:pt x="948849" y="608107"/>
                      </a:moveTo>
                      <a:lnTo>
                        <a:pt x="609165" y="608107"/>
                      </a:lnTo>
                      <a:lnTo>
                        <a:pt x="450361" y="608107"/>
                      </a:lnTo>
                      <a:lnTo>
                        <a:pt x="353590" y="608107"/>
                      </a:lnTo>
                      <a:cubicBezTo>
                        <a:pt x="353590" y="413409"/>
                        <a:pt x="195756" y="255575"/>
                        <a:pt x="1057" y="255575"/>
                      </a:cubicBezTo>
                      <a:lnTo>
                        <a:pt x="0" y="255682"/>
                      </a:lnTo>
                      <a:lnTo>
                        <a:pt x="0" y="53"/>
                      </a:lnTo>
                      <a:lnTo>
                        <a:pt x="1057" y="0"/>
                      </a:lnTo>
                      <a:cubicBezTo>
                        <a:pt x="210963" y="0"/>
                        <a:pt x="396028" y="106351"/>
                        <a:pt x="505310" y="268109"/>
                      </a:cubicBezTo>
                      <a:lnTo>
                        <a:pt x="550556" y="351468"/>
                      </a:lnTo>
                      <a:lnTo>
                        <a:pt x="948849" y="351468"/>
                      </a:lnTo>
                      <a:close/>
                    </a:path>
                  </a:pathLst>
                </a:cu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29" name="ïṩlídé"/>
              <p:cNvSpPr/>
              <p:nvPr/>
            </p:nvSpPr>
            <p:spPr>
              <a:xfrm>
                <a:off x="4588118" y="2996952"/>
                <a:ext cx="668179" cy="668179"/>
              </a:xfrm>
              <a:prstGeom prst="ellipse">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grpSp>
          <p:nvGrpSpPr>
            <p:cNvPr id="8" name="ïṡ1iḍé"/>
            <p:cNvGrpSpPr/>
            <p:nvPr/>
          </p:nvGrpSpPr>
          <p:grpSpPr>
            <a:xfrm>
              <a:off x="6075216" y="3162682"/>
              <a:ext cx="2073004" cy="998224"/>
              <a:chOff x="5957796" y="2996952"/>
              <a:chExt cx="2073004" cy="998224"/>
            </a:xfrm>
          </p:grpSpPr>
          <p:grpSp>
            <p:nvGrpSpPr>
              <p:cNvPr id="24" name="iśľïdé"/>
              <p:cNvGrpSpPr/>
              <p:nvPr/>
            </p:nvGrpSpPr>
            <p:grpSpPr>
              <a:xfrm>
                <a:off x="5957796" y="3331042"/>
                <a:ext cx="2073004" cy="664134"/>
                <a:chOff x="4572120" y="2038350"/>
                <a:chExt cx="1898125" cy="608107"/>
              </a:xfrm>
            </p:grpSpPr>
            <p:sp>
              <p:nvSpPr>
                <p:cNvPr id="26" name="íśļïḍe"/>
                <p:cNvSpPr/>
                <p:nvPr/>
              </p:nvSpPr>
              <p:spPr>
                <a:xfrm rot="10800000" flipH="1">
                  <a:off x="5521396" y="2038350"/>
                  <a:ext cx="948849" cy="608107"/>
                </a:xfrm>
                <a:custGeom>
                  <a:avLst/>
                  <a:gdLst>
                    <a:gd name="connsiteX0" fmla="*/ 353590 w 948849"/>
                    <a:gd name="connsiteY0" fmla="*/ 608107 h 608107"/>
                    <a:gd name="connsiteX1" fmla="*/ 450361 w 948849"/>
                    <a:gd name="connsiteY1" fmla="*/ 608107 h 608107"/>
                    <a:gd name="connsiteX2" fmla="*/ 609165 w 948849"/>
                    <a:gd name="connsiteY2" fmla="*/ 608107 h 608107"/>
                    <a:gd name="connsiteX3" fmla="*/ 948849 w 948849"/>
                    <a:gd name="connsiteY3" fmla="*/ 608107 h 608107"/>
                    <a:gd name="connsiteX4" fmla="*/ 948849 w 948849"/>
                    <a:gd name="connsiteY4" fmla="*/ 351468 h 608107"/>
                    <a:gd name="connsiteX5" fmla="*/ 550556 w 948849"/>
                    <a:gd name="connsiteY5" fmla="*/ 351468 h 608107"/>
                    <a:gd name="connsiteX6" fmla="*/ 505310 w 948849"/>
                    <a:gd name="connsiteY6" fmla="*/ 268109 h 608107"/>
                    <a:gd name="connsiteX7" fmla="*/ 1058 w 948849"/>
                    <a:gd name="connsiteY7" fmla="*/ 0 h 608107"/>
                    <a:gd name="connsiteX8" fmla="*/ 0 w 948849"/>
                    <a:gd name="connsiteY8" fmla="*/ 54 h 608107"/>
                    <a:gd name="connsiteX9" fmla="*/ 0 w 948849"/>
                    <a:gd name="connsiteY9" fmla="*/ 255682 h 608107"/>
                    <a:gd name="connsiteX10" fmla="*/ 1058 w 948849"/>
                    <a:gd name="connsiteY10" fmla="*/ 255575 h 608107"/>
                    <a:gd name="connsiteX11" fmla="*/ 353590 w 948849"/>
                    <a:gd name="connsiteY11" fmla="*/ 608107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49" h="608107">
                      <a:moveTo>
                        <a:pt x="353590" y="608107"/>
                      </a:moveTo>
                      <a:lnTo>
                        <a:pt x="450361" y="608107"/>
                      </a:lnTo>
                      <a:lnTo>
                        <a:pt x="609165" y="608107"/>
                      </a:lnTo>
                      <a:lnTo>
                        <a:pt x="948849" y="608107"/>
                      </a:lnTo>
                      <a:lnTo>
                        <a:pt x="948849" y="351468"/>
                      </a:lnTo>
                      <a:lnTo>
                        <a:pt x="550556" y="351468"/>
                      </a:lnTo>
                      <a:lnTo>
                        <a:pt x="505310" y="268109"/>
                      </a:lnTo>
                      <a:cubicBezTo>
                        <a:pt x="396029" y="106351"/>
                        <a:pt x="210963" y="0"/>
                        <a:pt x="1058" y="0"/>
                      </a:cubicBezTo>
                      <a:lnTo>
                        <a:pt x="0" y="54"/>
                      </a:lnTo>
                      <a:lnTo>
                        <a:pt x="0" y="255682"/>
                      </a:lnTo>
                      <a:lnTo>
                        <a:pt x="1058" y="255575"/>
                      </a:lnTo>
                      <a:cubicBezTo>
                        <a:pt x="195756" y="255575"/>
                        <a:pt x="353590" y="413409"/>
                        <a:pt x="353590" y="608107"/>
                      </a:cubicBezTo>
                      <a:close/>
                    </a:path>
                  </a:pathLst>
                </a:cu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27" name="íṡļíďê"/>
                <p:cNvSpPr/>
                <p:nvPr/>
              </p:nvSpPr>
              <p:spPr>
                <a:xfrm rot="10800000">
                  <a:off x="4572120" y="2038350"/>
                  <a:ext cx="948849" cy="608107"/>
                </a:xfrm>
                <a:custGeom>
                  <a:avLst/>
                  <a:gdLst>
                    <a:gd name="connsiteX0" fmla="*/ 948849 w 948849"/>
                    <a:gd name="connsiteY0" fmla="*/ 608107 h 608107"/>
                    <a:gd name="connsiteX1" fmla="*/ 609165 w 948849"/>
                    <a:gd name="connsiteY1" fmla="*/ 608107 h 608107"/>
                    <a:gd name="connsiteX2" fmla="*/ 450361 w 948849"/>
                    <a:gd name="connsiteY2" fmla="*/ 608107 h 608107"/>
                    <a:gd name="connsiteX3" fmla="*/ 353590 w 948849"/>
                    <a:gd name="connsiteY3" fmla="*/ 608107 h 608107"/>
                    <a:gd name="connsiteX4" fmla="*/ 1057 w 948849"/>
                    <a:gd name="connsiteY4" fmla="*/ 255575 h 608107"/>
                    <a:gd name="connsiteX5" fmla="*/ 0 w 948849"/>
                    <a:gd name="connsiteY5" fmla="*/ 255682 h 608107"/>
                    <a:gd name="connsiteX6" fmla="*/ 0 w 948849"/>
                    <a:gd name="connsiteY6" fmla="*/ 53 h 608107"/>
                    <a:gd name="connsiteX7" fmla="*/ 1057 w 948849"/>
                    <a:gd name="connsiteY7" fmla="*/ 0 h 608107"/>
                    <a:gd name="connsiteX8" fmla="*/ 505310 w 948849"/>
                    <a:gd name="connsiteY8" fmla="*/ 268109 h 608107"/>
                    <a:gd name="connsiteX9" fmla="*/ 550556 w 948849"/>
                    <a:gd name="connsiteY9" fmla="*/ 351468 h 608107"/>
                    <a:gd name="connsiteX10" fmla="*/ 948849 w 948849"/>
                    <a:gd name="connsiteY10" fmla="*/ 351468 h 60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849" h="608107">
                      <a:moveTo>
                        <a:pt x="948849" y="608107"/>
                      </a:moveTo>
                      <a:lnTo>
                        <a:pt x="609165" y="608107"/>
                      </a:lnTo>
                      <a:lnTo>
                        <a:pt x="450361" y="608107"/>
                      </a:lnTo>
                      <a:lnTo>
                        <a:pt x="353590" y="608107"/>
                      </a:lnTo>
                      <a:cubicBezTo>
                        <a:pt x="353590" y="413409"/>
                        <a:pt x="195756" y="255575"/>
                        <a:pt x="1057" y="255575"/>
                      </a:cubicBezTo>
                      <a:lnTo>
                        <a:pt x="0" y="255682"/>
                      </a:lnTo>
                      <a:lnTo>
                        <a:pt x="0" y="53"/>
                      </a:lnTo>
                      <a:lnTo>
                        <a:pt x="1057" y="0"/>
                      </a:lnTo>
                      <a:cubicBezTo>
                        <a:pt x="210963" y="0"/>
                        <a:pt x="396028" y="106351"/>
                        <a:pt x="505310" y="268109"/>
                      </a:cubicBezTo>
                      <a:lnTo>
                        <a:pt x="550556" y="351468"/>
                      </a:lnTo>
                      <a:lnTo>
                        <a:pt x="948849" y="351468"/>
                      </a:lnTo>
                      <a:close/>
                    </a:path>
                  </a:pathLst>
                </a:cu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25" name="iṥľîḍe"/>
              <p:cNvSpPr/>
              <p:nvPr/>
            </p:nvSpPr>
            <p:spPr>
              <a:xfrm>
                <a:off x="6660211" y="2996952"/>
                <a:ext cx="668179" cy="668179"/>
              </a:xfrm>
              <a:prstGeom prst="ellipse">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48" name="ïş1iḋe"/>
            <p:cNvSpPr/>
            <p:nvPr/>
          </p:nvSpPr>
          <p:spPr bwMode="auto">
            <a:xfrm>
              <a:off x="8985337" y="3566071"/>
              <a:ext cx="398789" cy="398789"/>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49" name="íş1iḑe"/>
            <p:cNvSpPr/>
            <p:nvPr/>
          </p:nvSpPr>
          <p:spPr bwMode="auto">
            <a:xfrm>
              <a:off x="6917189" y="3297377"/>
              <a:ext cx="398789" cy="398789"/>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50" name="íśḻîde"/>
            <p:cNvSpPr/>
            <p:nvPr/>
          </p:nvSpPr>
          <p:spPr bwMode="auto">
            <a:xfrm>
              <a:off x="2765818" y="3297377"/>
              <a:ext cx="398789" cy="398789"/>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51" name="iŝḷîḋe"/>
            <p:cNvSpPr/>
            <p:nvPr/>
          </p:nvSpPr>
          <p:spPr bwMode="auto">
            <a:xfrm>
              <a:off x="4839086" y="3566071"/>
              <a:ext cx="398789" cy="398789"/>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p>
              <a:pPr algn="ctr"/>
              <a:endParaRPr sz="1350">
                <a:latin typeface="黑体" panose="02010609060101010101" charset="-122"/>
                <a:ea typeface="黑体" panose="02010609060101010101" charset="-122"/>
                <a:sym typeface="黑体" panose="02010609060101010101" charset="-122"/>
              </a:endParaRPr>
            </a:p>
          </p:txBody>
        </p:sp>
      </p:grpSp>
      <p:sp>
        <p:nvSpPr>
          <p:cNvPr id="9" name="iśļîdè"/>
          <p:cNvSpPr/>
          <p:nvPr/>
        </p:nvSpPr>
        <p:spPr>
          <a:xfrm>
            <a:off x="893604" y="790681"/>
            <a:ext cx="3239453" cy="443865"/>
          </a:xfrm>
          <a:prstGeom prst="rect">
            <a:avLst/>
          </a:prstGeom>
        </p:spPr>
        <p:txBody>
          <a:bodyPr wrap="square" lIns="216000" anchor="ctr" anchorCtr="0">
            <a:noAutofit/>
          </a:bodyPr>
          <a:p>
            <a:pPr algn="l">
              <a:lnSpc>
                <a:spcPct val="120000"/>
              </a:lnSpc>
            </a:pPr>
            <a:r>
              <a:rPr lang="zh-CN" sz="2200" dirty="0" smtClean="0">
                <a:solidFill>
                  <a:srgbClr val="AC1A21"/>
                </a:solidFill>
                <a:latin typeface="黑体" panose="02010609060101010101" charset="-122"/>
                <a:ea typeface="黑体" panose="02010609060101010101" charset="-122"/>
                <a:cs typeface="黑体" panose="02010609060101010101" charset="-122"/>
                <a:sym typeface="黑体" panose="02010609060101010101" charset="-122"/>
              </a:rPr>
              <a:t>►缺</a:t>
            </a:r>
            <a:r>
              <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点</a:t>
            </a:r>
            <a:endPar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代销</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6" name="î$1íďe"/>
          <p:cNvGrpSpPr/>
          <p:nvPr/>
        </p:nvGrpSpPr>
        <p:grpSpPr>
          <a:xfrm rot="0">
            <a:off x="3475196" y="1138344"/>
            <a:ext cx="2322195" cy="3239453"/>
            <a:chOff x="1797606" y="1470168"/>
            <a:chExt cx="3096532" cy="4319514"/>
          </a:xfrm>
        </p:grpSpPr>
        <p:sp>
          <p:nvSpPr>
            <p:cNvPr id="29" name="îṧ1ïḋé"/>
            <p:cNvSpPr/>
            <p:nvPr/>
          </p:nvSpPr>
          <p:spPr>
            <a:xfrm rot="17767266">
              <a:off x="1863511" y="1697739"/>
              <a:ext cx="2949457" cy="2949457"/>
            </a:xfrm>
            <a:prstGeom prst="arc">
              <a:avLst>
                <a:gd name="adj1" fmla="val 10740212"/>
                <a:gd name="adj2" fmla="val 0"/>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cxnSp>
          <p:nvCxnSpPr>
            <p:cNvPr id="30" name="直接连接符 29"/>
            <p:cNvCxnSpPr/>
            <p:nvPr/>
          </p:nvCxnSpPr>
          <p:spPr>
            <a:xfrm flipV="1">
              <a:off x="2249040" y="4449952"/>
              <a:ext cx="462783" cy="943777"/>
            </a:xfrm>
            <a:prstGeom prst="line">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3964656" y="1470168"/>
              <a:ext cx="208309" cy="424817"/>
            </a:xfrm>
            <a:prstGeom prst="line">
              <a:avLst/>
            </a:prstGeom>
            <a:solidFill>
              <a:schemeClr val="tx2">
                <a:lumMod val="20000"/>
                <a:lumOff val="80000"/>
              </a:schemeClr>
            </a:solidFill>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2" name="ïṣḷíḍê"/>
            <p:cNvSpPr/>
            <p:nvPr/>
          </p:nvSpPr>
          <p:spPr>
            <a:xfrm>
              <a:off x="2131739" y="5176458"/>
              <a:ext cx="2157272" cy="613224"/>
            </a:xfrm>
            <a:prstGeom prst="ellipse">
              <a:avLst/>
            </a:pr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3" name="iSľiḍé"/>
            <p:cNvSpPr/>
            <p:nvPr/>
          </p:nvSpPr>
          <p:spPr>
            <a:xfrm rot="1757658">
              <a:off x="2719449" y="2015452"/>
              <a:ext cx="2174689" cy="628834"/>
            </a:xfrm>
            <a:custGeom>
              <a:avLst/>
              <a:gdLst>
                <a:gd name="connsiteX0" fmla="*/ 895136 w 1790272"/>
                <a:gd name="connsiteY0" fmla="*/ 0 h 517676"/>
                <a:gd name="connsiteX1" fmla="*/ 1752819 w 1790272"/>
                <a:gd name="connsiteY1" fmla="*/ 456026 h 517676"/>
                <a:gd name="connsiteX2" fmla="*/ 1790272 w 1790272"/>
                <a:gd name="connsiteY2" fmla="*/ 517676 h 517676"/>
                <a:gd name="connsiteX3" fmla="*/ 0 w 1790272"/>
                <a:gd name="connsiteY3" fmla="*/ 517676 h 517676"/>
                <a:gd name="connsiteX4" fmla="*/ 37453 w 1790272"/>
                <a:gd name="connsiteY4" fmla="*/ 456026 h 517676"/>
                <a:gd name="connsiteX5" fmla="*/ 895136 w 1790272"/>
                <a:gd name="connsiteY5" fmla="*/ 0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0272" h="517676">
                  <a:moveTo>
                    <a:pt x="895136" y="0"/>
                  </a:moveTo>
                  <a:cubicBezTo>
                    <a:pt x="1252164" y="0"/>
                    <a:pt x="1566942" y="180893"/>
                    <a:pt x="1752819" y="456026"/>
                  </a:cubicBezTo>
                  <a:lnTo>
                    <a:pt x="1790272" y="517676"/>
                  </a:lnTo>
                  <a:lnTo>
                    <a:pt x="0" y="517676"/>
                  </a:lnTo>
                  <a:lnTo>
                    <a:pt x="37453" y="456026"/>
                  </a:lnTo>
                  <a:cubicBezTo>
                    <a:pt x="223330" y="180893"/>
                    <a:pt x="538108" y="0"/>
                    <a:pt x="895136" y="0"/>
                  </a:cubicBezTo>
                  <a:close/>
                </a:path>
              </a:pathLst>
            </a:custGeom>
            <a:solidFill>
              <a:srgbClr val="C9343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4" name="îṩḻîdé"/>
            <p:cNvSpPr/>
            <p:nvPr/>
          </p:nvSpPr>
          <p:spPr>
            <a:xfrm rot="1757658">
              <a:off x="1935602" y="3111205"/>
              <a:ext cx="2512854" cy="628834"/>
            </a:xfrm>
            <a:custGeom>
              <a:avLst/>
              <a:gdLst>
                <a:gd name="connsiteX0" fmla="*/ 0 w 2068660"/>
                <a:gd name="connsiteY0" fmla="*/ 0 h 517676"/>
                <a:gd name="connsiteX1" fmla="*/ 2068660 w 2068660"/>
                <a:gd name="connsiteY1" fmla="*/ 0 h 517676"/>
                <a:gd name="connsiteX2" fmla="*/ 1943822 w 2068660"/>
                <a:gd name="connsiteY2" fmla="*/ 493023 h 517676"/>
                <a:gd name="connsiteX3" fmla="*/ 1928845 w 2068660"/>
                <a:gd name="connsiteY3" fmla="*/ 517676 h 517676"/>
                <a:gd name="connsiteX4" fmla="*/ 139815 w 2068660"/>
                <a:gd name="connsiteY4" fmla="*/ 517676 h 517676"/>
                <a:gd name="connsiteX5" fmla="*/ 124838 w 2068660"/>
                <a:gd name="connsiteY5" fmla="*/ 493023 h 517676"/>
                <a:gd name="connsiteX6" fmla="*/ 0 w 2068660"/>
                <a:gd name="connsiteY6" fmla="*/ 0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660" h="517676">
                  <a:moveTo>
                    <a:pt x="0" y="0"/>
                  </a:moveTo>
                  <a:lnTo>
                    <a:pt x="2068660" y="0"/>
                  </a:lnTo>
                  <a:cubicBezTo>
                    <a:pt x="2068660" y="178514"/>
                    <a:pt x="2023437" y="346466"/>
                    <a:pt x="1943822" y="493023"/>
                  </a:cubicBezTo>
                  <a:lnTo>
                    <a:pt x="1928845" y="517676"/>
                  </a:lnTo>
                  <a:lnTo>
                    <a:pt x="139815" y="517676"/>
                  </a:lnTo>
                  <a:lnTo>
                    <a:pt x="124838" y="493023"/>
                  </a:lnTo>
                  <a:cubicBezTo>
                    <a:pt x="45223" y="346466"/>
                    <a:pt x="0" y="178514"/>
                    <a:pt x="0" y="0"/>
                  </a:cubicBezTo>
                  <a:close/>
                </a:path>
              </a:pathLst>
            </a:custGeom>
            <a:solidFill>
              <a:srgbClr val="C9343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5" name="ïṡ1íḍè"/>
            <p:cNvSpPr/>
            <p:nvPr/>
          </p:nvSpPr>
          <p:spPr>
            <a:xfrm rot="1757658">
              <a:off x="2243288" y="2562787"/>
              <a:ext cx="2512854" cy="628834"/>
            </a:xfrm>
            <a:custGeom>
              <a:avLst/>
              <a:gdLst>
                <a:gd name="connsiteX0" fmla="*/ 139815 w 2068660"/>
                <a:gd name="connsiteY0" fmla="*/ 0 h 517676"/>
                <a:gd name="connsiteX1" fmla="*/ 1928845 w 2068660"/>
                <a:gd name="connsiteY1" fmla="*/ 0 h 517676"/>
                <a:gd name="connsiteX2" fmla="*/ 1943822 w 2068660"/>
                <a:gd name="connsiteY2" fmla="*/ 24653 h 517676"/>
                <a:gd name="connsiteX3" fmla="*/ 2068660 w 2068660"/>
                <a:gd name="connsiteY3" fmla="*/ 517676 h 517676"/>
                <a:gd name="connsiteX4" fmla="*/ 0 w 2068660"/>
                <a:gd name="connsiteY4" fmla="*/ 517676 h 517676"/>
                <a:gd name="connsiteX5" fmla="*/ 124838 w 2068660"/>
                <a:gd name="connsiteY5" fmla="*/ 24653 h 51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660" h="517676">
                  <a:moveTo>
                    <a:pt x="139815" y="0"/>
                  </a:moveTo>
                  <a:lnTo>
                    <a:pt x="1928845" y="0"/>
                  </a:lnTo>
                  <a:lnTo>
                    <a:pt x="1943822" y="24653"/>
                  </a:lnTo>
                  <a:cubicBezTo>
                    <a:pt x="2023437" y="171211"/>
                    <a:pt x="2068660" y="339162"/>
                    <a:pt x="2068660" y="517676"/>
                  </a:cubicBezTo>
                  <a:lnTo>
                    <a:pt x="0" y="517676"/>
                  </a:lnTo>
                  <a:cubicBezTo>
                    <a:pt x="0" y="339162"/>
                    <a:pt x="45223" y="171211"/>
                    <a:pt x="124838" y="24653"/>
                  </a:cubicBezTo>
                  <a:close/>
                </a:path>
              </a:pathLst>
            </a:custGeom>
            <a:solidFill>
              <a:srgbClr val="AC1A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sp>
          <p:nvSpPr>
            <p:cNvPr id="36" name="îṧļiḍê"/>
            <p:cNvSpPr/>
            <p:nvPr/>
          </p:nvSpPr>
          <p:spPr>
            <a:xfrm rot="1757658">
              <a:off x="1797606" y="3658540"/>
              <a:ext cx="2174689" cy="628834"/>
            </a:xfrm>
            <a:custGeom>
              <a:avLst/>
              <a:gdLst>
                <a:gd name="connsiteX0" fmla="*/ 0 w 1790272"/>
                <a:gd name="connsiteY0" fmla="*/ 0 h 517676"/>
                <a:gd name="connsiteX1" fmla="*/ 1790272 w 1790272"/>
                <a:gd name="connsiteY1" fmla="*/ 0 h 517676"/>
                <a:gd name="connsiteX2" fmla="*/ 1752819 w 1790272"/>
                <a:gd name="connsiteY2" fmla="*/ 61650 h 517676"/>
                <a:gd name="connsiteX3" fmla="*/ 895136 w 1790272"/>
                <a:gd name="connsiteY3" fmla="*/ 517676 h 517676"/>
                <a:gd name="connsiteX4" fmla="*/ 37453 w 1790272"/>
                <a:gd name="connsiteY4" fmla="*/ 61650 h 517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272" h="517676">
                  <a:moveTo>
                    <a:pt x="0" y="0"/>
                  </a:moveTo>
                  <a:lnTo>
                    <a:pt x="1790272" y="0"/>
                  </a:lnTo>
                  <a:lnTo>
                    <a:pt x="1752819" y="61650"/>
                  </a:lnTo>
                  <a:cubicBezTo>
                    <a:pt x="1566942" y="336784"/>
                    <a:pt x="1252164" y="517676"/>
                    <a:pt x="895136" y="517676"/>
                  </a:cubicBezTo>
                  <a:cubicBezTo>
                    <a:pt x="538108" y="517676"/>
                    <a:pt x="223330" y="336784"/>
                    <a:pt x="37453" y="61650"/>
                  </a:cubicBezTo>
                  <a:close/>
                </a:path>
              </a:pathLst>
            </a:custGeom>
            <a:solidFill>
              <a:srgbClr val="AC1A2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350">
                <a:latin typeface="黑体" panose="02010609060101010101" charset="-122"/>
                <a:ea typeface="黑体" panose="02010609060101010101" charset="-122"/>
                <a:sym typeface="黑体" panose="02010609060101010101" charset="-122"/>
              </a:endParaRPr>
            </a:p>
          </p:txBody>
        </p:sp>
      </p:grpSp>
      <p:grpSp>
        <p:nvGrpSpPr>
          <p:cNvPr id="11" name="îSḷiḍè"/>
          <p:cNvGrpSpPr/>
          <p:nvPr/>
        </p:nvGrpSpPr>
        <p:grpSpPr>
          <a:xfrm rot="0">
            <a:off x="1036320" y="1689841"/>
            <a:ext cx="7355951" cy="2276951"/>
            <a:chOff x="1296257" y="2624665"/>
            <a:chExt cx="9807982" cy="3035935"/>
          </a:xfrm>
        </p:grpSpPr>
        <p:grpSp>
          <p:nvGrpSpPr>
            <p:cNvPr id="21" name="îṡliḍe"/>
            <p:cNvGrpSpPr/>
            <p:nvPr/>
          </p:nvGrpSpPr>
          <p:grpSpPr>
            <a:xfrm>
              <a:off x="7589576" y="2624665"/>
              <a:ext cx="3514663" cy="2970953"/>
              <a:chOff x="7589576" y="1912116"/>
              <a:chExt cx="3514663" cy="2970953"/>
            </a:xfrm>
          </p:grpSpPr>
          <p:grpSp>
            <p:nvGrpSpPr>
              <p:cNvPr id="22" name="îśliďê"/>
              <p:cNvGrpSpPr/>
              <p:nvPr/>
            </p:nvGrpSpPr>
            <p:grpSpPr>
              <a:xfrm>
                <a:off x="7589576" y="1912116"/>
                <a:ext cx="3192795" cy="2970953"/>
                <a:chOff x="356272" y="1491637"/>
                <a:chExt cx="4598970" cy="2970953"/>
              </a:xfrm>
            </p:grpSpPr>
            <p:sp>
              <p:nvSpPr>
                <p:cNvPr id="38" name="íSļîḑè"/>
                <p:cNvSpPr/>
                <p:nvPr/>
              </p:nvSpPr>
              <p:spPr>
                <a:xfrm>
                  <a:off x="1193500" y="1491637"/>
                  <a:ext cx="3761195" cy="307777"/>
                </a:xfrm>
                <a:prstGeom prst="rect">
                  <a:avLst/>
                </a:prstGeom>
              </p:spPr>
              <p:txBody>
                <a:bodyPr wrap="none" lIns="0" tIns="0" rIns="0" bIns="0">
                  <a:noAutofit/>
                </a:bodyPr>
                <a:p>
                  <a:pPr algn="l"/>
                  <a:r>
                    <a:rPr lang="zh-CN" altLang="en-US" sz="2400" dirty="0">
                      <a:latin typeface="黑体" panose="02010609060101010101" charset="-122"/>
                      <a:ea typeface="黑体" panose="02010609060101010101" charset="-122"/>
                      <a:sym typeface="黑体" panose="02010609060101010101" charset="-122"/>
                    </a:rPr>
                    <a:t>风险</a:t>
                  </a:r>
                  <a:endParaRPr lang="zh-CN" altLang="en-US" sz="2400" dirty="0">
                    <a:latin typeface="黑体" panose="02010609060101010101" charset="-122"/>
                    <a:ea typeface="黑体" panose="02010609060101010101" charset="-122"/>
                    <a:sym typeface="黑体" panose="02010609060101010101" charset="-122"/>
                  </a:endParaRPr>
                </a:p>
              </p:txBody>
            </p:sp>
            <p:sp>
              <p:nvSpPr>
                <p:cNvPr id="41" name="îšliḍê"/>
                <p:cNvSpPr/>
                <p:nvPr/>
              </p:nvSpPr>
              <p:spPr>
                <a:xfrm>
                  <a:off x="356272" y="2242630"/>
                  <a:ext cx="4598970" cy="2219960"/>
                </a:xfrm>
                <a:prstGeom prst="rect">
                  <a:avLst/>
                </a:prstGeom>
              </p:spPr>
              <p:txBody>
                <a:bodyPr wrap="none" lIns="0" tIns="0" rIns="0" bIns="0"/>
                <a:p>
                  <a:pPr algn="l"/>
                  <a:r>
                    <a:rPr lang="en-US" altLang="zh-CN" sz="16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风险相当低，因为不需要库存</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l"/>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，也不用担心运输问题，但是，还</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l"/>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是会有一些风险，这来自于非常低</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a:p>
                  <a:pPr algn="l"/>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的利润和非常高的竞争力。</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p:txBody>
            </p:sp>
          </p:grpSp>
          <p:cxnSp>
            <p:nvCxnSpPr>
              <p:cNvPr id="42" name="直接连接符 41"/>
              <p:cNvCxnSpPr/>
              <p:nvPr/>
            </p:nvCxnSpPr>
            <p:spPr>
              <a:xfrm>
                <a:off x="7938670" y="2471753"/>
                <a:ext cx="3165569"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43" name="i$ḷíďé"/>
            <p:cNvGrpSpPr/>
            <p:nvPr/>
          </p:nvGrpSpPr>
          <p:grpSpPr>
            <a:xfrm>
              <a:off x="1296257" y="2624665"/>
              <a:ext cx="3236682" cy="3035935"/>
              <a:chOff x="1296257" y="1697288"/>
              <a:chExt cx="3236682" cy="3035935"/>
            </a:xfrm>
          </p:grpSpPr>
          <p:grpSp>
            <p:nvGrpSpPr>
              <p:cNvPr id="44" name="íSḻîďè"/>
              <p:cNvGrpSpPr/>
              <p:nvPr/>
            </p:nvGrpSpPr>
            <p:grpSpPr>
              <a:xfrm>
                <a:off x="1296345" y="1697288"/>
                <a:ext cx="3236595" cy="3035935"/>
                <a:chOff x="1029774" y="1491637"/>
                <a:chExt cx="4662060" cy="3035935"/>
              </a:xfrm>
            </p:grpSpPr>
            <p:sp>
              <p:nvSpPr>
                <p:cNvPr id="48" name="iśḷidè"/>
                <p:cNvSpPr/>
                <p:nvPr/>
              </p:nvSpPr>
              <p:spPr>
                <a:xfrm>
                  <a:off x="1193500" y="1491637"/>
                  <a:ext cx="3761195" cy="307777"/>
                </a:xfrm>
                <a:prstGeom prst="rect">
                  <a:avLst/>
                </a:prstGeom>
              </p:spPr>
              <p:txBody>
                <a:bodyPr wrap="none" lIns="0" tIns="0" rIns="0" bIns="0">
                  <a:noAutofit/>
                </a:bodyPr>
                <a:p>
                  <a:pPr algn="l"/>
                  <a:r>
                    <a:rPr lang="zh-CN" altLang="en-US" sz="2400" dirty="0">
                      <a:latin typeface="黑体" panose="02010609060101010101" charset="-122"/>
                      <a:ea typeface="黑体" panose="02010609060101010101" charset="-122"/>
                      <a:sym typeface="黑体" panose="02010609060101010101" charset="-122"/>
                    </a:rPr>
                    <a:t>利润</a:t>
                  </a:r>
                  <a:endParaRPr lang="zh-CN" altLang="en-US" sz="2400" dirty="0">
                    <a:latin typeface="黑体" panose="02010609060101010101" charset="-122"/>
                    <a:ea typeface="黑体" panose="02010609060101010101" charset="-122"/>
                    <a:sym typeface="黑体" panose="02010609060101010101" charset="-122"/>
                  </a:endParaRPr>
                </a:p>
              </p:txBody>
            </p:sp>
            <p:sp>
              <p:nvSpPr>
                <p:cNvPr id="51" name="iṡḻîḓé"/>
                <p:cNvSpPr/>
                <p:nvPr/>
              </p:nvSpPr>
              <p:spPr>
                <a:xfrm>
                  <a:off x="1029774" y="2306977"/>
                  <a:ext cx="4662060" cy="2220595"/>
                </a:xfrm>
                <a:prstGeom prst="rect">
                  <a:avLst/>
                </a:prstGeom>
              </p:spPr>
              <p:txBody>
                <a:bodyPr wrap="none" lIns="0" tIns="0" rIns="0" bIns="0">
                  <a:normAutofit/>
                </a:bodyPr>
                <a:p>
                  <a:pPr algn="l"/>
                  <a:r>
                    <a:rPr lang="zh-CN" altLang="en-US" sz="1600" dirty="0">
                      <a:latin typeface="黑体" panose="02010609060101010101" charset="-122"/>
                      <a:ea typeface="黑体" panose="02010609060101010101" charset="-122"/>
                      <a:cs typeface="黑体" panose="02010609060101010101" charset="-122"/>
                      <a:sym typeface="黑体" panose="02010609060101010101" charset="-122"/>
                    </a:rPr>
                    <a:t>通常为15%-20%。</a:t>
                  </a:r>
                  <a:endParaRPr lang="zh-CN" altLang="en-US" sz="1600" dirty="0">
                    <a:latin typeface="黑体" panose="02010609060101010101" charset="-122"/>
                    <a:ea typeface="黑体" panose="02010609060101010101" charset="-122"/>
                    <a:cs typeface="黑体" panose="02010609060101010101" charset="-122"/>
                    <a:sym typeface="黑体" panose="02010609060101010101" charset="-122"/>
                  </a:endParaRPr>
                </a:p>
              </p:txBody>
            </p:sp>
          </p:grpSp>
          <p:cxnSp>
            <p:nvCxnSpPr>
              <p:cNvPr id="52" name="直接连接符 51"/>
              <p:cNvCxnSpPr/>
              <p:nvPr/>
            </p:nvCxnSpPr>
            <p:spPr>
              <a:xfrm>
                <a:off x="1296257" y="2258830"/>
                <a:ext cx="3119755" cy="32385"/>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548"/>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721"/>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2073"/>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885"/>
            <a:ext cx="3597775" cy="714375"/>
          </a:xfrm>
          <a:prstGeom prst="rect">
            <a:avLst/>
          </a:prstGeom>
          <a:noFill/>
        </p:spPr>
        <p:txBody>
          <a:bodyPr wrap="square" rtlCol="0">
            <a:spAutoFit/>
          </a:bodyPr>
          <a:lstStyle/>
          <a:p>
            <a:r>
              <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rPr>
              <a:t>Part Five.</a:t>
            </a:r>
            <a:endPar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endParaRPr>
          </a:p>
        </p:txBody>
      </p:sp>
      <p:sp>
        <p:nvSpPr>
          <p:cNvPr id="16" name="文本框 15"/>
          <p:cNvSpPr txBox="1"/>
          <p:nvPr/>
        </p:nvSpPr>
        <p:spPr>
          <a:xfrm>
            <a:off x="1063523" y="2550263"/>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课堂小结</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620520" y="44450"/>
            <a:ext cx="6623685" cy="5088255"/>
          </a:xfrm>
          <a:prstGeom prst="rect">
            <a:avLst/>
          </a:prstGeom>
        </p:spPr>
      </p:pic>
      <p:sp>
        <p:nvSpPr>
          <p:cNvPr id="37" name="文本框 36"/>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课堂小结</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41" name="文本框 40"/>
          <p:cNvSpPr txBox="1"/>
          <p:nvPr/>
        </p:nvSpPr>
        <p:spPr>
          <a:xfrm>
            <a:off x="5780246" y="1007851"/>
            <a:ext cx="897731" cy="299085"/>
          </a:xfrm>
          <a:prstGeom prst="rect">
            <a:avLst/>
          </a:prstGeom>
          <a:noFill/>
        </p:spPr>
        <p:txBody>
          <a:bodyPr wrap="square" rtlCol="0">
            <a:spAutoFit/>
          </a:bodyPr>
          <a:p>
            <a:r>
              <a:rPr lang="zh-CN" altLang="en-US" sz="1350" b="1">
                <a:solidFill>
                  <a:schemeClr val="bg1"/>
                </a:solidFill>
              </a:rPr>
              <a:t>内容总结</a:t>
            </a:r>
            <a:endParaRPr lang="zh-CN" altLang="en-US" sz="1350" b="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548"/>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721"/>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2073"/>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885"/>
            <a:ext cx="3597775" cy="714375"/>
          </a:xfrm>
          <a:prstGeom prst="rect">
            <a:avLst/>
          </a:prstGeom>
          <a:noFill/>
        </p:spPr>
        <p:txBody>
          <a:bodyPr wrap="square" rtlCol="0">
            <a:spAutoFit/>
          </a:bodyPr>
          <a:lstStyle/>
          <a:p>
            <a:r>
              <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rPr>
              <a:t>Part Six.</a:t>
            </a:r>
            <a:endPar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endParaRPr>
          </a:p>
        </p:txBody>
      </p:sp>
      <p:sp>
        <p:nvSpPr>
          <p:cNvPr id="16" name="文本框 15"/>
          <p:cNvSpPr txBox="1"/>
          <p:nvPr/>
        </p:nvSpPr>
        <p:spPr>
          <a:xfrm>
            <a:off x="1063523" y="2550263"/>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课后作业</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课后作业</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41" name="文本框 40"/>
          <p:cNvSpPr txBox="1"/>
          <p:nvPr/>
        </p:nvSpPr>
        <p:spPr>
          <a:xfrm>
            <a:off x="1502569" y="2385166"/>
            <a:ext cx="6878479" cy="506730"/>
          </a:xfrm>
          <a:prstGeom prst="rect">
            <a:avLst/>
          </a:prstGeom>
          <a:noFill/>
        </p:spPr>
        <p:txBody>
          <a:bodyPr wrap="square" rtlCol="0">
            <a:spAutoFit/>
          </a:bodyPr>
          <a:p>
            <a:pPr indent="457200" fontAlgn="auto">
              <a:lnSpc>
                <a:spcPct val="150000"/>
              </a:lnSpc>
            </a:pPr>
            <a:r>
              <a:rPr lang="zh-CN" altLang="en-US">
                <a:solidFill>
                  <a:schemeClr val="tx1"/>
                </a:solidFill>
                <a:latin typeface="黑体" panose="02010609060101010101" charset="-122"/>
                <a:ea typeface="黑体" panose="02010609060101010101" charset="-122"/>
                <a:cs typeface="宋体" panose="02010600030101010101" pitchFamily="2" charset="-122"/>
              </a:rPr>
              <a:t>请简答选择产品的渠道有哪些？并对这些渠道做对比分析。</a:t>
            </a:r>
            <a:endParaRPr lang="zh-CN" altLang="en-US">
              <a:solidFill>
                <a:schemeClr val="tx1"/>
              </a:solidFill>
              <a:latin typeface="黑体" panose="02010609060101010101" charset="-122"/>
              <a:ea typeface="黑体" panose="02010609060101010101" charset="-122"/>
              <a:cs typeface="宋体" panose="02010600030101010101" pitchFamily="2" charset="-122"/>
            </a:endParaRPr>
          </a:p>
        </p:txBody>
      </p:sp>
      <p:grpSp>
        <p:nvGrpSpPr>
          <p:cNvPr id="2" name="组合 1"/>
          <p:cNvGrpSpPr/>
          <p:nvPr/>
        </p:nvGrpSpPr>
        <p:grpSpPr>
          <a:xfrm>
            <a:off x="911384" y="1355249"/>
            <a:ext cx="1740694" cy="730568"/>
            <a:chOff x="4536" y="1719"/>
            <a:chExt cx="2316" cy="972"/>
          </a:xfrm>
        </p:grpSpPr>
        <p:sp>
          <p:nvSpPr>
            <p:cNvPr id="4" name="对角圆角矩形 3"/>
            <p:cNvSpPr/>
            <p:nvPr/>
          </p:nvSpPr>
          <p:spPr>
            <a:xfrm>
              <a:off x="4536" y="1719"/>
              <a:ext cx="2316" cy="972"/>
            </a:xfrm>
            <a:prstGeom prst="round2DiagRect">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文本框 4"/>
            <p:cNvSpPr txBox="1"/>
            <p:nvPr/>
          </p:nvSpPr>
          <p:spPr>
            <a:xfrm>
              <a:off x="4779" y="1901"/>
              <a:ext cx="2048" cy="613"/>
            </a:xfrm>
            <a:prstGeom prst="rect">
              <a:avLst/>
            </a:prstGeom>
            <a:noFill/>
            <a:ln>
              <a:noFill/>
            </a:ln>
          </p:spPr>
          <p:txBody>
            <a:bodyPr wrap="square" rtlCol="0">
              <a:spAutoFit/>
            </a:bodyPr>
            <a:p>
              <a:r>
                <a:rPr lang="zh-CN" altLang="en-US" sz="2400" b="1">
                  <a:solidFill>
                    <a:schemeClr val="bg1"/>
                  </a:solidFill>
                  <a:latin typeface="黑体" panose="02010609060101010101" charset="-122"/>
                  <a:ea typeface="黑体" panose="02010609060101010101" charset="-122"/>
                </a:rPr>
                <a:t>课后作业</a:t>
              </a:r>
              <a:endParaRPr lang="zh-CN" altLang="en-US" sz="2400" b="1">
                <a:solidFill>
                  <a:schemeClr val="bg1"/>
                </a:solidFill>
                <a:latin typeface="黑体" panose="02010609060101010101" charset="-122"/>
                <a:ea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a:t>谢谢观看</a:t>
            </a:r>
            <a:endParaRPr lang="zh-CN" altLang="en-US"/>
          </a:p>
        </p:txBody>
      </p:sp>
      <p:sp>
        <p:nvSpPr>
          <p:cNvPr id="4" name="内容占位符 3"/>
          <p:cNvSpPr>
            <a:spLocks noGrp="1"/>
          </p:cNvSpPr>
          <p:nvPr>
            <p:ph type="body" sz="quarter" idx="14"/>
            <p:custDataLst>
              <p:tags r:id="rId2"/>
            </p:custDataLst>
          </p:nvPr>
        </p:nvSpPr>
        <p:spPr/>
        <p:txBody>
          <a:bodyPr/>
          <a:lstStyle/>
          <a:p>
            <a:r>
              <a:rPr lang="en-US" altLang="zh-CN"/>
              <a:t>THANK YOU</a:t>
            </a:r>
            <a:endParaRPr lang="en-US" altLang="zh-CN"/>
          </a:p>
        </p:txBody>
      </p:sp>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本框 47"/>
          <p:cNvSpPr txBox="1"/>
          <p:nvPr/>
        </p:nvSpPr>
        <p:spPr>
          <a:xfrm>
            <a:off x="406718" y="258577"/>
            <a:ext cx="5446871"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solidFill>
                  <a:schemeClr val="tx1"/>
                </a:solidFill>
                <a:latin typeface="黑体" panose="02010609060101010101" charset="-122"/>
                <a:ea typeface="黑体" panose="02010609060101010101" charset="-122"/>
                <a:sym typeface="黑体" panose="02010609060101010101" charset="-122"/>
              </a:rPr>
              <a:t>课程目标</a:t>
            </a:r>
            <a:endParaRPr lang="zh-CN" altLang="en-US" sz="2800" dirty="0" smtClean="0">
              <a:solidFill>
                <a:schemeClr val="tx1"/>
              </a:solidFill>
              <a:latin typeface="黑体" panose="02010609060101010101" charset="-122"/>
              <a:ea typeface="黑体" panose="02010609060101010101" charset="-122"/>
              <a:sym typeface="黑体" panose="02010609060101010101" charset="-122"/>
            </a:endParaRPr>
          </a:p>
        </p:txBody>
      </p:sp>
      <p:grpSp>
        <p:nvGrpSpPr>
          <p:cNvPr id="3" name="组合 2"/>
          <p:cNvGrpSpPr/>
          <p:nvPr/>
        </p:nvGrpSpPr>
        <p:grpSpPr>
          <a:xfrm>
            <a:off x="2950686" y="1026769"/>
            <a:ext cx="5966936" cy="3851434"/>
            <a:chOff x="5748" y="1683"/>
            <a:chExt cx="12529" cy="8087"/>
          </a:xfrm>
        </p:grpSpPr>
        <p:sp>
          <p:nvSpPr>
            <p:cNvPr id="2" name="矩形 47"/>
            <p:cNvSpPr>
              <a:spLocks noChangeArrowheads="1"/>
            </p:cNvSpPr>
            <p:nvPr/>
          </p:nvSpPr>
          <p:spPr bwMode="auto">
            <a:xfrm>
              <a:off x="5868" y="4421"/>
              <a:ext cx="10602" cy="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a:lnSpc>
                  <a:spcPct val="150000"/>
                </a:lnSpc>
                <a:buNone/>
              </a:pPr>
              <a:r>
                <a:rPr lang="zh-CN" altLang="zh-CN" sz="1600" b="1" dirty="0">
                  <a:solidFill>
                    <a:srgbClr val="990000"/>
                  </a:solidFill>
                  <a:latin typeface="黑体" panose="02010609060101010101" charset="-122"/>
                  <a:ea typeface="黑体" panose="02010609060101010101" charset="-122"/>
                </a:rPr>
                <a:t>能够 </a:t>
              </a:r>
              <a:r>
                <a:rPr lang="zh-CN" altLang="zh-CN" sz="1600" b="1" dirty="0">
                  <a:latin typeface="黑体" panose="02010609060101010101" charset="-122"/>
                  <a:ea typeface="黑体" panose="02010609060101010101" charset="-122"/>
                </a:rPr>
                <a:t>掌握分析产品目标市场的方法</a:t>
              </a:r>
              <a:endParaRPr lang="zh-CN" altLang="zh-CN" sz="1600" b="1" dirty="0">
                <a:latin typeface="黑体" panose="02010609060101010101" charset="-122"/>
                <a:ea typeface="黑体" panose="02010609060101010101" charset="-122"/>
              </a:endParaRPr>
            </a:p>
            <a:p>
              <a:pPr indent="0">
                <a:lnSpc>
                  <a:spcPct val="150000"/>
                </a:lnSpc>
                <a:buNone/>
              </a:pPr>
              <a:r>
                <a:rPr lang="zh-CN" altLang="zh-CN" sz="1600" b="1" dirty="0">
                  <a:solidFill>
                    <a:srgbClr val="990000"/>
                  </a:solidFill>
                  <a:latin typeface="黑体" panose="02010609060101010101" charset="-122"/>
                  <a:ea typeface="黑体" panose="02010609060101010101" charset="-122"/>
                </a:rPr>
                <a:t>能够 </a:t>
              </a:r>
              <a:r>
                <a:rPr lang="zh-CN" altLang="zh-CN" sz="1600" b="1" dirty="0">
                  <a:solidFill>
                    <a:schemeClr val="tx1"/>
                  </a:solidFill>
                  <a:latin typeface="黑体" panose="02010609060101010101" charset="-122"/>
                  <a:ea typeface="黑体" panose="02010609060101010101" charset="-122"/>
                </a:rPr>
                <a:t>找到竞争对手并对竞争对手进行分析</a:t>
              </a:r>
              <a:endParaRPr lang="zh-CN" altLang="zh-CN" sz="1600" b="1" dirty="0">
                <a:solidFill>
                  <a:schemeClr val="tx1"/>
                </a:solidFill>
                <a:latin typeface="黑体" panose="02010609060101010101" charset="-122"/>
                <a:ea typeface="黑体" panose="02010609060101010101" charset="-122"/>
              </a:endParaRPr>
            </a:p>
            <a:p>
              <a:pPr indent="0">
                <a:lnSpc>
                  <a:spcPct val="150000"/>
                </a:lnSpc>
                <a:buNone/>
              </a:pPr>
              <a:r>
                <a:rPr lang="zh-CN" altLang="zh-CN" sz="1600" b="1" dirty="0">
                  <a:solidFill>
                    <a:srgbClr val="990000"/>
                  </a:solidFill>
                  <a:latin typeface="黑体" panose="02010609060101010101" charset="-122"/>
                  <a:ea typeface="黑体" panose="02010609060101010101" charset="-122"/>
                  <a:sym typeface="+mn-ea"/>
                </a:rPr>
                <a:t>能够 </a:t>
              </a:r>
              <a:r>
                <a:rPr lang="zh-CN" altLang="zh-CN" sz="1600" b="1" dirty="0">
                  <a:solidFill>
                    <a:schemeClr val="tx1"/>
                  </a:solidFill>
                  <a:latin typeface="黑体" panose="02010609060101010101" charset="-122"/>
                  <a:ea typeface="黑体" panose="02010609060101010101" charset="-122"/>
                  <a:sym typeface="+mn-ea"/>
                </a:rPr>
                <a:t>判断产品的趋势</a:t>
              </a:r>
              <a:endParaRPr lang="zh-CN" altLang="zh-CN" sz="1600" b="1" dirty="0">
                <a:solidFill>
                  <a:schemeClr val="tx1"/>
                </a:solidFill>
                <a:latin typeface="黑体" panose="02010609060101010101" charset="-122"/>
                <a:ea typeface="黑体" panose="02010609060101010101" charset="-122"/>
                <a:sym typeface="+mn-ea"/>
              </a:endParaRPr>
            </a:p>
          </p:txBody>
        </p:sp>
        <p:sp>
          <p:nvSpPr>
            <p:cNvPr id="12" name="矩形 48"/>
            <p:cNvSpPr>
              <a:spLocks noChangeArrowheads="1"/>
            </p:cNvSpPr>
            <p:nvPr/>
          </p:nvSpPr>
          <p:spPr bwMode="auto">
            <a:xfrm>
              <a:off x="5869" y="7253"/>
              <a:ext cx="10602" cy="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zh-CN" sz="1600" b="1" dirty="0">
                  <a:solidFill>
                    <a:srgbClr val="990000"/>
                  </a:solidFill>
                  <a:latin typeface="黑体" panose="02010609060101010101" charset="-122"/>
                  <a:ea typeface="黑体" panose="02010609060101010101" charset="-122"/>
                </a:rPr>
                <a:t>培养 </a:t>
              </a:r>
              <a:r>
                <a:rPr lang="zh-CN" altLang="zh-CN" sz="1600" b="1" dirty="0">
                  <a:solidFill>
                    <a:schemeClr val="tx1"/>
                  </a:solidFill>
                  <a:latin typeface="黑体" panose="02010609060101010101" charset="-122"/>
                  <a:ea typeface="黑体" panose="02010609060101010101" charset="-122"/>
                </a:rPr>
                <a:t>学生探究精神</a:t>
              </a:r>
              <a:endParaRPr lang="zh-CN" altLang="zh-CN" sz="1600" b="1" dirty="0">
                <a:solidFill>
                  <a:schemeClr val="tx1"/>
                </a:solidFill>
                <a:latin typeface="黑体" panose="02010609060101010101" charset="-122"/>
                <a:ea typeface="黑体" panose="02010609060101010101" charset="-122"/>
              </a:endParaRPr>
            </a:p>
            <a:p>
              <a:pPr>
                <a:lnSpc>
                  <a:spcPct val="150000"/>
                </a:lnSpc>
              </a:pPr>
              <a:r>
                <a:rPr lang="zh-CN" altLang="zh-CN" sz="1600" b="1" dirty="0">
                  <a:solidFill>
                    <a:srgbClr val="990000"/>
                  </a:solidFill>
                  <a:latin typeface="黑体" panose="02010609060101010101" charset="-122"/>
                  <a:ea typeface="黑体" panose="02010609060101010101" charset="-122"/>
                </a:rPr>
                <a:t>培养 </a:t>
              </a:r>
              <a:r>
                <a:rPr lang="zh-CN" altLang="zh-CN" sz="1600" b="1" dirty="0">
                  <a:solidFill>
                    <a:schemeClr val="tx1"/>
                  </a:solidFill>
                  <a:latin typeface="黑体" panose="02010609060101010101" charset="-122"/>
                  <a:ea typeface="黑体" panose="02010609060101010101" charset="-122"/>
                </a:rPr>
                <a:t>学生</a:t>
              </a:r>
              <a:r>
                <a:rPr lang="zh-CN" altLang="zh-CN" sz="1600" b="1" dirty="0">
                  <a:latin typeface="黑体" panose="02010609060101010101" charset="-122"/>
                  <a:ea typeface="黑体" panose="02010609060101010101" charset="-122"/>
                </a:rPr>
                <a:t>良好的团队合作意识</a:t>
              </a:r>
              <a:endParaRPr lang="en-US" altLang="zh-CN" sz="1600" b="1" dirty="0" smtClean="0">
                <a:latin typeface="黑体" panose="02010609060101010101" charset="-122"/>
                <a:ea typeface="黑体" panose="02010609060101010101" charset="-122"/>
              </a:endParaRPr>
            </a:p>
            <a:p>
              <a:pPr>
                <a:lnSpc>
                  <a:spcPct val="150000"/>
                </a:lnSpc>
              </a:pPr>
              <a:r>
                <a:rPr lang="zh-CN" altLang="zh-CN" sz="1600" b="1" dirty="0">
                  <a:solidFill>
                    <a:srgbClr val="990000"/>
                  </a:solidFill>
                  <a:latin typeface="黑体" panose="02010609060101010101" charset="-122"/>
                  <a:ea typeface="黑体" panose="02010609060101010101" charset="-122"/>
                </a:rPr>
                <a:t>树立 </a:t>
              </a:r>
              <a:r>
                <a:rPr lang="zh-CN" altLang="en-US" sz="1600" b="1" dirty="0" smtClean="0">
                  <a:latin typeface="黑体" panose="02010609060101010101" charset="-122"/>
                  <a:ea typeface="黑体" panose="02010609060101010101" charset="-122"/>
                </a:rPr>
                <a:t>诚信经商理念，不卖虚假商品</a:t>
              </a:r>
              <a:endParaRPr lang="zh-CN" altLang="en-US" sz="1600" b="1" dirty="0" smtClean="0">
                <a:latin typeface="黑体" panose="02010609060101010101" charset="-122"/>
                <a:ea typeface="黑体" panose="02010609060101010101" charset="-122"/>
                <a:cs typeface="+mn-ea"/>
                <a:sym typeface="+mn-lt"/>
              </a:endParaRPr>
            </a:p>
          </p:txBody>
        </p:sp>
        <p:sp>
          <p:nvSpPr>
            <p:cNvPr id="16" name="矩形 49"/>
            <p:cNvSpPr>
              <a:spLocks noChangeArrowheads="1"/>
            </p:cNvSpPr>
            <p:nvPr/>
          </p:nvSpPr>
          <p:spPr bwMode="auto">
            <a:xfrm>
              <a:off x="5748" y="1683"/>
              <a:ext cx="12529" cy="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buClrTx/>
                <a:buSzTx/>
                <a:buNone/>
              </a:pPr>
              <a:r>
                <a:rPr lang="zh-CN" altLang="zh-CN" sz="1600" b="1" dirty="0">
                  <a:solidFill>
                    <a:srgbClr val="990000"/>
                  </a:solidFill>
                  <a:latin typeface="黑体" panose="02010609060101010101" charset="-122"/>
                  <a:ea typeface="黑体" panose="02010609060101010101" charset="-122"/>
                </a:rPr>
                <a:t>了解 </a:t>
              </a:r>
              <a:r>
                <a:rPr lang="zh-CN" altLang="zh-CN" sz="1600" b="1" dirty="0">
                  <a:solidFill>
                    <a:srgbClr val="000000"/>
                  </a:solidFill>
                  <a:latin typeface="黑体" panose="02010609060101010101" charset="-122"/>
                  <a:ea typeface="黑体" panose="02010609060101010101" charset="-122"/>
                </a:rPr>
                <a:t>市场的类型</a:t>
              </a:r>
              <a:endParaRPr lang="zh-CN" altLang="zh-CN" sz="1600" b="1" dirty="0">
                <a:solidFill>
                  <a:schemeClr val="tx1"/>
                </a:solidFill>
                <a:latin typeface="黑体" panose="02010609060101010101" charset="-122"/>
                <a:ea typeface="黑体" panose="02010609060101010101" charset="-122"/>
              </a:endParaRPr>
            </a:p>
            <a:p>
              <a:pPr algn="l">
                <a:lnSpc>
                  <a:spcPct val="150000"/>
                </a:lnSpc>
                <a:buClrTx/>
                <a:buSzTx/>
                <a:buNone/>
              </a:pPr>
              <a:r>
                <a:rPr lang="zh-CN" altLang="zh-CN" sz="1600" b="1" dirty="0">
                  <a:solidFill>
                    <a:srgbClr val="990000"/>
                  </a:solidFill>
                  <a:latin typeface="黑体" panose="02010609060101010101" charset="-122"/>
                  <a:ea typeface="黑体" panose="02010609060101010101" charset="-122"/>
                  <a:sym typeface="+mn-ea"/>
                </a:rPr>
                <a:t>掌握 </a:t>
              </a:r>
              <a:r>
                <a:rPr lang="zh-CN" altLang="zh-CN" sz="1600" b="1" dirty="0">
                  <a:solidFill>
                    <a:schemeClr val="tx1"/>
                  </a:solidFill>
                  <a:latin typeface="黑体" panose="02010609060101010101" charset="-122"/>
                  <a:ea typeface="黑体" panose="02010609060101010101" charset="-122"/>
                  <a:sym typeface="+mn-ea"/>
                </a:rPr>
                <a:t>分析产品细化市场的方法</a:t>
              </a:r>
              <a:endParaRPr lang="zh-CN" altLang="zh-CN" sz="1600" b="1" dirty="0">
                <a:solidFill>
                  <a:schemeClr val="tx1"/>
                </a:solidFill>
                <a:latin typeface="黑体" panose="02010609060101010101" charset="-122"/>
                <a:ea typeface="黑体" panose="02010609060101010101" charset="-122"/>
                <a:sym typeface="+mn-ea"/>
              </a:endParaRPr>
            </a:p>
            <a:p>
              <a:pPr algn="l">
                <a:lnSpc>
                  <a:spcPct val="150000"/>
                </a:lnSpc>
                <a:buClrTx/>
                <a:buSzTx/>
                <a:buNone/>
              </a:pPr>
              <a:r>
                <a:rPr lang="zh-CN" altLang="zh-CN" sz="1600" b="1" dirty="0">
                  <a:solidFill>
                    <a:srgbClr val="990000"/>
                  </a:solidFill>
                  <a:latin typeface="黑体" panose="02010609060101010101" charset="-122"/>
                  <a:ea typeface="黑体" panose="02010609060101010101" charset="-122"/>
                  <a:sym typeface="+mn-ea"/>
                </a:rPr>
                <a:t>了解 </a:t>
              </a:r>
              <a:r>
                <a:rPr lang="zh-CN" altLang="zh-CN" sz="1600" b="1" dirty="0">
                  <a:solidFill>
                    <a:schemeClr val="tx1"/>
                  </a:solidFill>
                  <a:latin typeface="黑体" panose="02010609060101010101" charset="-122"/>
                  <a:ea typeface="黑体" panose="02010609060101010101" charset="-122"/>
                  <a:sym typeface="+mn-ea"/>
                </a:rPr>
                <a:t>商品评估的方法</a:t>
              </a:r>
              <a:endParaRPr lang="zh-CN" altLang="zh-CN" sz="1600" b="1" dirty="0">
                <a:solidFill>
                  <a:schemeClr val="tx1"/>
                </a:solidFill>
                <a:latin typeface="黑体" panose="02010609060101010101" charset="-122"/>
                <a:ea typeface="黑体" panose="02010609060101010101" charset="-122"/>
                <a:sym typeface="+mn-ea"/>
              </a:endParaRPr>
            </a:p>
          </p:txBody>
        </p:sp>
      </p:grpSp>
      <p:sp>
        <p:nvSpPr>
          <p:cNvPr id="5" name="椭圆 4"/>
          <p:cNvSpPr/>
          <p:nvPr/>
        </p:nvSpPr>
        <p:spPr>
          <a:xfrm>
            <a:off x="1578610" y="2379477"/>
            <a:ext cx="1077595" cy="10775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椭圆 3"/>
          <p:cNvSpPr/>
          <p:nvPr/>
        </p:nvSpPr>
        <p:spPr>
          <a:xfrm>
            <a:off x="1578610" y="1052962"/>
            <a:ext cx="1077595" cy="10775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TextBox 30"/>
          <p:cNvSpPr txBox="1"/>
          <p:nvPr/>
        </p:nvSpPr>
        <p:spPr>
          <a:xfrm>
            <a:off x="1627505" y="1284605"/>
            <a:ext cx="983615" cy="615315"/>
          </a:xfrm>
          <a:prstGeom prst="rect">
            <a:avLst/>
          </a:prstGeom>
          <a:noFill/>
        </p:spPr>
        <p:txBody>
          <a:bodyPr wrap="square" lIns="0" tIns="0" rIns="0" bIns="0" rtlCol="0">
            <a:spAutoFit/>
          </a:bodyPr>
          <a:p>
            <a:pPr algn="ctr"/>
            <a:r>
              <a:rPr lang="zh-CN" altLang="en-US" sz="2000" b="1" dirty="0">
                <a:solidFill>
                  <a:schemeClr val="bg1"/>
                </a:solidFill>
                <a:latin typeface="黑体" panose="02010609060101010101" charset="-122"/>
                <a:ea typeface="黑体" panose="02010609060101010101" charset="-122"/>
                <a:cs typeface="+mn-ea"/>
                <a:sym typeface="+mn-lt"/>
              </a:rPr>
              <a:t>知识</a:t>
            </a:r>
            <a:endParaRPr lang="en-US" altLang="zh-CN" sz="2000" b="1" dirty="0">
              <a:solidFill>
                <a:schemeClr val="bg1"/>
              </a:solidFill>
              <a:latin typeface="黑体" panose="02010609060101010101" charset="-122"/>
              <a:ea typeface="黑体" panose="02010609060101010101" charset="-122"/>
              <a:cs typeface="+mn-ea"/>
              <a:sym typeface="+mn-lt"/>
            </a:endParaRPr>
          </a:p>
          <a:p>
            <a:pPr algn="ctr"/>
            <a:r>
              <a:rPr lang="zh-CN" altLang="en-US" sz="2000" b="1" dirty="0">
                <a:solidFill>
                  <a:schemeClr val="bg1"/>
                </a:solidFill>
                <a:latin typeface="黑体" panose="02010609060101010101" charset="-122"/>
                <a:ea typeface="黑体" panose="02010609060101010101" charset="-122"/>
                <a:cs typeface="+mn-ea"/>
                <a:sym typeface="+mn-lt"/>
              </a:rPr>
              <a:t>目标</a:t>
            </a:r>
            <a:endParaRPr lang="zh-CN" altLang="en-US" sz="2000" b="1" dirty="0">
              <a:solidFill>
                <a:schemeClr val="bg1"/>
              </a:solidFill>
              <a:latin typeface="黑体" panose="02010609060101010101" charset="-122"/>
              <a:ea typeface="黑体" panose="02010609060101010101" charset="-122"/>
              <a:cs typeface="+mn-ea"/>
              <a:sym typeface="+mn-lt"/>
            </a:endParaRPr>
          </a:p>
        </p:txBody>
      </p:sp>
      <p:sp>
        <p:nvSpPr>
          <p:cNvPr id="7" name="TextBox 30"/>
          <p:cNvSpPr txBox="1"/>
          <p:nvPr/>
        </p:nvSpPr>
        <p:spPr>
          <a:xfrm>
            <a:off x="1627505" y="2588260"/>
            <a:ext cx="983615" cy="615315"/>
          </a:xfrm>
          <a:prstGeom prst="rect">
            <a:avLst/>
          </a:prstGeom>
          <a:noFill/>
        </p:spPr>
        <p:txBody>
          <a:bodyPr wrap="square" lIns="0" tIns="0" rIns="0" bIns="0" rtlCol="0">
            <a:spAutoFit/>
          </a:bodyPr>
          <a:p>
            <a:pPr algn="ctr"/>
            <a:r>
              <a:rPr lang="zh-CN" altLang="en-US" sz="2000" b="1" dirty="0">
                <a:solidFill>
                  <a:schemeClr val="bg1"/>
                </a:solidFill>
                <a:latin typeface="黑体" panose="02010609060101010101" charset="-122"/>
                <a:ea typeface="黑体" panose="02010609060101010101" charset="-122"/>
                <a:cs typeface="+mn-ea"/>
                <a:sym typeface="+mn-lt"/>
              </a:rPr>
              <a:t>能力</a:t>
            </a:r>
            <a:endParaRPr lang="en-US" altLang="zh-CN" sz="2000" b="1" dirty="0">
              <a:solidFill>
                <a:schemeClr val="bg1"/>
              </a:solidFill>
              <a:latin typeface="黑体" panose="02010609060101010101" charset="-122"/>
              <a:ea typeface="黑体" panose="02010609060101010101" charset="-122"/>
              <a:cs typeface="+mn-ea"/>
              <a:sym typeface="+mn-lt"/>
            </a:endParaRPr>
          </a:p>
          <a:p>
            <a:pPr algn="ctr"/>
            <a:r>
              <a:rPr lang="zh-CN" altLang="en-US" sz="2000" b="1" dirty="0">
                <a:solidFill>
                  <a:schemeClr val="bg1"/>
                </a:solidFill>
                <a:latin typeface="黑体" panose="02010609060101010101" charset="-122"/>
                <a:ea typeface="黑体" panose="02010609060101010101" charset="-122"/>
                <a:cs typeface="+mn-ea"/>
                <a:sym typeface="+mn-lt"/>
              </a:rPr>
              <a:t>目标</a:t>
            </a:r>
            <a:endParaRPr lang="zh-CN" altLang="en-US" sz="2000" b="1" dirty="0">
              <a:solidFill>
                <a:schemeClr val="bg1"/>
              </a:solidFill>
              <a:latin typeface="黑体" panose="02010609060101010101" charset="-122"/>
              <a:ea typeface="黑体" panose="02010609060101010101" charset="-122"/>
              <a:cs typeface="+mn-ea"/>
              <a:sym typeface="+mn-lt"/>
            </a:endParaRPr>
          </a:p>
        </p:txBody>
      </p:sp>
      <p:sp>
        <p:nvSpPr>
          <p:cNvPr id="8" name="TextBox 30"/>
          <p:cNvSpPr txBox="1"/>
          <p:nvPr/>
        </p:nvSpPr>
        <p:spPr>
          <a:xfrm>
            <a:off x="1687195" y="3900170"/>
            <a:ext cx="983615" cy="553720"/>
          </a:xfrm>
          <a:prstGeom prst="rect">
            <a:avLst/>
          </a:prstGeom>
          <a:noFill/>
        </p:spPr>
        <p:txBody>
          <a:bodyPr wrap="square" lIns="0" tIns="0" rIns="0" bIns="0" rtlCol="0">
            <a:spAutoFit/>
          </a:bodyPr>
          <a:p>
            <a:pPr algn="ctr"/>
            <a:r>
              <a:rPr lang="zh-CN" altLang="en-US" b="1" dirty="0">
                <a:solidFill>
                  <a:srgbClr val="025CA8"/>
                </a:solidFill>
                <a:latin typeface="黑体" panose="02010609060101010101" charset="-122"/>
                <a:ea typeface="黑体" panose="02010609060101010101" charset="-122"/>
                <a:cs typeface="+mn-ea"/>
                <a:sym typeface="+mn-lt"/>
              </a:rPr>
              <a:t>素质</a:t>
            </a:r>
            <a:endParaRPr lang="en-US" altLang="zh-CN" b="1" dirty="0">
              <a:solidFill>
                <a:srgbClr val="025CA8"/>
              </a:solidFill>
              <a:latin typeface="黑体" panose="02010609060101010101" charset="-122"/>
              <a:ea typeface="黑体" panose="02010609060101010101" charset="-122"/>
              <a:cs typeface="+mn-ea"/>
              <a:sym typeface="+mn-lt"/>
            </a:endParaRPr>
          </a:p>
          <a:p>
            <a:pPr algn="ctr"/>
            <a:r>
              <a:rPr lang="zh-CN" altLang="en-US" b="1" dirty="0">
                <a:solidFill>
                  <a:srgbClr val="025CA8"/>
                </a:solidFill>
                <a:latin typeface="黑体" panose="02010609060101010101" charset="-122"/>
                <a:ea typeface="黑体" panose="02010609060101010101" charset="-122"/>
                <a:cs typeface="+mn-ea"/>
                <a:sym typeface="+mn-lt"/>
              </a:rPr>
              <a:t>目标</a:t>
            </a:r>
            <a:endParaRPr lang="zh-CN" altLang="en-US" b="1" dirty="0">
              <a:solidFill>
                <a:srgbClr val="025CA8"/>
              </a:solidFill>
              <a:latin typeface="黑体" panose="02010609060101010101" charset="-122"/>
              <a:ea typeface="黑体" panose="02010609060101010101" charset="-122"/>
              <a:cs typeface="+mn-ea"/>
              <a:sym typeface="+mn-lt"/>
            </a:endParaRPr>
          </a:p>
        </p:txBody>
      </p:sp>
      <p:sp>
        <p:nvSpPr>
          <p:cNvPr id="9" name="椭圆 8"/>
          <p:cNvSpPr/>
          <p:nvPr/>
        </p:nvSpPr>
        <p:spPr>
          <a:xfrm>
            <a:off x="1578610" y="3705992"/>
            <a:ext cx="1077595" cy="10775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TextBox 30"/>
          <p:cNvSpPr txBox="1"/>
          <p:nvPr/>
        </p:nvSpPr>
        <p:spPr>
          <a:xfrm>
            <a:off x="1627505" y="3930015"/>
            <a:ext cx="983615" cy="615315"/>
          </a:xfrm>
          <a:prstGeom prst="rect">
            <a:avLst/>
          </a:prstGeom>
          <a:noFill/>
        </p:spPr>
        <p:txBody>
          <a:bodyPr wrap="square" lIns="0" tIns="0" rIns="0" bIns="0" rtlCol="0">
            <a:spAutoFit/>
          </a:bodyPr>
          <a:p>
            <a:pPr algn="ctr"/>
            <a:r>
              <a:rPr lang="zh-CN" altLang="en-US" sz="2000" b="1" dirty="0">
                <a:solidFill>
                  <a:schemeClr val="bg1"/>
                </a:solidFill>
                <a:latin typeface="黑体" panose="02010609060101010101" charset="-122"/>
                <a:ea typeface="黑体" panose="02010609060101010101" charset="-122"/>
                <a:cs typeface="+mn-ea"/>
                <a:sym typeface="+mn-lt"/>
              </a:rPr>
              <a:t>素质</a:t>
            </a:r>
            <a:endParaRPr lang="en-US" altLang="zh-CN" sz="2000" b="1" dirty="0">
              <a:solidFill>
                <a:schemeClr val="bg1"/>
              </a:solidFill>
              <a:latin typeface="黑体" panose="02010609060101010101" charset="-122"/>
              <a:ea typeface="黑体" panose="02010609060101010101" charset="-122"/>
              <a:cs typeface="+mn-ea"/>
              <a:sym typeface="+mn-lt"/>
            </a:endParaRPr>
          </a:p>
          <a:p>
            <a:pPr algn="ctr"/>
            <a:r>
              <a:rPr lang="zh-CN" altLang="en-US" sz="2000" b="1" dirty="0">
                <a:solidFill>
                  <a:schemeClr val="bg1"/>
                </a:solidFill>
                <a:latin typeface="黑体" panose="02010609060101010101" charset="-122"/>
                <a:ea typeface="黑体" panose="02010609060101010101" charset="-122"/>
                <a:cs typeface="+mn-ea"/>
                <a:sym typeface="+mn-lt"/>
              </a:rPr>
              <a:t>目标</a:t>
            </a:r>
            <a:endParaRPr lang="zh-CN" altLang="en-US" sz="2000" b="1" dirty="0">
              <a:solidFill>
                <a:schemeClr val="bg1"/>
              </a:solidFill>
              <a:latin typeface="黑体" panose="02010609060101010101" charset="-122"/>
              <a:ea typeface="黑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 name="文本框 47"/>
          <p:cNvSpPr txBox="1"/>
          <p:nvPr/>
        </p:nvSpPr>
        <p:spPr>
          <a:xfrm>
            <a:off x="406718" y="258710"/>
            <a:ext cx="5446871"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solidFill>
                  <a:schemeClr val="tx1"/>
                </a:solidFill>
                <a:latin typeface="黑体" panose="02010609060101010101" charset="-122"/>
                <a:ea typeface="黑体" panose="02010609060101010101" charset="-122"/>
                <a:sym typeface="黑体" panose="02010609060101010101" charset="-122"/>
              </a:rPr>
              <a:t>课程目标</a:t>
            </a:r>
            <a:endParaRPr lang="zh-CN" altLang="en-US" sz="2800" dirty="0" smtClean="0">
              <a:solidFill>
                <a:schemeClr val="tx1"/>
              </a:solidFill>
              <a:latin typeface="黑体" panose="02010609060101010101" charset="-122"/>
              <a:ea typeface="黑体" panose="02010609060101010101" charset="-122"/>
              <a:sym typeface="黑体" panose="02010609060101010101" charset="-122"/>
            </a:endParaRPr>
          </a:p>
        </p:txBody>
      </p:sp>
      <p:grpSp>
        <p:nvGrpSpPr>
          <p:cNvPr id="76" name="组合 75"/>
          <p:cNvGrpSpPr/>
          <p:nvPr/>
        </p:nvGrpSpPr>
        <p:grpSpPr>
          <a:xfrm>
            <a:off x="1002030" y="1152155"/>
            <a:ext cx="6915150" cy="1015633"/>
            <a:chOff x="4054" y="3599"/>
            <a:chExt cx="14520" cy="2133"/>
          </a:xfrm>
        </p:grpSpPr>
        <p:grpSp>
          <p:nvGrpSpPr>
            <p:cNvPr id="60" name="组合 59"/>
            <p:cNvGrpSpPr/>
            <p:nvPr/>
          </p:nvGrpSpPr>
          <p:grpSpPr>
            <a:xfrm>
              <a:off x="6584" y="3709"/>
              <a:ext cx="11990" cy="1930"/>
              <a:chOff x="2883486" y="2139488"/>
              <a:chExt cx="5375990" cy="1224902"/>
            </a:xfrm>
          </p:grpSpPr>
          <p:grpSp>
            <p:nvGrpSpPr>
              <p:cNvPr id="61" name="组合 60"/>
              <p:cNvGrpSpPr/>
              <p:nvPr/>
            </p:nvGrpSpPr>
            <p:grpSpPr>
              <a:xfrm>
                <a:off x="2883486" y="2139488"/>
                <a:ext cx="5375990" cy="1224902"/>
                <a:chOff x="4304043" y="1286668"/>
                <a:chExt cx="3837944" cy="2757793"/>
              </a:xfrm>
              <a:effectLst>
                <a:outerShdw blurRad="381000" dist="254000" dir="8100000" algn="tr" rotWithShape="0">
                  <a:prstClr val="black">
                    <a:alpha val="40000"/>
                  </a:prstClr>
                </a:outerShdw>
              </a:effectLst>
            </p:grpSpPr>
            <p:sp>
              <p:nvSpPr>
                <p:cNvPr id="62" name="圆角矩形 6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mn-ea"/>
                    <a:sym typeface="+mn-lt"/>
                  </a:endParaRPr>
                </a:p>
              </p:txBody>
            </p:sp>
            <p:sp>
              <p:nvSpPr>
                <p:cNvPr id="63" name="圆角矩形 62"/>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cs typeface="+mn-ea"/>
                    <a:sym typeface="+mn-lt"/>
                  </a:endParaRPr>
                </a:p>
              </p:txBody>
            </p:sp>
          </p:grpSp>
          <p:sp>
            <p:nvSpPr>
              <p:cNvPr id="64" name="TextBox 23"/>
              <p:cNvSpPr>
                <a:spLocks noChangeArrowheads="1"/>
              </p:cNvSpPr>
              <p:nvPr/>
            </p:nvSpPr>
            <p:spPr bwMode="auto">
              <a:xfrm>
                <a:off x="3194993" y="2552010"/>
                <a:ext cx="4752975" cy="39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lvl="0" algn="l" defTabSz="1216025" fontAlgn="base">
                  <a:lnSpc>
                    <a:spcPct val="120000"/>
                  </a:lnSpc>
                  <a:spcBef>
                    <a:spcPct val="20000"/>
                  </a:spcBef>
                  <a:spcAft>
                    <a:spcPct val="0"/>
                  </a:spcAft>
                </a:pPr>
                <a:r>
                  <a:rPr lang="zh-CN" altLang="en-US" sz="1600" b="1">
                    <a:solidFill>
                      <a:srgbClr val="FF0000"/>
                    </a:solidFill>
                    <a:latin typeface="黑体" panose="02010609060101010101" charset="-122"/>
                    <a:ea typeface="黑体" panose="02010609060101010101" charset="-122"/>
                    <a:sym typeface="+mn-ea"/>
                  </a:rPr>
                  <a:t>能够</a:t>
                </a:r>
                <a:r>
                  <a:rPr lang="zh-CN" altLang="en-US" sz="1600">
                    <a:solidFill>
                      <a:schemeClr val="tx1"/>
                    </a:solidFill>
                    <a:latin typeface="黑体" panose="02010609060101010101" charset="-122"/>
                    <a:ea typeface="黑体" panose="02010609060101010101" charset="-122"/>
                    <a:sym typeface="+mn-ea"/>
                  </a:rPr>
                  <a:t>对商品进行市场、竞争对手分析以及趋势判断</a:t>
                </a:r>
                <a:endParaRPr lang="zh-CN" altLang="en-US" sz="1600">
                  <a:solidFill>
                    <a:schemeClr val="tx1"/>
                  </a:solidFill>
                  <a:latin typeface="黑体" panose="02010609060101010101" charset="-122"/>
                  <a:ea typeface="黑体" panose="02010609060101010101" charset="-122"/>
                  <a:sym typeface="+mn-ea"/>
                </a:endParaRPr>
              </a:p>
            </p:txBody>
          </p:sp>
        </p:grpSp>
        <p:grpSp>
          <p:nvGrpSpPr>
            <p:cNvPr id="65" name="组合 64"/>
            <p:cNvGrpSpPr/>
            <p:nvPr/>
          </p:nvGrpSpPr>
          <p:grpSpPr>
            <a:xfrm>
              <a:off x="4054" y="3599"/>
              <a:ext cx="2212" cy="2133"/>
              <a:chOff x="1219553" y="2079706"/>
              <a:chExt cx="1404776" cy="1354087"/>
            </a:xfrm>
          </p:grpSpPr>
          <p:sp>
            <p:nvSpPr>
              <p:cNvPr id="66" name="等腰三角形 42"/>
              <p:cNvSpPr/>
              <p:nvPr/>
            </p:nvSpPr>
            <p:spPr>
              <a:xfrm rot="5400000">
                <a:off x="1373724" y="1925534"/>
                <a:ext cx="1096433" cy="1404776"/>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AC1A21"/>
              </a:solidFill>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sz="1350">
                  <a:cs typeface="+mn-ea"/>
                  <a:sym typeface="+mn-lt"/>
                </a:endParaRPr>
              </a:p>
            </p:txBody>
          </p:sp>
          <p:sp>
            <p:nvSpPr>
              <p:cNvPr id="67" name="TextBox 24"/>
              <p:cNvSpPr>
                <a:spLocks noChangeArrowheads="1"/>
              </p:cNvSpPr>
              <p:nvPr/>
            </p:nvSpPr>
            <p:spPr bwMode="auto">
              <a:xfrm>
                <a:off x="1343627" y="2408548"/>
                <a:ext cx="874712" cy="102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algn="ctr"/>
                <a:r>
                  <a:rPr lang="en-US" altLang="zh-CN" sz="2500" b="1" dirty="0">
                    <a:solidFill>
                      <a:schemeClr val="bg1"/>
                    </a:solidFill>
                    <a:latin typeface="黑体" panose="02010609060101010101" charset="-122"/>
                    <a:ea typeface="黑体" panose="02010609060101010101" charset="-122"/>
                    <a:cs typeface="+mn-ea"/>
                    <a:sym typeface="+mn-lt"/>
                  </a:rPr>
                  <a:t>重点</a:t>
                </a:r>
                <a:endParaRPr kumimoji="0" lang="zh-CN" altLang="en-US" sz="2500" b="1" i="0" u="none" strike="noStrike" kern="0" cap="none" spc="0" normalizeH="0" baseline="0" noProof="0" dirty="0">
                  <a:ln>
                    <a:noFill/>
                  </a:ln>
                  <a:solidFill>
                    <a:sysClr val="windowText" lastClr="000000"/>
                  </a:solidFill>
                  <a:effectLst/>
                  <a:uLnTx/>
                  <a:uFillTx/>
                  <a:latin typeface="黑体" panose="02010609060101010101" charset="-122"/>
                  <a:ea typeface="黑体" panose="02010609060101010101" charset="-122"/>
                  <a:cs typeface="+mn-ea"/>
                  <a:sym typeface="+mn-lt"/>
                </a:endParaRPr>
              </a:p>
              <a:p>
                <a:pPr algn="ctr"/>
                <a:endParaRPr kumimoji="0" lang="zh-CN" altLang="en-US" sz="2500" b="1" i="0" u="none" strike="noStrike" kern="0" cap="none" spc="0" normalizeH="0" baseline="0" noProof="0" dirty="0">
                  <a:ln>
                    <a:noFill/>
                  </a:ln>
                  <a:solidFill>
                    <a:sysClr val="windowText" lastClr="000000"/>
                  </a:solidFill>
                  <a:effectLst/>
                  <a:uLnTx/>
                  <a:uFillTx/>
                  <a:latin typeface="黑体" panose="02010609060101010101" charset="-122"/>
                  <a:ea typeface="黑体" panose="02010609060101010101" charset="-122"/>
                  <a:cs typeface="+mn-ea"/>
                  <a:sym typeface="+mn-lt"/>
                </a:endParaRPr>
              </a:p>
            </p:txBody>
          </p:sp>
        </p:grpSp>
      </p:grpSp>
      <p:grpSp>
        <p:nvGrpSpPr>
          <p:cNvPr id="77" name="组合 76"/>
          <p:cNvGrpSpPr/>
          <p:nvPr/>
        </p:nvGrpSpPr>
        <p:grpSpPr>
          <a:xfrm>
            <a:off x="1265396" y="2812839"/>
            <a:ext cx="6905149" cy="918210"/>
            <a:chOff x="632" y="6636"/>
            <a:chExt cx="14499" cy="1928"/>
          </a:xfrm>
        </p:grpSpPr>
        <p:grpSp>
          <p:nvGrpSpPr>
            <p:cNvPr id="68" name="组合 67"/>
            <p:cNvGrpSpPr/>
            <p:nvPr/>
          </p:nvGrpSpPr>
          <p:grpSpPr>
            <a:xfrm>
              <a:off x="12919" y="6646"/>
              <a:ext cx="2212" cy="1727"/>
              <a:chOff x="6838829" y="4004300"/>
              <a:chExt cx="1404776" cy="1096433"/>
            </a:xfrm>
          </p:grpSpPr>
          <p:sp>
            <p:nvSpPr>
              <p:cNvPr id="69" name="等腰三角形 42"/>
              <p:cNvSpPr/>
              <p:nvPr/>
            </p:nvSpPr>
            <p:spPr>
              <a:xfrm rot="16200000" flipH="1">
                <a:off x="6993000" y="3850128"/>
                <a:ext cx="1096433" cy="1404776"/>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AC1A21"/>
              </a:solidFill>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sz="1350">
                  <a:cs typeface="+mn-ea"/>
                  <a:sym typeface="+mn-lt"/>
                </a:endParaRPr>
              </a:p>
            </p:txBody>
          </p:sp>
          <p:sp>
            <p:nvSpPr>
              <p:cNvPr id="70" name="TextBox 31"/>
              <p:cNvSpPr>
                <a:spLocks noChangeArrowheads="1"/>
              </p:cNvSpPr>
              <p:nvPr/>
            </p:nvSpPr>
            <p:spPr bwMode="auto">
              <a:xfrm>
                <a:off x="7230777" y="4253360"/>
                <a:ext cx="874713" cy="51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algn="ctr"/>
                <a:r>
                  <a:rPr lang="zh-CN" altLang="en-US" sz="2500" b="1" dirty="0">
                    <a:solidFill>
                      <a:schemeClr val="bg1"/>
                    </a:solidFill>
                    <a:latin typeface="黑体" panose="02010609060101010101" charset="-122"/>
                    <a:ea typeface="黑体" panose="02010609060101010101" charset="-122"/>
                    <a:cs typeface="+mn-ea"/>
                    <a:sym typeface="+mn-lt"/>
                  </a:rPr>
                  <a:t>难点</a:t>
                </a:r>
                <a:endParaRPr lang="zh-CN" altLang="en-US" sz="2500" b="1" dirty="0">
                  <a:solidFill>
                    <a:schemeClr val="bg1"/>
                  </a:solidFill>
                  <a:latin typeface="黑体" panose="02010609060101010101" charset="-122"/>
                  <a:ea typeface="黑体" panose="02010609060101010101" charset="-122"/>
                  <a:cs typeface="+mn-ea"/>
                  <a:sym typeface="+mn-lt"/>
                </a:endParaRPr>
              </a:p>
            </p:txBody>
          </p:sp>
        </p:grpSp>
        <p:grpSp>
          <p:nvGrpSpPr>
            <p:cNvPr id="71" name="组合 70"/>
            <p:cNvGrpSpPr/>
            <p:nvPr/>
          </p:nvGrpSpPr>
          <p:grpSpPr>
            <a:xfrm>
              <a:off x="632" y="6636"/>
              <a:ext cx="11941" cy="1929"/>
              <a:chOff x="1247961" y="4004298"/>
              <a:chExt cx="5375990" cy="1224902"/>
            </a:xfrm>
          </p:grpSpPr>
          <p:grpSp>
            <p:nvGrpSpPr>
              <p:cNvPr id="72" name="组合 71"/>
              <p:cNvGrpSpPr/>
              <p:nvPr/>
            </p:nvGrpSpPr>
            <p:grpSpPr>
              <a:xfrm>
                <a:off x="1247961" y="4004298"/>
                <a:ext cx="5375990" cy="1224902"/>
                <a:chOff x="4304043" y="1286668"/>
                <a:chExt cx="3837944" cy="2757793"/>
              </a:xfrm>
              <a:effectLst>
                <a:outerShdw blurRad="381000" dist="254000" dir="8100000" algn="tr" rotWithShape="0">
                  <a:prstClr val="black">
                    <a:alpha val="40000"/>
                  </a:prstClr>
                </a:outerShdw>
              </a:effectLst>
            </p:grpSpPr>
            <p:sp>
              <p:nvSpPr>
                <p:cNvPr id="73" name="圆角矩形 7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a:cs typeface="+mn-ea"/>
                    <a:sym typeface="+mn-lt"/>
                  </a:endParaRPr>
                </a:p>
              </p:txBody>
            </p:sp>
            <p:sp>
              <p:nvSpPr>
                <p:cNvPr id="74" name="圆角矩形 73"/>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50">
                    <a:cs typeface="+mn-ea"/>
                    <a:sym typeface="+mn-lt"/>
                  </a:endParaRPr>
                </a:p>
              </p:txBody>
            </p:sp>
          </p:grpSp>
          <p:sp>
            <p:nvSpPr>
              <p:cNvPr id="75" name="TextBox 25"/>
              <p:cNvSpPr>
                <a:spLocks noChangeArrowheads="1"/>
              </p:cNvSpPr>
              <p:nvPr/>
            </p:nvSpPr>
            <p:spPr bwMode="auto">
              <a:xfrm>
                <a:off x="1551496" y="4380852"/>
                <a:ext cx="4967288" cy="39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algn="ctr" defTabSz="1216025" fontAlgn="base">
                  <a:lnSpc>
                    <a:spcPct val="120000"/>
                  </a:lnSpc>
                  <a:spcBef>
                    <a:spcPct val="20000"/>
                  </a:spcBef>
                  <a:spcAft>
                    <a:spcPct val="0"/>
                  </a:spcAft>
                </a:pPr>
                <a:r>
                  <a:rPr lang="zh-CN" altLang="en-US" sz="1600" b="1" dirty="0">
                    <a:solidFill>
                      <a:srgbClr val="FF0000"/>
                    </a:solidFill>
                    <a:latin typeface="黑体" panose="02010609060101010101" charset="-122"/>
                    <a:ea typeface="黑体" panose="02010609060101010101" charset="-122"/>
                    <a:cs typeface="+mn-ea"/>
                    <a:sym typeface="+mn-lt"/>
                  </a:rPr>
                  <a:t>掌握</a:t>
                </a:r>
                <a:r>
                  <a:rPr lang="zh-CN" altLang="en-US" sz="1600" dirty="0">
                    <a:solidFill>
                      <a:schemeClr val="tx1"/>
                    </a:solidFill>
                    <a:latin typeface="黑体" panose="02010609060101010101" charset="-122"/>
                    <a:ea typeface="黑体" panose="02010609060101010101" charset="-122"/>
                    <a:cs typeface="+mn-ea"/>
                    <a:sym typeface="+mn-lt"/>
                  </a:rPr>
                  <a:t>全面评估产品的方法</a:t>
                </a:r>
                <a:endParaRPr lang="zh-CN" altLang="en-US" sz="1600" dirty="0">
                  <a:solidFill>
                    <a:schemeClr val="tx1"/>
                  </a:solidFill>
                  <a:latin typeface="黑体" panose="02010609060101010101" charset="-122"/>
                  <a:ea typeface="黑体" panose="02010609060101010101"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76"/>
                                        </p:tgtEl>
                                        <p:attrNameLst>
                                          <p:attrName>style.visibility</p:attrName>
                                        </p:attrNameLst>
                                      </p:cBhvr>
                                      <p:to>
                                        <p:strVal val="visible"/>
                                      </p:to>
                                    </p:set>
                                    <p:animEffect transition="in" filter="wipe(left)">
                                      <p:cBhvr>
                                        <p:cTn id="7" dur="10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000" fill="hold">
                                          <p:stCondLst>
                                            <p:cond delay="0"/>
                                          </p:stCondLst>
                                        </p:cTn>
                                        <p:tgtEl>
                                          <p:spTgt spid="77"/>
                                        </p:tgtEl>
                                        <p:attrNameLst>
                                          <p:attrName>style.visibility</p:attrName>
                                        </p:attrNameLst>
                                      </p:cBhvr>
                                      <p:to>
                                        <p:strVal val="visible"/>
                                      </p:to>
                                    </p:set>
                                    <p:animEffect transition="in" filter="wipe(right)">
                                      <p:cBhvr>
                                        <p:cTn id="12"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custDataLst>
              <p:tags r:id="rId1"/>
            </p:custDataLst>
          </p:nvPr>
        </p:nvSpPr>
        <p:spPr>
          <a:xfrm>
            <a:off x="4026218" y="1102625"/>
            <a:ext cx="5117783" cy="2938939"/>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a:solidFill>
                <a:srgbClr val="FFFFFF"/>
              </a:solidFill>
              <a:latin typeface="黑体" panose="02010609060101010101" charset="-122"/>
            </a:endParaRPr>
          </a:p>
        </p:txBody>
      </p:sp>
      <p:sp>
        <p:nvSpPr>
          <p:cNvPr id="23" name="文本框 22"/>
          <p:cNvSpPr txBox="1"/>
          <p:nvPr/>
        </p:nvSpPr>
        <p:spPr>
          <a:xfrm>
            <a:off x="406718" y="258710"/>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b="1" spc="300" dirty="0">
                <a:uFillTx/>
                <a:latin typeface="黑体" panose="02010609060101010101" charset="-122"/>
                <a:ea typeface="黑体" panose="02010609060101010101" charset="-122"/>
                <a:cs typeface="黑体" panose="02010609060101010101" charset="-122"/>
                <a:sym typeface="+mn-ea"/>
              </a:rPr>
              <a:t> 获得产品的渠道</a:t>
            </a:r>
            <a:endParaRPr lang="zh-CN" altLang="en-US" sz="2800" b="1" spc="300" dirty="0">
              <a:uFillTx/>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4675823" y="1612689"/>
            <a:ext cx="3846671" cy="1814830"/>
          </a:xfrm>
          <a:prstGeom prst="rect">
            <a:avLst/>
          </a:prstGeom>
          <a:noFill/>
        </p:spPr>
        <p:txBody>
          <a:bodyPr wrap="square" rtlCol="0">
            <a:spAutoFit/>
          </a:bodyPr>
          <a:p>
            <a:pPr algn="ctr"/>
            <a:r>
              <a:rPr lang="en-US" sz="4000" b="1">
                <a:solidFill>
                  <a:schemeClr val="bg1"/>
                </a:solidFill>
                <a:latin typeface="黑体" panose="02010609060101010101" charset="-122"/>
                <a:ea typeface="黑体" panose="02010609060101010101" charset="-122"/>
                <a:cs typeface="黑体" panose="02010609060101010101" charset="-122"/>
              </a:rPr>
              <a:t>8</a:t>
            </a:r>
            <a:r>
              <a:rPr sz="4000" b="1">
                <a:solidFill>
                  <a:schemeClr val="bg1"/>
                </a:solidFill>
                <a:latin typeface="黑体" panose="02010609060101010101" charset="-122"/>
                <a:ea typeface="黑体" panose="02010609060101010101" charset="-122"/>
                <a:cs typeface="黑体" panose="02010609060101010101" charset="-122"/>
              </a:rPr>
              <a:t>.1</a:t>
            </a:r>
            <a:r>
              <a:rPr sz="3600" b="1">
                <a:solidFill>
                  <a:schemeClr val="bg1"/>
                </a:solidFill>
                <a:latin typeface="黑体" panose="02010609060101010101" charset="-122"/>
                <a:ea typeface="黑体" panose="02010609060101010101" charset="-122"/>
                <a:cs typeface="黑体" panose="02010609060101010101" charset="-122"/>
              </a:rPr>
              <a:t> </a:t>
            </a:r>
            <a:endParaRPr sz="3600" b="1">
              <a:solidFill>
                <a:schemeClr val="bg1"/>
              </a:solidFill>
              <a:latin typeface="黑体" panose="02010609060101010101" charset="-122"/>
              <a:ea typeface="黑体" panose="02010609060101010101" charset="-122"/>
              <a:cs typeface="黑体" panose="02010609060101010101" charset="-122"/>
            </a:endParaRPr>
          </a:p>
          <a:p>
            <a:pPr algn="ctr"/>
            <a:endParaRPr sz="3600" b="1">
              <a:solidFill>
                <a:schemeClr val="bg1"/>
              </a:solidFill>
              <a:latin typeface="黑体" panose="02010609060101010101" charset="-122"/>
              <a:ea typeface="黑体" panose="02010609060101010101" charset="-122"/>
              <a:cs typeface="黑体" panose="02010609060101010101" charset="-122"/>
            </a:endParaRPr>
          </a:p>
          <a:p>
            <a:pPr algn="ctr"/>
            <a:r>
              <a:rPr sz="3600" b="1">
                <a:solidFill>
                  <a:schemeClr val="bg1"/>
                </a:solidFill>
                <a:latin typeface="宋体" panose="02010600030101010101" pitchFamily="2" charset="-122"/>
                <a:ea typeface="宋体" panose="02010600030101010101" pitchFamily="2" charset="-122"/>
                <a:cs typeface="黑体" panose="02010609060101010101" charset="-122"/>
                <a:sym typeface="+mn-ea"/>
              </a:rPr>
              <a:t>选择产品渠道</a:t>
            </a:r>
            <a:endParaRPr sz="3600" b="1">
              <a:solidFill>
                <a:schemeClr val="bg1"/>
              </a:solidFill>
              <a:latin typeface="宋体" panose="02010600030101010101" pitchFamily="2" charset="-122"/>
              <a:ea typeface="宋体" panose="02010600030101010101" pitchFamily="2" charset="-122"/>
              <a:cs typeface="黑体" panose="02010609060101010101" charset="-122"/>
              <a:sym typeface="+mn-ea"/>
            </a:endParaRPr>
          </a:p>
        </p:txBody>
      </p:sp>
      <p:pic>
        <p:nvPicPr>
          <p:cNvPr id="3" name="图片 2"/>
          <p:cNvPicPr>
            <a:picLocks noChangeAspect="1"/>
          </p:cNvPicPr>
          <p:nvPr/>
        </p:nvPicPr>
        <p:blipFill>
          <a:blip r:embed="rId2"/>
          <a:stretch>
            <a:fillRect/>
          </a:stretch>
        </p:blipFill>
        <p:spPr>
          <a:xfrm>
            <a:off x="-4445" y="1429385"/>
            <a:ext cx="4032250" cy="20828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582"/>
            <a:ext cx="4029075" cy="51435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0" y="1940112"/>
            <a:ext cx="4029075" cy="1264443"/>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ïṡ1ídé"/>
          <p:cNvSpPr/>
          <p:nvPr/>
        </p:nvSpPr>
        <p:spPr>
          <a:xfrm>
            <a:off x="492125" y="2279650"/>
            <a:ext cx="3045460" cy="584835"/>
          </a:xfrm>
          <a:prstGeom prst="rect">
            <a:avLst/>
          </a:prstGeom>
        </p:spPr>
        <p:txBody>
          <a:bodyPr wrap="square">
            <a:normAutofit/>
          </a:bodyPr>
          <a:lstStyle/>
          <a:p>
            <a:pPr algn="ctr"/>
            <a:r>
              <a:rPr lang="zh-CN" altLang="en-US" sz="3000" b="1" dirty="0" smtClean="0">
                <a:solidFill>
                  <a:schemeClr val="bg1"/>
                </a:solidFill>
                <a:latin typeface="黑体" panose="02010609060101010101" charset="-122"/>
                <a:ea typeface="黑体" panose="02010609060101010101" charset="-122"/>
                <a:cs typeface="黑体" panose="02010609060101010101" charset="-122"/>
                <a:sym typeface="黑体" panose="02010609060101010101" charset="-122"/>
              </a:rPr>
              <a:t>目录</a:t>
            </a:r>
            <a:r>
              <a:rPr lang="en-US" altLang="zh-CN" sz="3000" b="1" dirty="0" smtClean="0">
                <a:solidFill>
                  <a:schemeClr val="bg1"/>
                </a:solidFill>
                <a:latin typeface="黑体" panose="02010609060101010101" charset="-122"/>
                <a:ea typeface="黑体" panose="02010609060101010101" charset="-122"/>
                <a:cs typeface="黑体" panose="02010609060101010101" charset="-122"/>
                <a:sym typeface="黑体" panose="02010609060101010101" charset="-122"/>
              </a:rPr>
              <a:t>/</a:t>
            </a:r>
            <a:r>
              <a:rPr lang="en-US" altLang="zh-CN" sz="3000" dirty="0" smtClean="0">
                <a:solidFill>
                  <a:schemeClr val="bg1"/>
                </a:solidFill>
                <a:latin typeface="黑体" panose="02010609060101010101" charset="-122"/>
                <a:ea typeface="黑体" panose="02010609060101010101" charset="-122"/>
                <a:cs typeface="黑体" panose="02010609060101010101" charset="-122"/>
                <a:sym typeface="黑体" panose="02010609060101010101" charset="-122"/>
              </a:rPr>
              <a:t>CONTENTS</a:t>
            </a:r>
            <a:endParaRPr lang="en-US" altLang="zh-CN" sz="3000" dirty="0">
              <a:solidFill>
                <a:schemeClr val="bg1"/>
              </a:solidFill>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32" name="矩形 31"/>
          <p:cNvSpPr/>
          <p:nvPr/>
        </p:nvSpPr>
        <p:spPr>
          <a:xfrm>
            <a:off x="4880967" y="421826"/>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ea typeface="黑体" panose="02010609060101010101" charset="-122"/>
                <a:cs typeface="黑体" panose="02010609060101010101" charset="-122"/>
              </a:rPr>
              <a:t>1</a:t>
            </a:r>
            <a:endParaRPr lang="en-US" altLang="zh-CN" sz="3000" dirty="0" smtClean="0">
              <a:latin typeface="黑体" panose="02010609060101010101" charset="-122"/>
              <a:ea typeface="黑体" panose="02010609060101010101" charset="-122"/>
              <a:cs typeface="黑体" panose="02010609060101010101" charset="-122"/>
            </a:endParaRPr>
          </a:p>
        </p:txBody>
      </p:sp>
      <p:sp>
        <p:nvSpPr>
          <p:cNvPr id="39" name="iṣḷiḋè"/>
          <p:cNvSpPr txBox="1"/>
          <p:nvPr/>
        </p:nvSpPr>
        <p:spPr>
          <a:xfrm>
            <a:off x="5539264" y="660189"/>
            <a:ext cx="3205639" cy="196691"/>
          </a:xfrm>
          <a:prstGeom prst="rect">
            <a:avLst/>
          </a:prstGeom>
          <a:noFill/>
        </p:spPr>
        <p:txBody>
          <a:bodyPr wrap="none" lIns="270000" tIns="0" rIns="0" bIns="0" anchor="b" anchorCtr="0">
            <a:noAutofit/>
          </a:bodyPr>
          <a:lstStyle/>
          <a:p>
            <a:pPr algn="l"/>
            <a:r>
              <a:rPr lang="zh-CN" altLang="en-US" sz="2500" dirty="0">
                <a:latin typeface="黑体" panose="02010609060101010101" charset="-122"/>
                <a:ea typeface="黑体" panose="02010609060101010101" charset="-122"/>
                <a:cs typeface="黑体" panose="02010609060101010101" charset="-122"/>
                <a:sym typeface="黑体" panose="02010609060101010101" charset="-122"/>
              </a:rPr>
              <a:t>自制/DIY</a:t>
            </a:r>
            <a:endParaRPr lang="zh-CN" altLang="en-US" sz="2500" dirty="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50" name="矩形 49"/>
          <p:cNvSpPr/>
          <p:nvPr/>
        </p:nvSpPr>
        <p:spPr>
          <a:xfrm>
            <a:off x="4880967" y="1125486"/>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ea typeface="黑体" panose="02010609060101010101" charset="-122"/>
                <a:cs typeface="黑体" panose="02010609060101010101" charset="-122"/>
              </a:rPr>
              <a:t>2</a:t>
            </a:r>
            <a:endParaRPr lang="en-US" altLang="zh-CN" sz="3000" dirty="0" smtClean="0">
              <a:latin typeface="黑体" panose="02010609060101010101" charset="-122"/>
              <a:ea typeface="黑体" panose="02010609060101010101" charset="-122"/>
              <a:cs typeface="黑体" panose="02010609060101010101" charset="-122"/>
            </a:endParaRPr>
          </a:p>
        </p:txBody>
      </p:sp>
      <p:sp>
        <p:nvSpPr>
          <p:cNvPr id="54" name="îṧliḑe"/>
          <p:cNvSpPr txBox="1"/>
          <p:nvPr/>
        </p:nvSpPr>
        <p:spPr>
          <a:xfrm>
            <a:off x="5534501" y="1309794"/>
            <a:ext cx="3205639" cy="196691"/>
          </a:xfrm>
          <a:prstGeom prst="rect">
            <a:avLst/>
          </a:prstGeom>
          <a:noFill/>
        </p:spPr>
        <p:txBody>
          <a:bodyPr wrap="none" lIns="270000" tIns="0" rIns="0" bIns="0" anchor="b" anchorCtr="0">
            <a:noAutofit/>
          </a:bodyPr>
          <a:lstStyle/>
          <a:p>
            <a:pPr algn="l"/>
            <a:r>
              <a:rPr lang="zh-CN" altLang="en-US" sz="2500" dirty="0">
                <a:latin typeface="黑体" panose="02010609060101010101" charset="-122"/>
                <a:ea typeface="黑体" panose="02010609060101010101" charset="-122"/>
                <a:sym typeface="黑体" panose="02010609060101010101" charset="-122"/>
              </a:rPr>
              <a:t>加工制造</a:t>
            </a:r>
            <a:endParaRPr lang="zh-CN" altLang="en-US" sz="2500" dirty="0">
              <a:latin typeface="黑体" panose="02010609060101010101" charset="-122"/>
              <a:ea typeface="黑体" panose="02010609060101010101" charset="-122"/>
              <a:sym typeface="黑体" panose="02010609060101010101" charset="-122"/>
            </a:endParaRPr>
          </a:p>
        </p:txBody>
      </p:sp>
      <p:sp>
        <p:nvSpPr>
          <p:cNvPr id="62" name="矩形 61"/>
          <p:cNvSpPr/>
          <p:nvPr/>
        </p:nvSpPr>
        <p:spPr>
          <a:xfrm>
            <a:off x="4880967" y="1852958"/>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ea typeface="黑体" panose="02010609060101010101" charset="-122"/>
                <a:cs typeface="黑体" panose="02010609060101010101" charset="-122"/>
              </a:rPr>
              <a:t>3</a:t>
            </a:r>
            <a:endParaRPr lang="en-US" altLang="zh-CN" sz="3000" dirty="0" smtClean="0">
              <a:latin typeface="黑体" panose="02010609060101010101" charset="-122"/>
              <a:ea typeface="黑体" panose="02010609060101010101" charset="-122"/>
              <a:cs typeface="黑体" panose="02010609060101010101" charset="-122"/>
            </a:endParaRPr>
          </a:p>
        </p:txBody>
      </p:sp>
      <p:sp>
        <p:nvSpPr>
          <p:cNvPr id="65" name="iṣlîḑe"/>
          <p:cNvSpPr txBox="1"/>
          <p:nvPr/>
        </p:nvSpPr>
        <p:spPr>
          <a:xfrm>
            <a:off x="5534501" y="2037027"/>
            <a:ext cx="3205639" cy="196691"/>
          </a:xfrm>
          <a:prstGeom prst="rect">
            <a:avLst/>
          </a:prstGeom>
          <a:noFill/>
        </p:spPr>
        <p:txBody>
          <a:bodyPr wrap="none" lIns="270000" tIns="0" rIns="0" bIns="0" anchor="b" anchorCtr="0">
            <a:noAutofit/>
          </a:bodyPr>
          <a:lstStyle/>
          <a:p>
            <a:pPr algn="l"/>
            <a:r>
              <a:rPr lang="zh-CN" altLang="en-US" sz="2500" dirty="0">
                <a:latin typeface="黑体" panose="02010609060101010101" charset="-122"/>
                <a:ea typeface="黑体" panose="02010609060101010101" charset="-122"/>
                <a:sym typeface="黑体" panose="02010609060101010101" charset="-122"/>
              </a:rPr>
              <a:t>批发</a:t>
            </a:r>
            <a:endParaRPr lang="zh-CN" altLang="en-US" sz="2500" dirty="0">
              <a:latin typeface="黑体" panose="02010609060101010101" charset="-122"/>
              <a:ea typeface="黑体" panose="02010609060101010101" charset="-122"/>
              <a:sym typeface="黑体" panose="02010609060101010101" charset="-122"/>
            </a:endParaRPr>
          </a:p>
        </p:txBody>
      </p:sp>
      <p:sp>
        <p:nvSpPr>
          <p:cNvPr id="70" name="矩形 69"/>
          <p:cNvSpPr/>
          <p:nvPr/>
        </p:nvSpPr>
        <p:spPr>
          <a:xfrm>
            <a:off x="4880967" y="2596146"/>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ea typeface="黑体" panose="02010609060101010101" charset="-122"/>
                <a:cs typeface="黑体" panose="02010609060101010101" charset="-122"/>
              </a:rPr>
              <a:t>4</a:t>
            </a:r>
            <a:endParaRPr lang="en-US" altLang="zh-CN" sz="3000" dirty="0" smtClean="0">
              <a:latin typeface="黑体" panose="02010609060101010101" charset="-122"/>
              <a:ea typeface="黑体" panose="02010609060101010101" charset="-122"/>
              <a:cs typeface="黑体" panose="02010609060101010101" charset="-122"/>
            </a:endParaRPr>
          </a:p>
        </p:txBody>
      </p:sp>
      <p:sp>
        <p:nvSpPr>
          <p:cNvPr id="72" name="ïš1îdé"/>
          <p:cNvSpPr txBox="1"/>
          <p:nvPr/>
        </p:nvSpPr>
        <p:spPr>
          <a:xfrm>
            <a:off x="5534501" y="2789502"/>
            <a:ext cx="3205639" cy="196691"/>
          </a:xfrm>
          <a:prstGeom prst="rect">
            <a:avLst/>
          </a:prstGeom>
          <a:noFill/>
        </p:spPr>
        <p:txBody>
          <a:bodyPr wrap="none" lIns="270000" tIns="0" rIns="0" bIns="0" anchor="b" anchorCtr="0">
            <a:noAutofit/>
          </a:bodyPr>
          <a:lstStyle/>
          <a:p>
            <a:pPr algn="l"/>
            <a:r>
              <a:rPr lang="zh-CN" altLang="en-US" sz="2500" dirty="0">
                <a:latin typeface="黑体" panose="02010609060101010101" charset="-122"/>
                <a:ea typeface="黑体" panose="02010609060101010101" charset="-122"/>
                <a:sym typeface="黑体" panose="02010609060101010101" charset="-122"/>
              </a:rPr>
              <a:t>代销</a:t>
            </a:r>
            <a:endParaRPr lang="zh-CN" altLang="en-US" sz="2500" dirty="0">
              <a:latin typeface="黑体" panose="02010609060101010101" charset="-122"/>
              <a:ea typeface="黑体" panose="02010609060101010101" charset="-122"/>
              <a:sym typeface="黑体" panose="02010609060101010101" charset="-122"/>
            </a:endParaRPr>
          </a:p>
        </p:txBody>
      </p:sp>
      <p:sp>
        <p:nvSpPr>
          <p:cNvPr id="5" name="矩形 4"/>
          <p:cNvSpPr/>
          <p:nvPr/>
        </p:nvSpPr>
        <p:spPr>
          <a:xfrm>
            <a:off x="4885730" y="3366004"/>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000" dirty="0">
                <a:latin typeface="黑体" panose="02010609060101010101" charset="-122"/>
                <a:ea typeface="黑体" panose="02010609060101010101" charset="-122"/>
                <a:cs typeface="黑体" panose="02010609060101010101" charset="-122"/>
              </a:rPr>
              <a:t>5</a:t>
            </a:r>
            <a:endParaRPr lang="en-US" altLang="zh-CN" sz="3000" dirty="0">
              <a:latin typeface="黑体" panose="02010609060101010101" charset="-122"/>
              <a:ea typeface="黑体" panose="02010609060101010101" charset="-122"/>
              <a:cs typeface="黑体" panose="02010609060101010101" charset="-122"/>
            </a:endParaRPr>
          </a:p>
        </p:txBody>
      </p:sp>
      <p:sp>
        <p:nvSpPr>
          <p:cNvPr id="9" name="iṣlîḑe"/>
          <p:cNvSpPr txBox="1"/>
          <p:nvPr/>
        </p:nvSpPr>
        <p:spPr>
          <a:xfrm>
            <a:off x="5539264" y="3550074"/>
            <a:ext cx="3205639" cy="196691"/>
          </a:xfrm>
          <a:prstGeom prst="rect">
            <a:avLst/>
          </a:prstGeom>
          <a:noFill/>
        </p:spPr>
        <p:txBody>
          <a:bodyPr wrap="none" lIns="270000" tIns="0" rIns="0" bIns="0" anchor="b" anchorCtr="0">
            <a:noAutofit/>
          </a:bodyPr>
          <a:p>
            <a:pPr algn="l"/>
            <a:r>
              <a:rPr lang="zh-CN" altLang="en-US" sz="2500" dirty="0">
                <a:latin typeface="黑体" panose="02010609060101010101" charset="-122"/>
                <a:ea typeface="黑体" panose="02010609060101010101" charset="-122"/>
                <a:sym typeface="黑体" panose="02010609060101010101" charset="-122"/>
              </a:rPr>
              <a:t>课堂小结</a:t>
            </a:r>
            <a:endParaRPr lang="zh-CN" altLang="en-US" sz="2500" dirty="0">
              <a:latin typeface="黑体" panose="02010609060101010101" charset="-122"/>
              <a:ea typeface="黑体" panose="02010609060101010101" charset="-122"/>
              <a:sym typeface="黑体" panose="02010609060101010101" charset="-122"/>
            </a:endParaRPr>
          </a:p>
        </p:txBody>
      </p:sp>
      <p:sp>
        <p:nvSpPr>
          <p:cNvPr id="15" name="矩形 14"/>
          <p:cNvSpPr/>
          <p:nvPr/>
        </p:nvSpPr>
        <p:spPr>
          <a:xfrm>
            <a:off x="4880967" y="4094428"/>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0" dirty="0">
                <a:latin typeface="黑体" panose="02010609060101010101" charset="-122"/>
                <a:ea typeface="黑体" panose="02010609060101010101" charset="-122"/>
                <a:cs typeface="黑体" panose="02010609060101010101" charset="-122"/>
              </a:rPr>
              <a:t>6</a:t>
            </a:r>
            <a:endParaRPr lang="en-US" sz="3000" dirty="0">
              <a:latin typeface="黑体" panose="02010609060101010101" charset="-122"/>
              <a:ea typeface="黑体" panose="02010609060101010101" charset="-122"/>
              <a:cs typeface="黑体" panose="02010609060101010101" charset="-122"/>
            </a:endParaRPr>
          </a:p>
        </p:txBody>
      </p:sp>
      <p:sp>
        <p:nvSpPr>
          <p:cNvPr id="16" name="ïš1îdé"/>
          <p:cNvSpPr txBox="1"/>
          <p:nvPr/>
        </p:nvSpPr>
        <p:spPr>
          <a:xfrm>
            <a:off x="5534501" y="4189677"/>
            <a:ext cx="3205639" cy="330518"/>
          </a:xfrm>
          <a:prstGeom prst="rect">
            <a:avLst/>
          </a:prstGeom>
          <a:noFill/>
        </p:spPr>
        <p:txBody>
          <a:bodyPr wrap="none" lIns="270000" tIns="0" rIns="0" bIns="0" anchor="b" anchorCtr="0">
            <a:noAutofit/>
          </a:bodyPr>
          <a:p>
            <a:pPr algn="l"/>
            <a:r>
              <a:rPr lang="zh-CN" altLang="en-US" sz="2500" dirty="0">
                <a:latin typeface="黑体" panose="02010609060101010101" charset="-122"/>
                <a:ea typeface="黑体" panose="02010609060101010101" charset="-122"/>
                <a:sym typeface="黑体" panose="02010609060101010101" charset="-122"/>
              </a:rPr>
              <a:t>课后作业</a:t>
            </a:r>
            <a:endParaRPr lang="zh-CN" altLang="en-US" sz="2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ppt_w</p:attrName>
                                        </p:attrNameLst>
                                      </p:cBhvr>
                                      <p:tavLst>
                                        <p:tav tm="0">
                                          <p:val>
                                            <p:fltVal val="0"/>
                                          </p:val>
                                        </p:tav>
                                        <p:tav tm="100000">
                                          <p:val>
                                            <p:strVal val="#ppt_w"/>
                                          </p:val>
                                        </p:tav>
                                      </p:tavLst>
                                    </p:anim>
                                    <p:anim calcmode="lin" valueType="num">
                                      <p:cBhvr>
                                        <p:cTn id="27" dur="500" fill="hold"/>
                                        <p:tgtEl>
                                          <p:spTgt spid="50"/>
                                        </p:tgtEl>
                                        <p:attrNameLst>
                                          <p:attrName>ppt_h</p:attrName>
                                        </p:attrNameLst>
                                      </p:cBhvr>
                                      <p:tavLst>
                                        <p:tav tm="0">
                                          <p:val>
                                            <p:fltVal val="0"/>
                                          </p:val>
                                        </p:tav>
                                        <p:tav tm="100000">
                                          <p:val>
                                            <p:strVal val="#ppt_h"/>
                                          </p:val>
                                        </p:tav>
                                      </p:tavLst>
                                    </p:anim>
                                    <p:animEffect transition="in" filter="fade">
                                      <p:cBhvr>
                                        <p:cTn id="28" dur="500"/>
                                        <p:tgtEl>
                                          <p:spTgt spid="50"/>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p:cTn id="38" dur="500" fill="hold"/>
                                        <p:tgtEl>
                                          <p:spTgt spid="70"/>
                                        </p:tgtEl>
                                        <p:attrNameLst>
                                          <p:attrName>ppt_w</p:attrName>
                                        </p:attrNameLst>
                                      </p:cBhvr>
                                      <p:tavLst>
                                        <p:tav tm="0">
                                          <p:val>
                                            <p:fltVal val="0"/>
                                          </p:val>
                                        </p:tav>
                                        <p:tav tm="100000">
                                          <p:val>
                                            <p:strVal val="#ppt_w"/>
                                          </p:val>
                                        </p:tav>
                                      </p:tavLst>
                                    </p:anim>
                                    <p:anim calcmode="lin" valueType="num">
                                      <p:cBhvr>
                                        <p:cTn id="39" dur="500" fill="hold"/>
                                        <p:tgtEl>
                                          <p:spTgt spid="70"/>
                                        </p:tgtEl>
                                        <p:attrNameLst>
                                          <p:attrName>ppt_h</p:attrName>
                                        </p:attrNameLst>
                                      </p:cBhvr>
                                      <p:tavLst>
                                        <p:tav tm="0">
                                          <p:val>
                                            <p:fltVal val="0"/>
                                          </p:val>
                                        </p:tav>
                                        <p:tav tm="100000">
                                          <p:val>
                                            <p:strVal val="#ppt_h"/>
                                          </p:val>
                                        </p:tav>
                                      </p:tavLst>
                                    </p:anim>
                                    <p:animEffect transition="in" filter="fade">
                                      <p:cBhvr>
                                        <p:cTn id="40" dur="500"/>
                                        <p:tgtEl>
                                          <p:spTgt spid="70"/>
                                        </p:tgtEl>
                                      </p:cBhvr>
                                    </p:animEffect>
                                  </p:childTnLst>
                                </p:cTn>
                              </p:par>
                            </p:childTnLst>
                          </p:cTn>
                        </p:par>
                        <p:par>
                          <p:cTn id="41" fill="hold">
                            <p:stCondLst>
                              <p:cond delay="3500"/>
                            </p:stCondLst>
                            <p:childTnLst>
                              <p:par>
                                <p:cTn id="42" presetID="53" presetClass="entr" presetSubtype="16"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par>
                          <p:cTn id="47" fill="hold">
                            <p:stCondLst>
                              <p:cond delay="4000"/>
                            </p:stCondLst>
                            <p:childTnLst>
                              <p:par>
                                <p:cTn id="48" presetID="53" presetClass="entr" presetSubtype="16"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9" grpId="0" bldLvl="0" animBg="1"/>
      <p:bldP spid="31" grpId="0"/>
      <p:bldP spid="32" grpId="0" bldLvl="0" animBg="1"/>
      <p:bldP spid="50" grpId="0" bldLvl="0" animBg="1"/>
      <p:bldP spid="62" grpId="0" bldLvl="0" animBg="1"/>
      <p:bldP spid="70" grpId="0" bldLvl="0" animBg="1"/>
      <p:bldP spid="5"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4918863" y="868548"/>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721"/>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2073"/>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885"/>
            <a:ext cx="3597775" cy="714375"/>
          </a:xfrm>
          <a:prstGeom prst="rect">
            <a:avLst/>
          </a:prstGeom>
          <a:noFill/>
        </p:spPr>
        <p:txBody>
          <a:bodyPr wrap="square" rtlCol="0">
            <a:spAutoFit/>
          </a:bodyPr>
          <a:lstStyle/>
          <a:p>
            <a:r>
              <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rPr>
              <a:t>Part One.</a:t>
            </a:r>
            <a:endParaRPr lang="en-US" altLang="zh-CN" sz="4050" b="1" dirty="0" smtClean="0">
              <a:solidFill>
                <a:schemeClr val="bg1"/>
              </a:solidFill>
              <a:latin typeface="Arial Black" panose="020B0A04020102020204" pitchFamily="34" charset="0"/>
              <a:ea typeface="黑体" panose="02010609060101010101" charset="-122"/>
              <a:sym typeface="黑体" panose="02010609060101010101" charset="-122"/>
            </a:endParaRPr>
          </a:p>
        </p:txBody>
      </p:sp>
      <p:sp>
        <p:nvSpPr>
          <p:cNvPr id="16" name="文本框 15"/>
          <p:cNvSpPr txBox="1"/>
          <p:nvPr/>
        </p:nvSpPr>
        <p:spPr>
          <a:xfrm>
            <a:off x="1325404" y="2540424"/>
            <a:ext cx="4111466"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cs typeface="黑体" panose="02010609060101010101" charset="-122"/>
                <a:sym typeface="黑体" panose="02010609060101010101" charset="-122"/>
              </a:rPr>
              <a:t>自制/DIY</a:t>
            </a:r>
            <a:endParaRPr lang="zh-CN" altLang="en-US" sz="4500" dirty="0">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custDataLst>
              <p:tags r:id="rId1"/>
            </p:custDataLst>
          </p:nvPr>
        </p:nvSpPr>
        <p:spPr>
          <a:xfrm rot="16200000">
            <a:off x="-526011" y="1162993"/>
            <a:ext cx="2123587" cy="1071561"/>
          </a:xfrm>
          <a:custGeom>
            <a:avLst/>
            <a:gdLst>
              <a:gd name="connsiteX0" fmla="*/ 967 w 4163762"/>
              <a:gd name="connsiteY0" fmla="*/ 0 h 2101031"/>
              <a:gd name="connsiteX1" fmla="*/ 4162795 w 4163762"/>
              <a:gd name="connsiteY1" fmla="*/ 0 h 2101031"/>
              <a:gd name="connsiteX2" fmla="*/ 4163762 w 4163762"/>
              <a:gd name="connsiteY2" fmla="*/ 19150 h 2101031"/>
              <a:gd name="connsiteX3" fmla="*/ 2081881 w 4163762"/>
              <a:gd name="connsiteY3" fmla="*/ 2101031 h 2101031"/>
              <a:gd name="connsiteX4" fmla="*/ 0 w 4163762"/>
              <a:gd name="connsiteY4" fmla="*/ 19150 h 210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62" h="2101031">
                <a:moveTo>
                  <a:pt x="967" y="0"/>
                </a:moveTo>
                <a:lnTo>
                  <a:pt x="4162795" y="0"/>
                </a:lnTo>
                <a:lnTo>
                  <a:pt x="4163762" y="19150"/>
                </a:lnTo>
                <a:cubicBezTo>
                  <a:pt x="4163762" y="1168941"/>
                  <a:pt x="3231672" y="2101031"/>
                  <a:pt x="2081881" y="2101031"/>
                </a:cubicBezTo>
                <a:cubicBezTo>
                  <a:pt x="932090" y="2101031"/>
                  <a:pt x="0" y="1168941"/>
                  <a:pt x="0" y="19150"/>
                </a:cubicBezTo>
                <a:close/>
              </a:path>
            </a:pathLst>
          </a:custGeom>
          <a:solidFill>
            <a:srgbClr val="FFFFFF">
              <a:lumMod val="95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黑体" panose="02010609060101010101" charset="-122"/>
            </a:endParaRPr>
          </a:p>
        </p:txBody>
      </p:sp>
      <p:sp>
        <p:nvSpPr>
          <p:cNvPr id="26" name="矩形 25"/>
          <p:cNvSpPr/>
          <p:nvPr>
            <p:custDataLst>
              <p:tags r:id="rId2"/>
            </p:custDataLst>
          </p:nvPr>
        </p:nvSpPr>
        <p:spPr>
          <a:xfrm>
            <a:off x="279285" y="3695876"/>
            <a:ext cx="8864714" cy="1066801"/>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350" b="0"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mn-ea"/>
            </a:endParaRPr>
          </a:p>
        </p:txBody>
      </p:sp>
      <p:sp>
        <p:nvSpPr>
          <p:cNvPr id="4" name="矩形 3"/>
          <p:cNvSpPr/>
          <p:nvPr>
            <p:custDataLst>
              <p:tags r:id="rId3"/>
            </p:custDataLst>
          </p:nvPr>
        </p:nvSpPr>
        <p:spPr>
          <a:xfrm>
            <a:off x="279285" y="1068631"/>
            <a:ext cx="213634" cy="1210807"/>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mn-ea"/>
            </a:endParaRPr>
          </a:p>
        </p:txBody>
      </p:sp>
      <p:sp>
        <p:nvSpPr>
          <p:cNvPr id="19" name="文本框 18"/>
          <p:cNvSpPr txBox="1"/>
          <p:nvPr>
            <p:custDataLst>
              <p:tags r:id="rId4"/>
            </p:custDataLst>
          </p:nvPr>
        </p:nvSpPr>
        <p:spPr>
          <a:xfrm>
            <a:off x="1071245" y="1089025"/>
            <a:ext cx="7295515" cy="2649855"/>
          </a:xfrm>
          <a:prstGeom prst="rect">
            <a:avLst/>
          </a:prstGeom>
          <a:noFill/>
        </p:spPr>
        <p:txBody>
          <a:bodyPr wrap="square" lIns="76200" tIns="0" rIns="61912" bIns="0" rtlCol="0">
            <a:noAutofit/>
          </a:bodyPr>
          <a:lstStyle/>
          <a:p>
            <a:pPr indent="457200" algn="just" fontAlgn="auto">
              <a:lnSpc>
                <a:spcPct val="130000"/>
              </a:lnSpc>
              <a:spcAft>
                <a:spcPts val="1000"/>
              </a:spcAft>
            </a:pPr>
            <a:r>
              <a:rPr lang="zh-CN" altLang="en-US" dirty="0" smtClean="0">
                <a:latin typeface="黑体" panose="02010609060101010101" charset="-122"/>
                <a:ea typeface="黑体" panose="02010609060101010101" charset="-122"/>
                <a:sym typeface="黑体" panose="02010609060101010101" charset="-122"/>
              </a:rPr>
              <a:t>这是很多的手艺人和手工爱好者常用的方法，不论是珠宝类、时尚类还是天然护肤类，自己生产的商品，能够最大程度的把控它的质量和品牌，不过随之而来的成本也会相对高一点，包括采购原材料、库存管理等费用，还比较耗时，并且由于质量的把控以及手工制作，这类商品很难量产进行规模化，最重要的一点是，并非所有的商品都可以手工制作，这将受到你的技能以及可用资源的限制。</a:t>
            </a:r>
            <a:endParaRPr lang="zh-CN" altLang="en-US" spc="150" dirty="0" smtClean="0">
              <a:solidFill>
                <a:srgbClr val="000000">
                  <a:lumMod val="50000"/>
                  <a:lumOff val="50000"/>
                </a:srgbClr>
              </a:solidFill>
              <a:latin typeface="黑体" panose="02010609060101010101" charset="-122"/>
              <a:ea typeface="黑体" panose="02010609060101010101" charset="-122"/>
              <a:sym typeface="黑体" panose="02010609060101010101" charset="-122"/>
            </a:endParaRPr>
          </a:p>
        </p:txBody>
      </p:sp>
      <p:sp>
        <p:nvSpPr>
          <p:cNvPr id="55" name="文本框 54"/>
          <p:cNvSpPr txBox="1"/>
          <p:nvPr/>
        </p:nvSpPr>
        <p:spPr>
          <a:xfrm>
            <a:off x="406855" y="258504"/>
            <a:ext cx="2551298"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自制/DIY</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6855" y="258504"/>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自制/DIY</a:t>
            </a:r>
            <a:endParaRPr lang="zh-CN" altLang="en-US" sz="2800" dirty="0">
              <a:latin typeface="黑体" panose="02010609060101010101" charset="-122"/>
              <a:ea typeface="黑体" panose="02010609060101010101" charset="-122"/>
              <a:cs typeface="黑体" panose="02010609060101010101" charset="-122"/>
              <a:sym typeface="黑体" panose="02010609060101010101" charset="-122"/>
            </a:endParaRPr>
          </a:p>
        </p:txBody>
      </p:sp>
      <p:grpSp>
        <p:nvGrpSpPr>
          <p:cNvPr id="2" name="ísḻîḑê"/>
          <p:cNvGrpSpPr/>
          <p:nvPr/>
        </p:nvGrpSpPr>
        <p:grpSpPr>
          <a:xfrm rot="0">
            <a:off x="294323" y="2226099"/>
            <a:ext cx="1514475" cy="2584450"/>
            <a:chOff x="1091444" y="1808820"/>
            <a:chExt cx="2256953" cy="3807288"/>
          </a:xfrm>
        </p:grpSpPr>
        <p:sp>
          <p:nvSpPr>
            <p:cNvPr id="17"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400">
                  <a:latin typeface="黑体" panose="02010609060101010101" charset="-122"/>
                  <a:ea typeface="黑体" panose="02010609060101010101" charset="-122"/>
                  <a:cs typeface="黑体" panose="02010609060101010101" charset="-122"/>
                  <a:sym typeface="+mn-ea"/>
                </a:rPr>
                <a:t>启动成本相对较低</a:t>
              </a:r>
              <a:endParaRPr lang="zh-CN" altLang="en-US" sz="1400" dirty="0">
                <a:latin typeface="黑体" panose="02010609060101010101" charset="-122"/>
                <a:ea typeface="黑体" panose="02010609060101010101" charset="-122"/>
                <a:cs typeface="黑体" panose="02010609060101010101" charset="-122"/>
                <a:sym typeface="+mn-ea"/>
              </a:endParaRPr>
            </a:p>
          </p:txBody>
        </p:sp>
        <p:sp>
          <p:nvSpPr>
            <p:cNvPr id="18" name="íšḷídè"/>
            <p:cNvSpPr/>
            <p:nvPr/>
          </p:nvSpPr>
          <p:spPr>
            <a:xfrm>
              <a:off x="1092146" y="2733514"/>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9" name="išļïďê"/>
            <p:cNvSpPr txBox="1"/>
            <p:nvPr/>
          </p:nvSpPr>
          <p:spPr>
            <a:xfrm>
              <a:off x="1841901" y="2453397"/>
              <a:ext cx="755336" cy="707886"/>
            </a:xfrm>
            <a:prstGeom prst="rect">
              <a:avLst/>
            </a:prstGeom>
            <a:noFill/>
          </p:spPr>
          <p:txBody>
            <a:bodyPr wrap="none">
              <a:normAutofit fontScale="90000" lnSpcReduction="10000"/>
            </a:bodyPr>
            <a:p>
              <a:pPr algn="just"/>
              <a:r>
                <a:rPr lang="en-US" sz="3000" smtClean="0">
                  <a:solidFill>
                    <a:schemeClr val="bg2"/>
                  </a:solidFill>
                  <a:latin typeface="黑体" panose="02010609060101010101" charset="-122"/>
                  <a:ea typeface="黑体" panose="02010609060101010101" charset="-122"/>
                  <a:sym typeface="黑体" panose="02010609060101010101" charset="-122"/>
                </a:rPr>
                <a:t>01</a:t>
              </a:r>
              <a:endParaRPr lang="en-US" sz="3000" smtClean="0">
                <a:solidFill>
                  <a:schemeClr val="bg2"/>
                </a:solidFill>
                <a:latin typeface="黑体" panose="02010609060101010101" charset="-122"/>
                <a:ea typeface="黑体" panose="02010609060101010101" charset="-122"/>
                <a:sym typeface="黑体" panose="02010609060101010101" charset="-122"/>
              </a:endParaRPr>
            </a:p>
          </p:txBody>
        </p:sp>
        <p:sp>
          <p:nvSpPr>
            <p:cNvPr id="20" name="ïṣḷídé"/>
            <p:cNvSpPr/>
            <p:nvPr/>
          </p:nvSpPr>
          <p:spPr>
            <a:xfrm>
              <a:off x="1091444" y="3049229"/>
              <a:ext cx="2256953" cy="2566879"/>
            </a:xfrm>
            <a:prstGeom prst="rect">
              <a:avLst/>
            </a:prstGeom>
          </p:spPr>
          <p:txBody>
            <a:bodyPr wrap="square"/>
            <a:p>
              <a:pPr algn="just">
                <a:lnSpc>
                  <a:spcPct val="120000"/>
                </a:lnSpc>
              </a:pPr>
              <a:r>
                <a:rPr lang="zh-CN" sz="1200">
                  <a:latin typeface="黑体" panose="02010609060101010101" charset="-122"/>
                  <a:ea typeface="黑体" panose="02010609060101010101" charset="-122"/>
                  <a:cs typeface="黑体" panose="02010609060101010101" charset="-122"/>
                  <a:sym typeface="+mn-ea"/>
                </a:rPr>
                <a:t>自制商品不用像生产加工或批发那样大批量生产或购买商品，这样会使生产成本较低，而生产成本是电商生意起步的主要成本。</a:t>
              </a:r>
              <a:endParaRPr lang="zh-CN" altLang="en-US" sz="1200" dirty="0">
                <a:latin typeface="黑体" panose="02010609060101010101" charset="-122"/>
                <a:ea typeface="黑体" panose="02010609060101010101" charset="-122"/>
                <a:cs typeface="黑体" panose="02010609060101010101" charset="-122"/>
                <a:sym typeface="+mn-ea"/>
              </a:endParaRPr>
            </a:p>
          </p:txBody>
        </p:sp>
      </p:grpSp>
      <p:grpSp>
        <p:nvGrpSpPr>
          <p:cNvPr id="5" name="íşľídê"/>
          <p:cNvGrpSpPr/>
          <p:nvPr/>
        </p:nvGrpSpPr>
        <p:grpSpPr>
          <a:xfrm rot="0">
            <a:off x="1992154" y="2224194"/>
            <a:ext cx="1531620" cy="2510790"/>
            <a:chOff x="3723736" y="1808820"/>
            <a:chExt cx="2256251" cy="3698776"/>
          </a:xfrm>
        </p:grpSpPr>
        <p:sp>
          <p:nvSpPr>
            <p:cNvPr id="12" name="ïSḷïḓè"/>
            <p:cNvSpPr/>
            <p:nvPr/>
          </p:nvSpPr>
          <p:spPr>
            <a:xfrm>
              <a:off x="3723736" y="1808820"/>
              <a:ext cx="2256251" cy="3698776"/>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400">
                  <a:latin typeface="黑体" panose="02010609060101010101" charset="-122"/>
                  <a:ea typeface="黑体" panose="02010609060101010101" charset="-122"/>
                  <a:cs typeface="黑体" panose="02010609060101010101" charset="-122"/>
                  <a:sym typeface="+mn-ea"/>
                </a:rPr>
                <a:t>品牌控制</a:t>
              </a:r>
              <a:endParaRPr lang="zh-CN" altLang="en-US" sz="1400" dirty="0">
                <a:latin typeface="黑体" panose="02010609060101010101" charset="-122"/>
                <a:ea typeface="黑体" panose="02010609060101010101" charset="-122"/>
                <a:cs typeface="黑体" panose="02010609060101010101" charset="-122"/>
                <a:sym typeface="+mn-ea"/>
              </a:endParaRPr>
            </a:p>
          </p:txBody>
        </p:sp>
        <p:sp>
          <p:nvSpPr>
            <p:cNvPr id="13" name="iṧlide"/>
            <p:cNvSpPr/>
            <p:nvPr/>
          </p:nvSpPr>
          <p:spPr>
            <a:xfrm>
              <a:off x="3723736"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14" name="îšľîde"/>
            <p:cNvSpPr txBox="1"/>
            <p:nvPr/>
          </p:nvSpPr>
          <p:spPr>
            <a:xfrm>
              <a:off x="4474193" y="2453397"/>
              <a:ext cx="755336" cy="707886"/>
            </a:xfrm>
            <a:prstGeom prst="rect">
              <a:avLst/>
            </a:prstGeom>
            <a:noFill/>
          </p:spPr>
          <p:txBody>
            <a:bodyPr wrap="none">
              <a:normAutofit fontScale="90000" lnSpcReduction="10000"/>
            </a:bodyPr>
            <a:p>
              <a:pPr algn="just"/>
              <a:r>
                <a:rPr lang="en-US" sz="3000" smtClean="0">
                  <a:solidFill>
                    <a:schemeClr val="bg2"/>
                  </a:solidFill>
                  <a:latin typeface="黑体" panose="02010609060101010101" charset="-122"/>
                  <a:ea typeface="黑体" panose="02010609060101010101" charset="-122"/>
                  <a:sym typeface="黑体" panose="02010609060101010101" charset="-122"/>
                </a:rPr>
                <a:t>02</a:t>
              </a:r>
              <a:endParaRPr lang="en-US" sz="3000" smtClean="0">
                <a:solidFill>
                  <a:schemeClr val="bg2"/>
                </a:solidFill>
                <a:latin typeface="黑体" panose="02010609060101010101" charset="-122"/>
                <a:ea typeface="黑体" panose="02010609060101010101" charset="-122"/>
                <a:sym typeface="黑体" panose="02010609060101010101" charset="-122"/>
              </a:endParaRPr>
            </a:p>
          </p:txBody>
        </p:sp>
        <p:sp>
          <p:nvSpPr>
            <p:cNvPr id="15" name="ïş1iḓè"/>
            <p:cNvSpPr/>
            <p:nvPr/>
          </p:nvSpPr>
          <p:spPr>
            <a:xfrm>
              <a:off x="3809398" y="3161822"/>
              <a:ext cx="2084927" cy="532453"/>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自制商品也就意味着你可以创立任何你想要的品牌，不受限制。</a:t>
              </a:r>
              <a:endParaRPr lang="zh-CN" altLang="en-US" sz="1400" dirty="0">
                <a:latin typeface="黑体" panose="02010609060101010101" charset="-122"/>
                <a:ea typeface="黑体" panose="02010609060101010101" charset="-122"/>
                <a:cs typeface="黑体" panose="02010609060101010101" charset="-122"/>
                <a:sym typeface="+mn-ea"/>
              </a:endParaRPr>
            </a:p>
          </p:txBody>
        </p:sp>
      </p:grpSp>
      <p:sp>
        <p:nvSpPr>
          <p:cNvPr id="22" name="文本框 21"/>
          <p:cNvSpPr txBox="1"/>
          <p:nvPr/>
        </p:nvSpPr>
        <p:spPr>
          <a:xfrm>
            <a:off x="403066" y="1520137"/>
            <a:ext cx="8156734" cy="583565"/>
          </a:xfrm>
          <a:prstGeom prst="rect">
            <a:avLst/>
          </a:prstGeom>
          <a:noFill/>
        </p:spPr>
        <p:txBody>
          <a:bodyPr wrap="square" rtlCol="0" anchor="t">
            <a:spAutoFit/>
          </a:bodyPr>
          <a:p>
            <a:pPr algn="just"/>
            <a:r>
              <a:rPr lang="en-US" alt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sym typeface="+mn-ea"/>
              </a:rPr>
              <a:t>适合人群：手工达人，有自己独特的想法并且有条件自己生产商品，而且有可用资源的卖家，也适合想要完全把控商品质量和品牌，初期投入相对低的卖家。</a:t>
            </a:r>
            <a:endParaRPr lang="zh-CN" altLang="en-US" sz="1600">
              <a:latin typeface="黑体" panose="02010609060101010101" charset="-122"/>
              <a:ea typeface="黑体" panose="02010609060101010101" charset="-122"/>
              <a:cs typeface="黑体" panose="02010609060101010101" charset="-122"/>
              <a:sym typeface="+mn-ea"/>
            </a:endParaRPr>
          </a:p>
        </p:txBody>
      </p:sp>
      <p:grpSp>
        <p:nvGrpSpPr>
          <p:cNvPr id="24" name="ísḻîḑê"/>
          <p:cNvGrpSpPr/>
          <p:nvPr/>
        </p:nvGrpSpPr>
        <p:grpSpPr>
          <a:xfrm rot="0">
            <a:off x="3716179" y="2229909"/>
            <a:ext cx="1531620" cy="2510790"/>
            <a:chOff x="1091444" y="1808820"/>
            <a:chExt cx="2256251" cy="3698776"/>
          </a:xfrm>
        </p:grpSpPr>
        <p:sp>
          <p:nvSpPr>
            <p:cNvPr id="25" name="ïśḷiďè"/>
            <p:cNvSpPr/>
            <p:nvPr/>
          </p:nvSpPr>
          <p:spPr>
            <a:xfrm>
              <a:off x="1091444" y="1808820"/>
              <a:ext cx="2256251" cy="3698776"/>
            </a:xfrm>
            <a:prstGeom prst="roundRect">
              <a:avLst>
                <a:gd name="adj" fmla="val 3485"/>
              </a:avLst>
            </a:prstGeom>
            <a:solidFill>
              <a:srgbClr val="C9343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altLang="en-US" sz="1400" dirty="0">
                  <a:latin typeface="黑体" panose="02010609060101010101" charset="-122"/>
                  <a:ea typeface="黑体" panose="02010609060101010101" charset="-122"/>
                  <a:sym typeface="黑体" panose="02010609060101010101" charset="-122"/>
                </a:rPr>
                <a:t>价格控制</a:t>
              </a:r>
              <a:endParaRPr lang="zh-CN" altLang="en-US" sz="1400" dirty="0">
                <a:latin typeface="黑体" panose="02010609060101010101" charset="-122"/>
                <a:ea typeface="黑体" panose="02010609060101010101" charset="-122"/>
                <a:sym typeface="黑体" panose="02010609060101010101" charset="-122"/>
              </a:endParaRPr>
            </a:p>
          </p:txBody>
        </p:sp>
        <p:sp>
          <p:nvSpPr>
            <p:cNvPr id="26" name="íšḷídè"/>
            <p:cNvSpPr/>
            <p:nvPr/>
          </p:nvSpPr>
          <p:spPr>
            <a:xfrm>
              <a:off x="1091444"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27" name="išļïďê"/>
            <p:cNvSpPr txBox="1"/>
            <p:nvPr/>
          </p:nvSpPr>
          <p:spPr>
            <a:xfrm>
              <a:off x="1841901" y="2453397"/>
              <a:ext cx="755336" cy="707886"/>
            </a:xfrm>
            <a:prstGeom prst="rect">
              <a:avLst/>
            </a:prstGeom>
            <a:noFill/>
          </p:spPr>
          <p:txBody>
            <a:bodyPr wrap="none">
              <a:normAutofit fontScale="90000" lnSpcReduction="10000"/>
            </a:bodyPr>
            <a:p>
              <a:pPr algn="just"/>
              <a:r>
                <a:rPr lang="en-US" sz="3000" smtClean="0">
                  <a:solidFill>
                    <a:schemeClr val="bg2"/>
                  </a:solidFill>
                  <a:latin typeface="黑体" panose="02010609060101010101" charset="-122"/>
                  <a:ea typeface="黑体" panose="02010609060101010101" charset="-122"/>
                  <a:sym typeface="黑体" panose="02010609060101010101" charset="-122"/>
                </a:rPr>
                <a:t>03</a:t>
              </a:r>
              <a:endParaRPr lang="en-US" sz="3000" smtClean="0">
                <a:solidFill>
                  <a:schemeClr val="bg2"/>
                </a:solidFill>
                <a:latin typeface="黑体" panose="02010609060101010101" charset="-122"/>
                <a:ea typeface="黑体" panose="02010609060101010101" charset="-122"/>
                <a:sym typeface="黑体" panose="02010609060101010101" charset="-122"/>
              </a:endParaRPr>
            </a:p>
          </p:txBody>
        </p:sp>
        <p:sp>
          <p:nvSpPr>
            <p:cNvPr id="28" name="ïṣḷídé"/>
            <p:cNvSpPr/>
            <p:nvPr/>
          </p:nvSpPr>
          <p:spPr>
            <a:xfrm>
              <a:off x="1177036" y="3263213"/>
              <a:ext cx="2085068" cy="1273384"/>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能够自主的控制商品定位和价格。</a:t>
              </a:r>
              <a:endParaRPr lang="en-US" sz="1400">
                <a:latin typeface="黑体" panose="02010609060101010101" charset="-122"/>
                <a:ea typeface="黑体" panose="02010609060101010101" charset="-122"/>
                <a:cs typeface="黑体" panose="02010609060101010101" charset="-122"/>
                <a:sym typeface="+mn-ea"/>
              </a:endParaRPr>
            </a:p>
            <a:p>
              <a:pPr algn="just">
                <a:lnSpc>
                  <a:spcPct val="120000"/>
                </a:lnSpc>
              </a:pPr>
              <a:endParaRPr lang="en-US" altLang="en-US" sz="1400" dirty="0">
                <a:latin typeface="黑体" panose="02010609060101010101" charset="-122"/>
                <a:ea typeface="黑体" panose="02010609060101010101" charset="-122"/>
                <a:cs typeface="黑体" panose="02010609060101010101" charset="-122"/>
                <a:sym typeface="+mn-ea"/>
              </a:endParaRPr>
            </a:p>
          </p:txBody>
        </p:sp>
      </p:grpSp>
      <p:grpSp>
        <p:nvGrpSpPr>
          <p:cNvPr id="30" name="íşľídê"/>
          <p:cNvGrpSpPr/>
          <p:nvPr/>
        </p:nvGrpSpPr>
        <p:grpSpPr>
          <a:xfrm rot="0">
            <a:off x="5454015" y="2234671"/>
            <a:ext cx="1531620" cy="2510790"/>
            <a:chOff x="3723736" y="1808820"/>
            <a:chExt cx="2256251" cy="3698776"/>
          </a:xfrm>
        </p:grpSpPr>
        <p:sp>
          <p:nvSpPr>
            <p:cNvPr id="31" name="ïSḷïḓè"/>
            <p:cNvSpPr/>
            <p:nvPr/>
          </p:nvSpPr>
          <p:spPr>
            <a:xfrm>
              <a:off x="3723736" y="1808820"/>
              <a:ext cx="2256251" cy="3698776"/>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400">
                  <a:latin typeface="黑体" panose="02010609060101010101" charset="-122"/>
                  <a:ea typeface="黑体" panose="02010609060101010101" charset="-122"/>
                  <a:cs typeface="黑体" panose="02010609060101010101" charset="-122"/>
                  <a:sym typeface="+mn-ea"/>
                </a:rPr>
                <a:t>质量控制</a:t>
              </a:r>
              <a:endParaRPr lang="zh-CN" altLang="en-US" sz="1400" dirty="0">
                <a:latin typeface="黑体" panose="02010609060101010101" charset="-122"/>
                <a:ea typeface="黑体" panose="02010609060101010101" charset="-122"/>
                <a:cs typeface="黑体" panose="02010609060101010101" charset="-122"/>
                <a:sym typeface="+mn-ea"/>
              </a:endParaRPr>
            </a:p>
          </p:txBody>
        </p:sp>
        <p:sp>
          <p:nvSpPr>
            <p:cNvPr id="32" name="iṧlide"/>
            <p:cNvSpPr/>
            <p:nvPr/>
          </p:nvSpPr>
          <p:spPr>
            <a:xfrm>
              <a:off x="3723736" y="2733514"/>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33" name="îšľîde"/>
            <p:cNvSpPr txBox="1"/>
            <p:nvPr/>
          </p:nvSpPr>
          <p:spPr>
            <a:xfrm>
              <a:off x="4474193" y="2453397"/>
              <a:ext cx="755336" cy="707886"/>
            </a:xfrm>
            <a:prstGeom prst="rect">
              <a:avLst/>
            </a:prstGeom>
            <a:noFill/>
          </p:spPr>
          <p:txBody>
            <a:bodyPr wrap="none">
              <a:normAutofit fontScale="90000" lnSpcReduction="10000"/>
            </a:bodyPr>
            <a:p>
              <a:pPr algn="just"/>
              <a:r>
                <a:rPr lang="en-US" sz="3000" smtClean="0">
                  <a:solidFill>
                    <a:schemeClr val="bg2"/>
                  </a:solidFill>
                  <a:latin typeface="黑体" panose="02010609060101010101" charset="-122"/>
                  <a:ea typeface="黑体" panose="02010609060101010101" charset="-122"/>
                  <a:sym typeface="黑体" panose="02010609060101010101" charset="-122"/>
                </a:rPr>
                <a:t>04</a:t>
              </a:r>
              <a:endParaRPr lang="en-US" sz="3000" smtClean="0">
                <a:solidFill>
                  <a:schemeClr val="bg2"/>
                </a:solidFill>
                <a:latin typeface="黑体" panose="02010609060101010101" charset="-122"/>
                <a:ea typeface="黑体" panose="02010609060101010101" charset="-122"/>
                <a:sym typeface="黑体" panose="02010609060101010101" charset="-122"/>
              </a:endParaRPr>
            </a:p>
          </p:txBody>
        </p:sp>
        <p:sp>
          <p:nvSpPr>
            <p:cNvPr id="34" name="ïş1iḓè"/>
            <p:cNvSpPr/>
            <p:nvPr/>
          </p:nvSpPr>
          <p:spPr>
            <a:xfrm>
              <a:off x="3810029" y="3343896"/>
              <a:ext cx="2085068" cy="1387743"/>
            </a:xfrm>
            <a:prstGeom prst="rect">
              <a:avLst/>
            </a:prstGeom>
          </p:spPr>
          <p:txBody>
            <a:bodyPr wrap="square">
              <a:noAutofit/>
            </a:bodyPr>
            <a:p>
              <a:pPr algn="just">
                <a:lnSpc>
                  <a:spcPct val="120000"/>
                </a:lnSpc>
              </a:pPr>
              <a:r>
                <a:rPr lang="zh-CN" sz="1400">
                  <a:latin typeface="黑体" panose="02010609060101010101" charset="-122"/>
                  <a:ea typeface="黑体" panose="02010609060101010101" charset="-122"/>
                  <a:cs typeface="黑体" panose="02010609060101010101" charset="-122"/>
                  <a:sym typeface="+mn-ea"/>
                </a:rPr>
                <a:t>可以严格把关商品质量，确保商品符合你和消费者的预期。</a:t>
              </a:r>
              <a:endParaRPr lang="zh-CN" altLang="en-US" sz="1400" dirty="0">
                <a:latin typeface="黑体" panose="02010609060101010101" charset="-122"/>
                <a:ea typeface="黑体" panose="02010609060101010101" charset="-122"/>
                <a:cs typeface="黑体" panose="02010609060101010101" charset="-122"/>
                <a:sym typeface="+mn-ea"/>
              </a:endParaRPr>
            </a:p>
          </p:txBody>
        </p:sp>
      </p:grpSp>
      <p:grpSp>
        <p:nvGrpSpPr>
          <p:cNvPr id="65" name="íşľídê"/>
          <p:cNvGrpSpPr/>
          <p:nvPr/>
        </p:nvGrpSpPr>
        <p:grpSpPr>
          <a:xfrm rot="0">
            <a:off x="7212806" y="2234671"/>
            <a:ext cx="1531620" cy="2510790"/>
            <a:chOff x="3723736" y="1808820"/>
            <a:chExt cx="2256251" cy="3698776"/>
          </a:xfrm>
        </p:grpSpPr>
        <p:sp>
          <p:nvSpPr>
            <p:cNvPr id="66" name="ïSḷïḓè"/>
            <p:cNvSpPr/>
            <p:nvPr/>
          </p:nvSpPr>
          <p:spPr>
            <a:xfrm>
              <a:off x="3723736" y="1808820"/>
              <a:ext cx="2256251" cy="3698776"/>
            </a:xfrm>
            <a:prstGeom prst="roundRect">
              <a:avLst>
                <a:gd name="adj" fmla="val 3485"/>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62000" bIns="162000" anchor="t" anchorCtr="1">
              <a:normAutofit/>
            </a:bodyPr>
            <a:p>
              <a:pPr algn="just"/>
              <a:r>
                <a:rPr lang="zh-CN" sz="1400">
                  <a:latin typeface="黑体" panose="02010609060101010101" charset="-122"/>
                  <a:ea typeface="黑体" panose="02010609060101010101" charset="-122"/>
                  <a:cs typeface="黑体" panose="02010609060101010101" charset="-122"/>
                  <a:sym typeface="+mn-ea"/>
                </a:rPr>
                <a:t>灵活性</a:t>
              </a:r>
              <a:endParaRPr lang="zh-CN" altLang="en-US" sz="1400" dirty="0">
                <a:latin typeface="黑体" panose="02010609060101010101" charset="-122"/>
                <a:ea typeface="黑体" panose="02010609060101010101" charset="-122"/>
                <a:cs typeface="黑体" panose="02010609060101010101" charset="-122"/>
                <a:sym typeface="+mn-ea"/>
              </a:endParaRPr>
            </a:p>
          </p:txBody>
        </p:sp>
        <p:sp>
          <p:nvSpPr>
            <p:cNvPr id="67" name="iṧlide"/>
            <p:cNvSpPr/>
            <p:nvPr/>
          </p:nvSpPr>
          <p:spPr>
            <a:xfrm>
              <a:off x="3723736" y="2720885"/>
              <a:ext cx="2256251" cy="2774082"/>
            </a:xfrm>
            <a:custGeom>
              <a:avLst/>
              <a:gdLst>
                <a:gd name="connsiteX0" fmla="*/ 0 w 3657600"/>
                <a:gd name="connsiteY0" fmla="*/ 0 h 5486400"/>
                <a:gd name="connsiteX1" fmla="*/ 127467 w 3657600"/>
                <a:gd name="connsiteY1" fmla="*/ 0 h 5486400"/>
                <a:gd name="connsiteX2" fmla="*/ 1072342 w 3657600"/>
                <a:gd name="connsiteY2" fmla="*/ 0 h 5486400"/>
                <a:gd name="connsiteX3" fmla="*/ 1828800 w 3657600"/>
                <a:gd name="connsiteY3" fmla="*/ 756458 h 5486400"/>
                <a:gd name="connsiteX4" fmla="*/ 2585258 w 3657600"/>
                <a:gd name="connsiteY4" fmla="*/ 0 h 5486400"/>
                <a:gd name="connsiteX5" fmla="*/ 3530133 w 3657600"/>
                <a:gd name="connsiteY5" fmla="*/ 0 h 5486400"/>
                <a:gd name="connsiteX6" fmla="*/ 3657600 w 3657600"/>
                <a:gd name="connsiteY6" fmla="*/ 0 h 5486400"/>
                <a:gd name="connsiteX7" fmla="*/ 3657600 w 3657600"/>
                <a:gd name="connsiteY7" fmla="*/ 127467 h 5486400"/>
                <a:gd name="connsiteX8" fmla="*/ 3657600 w 3657600"/>
                <a:gd name="connsiteY8" fmla="*/ 914400 h 5486400"/>
                <a:gd name="connsiteX9" fmla="*/ 3657600 w 3657600"/>
                <a:gd name="connsiteY9" fmla="*/ 5358933 h 5486400"/>
                <a:gd name="connsiteX10" fmla="*/ 3530133 w 3657600"/>
                <a:gd name="connsiteY10" fmla="*/ 5486400 h 5486400"/>
                <a:gd name="connsiteX11" fmla="*/ 127467 w 3657600"/>
                <a:gd name="connsiteY11" fmla="*/ 5486400 h 5486400"/>
                <a:gd name="connsiteX12" fmla="*/ 0 w 3657600"/>
                <a:gd name="connsiteY12" fmla="*/ 5358933 h 5486400"/>
                <a:gd name="connsiteX13" fmla="*/ 0 w 3657600"/>
                <a:gd name="connsiteY13" fmla="*/ 914400 h 5486400"/>
                <a:gd name="connsiteX14" fmla="*/ 0 w 3657600"/>
                <a:gd name="connsiteY14" fmla="*/ 127467 h 5486400"/>
                <a:gd name="connsiteX15" fmla="*/ 0 w 3657600"/>
                <a:gd name="connsiteY15"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7600" h="5486400">
                  <a:moveTo>
                    <a:pt x="0" y="0"/>
                  </a:moveTo>
                  <a:lnTo>
                    <a:pt x="127467" y="0"/>
                  </a:lnTo>
                  <a:lnTo>
                    <a:pt x="1072342" y="0"/>
                  </a:lnTo>
                  <a:cubicBezTo>
                    <a:pt x="1072342" y="417780"/>
                    <a:pt x="1411020" y="756458"/>
                    <a:pt x="1828800" y="756458"/>
                  </a:cubicBezTo>
                  <a:cubicBezTo>
                    <a:pt x="2246580" y="756458"/>
                    <a:pt x="2585258" y="417780"/>
                    <a:pt x="2585258" y="0"/>
                  </a:cubicBezTo>
                  <a:lnTo>
                    <a:pt x="3530133" y="0"/>
                  </a:lnTo>
                  <a:lnTo>
                    <a:pt x="3657600" y="0"/>
                  </a:lnTo>
                  <a:lnTo>
                    <a:pt x="3657600" y="127467"/>
                  </a:lnTo>
                  <a:lnTo>
                    <a:pt x="3657600" y="914400"/>
                  </a:lnTo>
                  <a:lnTo>
                    <a:pt x="3657600" y="5358933"/>
                  </a:lnTo>
                  <a:cubicBezTo>
                    <a:pt x="3657600" y="5429331"/>
                    <a:pt x="3600531" y="5486400"/>
                    <a:pt x="3530133" y="5486400"/>
                  </a:cubicBezTo>
                  <a:lnTo>
                    <a:pt x="127467" y="5486400"/>
                  </a:lnTo>
                  <a:cubicBezTo>
                    <a:pt x="57069" y="5486400"/>
                    <a:pt x="0" y="5429331"/>
                    <a:pt x="0" y="5358933"/>
                  </a:cubicBezTo>
                  <a:lnTo>
                    <a:pt x="0" y="914400"/>
                  </a:lnTo>
                  <a:lnTo>
                    <a:pt x="0" y="127467"/>
                  </a:lnTo>
                  <a:lnTo>
                    <a:pt x="0" y="0"/>
                  </a:lnTo>
                  <a:close/>
                </a:path>
              </a:pathLst>
            </a:custGeom>
            <a:solidFill>
              <a:schemeClr val="bg1">
                <a:lumMod val="95000"/>
              </a:schemeClr>
            </a:solidFill>
            <a:ln>
              <a:noFill/>
            </a:ln>
            <a:effectLst>
              <a:outerShdw dist="25400" dir="16200000" sx="101000" sy="101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68" name="îšľîde"/>
            <p:cNvSpPr txBox="1"/>
            <p:nvPr/>
          </p:nvSpPr>
          <p:spPr>
            <a:xfrm>
              <a:off x="4474193" y="2453397"/>
              <a:ext cx="755336" cy="707886"/>
            </a:xfrm>
            <a:prstGeom prst="rect">
              <a:avLst/>
            </a:prstGeom>
            <a:noFill/>
          </p:spPr>
          <p:txBody>
            <a:bodyPr wrap="none">
              <a:normAutofit fontScale="90000" lnSpcReduction="10000"/>
            </a:bodyPr>
            <a:p>
              <a:pPr algn="just"/>
              <a:r>
                <a:rPr lang="en-US" sz="3000" smtClean="0">
                  <a:solidFill>
                    <a:schemeClr val="bg2"/>
                  </a:solidFill>
                  <a:latin typeface="黑体" panose="02010609060101010101" charset="-122"/>
                  <a:ea typeface="黑体" panose="02010609060101010101" charset="-122"/>
                  <a:sym typeface="黑体" panose="02010609060101010101" charset="-122"/>
                </a:rPr>
                <a:t>05</a:t>
              </a:r>
              <a:endParaRPr lang="en-US" sz="3000" smtClean="0">
                <a:solidFill>
                  <a:schemeClr val="bg2"/>
                </a:solidFill>
                <a:latin typeface="黑体" panose="02010609060101010101" charset="-122"/>
                <a:ea typeface="黑体" panose="02010609060101010101" charset="-122"/>
                <a:sym typeface="黑体" panose="02010609060101010101" charset="-122"/>
              </a:endParaRPr>
            </a:p>
          </p:txBody>
        </p:sp>
        <p:sp>
          <p:nvSpPr>
            <p:cNvPr id="69" name="ïş1iḓè"/>
            <p:cNvSpPr/>
            <p:nvPr/>
          </p:nvSpPr>
          <p:spPr>
            <a:xfrm>
              <a:off x="3809328" y="3376169"/>
              <a:ext cx="2085068" cy="1698546"/>
            </a:xfrm>
            <a:prstGeom prst="rect">
              <a:avLst/>
            </a:prstGeom>
          </p:spPr>
          <p:txBody>
            <a:bodyPr wrap="square">
              <a:noAutofit/>
            </a:bodyPr>
            <a:p>
              <a:pPr algn="just">
                <a:lnSpc>
                  <a:spcPct val="120000"/>
                </a:lnSpc>
              </a:pPr>
              <a:r>
                <a:rPr lang="zh-CN" sz="1200">
                  <a:latin typeface="黑体" panose="02010609060101010101" charset="-122"/>
                  <a:ea typeface="黑体" panose="02010609060101010101" charset="-122"/>
                  <a:cs typeface="黑体" panose="02010609060101010101" charset="-122"/>
                  <a:sym typeface="+mn-ea"/>
                </a:rPr>
                <a:t>自制商品能够为你的经营带来最大程度的灵活性，你可以自由调节商品质量、细节甚至整个运作流程。</a:t>
              </a:r>
              <a:endParaRPr lang="zh-CN" altLang="en-US" sz="1200" dirty="0">
                <a:latin typeface="黑体" panose="02010609060101010101" charset="-122"/>
                <a:ea typeface="黑体" panose="02010609060101010101" charset="-122"/>
                <a:cs typeface="黑体" panose="02010609060101010101" charset="-122"/>
                <a:sym typeface="+mn-ea"/>
              </a:endParaRPr>
            </a:p>
          </p:txBody>
        </p:sp>
      </p:grpSp>
      <p:sp>
        <p:nvSpPr>
          <p:cNvPr id="16" name="íšḷîdè"/>
          <p:cNvSpPr/>
          <p:nvPr/>
        </p:nvSpPr>
        <p:spPr>
          <a:xfrm rot="11026181">
            <a:off x="3121819" y="3429106"/>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46" name="is1íḑê"/>
          <p:cNvSpPr/>
          <p:nvPr/>
        </p:nvSpPr>
        <p:spPr>
          <a:xfrm rot="11026181">
            <a:off x="3145155" y="3429106"/>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54" name="íṡḻíḍê"/>
          <p:cNvSpPr/>
          <p:nvPr/>
        </p:nvSpPr>
        <p:spPr>
          <a:xfrm rot="11026181">
            <a:off x="3145155" y="4324932"/>
            <a:ext cx="49530" cy="3334"/>
          </a:xfrm>
          <a:custGeom>
            <a:avLst/>
            <a:gdLst>
              <a:gd name="connsiteX0" fmla="*/ 66014 w 66014"/>
              <a:gd name="connsiteY0" fmla="*/ 0 h 4349"/>
              <a:gd name="connsiteX1" fmla="*/ 0 w 66014"/>
              <a:gd name="connsiteY1" fmla="*/ 4349 h 4349"/>
              <a:gd name="connsiteX2" fmla="*/ 2266 w 66014"/>
              <a:gd name="connsiteY2" fmla="*/ 0 h 4349"/>
              <a:gd name="connsiteX3" fmla="*/ 66014 w 66014"/>
              <a:gd name="connsiteY3" fmla="*/ 0 h 4349"/>
            </a:gdLst>
            <a:ahLst/>
            <a:cxnLst>
              <a:cxn ang="0">
                <a:pos x="connsiteX0" y="connsiteY0"/>
              </a:cxn>
              <a:cxn ang="0">
                <a:pos x="connsiteX1" y="connsiteY1"/>
              </a:cxn>
              <a:cxn ang="0">
                <a:pos x="connsiteX2" y="connsiteY2"/>
              </a:cxn>
              <a:cxn ang="0">
                <a:pos x="connsiteX3" y="connsiteY3"/>
              </a:cxn>
            </a:cxnLst>
            <a:rect l="l" t="t" r="r" b="b"/>
            <a:pathLst>
              <a:path w="66014" h="4349">
                <a:moveTo>
                  <a:pt x="66014" y="0"/>
                </a:moveTo>
                <a:lnTo>
                  <a:pt x="0" y="4349"/>
                </a:lnTo>
                <a:lnTo>
                  <a:pt x="2266" y="0"/>
                </a:lnTo>
                <a:lnTo>
                  <a:pt x="6601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just"/>
            <a:endParaRPr sz="1350">
              <a:latin typeface="黑体" panose="02010609060101010101" charset="-122"/>
              <a:ea typeface="黑体" panose="02010609060101010101" charset="-122"/>
              <a:sym typeface="黑体" panose="02010609060101010101" charset="-122"/>
            </a:endParaRPr>
          </a:p>
        </p:txBody>
      </p:sp>
      <p:sp>
        <p:nvSpPr>
          <p:cNvPr id="71" name="iśļîdè"/>
          <p:cNvSpPr/>
          <p:nvPr/>
        </p:nvSpPr>
        <p:spPr>
          <a:xfrm>
            <a:off x="893604" y="790681"/>
            <a:ext cx="3239453" cy="443865"/>
          </a:xfrm>
          <a:prstGeom prst="rect">
            <a:avLst/>
          </a:prstGeom>
        </p:spPr>
        <p:txBody>
          <a:bodyPr wrap="square" lIns="216000" anchor="ctr" anchorCtr="0">
            <a:noAutofit/>
          </a:bodyPr>
          <a:p>
            <a:pPr algn="l">
              <a:lnSpc>
                <a:spcPct val="120000"/>
              </a:lnSpc>
            </a:pPr>
            <a:r>
              <a:rPr lang="zh-CN" sz="2200" dirty="0" smtClean="0">
                <a:solidFill>
                  <a:srgbClr val="AC1A21"/>
                </a:solidFill>
                <a:latin typeface="黑体" panose="02010609060101010101" charset="-122"/>
                <a:ea typeface="黑体" panose="02010609060101010101" charset="-122"/>
                <a:cs typeface="黑体" panose="02010609060101010101" charset="-122"/>
                <a:sym typeface="黑体" panose="02010609060101010101" charset="-122"/>
              </a:rPr>
              <a:t>►</a:t>
            </a:r>
            <a:r>
              <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rPr>
              <a:t>优点</a:t>
            </a:r>
            <a:endParaRPr lang="zh-CN" altLang="en-US" sz="2200" dirty="0">
              <a:solidFill>
                <a:srgbClr val="990000"/>
              </a:solidFill>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9.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3.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 name="KSO_WM_TEMPLATE_CATEGORY" val="custom"/>
  <p:tag name="KSO_WM_TEMPLATE_INDEX" val="20185047"/>
  <p:tag name="KSO_WM_TAG_VERSION" val="1.0"/>
  <p:tag name="KSO_WM_TEMPLATE_THUMBS_INDEX" val="1、6、10、16、19、20、23"/>
  <p:tag name="KSO_WM_BEAUTIFY_FLAG" val="#wm#"/>
  <p:tag name="KSO_WM_TEMPLATE_SUBCATEGORY" val="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7.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1*a*1"/>
  <p:tag name="KSO_WM_UNIT_LAYERLEVEL" val="1"/>
  <p:tag name="KSO_WM_UNIT_VALUE" val="13"/>
  <p:tag name="KSO_WM_UNIT_ISCONTENTSTITLE" val="0"/>
  <p:tag name="KSO_WM_UNIT_HIGHLIGHT" val="0"/>
  <p:tag name="KSO_WM_UNIT_COMPATIBLE" val="0"/>
  <p:tag name="KSO_WM_BEAUTIFY_FLAG" val="#wm#"/>
  <p:tag name="KSO_WM_TAG_VERSION" val="1.0"/>
  <p:tag name="KSO_WM_UNIT_PRESET_TEXT" val="红色欧美商务模板"/>
  <p:tag name="KSO_WM_UNIT_NOCLEAR" val="0"/>
  <p:tag name="KSO_WM_UNIT_DIAGRAM_ISNUMVISUAL" val="0"/>
  <p:tag name="KSO_WM_UNIT_DIAGRAM_ISREFERUNIT" val="0"/>
</p:tagLst>
</file>

<file path=ppt/tags/tag78.xml><?xml version="1.0" encoding="utf-8"?>
<p:tagLst xmlns:p="http://schemas.openxmlformats.org/presentationml/2006/main">
  <p:tag name="KSO_WM_TEMPLATE_CATEGORY" val="custom"/>
  <p:tag name="KSO_WM_TEMPLATE_INDEX" val="20185047"/>
  <p:tag name="KSO_WM_TAG_VERSION" val="1.0"/>
  <p:tag name="KSO_WM_SLIDE_ID" val="custom20185047_1"/>
  <p:tag name="KSO_WM_SLIDE_INDEX" val="1"/>
  <p:tag name="KSO_WM_SLIDE_ITEM_CNT" val="0"/>
  <p:tag name="KSO_WM_SLIDE_LAYOUT" val="a_b"/>
  <p:tag name="KSO_WM_SLIDE_LAYOUT_CNT" val="1_1"/>
  <p:tag name="KSO_WM_SLIDE_TYPE" val="title"/>
  <p:tag name="KSO_WM_TEMPLATE_THUMBS_INDEX" val="1、6、10、16、19、20、23"/>
  <p:tag name="KSO_WM_BEAUTIFY_FLAG" val="#wm#"/>
  <p:tag name="KSO_WM_SLIDE_SUBTYPE" val="pureTxt"/>
  <p:tag name="KSO_WM_TEMPLATE_SUBCATEGORY" val="0"/>
  <p:tag name="KSO_WM_SLIDE_MODEL_TYPE" val="cover"/>
</p:tagLst>
</file>

<file path=ppt/tags/tag79.xml><?xml version="1.0" encoding="utf-8"?>
<p:tagLst xmlns:p="http://schemas.openxmlformats.org/presentationml/2006/main">
  <p:tag name="KSO_WM_BEAUTIFY_FLAG" val="#wm#"/>
  <p:tag name="KSO_WM_TEMPLATE_CATEGORY" val="custom"/>
  <p:tag name="KSO_WM_TEMPLATE_INDEX" val="2018504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45_1*i*1"/>
  <p:tag name="KSO_WM_TEMPLATE_CATEGORY" val="diagram"/>
  <p:tag name="KSO_WM_TEMPLATE_INDEX" val="20191345"/>
  <p:tag name="KSO_WM_UNIT_LAYERLEVEL" val="1"/>
  <p:tag name="KSO_WM_TAG_VERSION" val="1.0"/>
  <p:tag name="KSO_WM_BEAUTIFY_FLAG" val="#wm#"/>
  <p:tag name="KSO_WM_UNIT_COLOR_SCHEME_SHAPE_ID" val="19"/>
  <p:tag name="KSO_WM_UNIT_COLOR_SCHEME_PARENT_PAGE" val="0_1"/>
  <p:tag name="KSO_WM_UNIT_ADJUSTLAYOUT_ID" val="19"/>
</p:tagLst>
</file>

<file path=ppt/tags/tag81.xml><?xml version="1.0" encoding="utf-8"?>
<p:tagLst xmlns:p="http://schemas.openxmlformats.org/presentationml/2006/main">
  <p:tag name="KSO_WM_SLIDE_ID" val="diagram20191345_1"/>
  <p:tag name="KSO_WM_SLIDE_TYPE" val="text"/>
  <p:tag name="KSO_WM_SLIDE_SUBTYPE" val="picTxt"/>
  <p:tag name="KSO_WM_SLIDE_ITEM_CNT" val="0"/>
  <p:tag name="KSO_WM_SLIDE_INDEX" val="1"/>
  <p:tag name="KSO_WM_SLIDE_SIZE" val="960*423"/>
  <p:tag name="KSO_WM_SLIDE_POSITION" val="0*58"/>
  <p:tag name="KSO_WM_TAG_VERSION" val="1.0"/>
  <p:tag name="KSO_WM_BEAUTIFY_FLAG" val="#wm#"/>
  <p:tag name="KSO_WM_TEMPLATE_CATEGORY" val="diagram"/>
  <p:tag name="KSO_WM_TEMPLATE_INDEX" val="20191345"/>
  <p:tag name="KSO_WM_SLIDE_LAYOUT" val="a_d_f"/>
  <p:tag name="KSO_WM_SLIDE_LAYOUT_CNT" val="1_1_1"/>
  <p:tag name="KSO_WM_SLIDE_COLORSCHEME_VERSION" val="3.2"/>
  <p:tag name="KSO_WM_SLIDE_CONSTRAINT" val="%7b%22slideConstraint%22%3a%7b%22seriesAreas%22%3a%5b%5d%2c%22singleAreas%22%3a%5b%7b%22shapes%22%3a%5b10%5d%2c%22serialConstraintIndex%22%3a-1%2c%22areatextmark%22%3a0%2c%22pictureprocessmark%22%3a0%7d%5d%7d%7d"/>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213_1*i*1"/>
  <p:tag name="KSO_WM_TEMPLATE_CATEGORY" val="diagram"/>
  <p:tag name="KSO_WM_TEMPLATE_INDEX" val="20191213"/>
  <p:tag name="KSO_WM_UNIT_LAYERLEVEL" val="1"/>
  <p:tag name="KSO_WM_TAG_VERSION" val="1.0"/>
  <p:tag name="KSO_WM_BEAUTIFY_FLAG" val="#wm#"/>
  <p:tag name="KSO_WM_UNIT_ADJUSTLAYOUT_ID" val="15"/>
  <p:tag name="KSO_WM_UNIT_COLOR_SCHEME_SHAPE_ID" val="15"/>
  <p:tag name="KSO_WM_UNIT_COLOR_SCHEME_PARENT_PAGE" val="0_1"/>
  <p:tag name="KSO_WM_UNIT_DECOLORIZATION"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1213_1*i*2"/>
  <p:tag name="KSO_WM_TEMPLATE_CATEGORY" val="diagram"/>
  <p:tag name="KSO_WM_TEMPLATE_INDEX" val="20191213"/>
  <p:tag name="KSO_WM_UNIT_LAYERLEVEL" val="1"/>
  <p:tag name="KSO_WM_TAG_VERSION" val="1.0"/>
  <p:tag name="KSO_WM_BEAUTIFY_FLAG" val="#wm#"/>
  <p:tag name="KSO_WM_UNIT_ADJUSTLAYOUT_ID" val="26"/>
  <p:tag name="KSO_WM_UNIT_COLOR_SCHEME_SHAPE_ID" val="26"/>
  <p:tag name="KSO_WM_UNIT_COLOR_SCHEME_PARENT_PAGE" val="0_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1213_1*i*3"/>
  <p:tag name="KSO_WM_TEMPLATE_CATEGORY" val="diagram"/>
  <p:tag name="KSO_WM_TEMPLATE_INDEX" val="20191213"/>
  <p:tag name="KSO_WM_UNIT_LAYERLEVEL" val="1"/>
  <p:tag name="KSO_WM_TAG_VERSION" val="1.0"/>
  <p:tag name="KSO_WM_BEAUTIFY_FLAG" val="#wm#"/>
  <p:tag name="KSO_WM_UNIT_ADJUSTLAYOUT_ID" val="4"/>
  <p:tag name="KSO_WM_UNIT_COLOR_SCHEME_SHAPE_ID" val="4"/>
  <p:tag name="KSO_WM_UNIT_COLOR_SCHEME_PARENT_PAGE" val="0_1"/>
</p:tagLst>
</file>

<file path=ppt/tags/tag85.xml><?xml version="1.0" encoding="utf-8"?>
<p:tagLst xmlns:p="http://schemas.openxmlformats.org/presentationml/2006/main">
  <p:tag name="KSO_WM_UNIT_TEXT_PART_ID" val="1-b"/>
  <p:tag name="KSO_WM_UNIT_TEXT_PART_SIZE" val="84.88*224.5"/>
  <p:tag name="KSO_WM_UNIT_VALUE" val="39"/>
  <p:tag name="KSO_WM_UNIT_HIGHLIGHT" val="0"/>
  <p:tag name="KSO_WM_UNIT_COMPATIBLE" val="0"/>
  <p:tag name="KSO_WM_UNIT_DIAGRAM_ISNUMVISUAL" val="0"/>
  <p:tag name="KSO_WM_UNIT_DIAGRAM_ISREFERUNIT" val="0"/>
  <p:tag name="KSO_WM_UNIT_ID" val="diagram20191213_1*f*1"/>
  <p:tag name="KSO_WM_TEMPLATE_CATEGORY" val="diagram"/>
  <p:tag name="KSO_WM_TEMPLATE_INDEX" val="20191213"/>
  <p:tag name="KSO_WM_UNIT_LAYERLEVEL" val="1"/>
  <p:tag name="KSO_WM_TAG_VERSION" val="1.0"/>
  <p:tag name="KSO_WM_BEAUTIFY_FLAG" val="#wm#"/>
  <p:tag name="KSO_WM_UNIT_PRESET_TEXT" val="点击此处添加正文，文字是您思想的提炼，请尽量言简意赅的阐述观点。"/>
  <p:tag name="KSO_WM_UNIT_TYPE" val="f"/>
  <p:tag name="KSO_WM_UNIT_INDEX" val="1"/>
  <p:tag name="KSO_WM_UNIT_ADJUSTLAYOUT_ID" val="19"/>
  <p:tag name="KSO_WM_UNIT_COLOR_SCHEME_SHAPE_ID" val="19"/>
  <p:tag name="KSO_WM_UNIT_COLOR_SCHEME_PARENT_PAGE" val="0_1"/>
  <p:tag name="KSO_WM_UNIT_TEXT_PART_ID_V2" val="d-1-1"/>
</p:tagLst>
</file>

<file path=ppt/tags/tag86.xml><?xml version="1.0" encoding="utf-8"?>
<p:tagLst xmlns:p="http://schemas.openxmlformats.org/presentationml/2006/main">
  <p:tag name="KSO_WM_BEAUTIFY_FLAG" val="#wm#"/>
  <p:tag name="KSO_WM_TEMPLATE_CATEGORY" val="diagram"/>
  <p:tag name="KSO_WM_TEMPLATE_INDEX" val="20191213"/>
  <p:tag name="KSO_WM_SLIDE_ID" val="diagram20191213_1"/>
  <p:tag name="KSO_WM_SLIDE_TYPE" val="text"/>
  <p:tag name="KSO_WM_SLIDE_SUBTYPE" val="picTxt"/>
  <p:tag name="KSO_WM_SLIDE_ITEM_CNT" val="0"/>
  <p:tag name="KSO_WM_SLIDE_INDEX" val="1"/>
  <p:tag name="KSO_WM_SLIDE_SIZE" val="854.5*24.96"/>
  <p:tag name="KSO_WM_SLIDE_POSITION" val="53*445.966"/>
  <p:tag name="KSO_WM_TAG_VERSION" val="1.0"/>
  <p:tag name="KSO_WM_SLIDE_LAYOUT" val="a_d_f_h"/>
  <p:tag name="KSO_WM_SLIDE_LAYOUT_CNT" val="1_1_1_1"/>
  <p:tag name="KSO_WM_SLIDE_CONSTRAINT" val="%7b%22slideConstraint%22%3a%7b%22seriesAreas%22%3a%5b%5d%2c%22singleAreas%22%3a%5b%7b%22shapes%22%3a%5b30%5d%2c%22serialConstraintIndex%22%3a-1%2c%22areatextmark%22%3a0%2c%22pictureprocessmark%22%3a0%7d%5d%7d%7d"/>
  <p:tag name="KSO_WM_SLIDE_COLORSCHEME_VERSION" val="3.2"/>
</p:tagLst>
</file>

<file path=ppt/tags/tag87.xml><?xml version="1.0" encoding="utf-8"?>
<p:tagLst xmlns:p="http://schemas.openxmlformats.org/presentationml/2006/main">
  <p:tag name="ISLIDE.DIAGRAM" val="b8b364be-8690-4e23-87ef-0b6949f27066"/>
</p:tagLst>
</file>

<file path=ppt/tags/tag88.xml><?xml version="1.0" encoding="utf-8"?>
<p:tagLst xmlns:p="http://schemas.openxmlformats.org/presentationml/2006/main">
  <p:tag name="ISLIDE.DIAGRAM" val="b8b364be-8690-4e23-87ef-0b6949f27066"/>
</p:tagLst>
</file>

<file path=ppt/tags/tag89.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23*a*1"/>
  <p:tag name="KSO_WM_UNIT_LAYERLEVEL" val="1"/>
  <p:tag name="KSO_WM_UNIT_VALUE" val="6"/>
  <p:tag name="KSO_WM_UNIT_ISCONTENTSTITLE" val="0"/>
  <p:tag name="KSO_WM_UNIT_HIGHLIGHT" val="0"/>
  <p:tag name="KSO_WM_UNIT_COMPATIBLE" val="0"/>
  <p:tag name="KSO_WM_BEAUTIFY_FLAG" val="#wm#"/>
  <p:tag name="KSO_WM_TAG_VERSION" val="1.0"/>
  <p:tag name="KSO_WM_UNIT_PRESET_TEXT" val="谢谢观看"/>
  <p:tag name="KSO_WM_UNIT_NOCLEAR" val="0"/>
  <p:tag name="KSO_WM_UNIT_DIAGRAM_ISNUMVISUAL" val="0"/>
  <p:tag name="KSO_WM_UNIT_DIAGRAM_ISREFERUNIT" val="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TEMPLATE_CATEGORY" val="custom"/>
  <p:tag name="KSO_WM_TEMPLATE_INDEX" val="20185047"/>
  <p:tag name="KSO_WM_UNIT_TYPE" val="b"/>
  <p:tag name="KSO_WM_UNIT_INDEX" val="1"/>
  <p:tag name="KSO_WM_UNIT_ID" val="custom20185047_23*b*1"/>
  <p:tag name="KSO_WM_UNIT_LAYERLEVEL" val="1"/>
  <p:tag name="KSO_WM_UNIT_VALUE" val="30"/>
  <p:tag name="KSO_WM_UNIT_ISCONTENTSTITLE" val="0"/>
  <p:tag name="KSO_WM_UNIT_HIGHLIGHT" val="0"/>
  <p:tag name="KSO_WM_UNIT_COMPATIBLE" val="0"/>
  <p:tag name="KSO_WM_BEAUTIFY_FLAG" val="#wm#"/>
  <p:tag name="KSO_WM_TAG_VERSION" val="1.0"/>
  <p:tag name="KSO_WM_UNIT_PRESET_TEXT" val="THANK YOU"/>
  <p:tag name="KSO_WM_UNIT_NOCLEAR" val="0"/>
  <p:tag name="KSO_WM_UNIT_DIAGRAM_ISNUMVISUAL" val="0"/>
  <p:tag name="KSO_WM_UNIT_DIAGRAM_ISREFERUNIT" val="0"/>
</p:tagLst>
</file>

<file path=ppt/tags/tag91.xml><?xml version="1.0" encoding="utf-8"?>
<p:tagLst xmlns:p="http://schemas.openxmlformats.org/presentationml/2006/main">
  <p:tag name="KSO_WM_TEMPLATE_CATEGORY" val="custom"/>
  <p:tag name="KSO_WM_TEMPLATE_INDEX" val="20185047"/>
  <p:tag name="KSO_WM_TAG_VERSION" val="1.0"/>
  <p:tag name="KSO_WM_SLIDE_ID" val="custom20185047_23"/>
  <p:tag name="KSO_WM_SLIDE_INDEX" val="23"/>
  <p:tag name="KSO_WM_SLIDE_ITEM_CNT" val="0"/>
  <p:tag name="KSO_WM_SLIDE_LAYOUT" val="a_b"/>
  <p:tag name="KSO_WM_SLIDE_LAYOUT_CNT" val="1_1"/>
  <p:tag name="KSO_WM_SLIDE_TYPE" val="endPage"/>
  <p:tag name="KSO_WM_BEAUTIFY_FLAG" val="#wm#"/>
  <p:tag name="KSO_WM_SLIDE_SUBTYPE" val="pureTxt"/>
  <p:tag name="KSO_WM_TEMPLATE_SUBCATEGORY" val="0"/>
</p:tagLst>
</file>

<file path=ppt/tags/tag92.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43">
      <a:dk1>
        <a:srgbClr val="000000"/>
      </a:dk1>
      <a:lt1>
        <a:srgbClr val="FFFFFF"/>
      </a:lt1>
      <a:dk2>
        <a:srgbClr val="778495"/>
      </a:dk2>
      <a:lt2>
        <a:srgbClr val="F0F0F0"/>
      </a:lt2>
      <a:accent1>
        <a:srgbClr val="4276AA"/>
      </a:accent1>
      <a:accent2>
        <a:srgbClr val="178AA1"/>
      </a:accent2>
      <a:accent3>
        <a:srgbClr val="40A693"/>
      </a:accent3>
      <a:accent4>
        <a:srgbClr val="002060"/>
      </a:accent4>
      <a:accent5>
        <a:srgbClr val="31587F"/>
      </a:accent5>
      <a:accent6>
        <a:srgbClr val="778495"/>
      </a:accent6>
      <a:hlink>
        <a:srgbClr val="4276AA"/>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0">
      <a:dk1>
        <a:srgbClr val="000000"/>
      </a:dk1>
      <a:lt1>
        <a:srgbClr val="FFFFFF"/>
      </a:lt1>
      <a:dk2>
        <a:srgbClr val="990000"/>
      </a:dk2>
      <a:lt2>
        <a:srgbClr val="FFFFFF"/>
      </a:lt2>
      <a:accent1>
        <a:srgbClr val="990000"/>
      </a:accent1>
      <a:accent2>
        <a:srgbClr val="990000"/>
      </a:accent2>
      <a:accent3>
        <a:srgbClr val="990000"/>
      </a:accent3>
      <a:accent4>
        <a:srgbClr val="990000"/>
      </a:accent4>
      <a:accent5>
        <a:srgbClr val="000000"/>
      </a:accent5>
      <a:accent6>
        <a:srgbClr val="FFFFFF"/>
      </a:accent6>
      <a:hlink>
        <a:srgbClr val="0563C1"/>
      </a:hlink>
      <a:folHlink>
        <a:srgbClr val="954F72"/>
      </a:folHlink>
    </a:clrScheme>
    <a:fontScheme name="自定义 1">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43">
      <a:dk1>
        <a:srgbClr val="000000"/>
      </a:dk1>
      <a:lt1>
        <a:srgbClr val="FFFFFF"/>
      </a:lt1>
      <a:dk2>
        <a:srgbClr val="778495"/>
      </a:dk2>
      <a:lt2>
        <a:srgbClr val="F0F0F0"/>
      </a:lt2>
      <a:accent1>
        <a:srgbClr val="4276AA"/>
      </a:accent1>
      <a:accent2>
        <a:srgbClr val="178AA1"/>
      </a:accent2>
      <a:accent3>
        <a:srgbClr val="40A693"/>
      </a:accent3>
      <a:accent4>
        <a:srgbClr val="002060"/>
      </a:accent4>
      <a:accent5>
        <a:srgbClr val="31587F"/>
      </a:accent5>
      <a:accent6>
        <a:srgbClr val="778495"/>
      </a:accent6>
      <a:hlink>
        <a:srgbClr val="4276AA"/>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2513</Words>
  <Application>WPS 演示</Application>
  <PresentationFormat>宽屏</PresentationFormat>
  <Paragraphs>385</Paragraphs>
  <Slides>28</Slides>
  <Notes>26</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28</vt:i4>
      </vt:variant>
    </vt:vector>
  </HeadingPairs>
  <TitlesOfParts>
    <vt:vector size="39" baseType="lpstr">
      <vt:lpstr>Arial</vt:lpstr>
      <vt:lpstr>宋体</vt:lpstr>
      <vt:lpstr>Wingdings</vt:lpstr>
      <vt:lpstr>黑体</vt:lpstr>
      <vt:lpstr>Arial Black</vt:lpstr>
      <vt:lpstr>微软雅黑</vt:lpstr>
      <vt:lpstr>Arial Unicode MS</vt:lpstr>
      <vt:lpstr>Calibri</vt:lpstr>
      <vt:lpstr>Office Theme</vt:lpstr>
      <vt:lpstr>1_Office 主题</vt:lpstr>
      <vt:lpstr>1_Office Theme</vt:lpstr>
      <vt:lpstr>跨境电商产品开发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苹果</cp:lastModifiedBy>
  <cp:revision>65</cp:revision>
  <dcterms:created xsi:type="dcterms:W3CDTF">2017-08-18T03:02:00Z</dcterms:created>
  <dcterms:modified xsi:type="dcterms:W3CDTF">2019-12-18T08:50:57Z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