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5" r:id="rId4"/>
  </p:sldMasterIdLst>
  <p:notesMasterIdLst>
    <p:notesMasterId r:id="rId6"/>
  </p:notesMasterIdLst>
  <p:handoutMasterIdLst>
    <p:handoutMasterId r:id="rId30"/>
  </p:handoutMasterIdLst>
  <p:sldIdLst>
    <p:sldId id="362" r:id="rId5"/>
    <p:sldId id="285" r:id="rId7"/>
    <p:sldId id="384" r:id="rId8"/>
    <p:sldId id="405" r:id="rId9"/>
    <p:sldId id="287" r:id="rId10"/>
    <p:sldId id="493" r:id="rId11"/>
    <p:sldId id="495" r:id="rId12"/>
    <p:sldId id="489" r:id="rId13"/>
    <p:sldId id="496" r:id="rId14"/>
    <p:sldId id="497" r:id="rId15"/>
    <p:sldId id="498" r:id="rId16"/>
    <p:sldId id="499" r:id="rId17"/>
    <p:sldId id="500" r:id="rId18"/>
    <p:sldId id="501" r:id="rId19"/>
    <p:sldId id="502" r:id="rId20"/>
    <p:sldId id="503" r:id="rId21"/>
    <p:sldId id="505" r:id="rId22"/>
    <p:sldId id="504" r:id="rId23"/>
    <p:sldId id="506" r:id="rId24"/>
    <p:sldId id="385" r:id="rId25"/>
    <p:sldId id="343" r:id="rId26"/>
    <p:sldId id="386" r:id="rId27"/>
    <p:sldId id="344" r:id="rId28"/>
    <p:sldId id="325" r:id="rId29"/>
  </p:sldIdLst>
  <p:sldSz cx="9144000" cy="5144135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C1A21"/>
    <a:srgbClr val="C9343D"/>
    <a:srgbClr val="C43534"/>
    <a:srgbClr val="7F7F7F"/>
    <a:srgbClr val="F2F2F2"/>
    <a:srgbClr val="A19EA2"/>
    <a:srgbClr val="65ACAF"/>
    <a:srgbClr val="D0E7EA"/>
    <a:srgbClr val="073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78"/>
      </p:cViewPr>
      <p:guideLst>
        <p:guide orient="horz" pos="1640"/>
        <p:guide pos="29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E3837-5BC5-45A4-BB73-D10D862CFC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C518A-FD6B-4653-AD25-2EF8706341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C518A-FD6B-4653-AD25-2EF8706341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B8D7-D0BF-4B35-B620-44BF3A4387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image" Target="../media/image1.jpeg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1.jpeg"/><Relationship Id="rId2" Type="http://schemas.openxmlformats.org/officeDocument/2006/relationships/tags" Target="../tags/tag13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8650" y="535348"/>
            <a:ext cx="3511241" cy="1071308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4231888" y="535348"/>
            <a:ext cx="4283912" cy="405340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8650" y="1735708"/>
            <a:ext cx="3511241" cy="28591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833674" y="273892"/>
            <a:ext cx="681676" cy="4359641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49" y="273892"/>
            <a:ext cx="7084832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85776" y="414410"/>
            <a:ext cx="8172449" cy="4315581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0" y="1100331"/>
            <a:ext cx="9144000" cy="294373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428876" y="1498472"/>
            <a:ext cx="4286250" cy="1210844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90000"/>
              </a:lnSpc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4" hasCustomPrompt="1"/>
            <p:custDataLst>
              <p:tags r:id="rId9"/>
            </p:custDataLst>
          </p:nvPr>
        </p:nvSpPr>
        <p:spPr>
          <a:xfrm>
            <a:off x="2428875" y="2853237"/>
            <a:ext cx="4349354" cy="8895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1879135"/>
            <a:ext cx="3868340" cy="276392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9135"/>
            <a:ext cx="3887391" cy="276392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92"/>
            <a:ext cx="5800725" cy="435964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85776" y="414410"/>
            <a:ext cx="8172449" cy="4315581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1100331"/>
            <a:ext cx="9144000" cy="294373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143000" y="2314979"/>
            <a:ext cx="6858000" cy="828821"/>
          </a:xfrm>
        </p:spPr>
        <p:txBody>
          <a:bodyPr anchor="ctr" anchorCtr="0">
            <a:normAutofit/>
          </a:bodyPr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1143000" y="3220013"/>
            <a:ext cx="6858000" cy="724026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85776" y="414410"/>
            <a:ext cx="8172449" cy="4315581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85776" y="1461010"/>
            <a:ext cx="8172449" cy="2222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485776" y="1255234"/>
            <a:ext cx="8172449" cy="1166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485776" y="3772559"/>
            <a:ext cx="8172449" cy="116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3314159" y="1715489"/>
            <a:ext cx="4057650" cy="994346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3314159" y="2748236"/>
            <a:ext cx="4057650" cy="742013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zh-CN" altLang="en-US" dirty="0"/>
              <a:t>单机此处编辑标题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92"/>
            <a:ext cx="7886700" cy="994346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ea typeface="黑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黑体" panose="02010609060101010101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黑体" panose="02010609060101010101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84C2C2D6-986D-4BD4-959A-358B2CEE5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30AF7097-5F72-484B-A756-AD36F93020BB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99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0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1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3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4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5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6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7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8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image" Target="../media/image2.png"/><Relationship Id="rId1" Type="http://schemas.openxmlformats.org/officeDocument/2006/relationships/tags" Target="../tags/tag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0" Type="http://schemas.openxmlformats.org/officeDocument/2006/relationships/slideLayout" Target="../slideLayouts/slideLayout11.xml"/><Relationship Id="rId2" Type="http://schemas.openxmlformats.org/officeDocument/2006/relationships/tags" Target="../tags/tag79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97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98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2020300"/>
            <a:ext cx="6858000" cy="828676"/>
          </a:xfrm>
        </p:spPr>
        <p:txBody>
          <a:bodyPr>
            <a:normAutofit fontScale="90000"/>
          </a:bodyPr>
          <a:lstStyle/>
          <a:p>
            <a:r>
              <a:rPr lang="zh-CN" altLang="zh-CN" sz="5000" dirty="0" smtClean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跨境电商产品评估与选择</a:t>
            </a:r>
            <a:endParaRPr lang="zh-CN" altLang="zh-CN" sz="5000" dirty="0" smtClean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商品预销售价格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2830" y="1708759"/>
            <a:ext cx="549211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一个商品的利润12.95美元，如果我们换成其他类似的商品，售价100美元，4倍于宠物计步器的价格，相应的其他成本也是它的4倍， 算下来利润高达76.75美元！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26219" y="4348136"/>
            <a:ext cx="86915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/>
            <a:r>
              <a:rPr lang="zh-CN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一般来说，推荐价格在75-150美元的商品。因为它减少了需要寻找大量客户的时间，还能为你营销和操作成本提供一些缓冲。</a:t>
            </a:r>
            <a:endParaRPr lang="zh-CN" altLang="en-US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7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219" y="905960"/>
            <a:ext cx="3171825" cy="33861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商品是否可订阅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2830" y="1708759"/>
            <a:ext cx="549211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Dollar Shave Club经常会发给人们一些易耗品，比如刮胡刀片。价格很便宜，但对这俱乐部来说这种订阅模式非常有效。刀片订阅开始就是1美元/月。他们以这种方式销售给同一订阅者，从而非常稳定。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22910" y="4392295"/>
            <a:ext cx="82556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 algn="ctr"/>
            <a:r>
              <a:rPr lang="zh-CN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开发一个新用户所花费的时间是维护一个老用户所花费时间的6倍</a:t>
            </a:r>
            <a:endParaRPr lang="zh-CN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9" name="图片 25" descr="IMG_256"/>
          <p:cNvPicPr>
            <a:picLocks noChangeAspect="1"/>
          </p:cNvPicPr>
          <p:nvPr/>
        </p:nvPicPr>
        <p:blipFill>
          <a:blip r:embed="rId1"/>
          <a:srcRect l="11190" r="11667"/>
          <a:stretch>
            <a:fillRect/>
          </a:stretch>
        </p:blipFill>
        <p:spPr>
          <a:xfrm>
            <a:off x="226219" y="1711616"/>
            <a:ext cx="3210878" cy="178403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商品的尺寸及重量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72439" y="1708759"/>
            <a:ext cx="4812506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这款超大号瑜伽垫，售价99美金，还算合理。但发到加拿大，40美金的运费，其他地方100美金，卖家们要么就不做这个商品了，就算做了，那利润也是非常低的。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26219" y="4362900"/>
            <a:ext cx="86915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 algn="ctr"/>
            <a:r>
              <a:rPr lang="zh-CN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如果你不打算用代发货（Drop shipping），就需要考虑运费成本，仓储成本等。如果直接从海外订货，那商品的成本就会大大提高。</a:t>
            </a:r>
            <a:endParaRPr lang="zh-CN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0" name="图片 26" descr="IMG_256"/>
          <p:cNvPicPr>
            <a:picLocks noChangeAspect="1"/>
          </p:cNvPicPr>
          <p:nvPr/>
        </p:nvPicPr>
        <p:blipFill>
          <a:blip r:embed="rId1"/>
          <a:srcRect l="11675" r="13681"/>
          <a:stretch>
            <a:fillRect/>
          </a:stretch>
        </p:blipFill>
        <p:spPr>
          <a:xfrm>
            <a:off x="226219" y="1621605"/>
            <a:ext cx="3685699" cy="196357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商品材质及质量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72439" y="1708759"/>
            <a:ext cx="4812506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商品的材质是影响商品退换货的一个关键因素，如果商品是玻璃的，那么在运输途中很容易被打碎，而塑料的则很容易损坏，这类型的商品在包装、退货等上要花费更多。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559" y="1435391"/>
            <a:ext cx="3400425" cy="233600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商品是否有季节性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3930" y="1071880"/>
            <a:ext cx="5461635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季节性的商品，销售量在每个阶段会有很大的变化，进而会影响现金流，这对一些公司来说是很严重的问题，一个理想的商品要保证稳定的现金流，所以很多卖家在反季节的时候会用各种促销活动提高销售量。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如果你的商品是高季节性的，最好先考虑好这个商品是否可能通过销往不同的国家来解决。比如圣诞节期间的圣诞树，具有非常的季节性。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495" y="1092253"/>
            <a:ext cx="2700338" cy="302180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商品的实用性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15289" y="1519846"/>
            <a:ext cx="4812506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在商品进行售卖之前，卖家们要知道这个商品的实用性，是否能解决用户的某个痛点，它是一时被需要，还是说能帮他们解决一直存在的问题。一个商品如果能解决人们的真正痛点，那它会很容易被用户接受。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910" y="1235366"/>
            <a:ext cx="3576161" cy="285464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周转库存需要的时间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60374" y="1291564"/>
            <a:ext cx="4812506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手机和平板设备套，每出来一款新型号的手机，用户们都会想要购买，而之后就会想要购买手机壳或者手机套来保护。像手机壳这种细分商品，在新款出来前它们已经获取了足够的流量和曝光度，所以与之配套的商品也要提前生产，把手机的热度转换到手机壳等商品上</a:t>
            </a:r>
            <a:r>
              <a:rPr 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4" name="图片 30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910" y="1746382"/>
            <a:ext cx="3636645" cy="17145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商品使用次数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00684" y="1696694"/>
            <a:ext cx="4812506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有的商品使用寿命很长，用户重复购买的几率很低，而耐耗品和一次性商品都可以让同一用户重复购买，本质来说是把时限置于商品本身。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销售一些较短使用寿命的商品，像剃刀，避孕套，袜子和内衣，可以保证用户不时回来购买。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5" name="图片 31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25" y="1811152"/>
            <a:ext cx="3704749" cy="194071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just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商品是否易腐烂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08634" y="1204410"/>
            <a:ext cx="4812506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食品类目下的商品，它们的保质期都比较短，而且有的商品对储藏的环境也有要求，比如保健品，药物和其他就需要避光冷藏。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如：Yummy Tummy Soup Company是一家卖自制汤和甜品的公司。他们每天烹饪的食品都会用特制的控温集装箱来运送到各地，当然这是需要雄厚的资本作为支撑的。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543" y="1385385"/>
            <a:ext cx="4113371" cy="241982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商品有任何限制或规定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31494" y="1114875"/>
            <a:ext cx="4812506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在选择这个商品之前，上网搜索或给海关等权威机构打电话查询关于商品的规定和限制，进口出口有无要求，比如一些化工品，食品和化妆品。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如图所示的Silky Polish是一个无毒无动物伤害的指甲油，商家后来得知里面含有易燃化学成分而禁止空运，所以只能被迫放弃海外市场</a:t>
            </a:r>
            <a:r>
              <a:rPr 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4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878" y="1826869"/>
            <a:ext cx="3987641" cy="1490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551878" y="489295"/>
            <a:ext cx="415319" cy="248385"/>
            <a:chOff x="1742238" y="790836"/>
            <a:chExt cx="862831" cy="516024"/>
          </a:xfrm>
          <a:solidFill>
            <a:srgbClr val="C43534"/>
          </a:solidFill>
        </p:grpSpPr>
        <p:sp>
          <p:nvSpPr>
            <p:cNvPr id="52" name="圆角矩形 51"/>
            <p:cNvSpPr/>
            <p:nvPr/>
          </p:nvSpPr>
          <p:spPr>
            <a:xfrm rot="2700000">
              <a:off x="1742238" y="790836"/>
              <a:ext cx="516024" cy="516024"/>
            </a:xfrm>
            <a:prstGeom prst="roundRect">
              <a:avLst/>
            </a:prstGeom>
            <a:grpFill/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 rot="2700000">
              <a:off x="2089045" y="790836"/>
              <a:ext cx="516024" cy="516024"/>
            </a:xfrm>
            <a:prstGeom prst="roundRect">
              <a:avLst/>
            </a:prstGeom>
            <a:grpFill/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214791" y="829919"/>
            <a:ext cx="5167374" cy="825341"/>
            <a:chOff x="10887" y="1434"/>
            <a:chExt cx="7310" cy="1733"/>
          </a:xfrm>
          <a:solidFill>
            <a:srgbClr val="AC1A21"/>
          </a:solidFill>
        </p:grpSpPr>
        <p:sp>
          <p:nvSpPr>
            <p:cNvPr id="11" name="圆角矩形 10"/>
            <p:cNvSpPr/>
            <p:nvPr/>
          </p:nvSpPr>
          <p:spPr>
            <a:xfrm>
              <a:off x="10887" y="1434"/>
              <a:ext cx="7310" cy="173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222" y="1721"/>
              <a:ext cx="6891" cy="11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第</a:t>
              </a:r>
              <a:r>
                <a:rPr lang="en-US" altLang="zh-CN"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章</a:t>
              </a:r>
              <a:r>
                <a:rPr lang="en-US"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3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对产品进行全面评估</a:t>
              </a:r>
              <a:endParaRPr lang="zh-CN" altLang="en-US" sz="3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15515" y="1885315"/>
            <a:ext cx="5166995" cy="2800985"/>
            <a:chOff x="5832" y="4140"/>
            <a:chExt cx="4485" cy="4496"/>
          </a:xfrm>
        </p:grpSpPr>
        <p:sp>
          <p:nvSpPr>
            <p:cNvPr id="15" name="文本框 14"/>
            <p:cNvSpPr txBox="1"/>
            <p:nvPr/>
          </p:nvSpPr>
          <p:spPr>
            <a:xfrm>
              <a:off x="5837" y="4140"/>
              <a:ext cx="4480" cy="655"/>
            </a:xfrm>
            <a:prstGeom prst="roundRect">
              <a:avLst/>
            </a:prstGeom>
            <a:ln>
              <a:solidFill>
                <a:srgbClr val="C4353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r>
                <a:rPr lang="en-US" altLang="zh-CN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.1 分析产品细化市场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832" y="7016"/>
              <a:ext cx="4480" cy="655"/>
            </a:xfrm>
            <a:prstGeom prst="roundRect">
              <a:avLst/>
            </a:prstGeom>
            <a:ln>
              <a:solidFill>
                <a:srgbClr val="C4353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.4 判断产品趋势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832" y="7981"/>
              <a:ext cx="4480" cy="655"/>
            </a:xfrm>
            <a:prstGeom prst="roundRect">
              <a:avLst/>
            </a:prstGeom>
            <a:ln>
              <a:solidFill>
                <a:srgbClr val="C4353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.5 全面评估产品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832" y="5217"/>
              <a:ext cx="4480" cy="655"/>
            </a:xfrm>
            <a:prstGeom prst="roundRect">
              <a:avLst/>
            </a:prstGeom>
            <a:ln>
              <a:solidFill>
                <a:srgbClr val="C4353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.2 分析产品市场需求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832" y="6182"/>
              <a:ext cx="4480" cy="655"/>
            </a:xfrm>
            <a:prstGeom prst="roundRect">
              <a:avLst/>
            </a:prstGeom>
            <a:ln>
              <a:solidFill>
                <a:srgbClr val="C4353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.3 分析产品竞争对手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18863" y="868416"/>
            <a:ext cx="4225137" cy="27000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0" y="1307588"/>
            <a:ext cx="9144000" cy="910828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连接符 12"/>
          <p:cNvCxnSpPr/>
          <p:nvPr/>
        </p:nvCxnSpPr>
        <p:spPr>
          <a:xfrm>
            <a:off x="806623" y="1421941"/>
            <a:ext cx="0" cy="68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63625" y="1421765"/>
            <a:ext cx="359791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黑体" panose="02010609060101010101" charset="-122"/>
              </a:rPr>
              <a:t>Part Two.</a:t>
            </a:r>
            <a:endParaRPr lang="en-US" altLang="zh-CN" sz="4050" b="1" dirty="0" smtClean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  <a:sym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3523" y="2550130"/>
            <a:ext cx="36922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课堂小结</a:t>
            </a:r>
            <a:endParaRPr lang="zh-CN" altLang="en-US" sz="4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065" y="89535"/>
            <a:ext cx="6579235" cy="498792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06855" y="258371"/>
            <a:ext cx="2551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课堂小结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780246" y="1007719"/>
            <a:ext cx="897731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50" b="1">
                <a:solidFill>
                  <a:schemeClr val="bg1"/>
                </a:solidFill>
              </a:rPr>
              <a:t>内容总结</a:t>
            </a:r>
            <a:endParaRPr lang="zh-CN" altLang="en-US" sz="135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18863" y="868416"/>
            <a:ext cx="4225137" cy="27000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0" y="1307588"/>
            <a:ext cx="9144000" cy="910828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连接符 12"/>
          <p:cNvCxnSpPr/>
          <p:nvPr/>
        </p:nvCxnSpPr>
        <p:spPr>
          <a:xfrm>
            <a:off x="806623" y="1421941"/>
            <a:ext cx="0" cy="68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63522" y="1416753"/>
            <a:ext cx="35977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黑体" panose="02010609060101010101" charset="-122"/>
              </a:rPr>
              <a:t>Part Three.</a:t>
            </a:r>
            <a:endParaRPr lang="en-US" altLang="zh-CN" sz="4050" b="1" dirty="0" smtClean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  <a:sym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3523" y="2550130"/>
            <a:ext cx="36922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课后作业</a:t>
            </a:r>
            <a:endParaRPr lang="zh-CN" altLang="en-US" sz="4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406855" y="258371"/>
            <a:ext cx="2551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课后作业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538413" y="1115034"/>
            <a:ext cx="60236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请对链接中的产品进行全面评估。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7690" y="4410525"/>
            <a:ext cx="624459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350">
                <a:latin typeface="黑体" panose="02010609060101010101" charset="-122"/>
                <a:ea typeface="黑体" panose="02010609060101010101" charset="-122"/>
              </a:rPr>
              <a:t>https://detail.1688.com/offer/41567305885.html?spm=a262eq.12572798.jsczf959.2.10a32fb1bVC5rV</a:t>
            </a:r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8465" y="1865630"/>
            <a:ext cx="2430145" cy="246316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98354" y="1056799"/>
            <a:ext cx="1740694" cy="730568"/>
            <a:chOff x="4536" y="1719"/>
            <a:chExt cx="2316" cy="972"/>
          </a:xfrm>
        </p:grpSpPr>
        <p:sp>
          <p:nvSpPr>
            <p:cNvPr id="5" name="对角圆角矩形 4"/>
            <p:cNvSpPr/>
            <p:nvPr/>
          </p:nvSpPr>
          <p:spPr>
            <a:xfrm>
              <a:off x="4536" y="1719"/>
              <a:ext cx="2316" cy="972"/>
            </a:xfrm>
            <a:prstGeom prst="round2DiagRect">
              <a:avLst/>
            </a:prstGeom>
            <a:solidFill>
              <a:srgbClr val="C435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79" y="1901"/>
              <a:ext cx="2048" cy="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课后作业</a:t>
              </a:r>
              <a:endParaRPr lang="zh-CN" altLang="en-US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谢谢观看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4026218" y="1076775"/>
            <a:ext cx="5117783" cy="2938939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90048" y="1612556"/>
            <a:ext cx="4374833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sz="4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lang="en-US" altLang="zh-CN" sz="4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endParaRPr lang="en-US" altLang="zh-CN" sz="4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en-US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全面评估产品</a:t>
            </a:r>
            <a:endParaRPr lang="zh-CN" altLang="en-US" sz="36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3" y="1076775"/>
            <a:ext cx="3918585" cy="293846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91001" y="265245"/>
            <a:ext cx="50530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对产品进行全面评估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50"/>
            <a:ext cx="4029075" cy="51435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1939979"/>
            <a:ext cx="4029075" cy="1264443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ïṡ1ídé"/>
          <p:cNvSpPr/>
          <p:nvPr/>
        </p:nvSpPr>
        <p:spPr>
          <a:xfrm>
            <a:off x="265430" y="2268220"/>
            <a:ext cx="3498850" cy="771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zh-CN" altLang="en-US" sz="35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目录</a:t>
            </a:r>
            <a:r>
              <a:rPr lang="en-US" altLang="zh-CN" sz="35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/</a:t>
            </a:r>
            <a:r>
              <a:rPr lang="en-US" altLang="zh-CN" sz="35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CONTENTS</a:t>
            </a:r>
            <a:endParaRPr lang="en-US" altLang="zh-CN" sz="35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770477" y="1823773"/>
            <a:ext cx="557213" cy="557213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endParaRPr lang="en-US" altLang="zh-CN" sz="30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9" name="iṣḷiḋè"/>
          <p:cNvSpPr txBox="1"/>
          <p:nvPr/>
        </p:nvSpPr>
        <p:spPr>
          <a:xfrm>
            <a:off x="5426393" y="2004034"/>
            <a:ext cx="3205639" cy="196691"/>
          </a:xfrm>
          <a:prstGeom prst="rect">
            <a:avLst/>
          </a:prstGeom>
          <a:noFill/>
        </p:spPr>
        <p:txBody>
          <a:bodyPr wrap="none" lIns="270000" tIns="0" rIns="0" bIns="0" anchor="b" anchorCtr="0">
            <a:noAutofit/>
          </a:bodyPr>
          <a:lstStyle/>
          <a:p>
            <a:pPr indent="0" algn="l">
              <a:buClr>
                <a:srgbClr val="AC1A21"/>
              </a:buClr>
              <a:buFont typeface="Wingdings" panose="05000000000000000000" pitchFamily="2" charset="2"/>
              <a:buNone/>
            </a:pPr>
            <a:r>
              <a:rPr lang="zh-CN" altLang="en-US" sz="2500" dirty="0" smtClean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全面评估产品的维度</a:t>
            </a:r>
            <a:endParaRPr lang="zh-CN" altLang="en-US" sz="2500" dirty="0" smtClean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770477" y="2548150"/>
            <a:ext cx="557213" cy="557213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endParaRPr lang="en-US" altLang="zh-CN" sz="30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2" name="ïš1îdé"/>
          <p:cNvSpPr txBox="1"/>
          <p:nvPr/>
        </p:nvSpPr>
        <p:spPr>
          <a:xfrm>
            <a:off x="5426393" y="2728411"/>
            <a:ext cx="3205639" cy="196691"/>
          </a:xfrm>
          <a:prstGeom prst="rect">
            <a:avLst/>
          </a:prstGeom>
          <a:noFill/>
        </p:spPr>
        <p:txBody>
          <a:bodyPr wrap="none" lIns="270000" tIns="0" rIns="0" bIns="0" anchor="b" anchorCtr="0">
            <a:noAutofit/>
          </a:bodyPr>
          <a:lstStyle/>
          <a:p>
            <a:r>
              <a:rPr lang="zh-CN" altLang="en-US" sz="2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课堂小结</a:t>
            </a:r>
            <a:endParaRPr lang="zh-CN" altLang="en-US" sz="2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5" name="ïš1îdé"/>
          <p:cNvSpPr txBox="1"/>
          <p:nvPr/>
        </p:nvSpPr>
        <p:spPr>
          <a:xfrm>
            <a:off x="5426393" y="3550578"/>
            <a:ext cx="3205639" cy="196691"/>
          </a:xfrm>
          <a:prstGeom prst="rect">
            <a:avLst/>
          </a:prstGeom>
          <a:noFill/>
        </p:spPr>
        <p:txBody>
          <a:bodyPr wrap="none" lIns="270000" tIns="0" rIns="0" bIns="0" anchor="b" anchorCtr="0">
            <a:noAutofit/>
          </a:bodyPr>
          <a:p>
            <a:r>
              <a:rPr lang="zh-CN" altLang="en-US" sz="2500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课后作业</a:t>
            </a:r>
            <a:endParaRPr lang="zh-CN" altLang="en-US" sz="2500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70477" y="3272527"/>
            <a:ext cx="557213" cy="557213"/>
          </a:xfrm>
          <a:prstGeom prst="rect">
            <a:avLst/>
          </a:prstGeom>
          <a:solidFill>
            <a:srgbClr val="AC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endParaRPr lang="en-US" altLang="zh-CN" sz="30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9" grpId="0" bldLvl="0" animBg="1"/>
      <p:bldP spid="31" grpId="0"/>
      <p:bldP spid="32" grpId="0" bldLvl="0" animBg="1"/>
      <p:bldP spid="50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18863" y="868416"/>
            <a:ext cx="4225137" cy="2700000"/>
          </a:xfrm>
          <a:prstGeom prst="rect">
            <a:avLst/>
          </a:prstGeom>
          <a:blipFill>
            <a:blip r:embed="rId1"/>
            <a:stretch>
              <a:fillRect l="-30579" r="-30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0" y="1307588"/>
            <a:ext cx="9144000" cy="910828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连接符 12"/>
          <p:cNvCxnSpPr/>
          <p:nvPr/>
        </p:nvCxnSpPr>
        <p:spPr>
          <a:xfrm>
            <a:off x="806623" y="1421941"/>
            <a:ext cx="0" cy="68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63522" y="1416753"/>
            <a:ext cx="35977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黑体" panose="02010609060101010101" charset="-122"/>
              </a:rPr>
              <a:t>Part One.</a:t>
            </a:r>
            <a:endParaRPr lang="en-US" altLang="zh-CN" sz="4050" b="1" dirty="0" smtClean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  <a:sym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0496" y="2332646"/>
            <a:ext cx="4702969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>
              <a:buClr>
                <a:srgbClr val="AC1A21"/>
              </a:buClr>
              <a:buFont typeface="Wingdings" panose="05000000000000000000" pitchFamily="2" charset="2"/>
              <a:buNone/>
            </a:pPr>
            <a:r>
              <a:rPr lang="zh-CN" altLang="en-US" sz="4500" dirty="0" smtClean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全面评估产品的维度</a:t>
            </a:r>
            <a:endParaRPr lang="zh-CN" altLang="en-US" sz="4500" dirty="0" smtClean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857" name="Group 14857"/>
          <p:cNvGrpSpPr/>
          <p:nvPr>
            <p:custDataLst>
              <p:tags r:id="rId1"/>
            </p:custDataLst>
          </p:nvPr>
        </p:nvGrpSpPr>
        <p:grpSpPr>
          <a:xfrm>
            <a:off x="686433" y="955259"/>
            <a:ext cx="3522071" cy="3684724"/>
            <a:chOff x="0" y="0"/>
            <a:chExt cx="5009165" cy="5240493"/>
          </a:xfrm>
        </p:grpSpPr>
        <p:sp>
          <p:nvSpPr>
            <p:cNvPr id="14855" name="Shape 14855"/>
            <p:cNvSpPr/>
            <p:nvPr>
              <p:custDataLst>
                <p:tags r:id="rId2"/>
              </p:custDataLst>
            </p:nvPr>
          </p:nvSpPr>
          <p:spPr>
            <a:xfrm flipH="1">
              <a:off x="0" y="0"/>
              <a:ext cx="5009166" cy="524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35" y="0"/>
                  </a:moveTo>
                  <a:lnTo>
                    <a:pt x="0" y="21600"/>
                  </a:lnTo>
                  <a:lnTo>
                    <a:pt x="21600" y="17462"/>
                  </a:lnTo>
                </a:path>
              </a:pathLst>
            </a:custGeom>
            <a:noFill/>
            <a:ln w="25400" cap="flat">
              <a:solidFill>
                <a:srgbClr val="FFFFFF">
                  <a:lumMod val="75000"/>
                </a:srgb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p>
              <a:pPr defTabSz="457200"/>
              <a:endParaRPr sz="352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856" name="Shape 14856"/>
            <p:cNvSpPr/>
            <p:nvPr>
              <p:custDataLst>
                <p:tags r:id="rId3"/>
              </p:custDataLst>
            </p:nvPr>
          </p:nvSpPr>
          <p:spPr>
            <a:xfrm flipH="1" flipV="1">
              <a:off x="628802" y="1839579"/>
              <a:ext cx="4374315" cy="3389096"/>
            </a:xfrm>
            <a:prstGeom prst="line">
              <a:avLst/>
            </a:prstGeom>
            <a:noFill/>
            <a:ln w="25400" cap="flat">
              <a:solidFill>
                <a:srgbClr val="FFFFFF">
                  <a:lumMod val="75000"/>
                </a:srgbClr>
              </a:solidFill>
              <a:custDash>
                <a:ds d="200000" sp="200000"/>
              </a:custDash>
              <a:miter lim="400000"/>
              <a:headEnd type="oval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p>
              <a:pPr defTabSz="457200"/>
              <a:endParaRPr sz="352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4858" name="Shape 14858"/>
          <p:cNvSpPr/>
          <p:nvPr>
            <p:custDataLst>
              <p:tags r:id="rId4"/>
            </p:custDataLst>
          </p:nvPr>
        </p:nvSpPr>
        <p:spPr>
          <a:xfrm flipH="1">
            <a:off x="691518" y="965428"/>
            <a:ext cx="1696768" cy="2945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extrusionOk="0">
                <a:moveTo>
                  <a:pt x="0" y="0"/>
                </a:moveTo>
                <a:lnTo>
                  <a:pt x="0" y="16506"/>
                </a:lnTo>
                <a:lnTo>
                  <a:pt x="21558" y="21600"/>
                </a:lnTo>
                <a:cubicBezTo>
                  <a:pt x="21600" y="15221"/>
                  <a:pt x="17409" y="8834"/>
                  <a:pt x="8975" y="3966"/>
                </a:cubicBezTo>
                <a:cubicBezTo>
                  <a:pt x="6234" y="2384"/>
                  <a:pt x="3207" y="1065"/>
                  <a:pt x="0" y="0"/>
                </a:cubicBezTo>
                <a:close/>
              </a:path>
            </a:pathLst>
          </a:custGeom>
          <a:solidFill>
            <a:srgbClr val="99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p>
            <a:pPr defTabSz="457200"/>
            <a:endParaRPr sz="3520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860" name="Shape 14860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flipH="1">
            <a:off x="1537238" y="1859285"/>
            <a:ext cx="1296000" cy="2249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extrusionOk="0">
                <a:moveTo>
                  <a:pt x="0" y="0"/>
                </a:moveTo>
                <a:lnTo>
                  <a:pt x="0" y="16506"/>
                </a:lnTo>
                <a:lnTo>
                  <a:pt x="21558" y="21600"/>
                </a:lnTo>
                <a:cubicBezTo>
                  <a:pt x="21600" y="15221"/>
                  <a:pt x="17409" y="8834"/>
                  <a:pt x="8975" y="3966"/>
                </a:cubicBezTo>
                <a:cubicBezTo>
                  <a:pt x="6234" y="2384"/>
                  <a:pt x="3207" y="1065"/>
                  <a:pt x="0" y="0"/>
                </a:cubicBezTo>
                <a:close/>
              </a:path>
            </a:pathLst>
          </a:custGeom>
          <a:solidFill>
            <a:srgbClr val="99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p>
            <a:pPr defTabSz="457200"/>
            <a:endParaRPr sz="3520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861" name="Shape 14861"/>
          <p:cNvSpPr/>
          <p:nvPr>
            <p:custDataLst>
              <p:tags r:id="rId6"/>
            </p:custDataLst>
          </p:nvPr>
        </p:nvSpPr>
        <p:spPr>
          <a:xfrm flipH="1">
            <a:off x="2434585" y="2789467"/>
            <a:ext cx="845078" cy="1467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extrusionOk="0">
                <a:moveTo>
                  <a:pt x="0" y="0"/>
                </a:moveTo>
                <a:lnTo>
                  <a:pt x="0" y="16506"/>
                </a:lnTo>
                <a:lnTo>
                  <a:pt x="21558" y="21600"/>
                </a:lnTo>
                <a:cubicBezTo>
                  <a:pt x="21600" y="15221"/>
                  <a:pt x="17409" y="8834"/>
                  <a:pt x="8975" y="3966"/>
                </a:cubicBezTo>
                <a:cubicBezTo>
                  <a:pt x="6234" y="2384"/>
                  <a:pt x="3207" y="1065"/>
                  <a:pt x="0" y="0"/>
                </a:cubicBezTo>
                <a:close/>
              </a:path>
            </a:pathLst>
          </a:custGeom>
          <a:solidFill>
            <a:srgbClr val="99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p>
            <a:pPr defTabSz="457200"/>
            <a:endParaRPr sz="3520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291978" y="2364587"/>
            <a:ext cx="4495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defTabSz="457200"/>
            <a:r>
              <a:rPr kumimoji="1" lang="en-US" altLang="zh-CN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03</a:t>
            </a:r>
            <a:endParaRPr kumimoji="1" lang="en-US" altLang="zh-CN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2047013" y="2882924"/>
            <a:ext cx="5028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457200"/>
            <a:r>
              <a:rPr kumimoji="1" lang="en-US" altLang="zh-CN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02</a:t>
            </a:r>
            <a:endParaRPr kumimoji="1" lang="en-US" altLang="zh-CN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673933" y="3440193"/>
            <a:ext cx="5028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457200"/>
            <a:r>
              <a:rPr kumimoji="1" lang="en-US" altLang="zh-CN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01</a:t>
            </a:r>
            <a:endParaRPr kumimoji="1" lang="en-US" altLang="zh-CN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4046468" y="1732120"/>
            <a:ext cx="3708346" cy="793766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/>
          <a:p>
            <a:pPr algn="ctr" defTabSz="457200"/>
            <a:endParaRPr kumimoji="1" lang="zh-CN" altLang="en-US" sz="20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6" name="直线连接符 5"/>
          <p:cNvCxnSpPr/>
          <p:nvPr>
            <p:custDataLst>
              <p:tags r:id="rId11"/>
            </p:custDataLst>
          </p:nvPr>
        </p:nvCxnSpPr>
        <p:spPr>
          <a:xfrm>
            <a:off x="4046469" y="1732120"/>
            <a:ext cx="0" cy="793766"/>
          </a:xfrm>
          <a:prstGeom prst="line">
            <a:avLst/>
          </a:prstGeom>
          <a:ln w="25400">
            <a:solidFill>
              <a:srgbClr val="2196F3"/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sp>
        <p:nvSpPr>
          <p:cNvPr id="27" name="矩形 26"/>
          <p:cNvSpPr/>
          <p:nvPr>
            <p:custDataLst>
              <p:tags r:id="rId12"/>
            </p:custDataLst>
          </p:nvPr>
        </p:nvSpPr>
        <p:spPr>
          <a:xfrm>
            <a:off x="4435437" y="2789168"/>
            <a:ext cx="3708346" cy="793766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/>
          <a:p>
            <a:pPr algn="ctr" defTabSz="457200"/>
            <a:endParaRPr kumimoji="1" lang="zh-CN" altLang="en-US" sz="20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0" name="直线连接符 29"/>
          <p:cNvCxnSpPr/>
          <p:nvPr>
            <p:custDataLst>
              <p:tags r:id="rId13"/>
            </p:custDataLst>
          </p:nvPr>
        </p:nvCxnSpPr>
        <p:spPr>
          <a:xfrm>
            <a:off x="4435438" y="2789168"/>
            <a:ext cx="0" cy="793766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sp>
        <p:nvSpPr>
          <p:cNvPr id="32" name="矩形 31"/>
          <p:cNvSpPr/>
          <p:nvPr>
            <p:custDataLst>
              <p:tags r:id="rId14"/>
            </p:custDataLst>
          </p:nvPr>
        </p:nvSpPr>
        <p:spPr>
          <a:xfrm>
            <a:off x="4824407" y="3846217"/>
            <a:ext cx="3708346" cy="793766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/>
          <a:p>
            <a:pPr algn="ctr" defTabSz="457200"/>
            <a:endParaRPr kumimoji="1" lang="zh-CN" altLang="en-US" sz="20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5" name="直线连接符 34"/>
          <p:cNvCxnSpPr/>
          <p:nvPr>
            <p:custDataLst>
              <p:tags r:id="rId15"/>
            </p:custDataLst>
          </p:nvPr>
        </p:nvCxnSpPr>
        <p:spPr>
          <a:xfrm>
            <a:off x="4824407" y="3846217"/>
            <a:ext cx="0" cy="793766"/>
          </a:xfrm>
          <a:prstGeom prst="line">
            <a:avLst/>
          </a:prstGeom>
          <a:ln w="25400">
            <a:solidFill>
              <a:srgbClr val="8BC34A"/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4120375" y="1820899"/>
            <a:ext cx="3634440" cy="59064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r>
              <a:rPr lang="zh-CN" altLang="en-US" sz="2000" spc="150" dirty="0">
                <a:latin typeface="黑体" panose="02010609060101010101" charset="-122"/>
                <a:ea typeface="黑体" panose="02010609060101010101" charset="-122"/>
              </a:rPr>
              <a:t>用户的类型</a:t>
            </a:r>
            <a:endParaRPr lang="zh-CN" altLang="en-US" sz="2000" spc="1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7"/>
            </p:custDataLst>
          </p:nvPr>
        </p:nvSpPr>
        <p:spPr>
          <a:xfrm>
            <a:off x="4472390" y="2883211"/>
            <a:ext cx="3634440" cy="59064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r>
              <a:rPr lang="zh-CN" altLang="en-US" sz="2000" spc="150" dirty="0">
                <a:latin typeface="黑体" panose="02010609060101010101" charset="-122"/>
                <a:ea typeface="黑体" panose="02010609060101010101" charset="-122"/>
              </a:rPr>
              <a:t>年龄阶段</a:t>
            </a:r>
            <a:endParaRPr lang="zh-CN" altLang="en-US" sz="2000" spc="1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8"/>
            </p:custDataLst>
          </p:nvPr>
        </p:nvSpPr>
        <p:spPr>
          <a:xfrm>
            <a:off x="4861360" y="3929726"/>
            <a:ext cx="3634440" cy="59064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r>
              <a:rPr lang="zh-CN" altLang="en-US" sz="2000" spc="150">
                <a:latin typeface="黑体" panose="02010609060101010101" charset="-122"/>
                <a:ea typeface="黑体" panose="02010609060101010101" charset="-122"/>
              </a:rPr>
              <a:t>在线购买能力</a:t>
            </a:r>
            <a:endParaRPr lang="zh-CN" altLang="en-US" sz="2000" spc="1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商品的目标客户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406718" y="258577"/>
            <a:ext cx="48434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商品的目标客户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19663" y="2015464"/>
            <a:ext cx="4044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Clothes for Seniors为老年人提供定制服装，直接受众群体可能不怎么经常上网，那么就需要调整销售策略，或者主攻他们的子女营销。</a:t>
            </a:r>
            <a:endParaRPr lang="zh-CN" altLang="en-US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271" y="1592077"/>
            <a:ext cx="4475798" cy="2287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利润计算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2830" y="1708759"/>
            <a:ext cx="549211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如图所示的宠物计步器。参考其他宠物计步器，销售价格是24.99美金。再通过其他网站发现，我们可以以2美元的价格拿到它。看这个价格差，利润是非常可观的。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6" name="图片 22" descr="IMG_256"/>
          <p:cNvPicPr>
            <a:picLocks noChangeAspect="1"/>
          </p:cNvPicPr>
          <p:nvPr/>
        </p:nvPicPr>
        <p:blipFill>
          <a:blip r:embed="rId1"/>
          <a:srcRect l="14508" r="14063"/>
          <a:stretch>
            <a:fillRect/>
          </a:stretch>
        </p:blipFill>
        <p:spPr>
          <a:xfrm>
            <a:off x="422910" y="1753050"/>
            <a:ext cx="2936558" cy="13411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888180"/>
            <a:ext cx="9144000" cy="3430429"/>
          </a:xfrm>
          <a:prstGeom prst="rect">
            <a:avLst/>
          </a:prstGeom>
          <a:solidFill>
            <a:srgbClr val="AC1A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2910" y="258577"/>
            <a:ext cx="5058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AC1A21"/>
              </a:buClr>
              <a:buFont typeface="Wingdings" panose="05000000000000000000" pitchFamily="2" charset="2"/>
              <a:buChar char="p"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 利润计算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2830" y="1708759"/>
            <a:ext cx="549211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运费、包装费、人工费等一些费用算下来，加上成本费一共花费了17.04美元，而这个商品的销售价和运费加起来一共是29.99美元，最后利润则只有12.95美元。</a:t>
            </a:r>
            <a:endParaRPr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8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814" y="905801"/>
            <a:ext cx="3150394" cy="33861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1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2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3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4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5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6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7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8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109.xml><?xml version="1.0" encoding="utf-8"?>
<p:tagLst xmlns:p="http://schemas.openxmlformats.org/presentationml/2006/main">
  <p:tag name="KSO_WM_TEMPLATE_CATEGORY" val="custom"/>
  <p:tag name="KSO_WM_TEMPLATE_INDEX" val="20185047"/>
  <p:tag name="KSO_WM_UNIT_TYPE" val="a"/>
  <p:tag name="KSO_WM_UNIT_INDEX" val="1"/>
  <p:tag name="KSO_WM_UNIT_ID" val="custom20185047_23*a*1"/>
  <p:tag name="KSO_WM_UNIT_LAYERLEVEL" val="1"/>
  <p:tag name="KSO_WM_UNIT_VALUE" val="6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谢谢观看"/>
  <p:tag name="KSO_WM_UNIT_NOCLEAR" val="0"/>
  <p:tag name="KSO_WM_UNIT_DIAGRAM_ISNUMVISUAL" val="0"/>
  <p:tag name="KSO_WM_UNIT_DIAGRAM_ISREFERUNIT" val="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TEMPLATE_CATEGORY" val="custom"/>
  <p:tag name="KSO_WM_TEMPLATE_INDEX" val="20185047"/>
  <p:tag name="KSO_WM_UNIT_TYPE" val="b"/>
  <p:tag name="KSO_WM_UNIT_INDEX" val="1"/>
  <p:tag name="KSO_WM_UNIT_ID" val="custom20185047_23*b*1"/>
  <p:tag name="KSO_WM_UNIT_LAYERLEVEL" val="1"/>
  <p:tag name="KSO_WM_UNIT_VALUE" val="30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THANK YOU"/>
  <p:tag name="KSO_WM_UNIT_NOCLEAR" val="0"/>
  <p:tag name="KSO_WM_UNIT_DIAGRAM_ISNUMVISUAL" val="0"/>
  <p:tag name="KSO_WM_UNIT_DIAGRAM_ISREFERUNIT" val="0"/>
</p:tagLst>
</file>

<file path=ppt/tags/tag111.xml><?xml version="1.0" encoding="utf-8"?>
<p:tagLst xmlns:p="http://schemas.openxmlformats.org/presentationml/2006/main">
  <p:tag name="KSO_WM_TEMPLATE_CATEGORY" val="custom"/>
  <p:tag name="KSO_WM_TEMPLATE_INDEX" val="20185047"/>
  <p:tag name="KSO_WM_TAG_VERSION" val="1.0"/>
  <p:tag name="KSO_WM_SLIDE_ID" val="custom20185047_23"/>
  <p:tag name="KSO_WM_SLIDE_INDEX" val="23"/>
  <p:tag name="KSO_WM_SLIDE_ITEM_CNT" val="0"/>
  <p:tag name="KSO_WM_SLIDE_LAYOUT" val="a_b"/>
  <p:tag name="KSO_WM_SLIDE_LAYOUT_CNT" val="1_1"/>
  <p:tag name="KSO_WM_SLIDE_TYPE" val="endPage"/>
  <p:tag name="KSO_WM_BEAUTIFY_FLAG" val="#wm#"/>
  <p:tag name="KSO_WM_SLIDE_SUBTYPE" val="pureTxt"/>
  <p:tag name="KSO_WM_TEMPLATE_SUBCATEGORY" val="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5047"/>
</p:tagLst>
</file>

<file path=ppt/tags/tag66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5047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TEMPLATE_CATEGORY" val="custom"/>
  <p:tag name="KSO_WM_TEMPLATE_INDEX" val="20185047"/>
  <p:tag name="KSO_WM_TAG_VERSION" val="1.0"/>
  <p:tag name="KSO_WM_TEMPLATE_THUMBS_INDEX" val="1、6、10、16、19、20、23"/>
  <p:tag name="KSO_WM_BEAUTIFY_FLAG" val="#wm#"/>
  <p:tag name="KSO_WM_TEMPLATE_SUBCATEGORY" val="0"/>
</p:tagLst>
</file>

<file path=ppt/tags/tag71.xml><?xml version="1.0" encoding="utf-8"?>
<p:tagLst xmlns:p="http://schemas.openxmlformats.org/presentationml/2006/main">
  <p:tag name="KSO_WM_TAG_VERSION" val="1.0"/>
  <p:tag name="KSO_WM_TEMPLATE_CATEGORY" val="diagram"/>
  <p:tag name="KSO_WM_TEMPLATE_INDEX" val="20177054"/>
</p:tagLst>
</file>

<file path=ppt/tags/tag72.xml><?xml version="1.0" encoding="utf-8"?>
<p:tagLst xmlns:p="http://schemas.openxmlformats.org/presentationml/2006/main">
  <p:tag name="KSO_WM_TAG_VERSION" val="1.0"/>
  <p:tag name="KSO_WM_TEMPLATE_CATEGORY" val="diagram"/>
  <p:tag name="KSO_WM_TEMPLATE_INDEX" val="20177054"/>
</p:tagLst>
</file>

<file path=ppt/tags/tag73.xml><?xml version="1.0" encoding="utf-8"?>
<p:tagLst xmlns:p="http://schemas.openxmlformats.org/presentationml/2006/main">
  <p:tag name="KSO_WM_TEMPLATE_CATEGORY" val="diagram"/>
  <p:tag name="KSO_WM_TEMPLATE_INDEX" val="20177054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TEMPLATE_CATEGORY" val="custom"/>
  <p:tag name="KSO_WM_TEMPLATE_INDEX" val="20185047"/>
  <p:tag name="KSO_WM_UNIT_TYPE" val="a"/>
  <p:tag name="KSO_WM_UNIT_INDEX" val="1"/>
  <p:tag name="KSO_WM_UNIT_ID" val="custom20185047_1*a*1"/>
  <p:tag name="KSO_WM_UNIT_LAYERLEVEL" val="1"/>
  <p:tag name="KSO_WM_UNIT_VALUE" val="13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红色欧美商务模板"/>
  <p:tag name="KSO_WM_UNIT_NOCLEAR" val="0"/>
  <p:tag name="KSO_WM_UNIT_DIAGRAM_ISNUMVISUAL" val="0"/>
  <p:tag name="KSO_WM_UNIT_DIAGRAM_ISREFERUNIT" val="0"/>
</p:tagLst>
</file>

<file path=ppt/tags/tag75.xml><?xml version="1.0" encoding="utf-8"?>
<p:tagLst xmlns:p="http://schemas.openxmlformats.org/presentationml/2006/main">
  <p:tag name="KSO_WM_TEMPLATE_CATEGORY" val="custom"/>
  <p:tag name="KSO_WM_TEMPLATE_INDEX" val="20185047"/>
  <p:tag name="KSO_WM_TAG_VERSION" val="1.0"/>
  <p:tag name="KSO_WM_SLIDE_ID" val="custom20185047_1"/>
  <p:tag name="KSO_WM_SLIDE_INDEX" val="1"/>
  <p:tag name="KSO_WM_SLIDE_ITEM_CNT" val="0"/>
  <p:tag name="KSO_WM_SLIDE_LAYOUT" val="a_b"/>
  <p:tag name="KSO_WM_SLIDE_LAYOUT_CNT" val="1_1"/>
  <p:tag name="KSO_WM_SLIDE_TYPE" val="title"/>
  <p:tag name="KSO_WM_TEMPLATE_THUMBS_INDEX" val="1、6、10、16、19、20、23"/>
  <p:tag name="KSO_WM_BEAUTIFY_FLAG" val="#wm#"/>
  <p:tag name="KSO_WM_SLIDE_SUBTYPE" val="pureTxt"/>
  <p:tag name="KSO_WM_TEMPLATE_SUBCATEGORY" val="0"/>
  <p:tag name="KSO_WM_SLIDE_MODEL_TYPE" val="cover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1345_1*i*1"/>
  <p:tag name="KSO_WM_TEMPLATE_CATEGORY" val="diagram"/>
  <p:tag name="KSO_WM_TEMPLATE_INDEX" val="20191345"/>
  <p:tag name="KSO_WM_UNIT_LAYERLEVEL" val="1"/>
  <p:tag name="KSO_WM_TAG_VERSION" val="1.0"/>
  <p:tag name="KSO_WM_BEAUTIFY_FLAG" val="#wm#"/>
  <p:tag name="KSO_WM_UNIT_COLOR_SCHEME_SHAPE_ID" val="19"/>
  <p:tag name="KSO_WM_UNIT_COLOR_SCHEME_PARENT_PAGE" val="0_1"/>
  <p:tag name="KSO_WM_UNIT_ADJUSTLAYOUT_ID" val="19"/>
</p:tagLst>
</file>

<file path=ppt/tags/tag77.xml><?xml version="1.0" encoding="utf-8"?>
<p:tagLst xmlns:p="http://schemas.openxmlformats.org/presentationml/2006/main">
  <p:tag name="KSO_WM_SLIDE_ID" val="diagram20191345_1"/>
  <p:tag name="KSO_WM_SLIDE_TYPE" val="text"/>
  <p:tag name="KSO_WM_SLIDE_SUBTYPE" val="picTxt"/>
  <p:tag name="KSO_WM_SLIDE_ITEM_CNT" val="0"/>
  <p:tag name="KSO_WM_SLIDE_INDEX" val="1"/>
  <p:tag name="KSO_WM_SLIDE_SIZE" val="960*423"/>
  <p:tag name="KSO_WM_SLIDE_POSITION" val="0*58"/>
  <p:tag name="KSO_WM_TAG_VERSION" val="1.0"/>
  <p:tag name="KSO_WM_BEAUTIFY_FLAG" val="#wm#"/>
  <p:tag name="KSO_WM_TEMPLATE_CATEGORY" val="diagram"/>
  <p:tag name="KSO_WM_TEMPLATE_INDEX" val="20191345"/>
  <p:tag name="KSO_WM_SLIDE_LAYOUT" val="a_d_f"/>
  <p:tag name="KSO_WM_SLIDE_LAYOUT_CNT" val="1_1_1"/>
  <p:tag name="KSO_WM_SLIDE_COLORSCHEME_VERSION" val="3.2"/>
  <p:tag name="KSO_WM_SLIDE_CONSTRAINT" val="%7b%22slideConstraint%22%3a%7b%22seriesAreas%22%3a%5b%5d%2c%22singleAreas%22%3a%5b%7b%22shapes%22%3a%5b10%5d%2c%22serialConstraintIndex%22%3a-1%2c%22areatextmark%22%3a0%2c%22pictureprocessmark%22%3a0%7d%5d%7d%7d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i*1_1"/>
  <p:tag name="KSO_WM_TEMPLATE_CATEGORY" val="diagram"/>
  <p:tag name="KSO_WM_TEMPLATE_INDEX" val="20201448"/>
  <p:tag name="KSO_WM_UNIT_LAYERLEVEL" val="1_1"/>
  <p:tag name="KSO_WM_TAG_VERSION" val="1.0"/>
  <p:tag name="KSO_WM_BEAUTIFY_FLAG" val="#wm#"/>
  <p:tag name="KSO_WM_DIAGRAM_GROUP_CODE" val="m1-1"/>
  <p:tag name="KSO_WM_UNIT_TYPE" val="m_i"/>
  <p:tag name="KSO_WM_UNIT_INDEX" val="1_1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i*1_2"/>
  <p:tag name="KSO_WM_TEMPLATE_CATEGORY" val="diagram"/>
  <p:tag name="KSO_WM_TEMPLATE_INDEX" val="20201448"/>
  <p:tag name="KSO_WM_UNIT_LAYERLEVEL" val="1_1"/>
  <p:tag name="KSO_WM_TAG_VERSION" val="1.0"/>
  <p:tag name="KSO_WM_BEAUTIFY_FLAG" val="#wm#"/>
  <p:tag name="KSO_WM_DIAGRAM_GROUP_CODE" val="m1-1"/>
  <p:tag name="KSO_WM_UNIT_TYPE" val="m_i"/>
  <p:tag name="KSO_WM_UNIT_INDEX" val="1_2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i*1_3"/>
  <p:tag name="KSO_WM_TEMPLATE_CATEGORY" val="diagram"/>
  <p:tag name="KSO_WM_TEMPLATE_INDEX" val="20201448"/>
  <p:tag name="KSO_WM_UNIT_LAYERLEVEL" val="1_1"/>
  <p:tag name="KSO_WM_TAG_VERSION" val="1.0"/>
  <p:tag name="KSO_WM_BEAUTIFY_FLAG" val="#wm#"/>
  <p:tag name="KSO_WM_DIAGRAM_GROUP_CODE" val="m1-1"/>
  <p:tag name="KSO_WM_UNIT_TYPE" val="m_i"/>
  <p:tag name="KSO_WM_UNIT_INDEX" val="1_3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3_1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1"/>
  <p:tag name="KSO_WM_UNIT_FILL_FORE_SCHEMECOLOR_INDEX" val="7"/>
  <p:tag name="KSO_WM_UNIT_FILL_TYPE" val="1"/>
  <p:tag name="KSO_WM_UNIT_USESOURCEFORMAT_APPLY" val="1"/>
  <p:tag name="KSO_WM_UNIT_DIAGRAM_SCHEMECOLOR_ID" val="0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2_1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1"/>
  <p:tag name="KSO_WM_UNIT_FILL_FORE_SCHEMECOLOR_INDEX" val="6"/>
  <p:tag name="KSO_WM_UNIT_FILL_TYPE" val="1"/>
  <p:tag name="KSO_WM_UNIT_USESOURCEFORMAT_APPLY" val="1"/>
  <p:tag name="KSO_WM_UNIT_DIAGRAM_SCHEMECOLOR_ID" val="0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1_1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1"/>
  <p:tag name="KSO_WM_UNIT_FILL_FORE_SCHEMECOLOR_INDEX" val="5"/>
  <p:tag name="KSO_WM_UNIT_FILL_TYPE" val="1"/>
  <p:tag name="KSO_WM_UNIT_USESOURCEFORMAT_APPLY" val="1"/>
  <p:tag name="KSO_WM_UNIT_DIAGRAM_SCHEMECOLOR_ID" val="0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3_2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2"/>
  <p:tag name="KSO_WM_UNIT_USESOURCEFORMAT_APPLY" val="1"/>
  <p:tag name="KSO_WM_UNIT_DIAGRAM_SCHEMECOLOR_ID" val="0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2_2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2"/>
  <p:tag name="KSO_WM_UNIT_USESOURCEFORMAT_APPLY" val="1"/>
  <p:tag name="KSO_WM_UNIT_DIAGRAM_SCHEMECOLOR_ID" val="0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1_2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2"/>
  <p:tag name="KSO_WM_UNIT_USESOURCEFORMAT_APPLY" val="1"/>
  <p:tag name="KSO_WM_UNIT_DIAGRAM_SCHEMECOLOR_ID" val="0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1_3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3"/>
  <p:tag name="KSO_WM_UNIT_FILL_FORE_SCHEMECOLOR_INDEX" val="14"/>
  <p:tag name="KSO_WM_UNIT_FILL_TYPE" val="1"/>
  <p:tag name="KSO_WM_UNIT_USESOURCEFORMAT_APPLY" val="1"/>
  <p:tag name="KSO_WM_UNIT_DIAGRAM_SCHEMECOLOR_ID" val="0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1_4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4"/>
  <p:tag name="KSO_WM_UNIT_USESOURCEFORMAT_APPLY" val="1"/>
  <p:tag name="KSO_WM_UNIT_DIAGRAM_SCHEMECOLOR_ID" val="0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2_3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3"/>
  <p:tag name="KSO_WM_UNIT_FILL_FORE_SCHEMECOLOR_INDEX" val="14"/>
  <p:tag name="KSO_WM_UNIT_FILL_TYPE" val="1"/>
  <p:tag name="KSO_WM_UNIT_USESOURCEFORMAT_APPLY" val="1"/>
  <p:tag name="KSO_WM_UNIT_DIAGRAM_SCHEMECOLOR_ID" val="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2_4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4"/>
  <p:tag name="KSO_WM_UNIT_LINE_FORE_SCHEMECOLOR_INDEX" val="6"/>
  <p:tag name="KSO_WM_UNIT_LINE_FILL_TYPE" val="2"/>
  <p:tag name="KSO_WM_UNIT_USESOURCEFORMAT_APPLY" val="1"/>
  <p:tag name="KSO_WM_UNIT_DIAGRAM_SCHEMECOLOR_ID" val="0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3_3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3"/>
  <p:tag name="KSO_WM_UNIT_FILL_FORE_SCHEMECOLOR_INDEX" val="14"/>
  <p:tag name="KSO_WM_UNIT_FILL_TYPE" val="1"/>
  <p:tag name="KSO_WM_UNIT_USESOURCEFORMAT_APPLY" val="1"/>
  <p:tag name="KSO_WM_UNIT_DIAGRAM_SCHEMECOLOR_ID" val="0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i*1_3_4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4"/>
  <p:tag name="KSO_WM_UNIT_USESOURCEFORMAT_APPLY" val="1"/>
  <p:tag name="KSO_WM_UNIT_DIAGRAM_SCHEMECOLOR_ID" val="0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f*1_1_1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78"/>
  <p:tag name="KSO_WM_DIAGRAM_GROUP_CODE" val="m1-1"/>
  <p:tag name="KSO_WM_UNIT_TYPE" val="m_h_f"/>
  <p:tag name="KSO_WM_UNIT_INDEX" val="1_1_1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f*1_2_1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78"/>
  <p:tag name="KSO_WM_DIAGRAM_GROUP_CODE" val="m1-1"/>
  <p:tag name="KSO_WM_UNIT_TYPE" val="m_h_f"/>
  <p:tag name="KSO_WM_UNIT_INDEX" val="1_2_1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48_1*m_h_f*1_3_1"/>
  <p:tag name="KSO_WM_TEMPLATE_CATEGORY" val="diagram"/>
  <p:tag name="KSO_WM_TEMPLATE_INDEX" val="20201448"/>
  <p:tag name="KSO_WM_UNIT_LAYERLEVEL" val="1_1_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78"/>
  <p:tag name="KSO_WM_DIAGRAM_GROUP_CODE" val="m1-1"/>
  <p:tag name="KSO_WM_UNIT_TYPE" val="m_h_f"/>
  <p:tag name="KSO_WM_UNIT_INDEX" val="1_3_1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9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448"/>
  <p:tag name="KSO_WM_SLIDE_ID" val="diagram20201448_1"/>
  <p:tag name="KSO_WM_TEMPLATE_SUBCATEGORY" val="0"/>
  <p:tag name="KSO_WM_SLIDE_TYPE" val="text"/>
  <p:tag name="KSO_WM_SLIDE_SUBTYPE" val="diag"/>
  <p:tag name="KSO_WM_SLIDE_ITEM_CNT" val="3"/>
  <p:tag name="KSO_WM_SLIDE_INDEX" val="1"/>
  <p:tag name="KSO_WM_SLIDE_SIZE" val="823.761*386.848"/>
  <p:tag name="KSO_WM_SLIDE_POSITION" val="72.0665*100.242"/>
  <p:tag name="KSO_WM_TAG_VERSION" val="1.0"/>
  <p:tag name="KSO_WM_DIAGRAM_GROUP_CODE" val="m1-1"/>
  <p:tag name="KSO_WM_SLIDE_DIAGTYPE" val="m"/>
  <p:tag name="KSO_WM_SLIDE_LAYOUT" val="a_f_m"/>
  <p:tag name="KSO_WM_SLIDE_LAYOUT_CNT" val="1_1_1"/>
</p:tagLst>
</file>

<file path=ppt/tags/tag97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98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187725"/>
  <p:tag name="KSO_WM_SLIDE_ID" val="diagram20187725_2"/>
  <p:tag name="KSO_WM_SLIDE_TYPE" val="text"/>
  <p:tag name="KSO_WM_SLIDE_SUBTYPE" val="diag"/>
  <p:tag name="KSO_WM_SLIDE_ITEM_CNT" val="2"/>
  <p:tag name="KSO_WM_SLIDE_INDEX" val="2"/>
  <p:tag name="KSO_WM_SLIDE_SIZE" val="487.555*130.35"/>
  <p:tag name="KSO_WM_SLIDE_POSITION" val="464.05*208.701"/>
  <p:tag name="KSO_WM_DIAGRAM_GROUP_CODE" val="l1-1"/>
  <p:tag name="KSO_WM_SLIDE_DIAGTYPE" val="l"/>
  <p:tag name="KSO_WM_TAG_VERSION" val="1.0"/>
  <p:tag name="KSO_WM_SLIDE_LAYOUT" val="l"/>
  <p:tag name="KSO_WM_SLIDE_LAYOUT_CNT" val="1"/>
</p:tagLst>
</file>

<file path=ppt/theme/theme1.xml><?xml version="1.0" encoding="utf-8"?>
<a:theme xmlns:a="http://schemas.openxmlformats.org/drawingml/2006/main" name="Office Theme">
  <a:themeElements>
    <a:clrScheme name="自定义 4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002060"/>
      </a:accent4>
      <a:accent5>
        <a:srgbClr val="31587F"/>
      </a:accent5>
      <a:accent6>
        <a:srgbClr val="778495"/>
      </a:accent6>
      <a:hlink>
        <a:srgbClr val="4276AA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20">
      <a:dk1>
        <a:srgbClr val="000000"/>
      </a:dk1>
      <a:lt1>
        <a:srgbClr val="FFFFFF"/>
      </a:lt1>
      <a:dk2>
        <a:srgbClr val="990000"/>
      </a:dk2>
      <a:lt2>
        <a:srgbClr val="FFFFFF"/>
      </a:lt2>
      <a:accent1>
        <a:srgbClr val="990000"/>
      </a:accent1>
      <a:accent2>
        <a:srgbClr val="990000"/>
      </a:accent2>
      <a:accent3>
        <a:srgbClr val="990000"/>
      </a:accent3>
      <a:accent4>
        <a:srgbClr val="990000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7F7F7F"/>
      </a:dk1>
      <a:lt1>
        <a:srgbClr val="FFFFFF"/>
      </a:lt1>
      <a:dk2>
        <a:srgbClr val="44546A"/>
      </a:dk2>
      <a:lt2>
        <a:srgbClr val="E7E6E6"/>
      </a:lt2>
      <a:accent1>
        <a:srgbClr val="7F7F7F"/>
      </a:accent1>
      <a:accent2>
        <a:srgbClr val="2DB2A4"/>
      </a:accent2>
      <a:accent3>
        <a:srgbClr val="F77A0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"/>
        <a:cs typeface=""/>
        <a:font script="Jpan" typeface="游ゴシック Light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游ゴシック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1883</Words>
  <Application>WPS 演示</Application>
  <PresentationFormat>宽屏</PresentationFormat>
  <Paragraphs>138</Paragraphs>
  <Slides>24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Office Theme</vt:lpstr>
      <vt:lpstr>1_Office 主题</vt:lpstr>
      <vt:lpstr>自定义设计方案</vt:lpstr>
      <vt:lpstr>跨境电商产品开发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苹果</cp:lastModifiedBy>
  <cp:revision>75</cp:revision>
  <dcterms:created xsi:type="dcterms:W3CDTF">2017-08-18T03:02:00Z</dcterms:created>
  <dcterms:modified xsi:type="dcterms:W3CDTF">2019-12-18T08:48:54Z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