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Lst>
  <p:notesMasterIdLst>
    <p:notesMasterId r:id="rId6"/>
  </p:notesMasterIdLst>
  <p:handoutMasterIdLst>
    <p:handoutMasterId r:id="rId24"/>
  </p:handoutMasterIdLst>
  <p:sldIdLst>
    <p:sldId id="362" r:id="rId5"/>
    <p:sldId id="501" r:id="rId7"/>
    <p:sldId id="384" r:id="rId8"/>
    <p:sldId id="405" r:id="rId9"/>
    <p:sldId id="287" r:id="rId10"/>
    <p:sldId id="472" r:id="rId11"/>
    <p:sldId id="489" r:id="rId12"/>
    <p:sldId id="468" r:id="rId13"/>
    <p:sldId id="474" r:id="rId14"/>
    <p:sldId id="490" r:id="rId15"/>
    <p:sldId id="491" r:id="rId16"/>
    <p:sldId id="469" r:id="rId17"/>
    <p:sldId id="451" r:id="rId18"/>
    <p:sldId id="385" r:id="rId19"/>
    <p:sldId id="343" r:id="rId20"/>
    <p:sldId id="386" r:id="rId21"/>
    <p:sldId id="344" r:id="rId22"/>
    <p:sldId id="325" r:id="rId23"/>
  </p:sldIdLst>
  <p:sldSz cx="9144000" cy="5144135"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A21"/>
    <a:srgbClr val="FFFFFF"/>
    <a:srgbClr val="C9343D"/>
    <a:srgbClr val="C43534"/>
    <a:srgbClr val="7F7F7F"/>
    <a:srgbClr val="F2F2F2"/>
    <a:srgbClr val="A19EA2"/>
    <a:srgbClr val="65ACAF"/>
    <a:srgbClr val="D0E7EA"/>
    <a:srgbClr val="0734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varScale="1">
        <p:scale>
          <a:sx n="69" d="100"/>
          <a:sy n="69" d="100"/>
        </p:scale>
        <p:origin x="84" y="78"/>
      </p:cViewPr>
      <p:guideLst>
        <p:guide orient="horz" pos="1698"/>
        <p:guide pos="29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3837-5BC5-45A4-BB73-D10D862CFC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B8D7-D0BF-4B35-B620-44BF3A4387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1.jpeg"/><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jpeg"/><Relationship Id="rId2" Type="http://schemas.openxmlformats.org/officeDocument/2006/relationships/tags" Target="../tags/tag13.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87C0E1D-24C4-406F-9615-DBDA8D2D1F93}"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535348"/>
            <a:ext cx="3511241" cy="1071308"/>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535348"/>
            <a:ext cx="4283912" cy="405340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1735708"/>
            <a:ext cx="3511241" cy="28591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4" y="273892"/>
            <a:ext cx="681676" cy="4359641"/>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273892"/>
            <a:ext cx="7084832" cy="4359641"/>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413730"/>
            <a:ext cx="7886700" cy="416995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title" hasCustomPrompt="1"/>
            <p:custDataLst>
              <p:tags r:id="rId5"/>
            </p:custDataLst>
          </p:nvPr>
        </p:nvSpPr>
        <p:spPr>
          <a:xfrm>
            <a:off x="2428876" y="1498472"/>
            <a:ext cx="4286250" cy="1210844"/>
          </a:xfrm>
        </p:spPr>
        <p:txBody>
          <a:bodyPr vert="horz" lIns="90000" tIns="46800" rIns="90000" bIns="46800" rtlCol="0" anchor="b" anchorCtr="0">
            <a:normAutofit/>
          </a:bodyPr>
          <a:lstStyle>
            <a:lvl1pPr marL="0" marR="0" algn="ctr" defTabSz="914400" rtl="0" eaLnBrk="1" fontAlgn="auto" latinLnBrk="0" hangingPunct="1">
              <a:lnSpc>
                <a:spcPct val="90000"/>
              </a:lnSpc>
              <a:buNone/>
              <a:defRPr kumimoji="0" lang="zh-CN" altLang="en-US" sz="6000" b="1" i="0" u="none" strike="noStrike" kern="1200" cap="none" spc="0" normalizeH="0" baseline="0" noProof="1" dirty="0">
                <a:solidFill>
                  <a:schemeClr val="bg1"/>
                </a:solidFill>
                <a:uFillTx/>
                <a:latin typeface="黑体" panose="02010609060101010101" charset="-122"/>
                <a:ea typeface="黑体" panose="0201060906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黑体" panose="02010609060101010101" charset="-122"/>
                <a:ea typeface="黑体" panose="020106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黑体" panose="02010609060101010101" charset="-122"/>
                <a:ea typeface="黑体" panose="020106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黑体" panose="02010609060101010101" charset="-122"/>
                <a:ea typeface="黑体" panose="02010609060101010101" charset="-122"/>
              </a:defRPr>
            </a:lvl1pPr>
          </a:lstStyle>
          <a:p>
            <a:fld id="{49AE70B2-8BF9-45C0-BB95-33D1B9D3A854}" type="slidenum">
              <a:rPr lang="zh-CN" altLang="en-US" smtClean="0"/>
            </a:fld>
            <a:endParaRPr lang="zh-CN" altLang="en-US"/>
          </a:p>
        </p:txBody>
      </p:sp>
      <p:sp>
        <p:nvSpPr>
          <p:cNvPr id="11" name="文本占位符 10"/>
          <p:cNvSpPr>
            <a:spLocks noGrp="1"/>
          </p:cNvSpPr>
          <p:nvPr>
            <p:ph type="body" sz="quarter" idx="14" hasCustomPrompt="1"/>
            <p:custDataLst>
              <p:tags r:id="rId9"/>
            </p:custDataLst>
          </p:nvPr>
        </p:nvSpPr>
        <p:spPr>
          <a:xfrm>
            <a:off x="2428875" y="2853237"/>
            <a:ext cx="4349354" cy="889553"/>
          </a:xfrm>
        </p:spPr>
        <p:txBody>
          <a:bodyPr>
            <a:normAutofit/>
          </a:bodyPr>
          <a:lstStyle>
            <a:lvl1pPr marL="0" indent="0" algn="ctr">
              <a:buNone/>
              <a:defRPr sz="2400">
                <a:solidFill>
                  <a:schemeClr val="bg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699"/>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1093"/>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9135"/>
            <a:ext cx="3868340"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1093"/>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9135"/>
            <a:ext cx="3887391"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698"/>
            <a:ext cx="4629150" cy="36558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698"/>
            <a:ext cx="4629150" cy="36558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92"/>
            <a:ext cx="5800725" cy="4359641"/>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6"/>
            <a:ext cx="2057400" cy="273892"/>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nvPr>
        </p:nvSpPr>
        <p:spPr>
          <a:xfrm>
            <a:off x="6457950" y="4768096"/>
            <a:ext cx="2057400" cy="273892"/>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8" name="矩形 7"/>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ctrTitle" hasCustomPrompt="1"/>
            <p:custDataLst>
              <p:tags r:id="rId5"/>
            </p:custDataLst>
          </p:nvPr>
        </p:nvSpPr>
        <p:spPr>
          <a:xfrm>
            <a:off x="1143000" y="2314979"/>
            <a:ext cx="6858000" cy="828821"/>
          </a:xfrm>
        </p:spPr>
        <p:txBody>
          <a:bodyPr anchor="ctr" anchorCtr="0">
            <a:normAutofit/>
          </a:bodyPr>
          <a:lstStyle>
            <a:lvl1pPr algn="ctr">
              <a:defRPr sz="45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6"/>
            </p:custDataLst>
          </p:nvPr>
        </p:nvSpPr>
        <p:spPr>
          <a:xfrm>
            <a:off x="1143000" y="3220013"/>
            <a:ext cx="6858000" cy="724026"/>
          </a:xfrm>
        </p:spPr>
        <p:txBody>
          <a:bodyPr>
            <a:normAutofit/>
          </a:bodyPr>
          <a:lstStyle>
            <a:lvl1pPr marL="0" indent="0" algn="ct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485776" y="1461010"/>
            <a:ext cx="8172449" cy="22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normAutofit/>
          </a:bodyPr>
          <a:lstStyle/>
          <a:p>
            <a:pPr algn="ctr"/>
            <a:endParaRPr lang="zh-CN" altLang="en-US" sz="1350"/>
          </a:p>
        </p:txBody>
      </p:sp>
      <p:sp>
        <p:nvSpPr>
          <p:cNvPr id="8" name="矩形 7"/>
          <p:cNvSpPr/>
          <p:nvPr>
            <p:custDataLst>
              <p:tags r:id="rId5"/>
            </p:custDataLst>
          </p:nvPr>
        </p:nvSpPr>
        <p:spPr>
          <a:xfrm>
            <a:off x="485776" y="1255234"/>
            <a:ext cx="8172449" cy="116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custDataLst>
              <p:tags r:id="rId6"/>
            </p:custDataLst>
          </p:nvPr>
        </p:nvSpPr>
        <p:spPr>
          <a:xfrm>
            <a:off x="485776" y="3772559"/>
            <a:ext cx="8172449" cy="116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2" name="标题 11"/>
          <p:cNvSpPr>
            <a:spLocks noGrp="1"/>
          </p:cNvSpPr>
          <p:nvPr>
            <p:ph type="title" hasCustomPrompt="1"/>
            <p:custDataLst>
              <p:tags r:id="rId10"/>
            </p:custDataLst>
          </p:nvPr>
        </p:nvSpPr>
        <p:spPr>
          <a:xfrm>
            <a:off x="3314159" y="1715489"/>
            <a:ext cx="4057650" cy="994346"/>
          </a:xfrm>
        </p:spPr>
        <p:txBody>
          <a:bodyPr anchor="b" anchorCtr="0">
            <a:normAutofit/>
          </a:bodyPr>
          <a:lstStyle>
            <a:lvl1pPr>
              <a:defRPr sz="3600">
                <a:solidFill>
                  <a:schemeClr val="tx2"/>
                </a:solidFill>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1"/>
            </p:custDataLst>
          </p:nvPr>
        </p:nvSpPr>
        <p:spPr>
          <a:xfrm>
            <a:off x="3314159" y="2748236"/>
            <a:ext cx="4057650" cy="742013"/>
          </a:xfrm>
        </p:spPr>
        <p:txBody>
          <a:bodyPr>
            <a:normAutofit/>
          </a:bodyPr>
          <a:lstStyle>
            <a:lvl1pPr marL="0" indent="0">
              <a:buNone/>
              <a:defRPr sz="1350"/>
            </a:lvl1pPr>
          </a:lstStyle>
          <a:p>
            <a:pPr lvl="0"/>
            <a:r>
              <a:rPr lang="zh-CN" altLang="en-US" dirty="0"/>
              <a:t>单机此处编辑标题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92"/>
            <a:ext cx="7886700" cy="994346"/>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308950"/>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1962050"/>
            <a:ext cx="3868340"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308950"/>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1962050"/>
            <a:ext cx="3887391"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8" Type="http://schemas.openxmlformats.org/officeDocument/2006/relationships/theme" Target="../theme/theme2.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14"/>
            </p:custDataLst>
          </p:nvPr>
        </p:nvSpPr>
        <p:spPr>
          <a:xfrm>
            <a:off x="6286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15"/>
            </p:custDataLst>
          </p:nvPr>
        </p:nvSpPr>
        <p:spPr>
          <a:xfrm>
            <a:off x="3028950" y="4768096"/>
            <a:ext cx="30861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16"/>
            </p:custDataLst>
          </p:nvPr>
        </p:nvSpPr>
        <p:spPr>
          <a:xfrm>
            <a:off x="64579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latin typeface="黑体" panose="02010609060101010101" charset="-122"/>
                <a:ea typeface="黑体" panose="02010609060101010101" charset="-122"/>
              </a:defRPr>
            </a:lvl1pPr>
          </a:lstStyle>
          <a:p>
            <a:fld id="{84C2C2D6-986D-4BD4-959A-358B2CEE521D}"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latin typeface="黑体" panose="02010609060101010101" charset="-122"/>
                <a:ea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latin typeface="黑体" panose="02010609060101010101" charset="-122"/>
                <a:ea typeface="黑体" panose="02010609060101010101" charset="-122"/>
              </a:defRPr>
            </a:lvl1pPr>
          </a:lstStyle>
          <a:p>
            <a:fld id="{30AF7097-5F72-484B-A756-AD36F93020BB}"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黑体" panose="02010609060101010101" charset="-122"/>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黑体" panose="02010609060101010101" charset="-122"/>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77.xml"/><Relationship Id="rId2" Type="http://schemas.openxmlformats.org/officeDocument/2006/relationships/image" Target="../media/image2.png"/><Relationship Id="rId1" Type="http://schemas.openxmlformats.org/officeDocument/2006/relationships/tags" Target="../tags/tag7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5" Type="http://schemas.openxmlformats.org/officeDocument/2006/relationships/notesSlide" Target="../notesSlides/notesSlide6.xml"/><Relationship Id="rId34" Type="http://schemas.openxmlformats.org/officeDocument/2006/relationships/slideLayout" Target="../slideLayouts/slideLayout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tags" Target="../tags/tag80.xml"/><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79.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2" Type="http://schemas.openxmlformats.org/officeDocument/2006/relationships/notesSlide" Target="../notesSlides/notesSlide7.xml"/><Relationship Id="rId31" Type="http://schemas.openxmlformats.org/officeDocument/2006/relationships/slideLayout" Target="../slideLayouts/slideLayout11.xml"/><Relationship Id="rId30" Type="http://schemas.openxmlformats.org/officeDocument/2006/relationships/tags" Target="../tags/tag140.xml"/><Relationship Id="rId3" Type="http://schemas.openxmlformats.org/officeDocument/2006/relationships/tags" Target="../tags/tag113.xml"/><Relationship Id="rId29" Type="http://schemas.openxmlformats.org/officeDocument/2006/relationships/tags" Target="../tags/tag139.xml"/><Relationship Id="rId28" Type="http://schemas.openxmlformats.org/officeDocument/2006/relationships/tags" Target="../tags/tag138.xml"/><Relationship Id="rId27" Type="http://schemas.openxmlformats.org/officeDocument/2006/relationships/tags" Target="../tags/tag137.xml"/><Relationship Id="rId26" Type="http://schemas.openxmlformats.org/officeDocument/2006/relationships/tags" Target="../tags/tag136.xml"/><Relationship Id="rId25" Type="http://schemas.openxmlformats.org/officeDocument/2006/relationships/tags" Target="../tags/tag135.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tags" Target="../tags/tag112.xml"/><Relationship Id="rId19" Type="http://schemas.openxmlformats.org/officeDocument/2006/relationships/tags" Target="../tags/tag129.xml"/><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custDataLst>
              <p:tags r:id="rId1"/>
            </p:custDataLst>
          </p:nvPr>
        </p:nvSpPr>
        <p:spPr>
          <a:xfrm>
            <a:off x="1143000" y="1851660"/>
            <a:ext cx="6946900" cy="997585"/>
          </a:xfrm>
        </p:spPr>
        <p:txBody>
          <a:bodyPr>
            <a:normAutofit fontScale="90000"/>
          </a:bodyPr>
          <a:lstStyle/>
          <a:p>
            <a:r>
              <a:rPr lang="zh-CN" altLang="zh-CN" sz="5000" dirty="0" smtClean="0">
                <a:latin typeface="黑体" panose="02010609060101010101" charset="-122"/>
                <a:ea typeface="黑体" panose="02010609060101010101" charset="-122"/>
                <a:sym typeface="黑体" panose="02010609060101010101" charset="-122"/>
              </a:rPr>
              <a:t>跨境电商产品</a:t>
            </a:r>
            <a:r>
              <a:rPr lang="zh-CN" altLang="zh-CN" sz="5000" dirty="0" smtClean="0">
                <a:latin typeface="黑体" panose="02010609060101010101" charset="-122"/>
                <a:sym typeface="黑体" panose="02010609060101010101" charset="-122"/>
              </a:rPr>
              <a:t>评估与选择</a:t>
            </a:r>
            <a:endParaRPr lang="zh-CN" altLang="zh-CN" sz="5000" dirty="0" smtClean="0">
              <a:latin typeface="黑体" panose="02010609060101010101" charset="-122"/>
              <a:ea typeface="黑体" panose="02010609060101010101" charset="-122"/>
              <a:sym typeface="黑体" panose="02010609060101010101" charset="-122"/>
            </a:endParaRPr>
          </a:p>
        </p:txBody>
      </p:sp>
      <p:cxnSp>
        <p:nvCxnSpPr>
          <p:cNvPr id="3" name="直接连接符 2"/>
          <p:cNvCxnSpPr/>
          <p:nvPr/>
        </p:nvCxnSpPr>
        <p:spPr>
          <a:xfrm>
            <a:off x="4385945" y="3115310"/>
            <a:ext cx="2511425" cy="0"/>
          </a:xfrm>
          <a:prstGeom prst="line">
            <a:avLst/>
          </a:prstGeom>
          <a:ln w="12700">
            <a:gradFill>
              <a:gsLst>
                <a:gs pos="0">
                  <a:schemeClr val="accent1">
                    <a:lumMod val="5000"/>
                    <a:lumOff val="95000"/>
                    <a:alpha val="0"/>
                  </a:schemeClr>
                </a:gs>
                <a:gs pos="100000">
                  <a:schemeClr val="bg1"/>
                </a:gs>
              </a:gsLst>
              <a:lin ang="72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259330" y="3115310"/>
            <a:ext cx="2160000" cy="0"/>
          </a:xfrm>
          <a:prstGeom prst="line">
            <a:avLst/>
          </a:prstGeom>
          <a:ln w="12700">
            <a:gradFill>
              <a:gsLst>
                <a:gs pos="0">
                  <a:schemeClr val="accent1">
                    <a:lumMod val="5000"/>
                    <a:lumOff val="95000"/>
                    <a:alpha val="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7035" y="258445"/>
            <a:ext cx="608076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在社交媒体和邮件中预售案例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957236"/>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724400" y="2249937"/>
            <a:ext cx="4044315" cy="583565"/>
          </a:xfrm>
          <a:prstGeom prst="rect">
            <a:avLst/>
          </a:prstGeom>
          <a:noFill/>
        </p:spPr>
        <p:txBody>
          <a:bodyPr wrap="square" rtlCol="0">
            <a:spAutoFit/>
          </a:bodyPr>
          <a:p>
            <a:pPr algn="l"/>
            <a:r>
              <a:rPr lang="zh-CN" altLang="en-US" sz="1600">
                <a:solidFill>
                  <a:schemeClr val="bg1"/>
                </a:solidFill>
                <a:latin typeface="黑体" panose="02010609060101010101" charset="-122"/>
                <a:ea typeface="黑体" panose="02010609060101010101" charset="-122"/>
                <a:cs typeface="黑体" panose="02010609060101010101" charset="-122"/>
              </a:rPr>
              <a:t>之后，他张贴在他的个人Facebook上希望获得一些反馈：</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188" name="图片 18" descr="IMG_257"/>
          <p:cNvPicPr>
            <a:picLocks noChangeAspect="1"/>
          </p:cNvPicPr>
          <p:nvPr/>
        </p:nvPicPr>
        <p:blipFill>
          <a:blip r:embed="rId1"/>
          <a:stretch>
            <a:fillRect/>
          </a:stretch>
        </p:blipFill>
        <p:spPr>
          <a:xfrm>
            <a:off x="772001" y="794597"/>
            <a:ext cx="3279458" cy="3972401"/>
          </a:xfrm>
          <a:prstGeom prst="rect">
            <a:avLst/>
          </a:prstGeom>
          <a:noFill/>
          <a:ln w="9525">
            <a:solidFill>
              <a:srgbClr val="C00000"/>
            </a:solidFill>
          </a:ln>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7035" y="258445"/>
            <a:ext cx="591058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在社交媒体和邮件中预售案例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957236"/>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612958" y="1907831"/>
            <a:ext cx="4044315" cy="1814830"/>
          </a:xfrm>
          <a:prstGeom prst="rect">
            <a:avLst/>
          </a:prstGeom>
          <a:noFill/>
        </p:spPr>
        <p:txBody>
          <a:bodyPr wrap="square" rtlCol="0">
            <a:spAutoFit/>
          </a:bodyPr>
          <a:p>
            <a:pPr algn="l"/>
            <a:r>
              <a:rPr lang="zh-CN" altLang="en-US" sz="1600">
                <a:solidFill>
                  <a:schemeClr val="bg1"/>
                </a:solidFill>
                <a:latin typeface="黑体" panose="02010609060101010101" charset="-122"/>
                <a:ea typeface="黑体" panose="02010609060101010101" charset="-122"/>
                <a:cs typeface="黑体" panose="02010609060101010101" charset="-122"/>
              </a:rPr>
              <a:t>最后，他用 Facebook's Search Graph  寻找并接触到一些朋友，他们都是喜欢牛肉干或者关注了原始人饮食法的。</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l"/>
            <a:r>
              <a:rPr lang="zh-CN" altLang="en-US" sz="1600">
                <a:solidFill>
                  <a:schemeClr val="bg1"/>
                </a:solidFill>
                <a:latin typeface="黑体" panose="02010609060101010101" charset="-122"/>
                <a:ea typeface="黑体" panose="02010609060101010101" charset="-122"/>
                <a:cs typeface="黑体" panose="02010609060101010101" charset="-122"/>
              </a:rPr>
              <a:t>他的Call to action 很明确，把钱给他的PayPal帐户。 结果 24小时内收款3,030美元。 嗯，这事搞得成，验证了这个理念，他做起了SumoJerky </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190" name="图片 19" descr="IMG_258"/>
          <p:cNvPicPr>
            <a:picLocks noChangeAspect="1"/>
          </p:cNvPicPr>
          <p:nvPr/>
        </p:nvPicPr>
        <p:blipFill>
          <a:blip r:embed="rId1"/>
          <a:stretch>
            <a:fillRect/>
          </a:stretch>
        </p:blipFill>
        <p:spPr>
          <a:xfrm>
            <a:off x="503159" y="1395386"/>
            <a:ext cx="3621881" cy="255365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Three.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62389" y="2332646"/>
            <a:ext cx="5055394"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创建众筹</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30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957236"/>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创建众筹</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00" name="文本框 99"/>
          <p:cNvSpPr txBox="1"/>
          <p:nvPr/>
        </p:nvSpPr>
        <p:spPr>
          <a:xfrm>
            <a:off x="422910" y="1189646"/>
            <a:ext cx="8522494" cy="2676525"/>
          </a:xfrm>
          <a:prstGeom prst="rect">
            <a:avLst/>
          </a:prstGeom>
          <a:noFill/>
          <a:ln w="9525">
            <a:noFill/>
          </a:ln>
        </p:spPr>
        <p:txBody>
          <a:bodyPr wrap="square">
            <a:spAutoFit/>
          </a:bodyPr>
          <a:p>
            <a:pPr indent="0" fontAlgn="auto">
              <a:lnSpc>
                <a:spcPct val="150000"/>
              </a:lnSpc>
            </a:pPr>
            <a:r>
              <a:rPr lang="zh-CN" sz="1600" b="0">
                <a:solidFill>
                  <a:schemeClr val="bg1"/>
                </a:solidFill>
                <a:latin typeface="黑体" panose="02010609060101010101" charset="-122"/>
                <a:ea typeface="黑体" panose="02010609060101010101" charset="-122"/>
                <a:cs typeface="黑体" panose="02010609060101010101" charset="-122"/>
              </a:rPr>
              <a:t>最近几年一个非常流行的商品验证的方法是在网站上设置众筹活动，比如Indigogo或Kickstarter。 </a:t>
            </a:r>
            <a:endParaRPr lang="zh-CN" sz="1600" b="0">
              <a:solidFill>
                <a:schemeClr val="bg1"/>
              </a:solidFill>
              <a:latin typeface="黑体" panose="02010609060101010101" charset="-122"/>
              <a:ea typeface="黑体" panose="02010609060101010101" charset="-122"/>
              <a:cs typeface="黑体" panose="02010609060101010101" charset="-122"/>
            </a:endParaRPr>
          </a:p>
          <a:p>
            <a:pPr indent="0" fontAlgn="auto">
              <a:lnSpc>
                <a:spcPct val="150000"/>
              </a:lnSpc>
            </a:pPr>
            <a:r>
              <a:rPr lang="zh-CN" sz="1600" b="0">
                <a:solidFill>
                  <a:schemeClr val="bg1"/>
                </a:solidFill>
                <a:latin typeface="黑体" panose="02010609060101010101" charset="-122"/>
                <a:ea typeface="黑体" panose="02010609060101010101" charset="-122"/>
                <a:cs typeface="黑体" panose="02010609060101010101" charset="-122"/>
              </a:rPr>
              <a:t>设立众筹不仅可以帮助你验证商品，还能提前收集资金，众筹通常保留给那些新鲜有趣或创新的商品，所以简单地重新销售另一个品牌的商品或从海外进口的商品不会获得很大成功。用众筹来验证商品，需要比之前讨论的方法更进一步，需要很多工作要做。 </a:t>
            </a:r>
            <a:endParaRPr lang="zh-CN" sz="1600" b="0">
              <a:solidFill>
                <a:schemeClr val="bg1"/>
              </a:solidFill>
              <a:latin typeface="黑体" panose="02010609060101010101" charset="-122"/>
              <a:ea typeface="黑体" panose="02010609060101010101" charset="-122"/>
              <a:cs typeface="黑体" panose="02010609060101010101" charset="-122"/>
            </a:endParaRPr>
          </a:p>
          <a:p>
            <a:pPr indent="0" fontAlgn="auto">
              <a:lnSpc>
                <a:spcPct val="150000"/>
              </a:lnSpc>
            </a:pPr>
            <a:r>
              <a:rPr lang="zh-CN" sz="1600" b="0">
                <a:solidFill>
                  <a:schemeClr val="bg1"/>
                </a:solidFill>
                <a:latin typeface="黑体" panose="02010609060101010101" charset="-122"/>
                <a:ea typeface="黑体" panose="02010609060101010101" charset="-122"/>
                <a:cs typeface="黑体" panose="02010609060101010101" charset="-122"/>
              </a:rPr>
              <a:t>大多数众筹网站要求你在创建广告系列之前要有该商品的原型。</a:t>
            </a:r>
            <a:endParaRPr lang="zh-CN" sz="1600" b="0">
              <a:solidFill>
                <a:schemeClr val="bg1"/>
              </a:solidFill>
              <a:latin typeface="黑体" panose="02010609060101010101" charset="-122"/>
              <a:ea typeface="黑体" panose="02010609060101010101" charset="-122"/>
              <a:cs typeface="黑体" panose="02010609060101010101" charset="-122"/>
            </a:endParaRPr>
          </a:p>
          <a:p>
            <a:pPr indent="0" fontAlgn="auto">
              <a:lnSpc>
                <a:spcPct val="150000"/>
              </a:lnSpc>
            </a:pPr>
            <a:r>
              <a:rPr lang="zh-CN" sz="1600" b="0">
                <a:solidFill>
                  <a:schemeClr val="bg1"/>
                </a:solidFill>
                <a:latin typeface="黑体" panose="02010609060101010101" charset="-122"/>
                <a:ea typeface="黑体" panose="02010609060101010101" charset="-122"/>
                <a:cs typeface="黑体" panose="02010609060101010101" charset="-122"/>
              </a:rPr>
              <a:t>难度：中等。</a:t>
            </a:r>
            <a:endParaRPr lang="zh-CN" sz="1600" b="0">
              <a:solidFill>
                <a:schemeClr val="bg1"/>
              </a:solidFill>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Four.</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226083" y="2521555"/>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课堂小结</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课堂小结</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5780246" y="1007719"/>
            <a:ext cx="897731" cy="299085"/>
          </a:xfrm>
          <a:prstGeom prst="rect">
            <a:avLst/>
          </a:prstGeom>
          <a:noFill/>
        </p:spPr>
        <p:txBody>
          <a:bodyPr wrap="square" rtlCol="0">
            <a:spAutoFit/>
          </a:bodyPr>
          <a:p>
            <a:r>
              <a:rPr lang="zh-CN" altLang="en-US" sz="1350" b="1">
                <a:solidFill>
                  <a:schemeClr val="bg1"/>
                </a:solidFill>
              </a:rPr>
              <a:t>内容总结</a:t>
            </a:r>
            <a:endParaRPr lang="zh-CN" altLang="en-US" sz="1350" b="1">
              <a:solidFill>
                <a:schemeClr val="bg1"/>
              </a:solidFill>
            </a:endParaRPr>
          </a:p>
        </p:txBody>
      </p:sp>
      <p:pic>
        <p:nvPicPr>
          <p:cNvPr id="3" name="图片 2"/>
          <p:cNvPicPr>
            <a:picLocks noChangeAspect="1"/>
          </p:cNvPicPr>
          <p:nvPr/>
        </p:nvPicPr>
        <p:blipFill>
          <a:blip r:embed="rId1"/>
          <a:stretch>
            <a:fillRect/>
          </a:stretch>
        </p:blipFill>
        <p:spPr>
          <a:xfrm>
            <a:off x="1776095" y="1093470"/>
            <a:ext cx="6544310" cy="326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Five.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063523" y="2550130"/>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课后作业</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课后作业</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2552383" y="1007084"/>
            <a:ext cx="6023610" cy="829945"/>
          </a:xfrm>
          <a:prstGeom prst="rect">
            <a:avLst/>
          </a:prstGeom>
          <a:noFill/>
        </p:spPr>
        <p:txBody>
          <a:bodyPr wrap="square" rtlCol="0">
            <a:spAutoFit/>
          </a:bodyPr>
          <a:p>
            <a:pPr indent="457200" fontAlgn="auto">
              <a:lnSpc>
                <a:spcPct val="150000"/>
              </a:lnSpc>
            </a:pPr>
            <a:r>
              <a:rPr lang="zh-CN" sz="1600">
                <a:latin typeface="黑体" panose="02010609060101010101" charset="-122"/>
                <a:ea typeface="黑体" panose="02010609060101010101" charset="-122"/>
              </a:rPr>
              <a:t>请在社交媒体和邮件中预售以下商品，商品信息请在亚马逊上查找。</a:t>
            </a:r>
            <a:endParaRPr lang="zh-CN" sz="1600">
              <a:latin typeface="黑体" panose="02010609060101010101" charset="-122"/>
              <a:ea typeface="黑体" panose="02010609060101010101" charset="-122"/>
            </a:endParaRPr>
          </a:p>
        </p:txBody>
      </p:sp>
      <p:sp>
        <p:nvSpPr>
          <p:cNvPr id="4" name="文本框 3"/>
          <p:cNvSpPr txBox="1"/>
          <p:nvPr/>
        </p:nvSpPr>
        <p:spPr>
          <a:xfrm>
            <a:off x="2552700" y="4401185"/>
            <a:ext cx="5582285" cy="368300"/>
          </a:xfrm>
          <a:prstGeom prst="rect">
            <a:avLst/>
          </a:prstGeom>
          <a:noFill/>
        </p:spPr>
        <p:txBody>
          <a:bodyPr wrap="square" rtlCol="0" anchor="t">
            <a:spAutoFit/>
          </a:bodyPr>
          <a:p>
            <a:r>
              <a:rPr lang="zh-CN" altLang="en-US">
                <a:latin typeface="黑体" panose="02010609060101010101" charset="-122"/>
                <a:ea typeface="黑体" panose="02010609060101010101" charset="-122"/>
              </a:rPr>
              <a:t>Boon Lawn Countertop Drying Rack Green</a:t>
            </a:r>
            <a:endParaRPr lang="zh-CN" altLang="en-US">
              <a:latin typeface="黑体" panose="02010609060101010101" charset="-122"/>
              <a:ea typeface="黑体" panose="02010609060101010101" charset="-122"/>
            </a:endParaRPr>
          </a:p>
        </p:txBody>
      </p:sp>
      <p:pic>
        <p:nvPicPr>
          <p:cNvPr id="5" name="图片 4"/>
          <p:cNvPicPr>
            <a:picLocks noChangeAspect="1"/>
          </p:cNvPicPr>
          <p:nvPr/>
        </p:nvPicPr>
        <p:blipFill>
          <a:blip r:embed="rId1"/>
          <a:stretch>
            <a:fillRect/>
          </a:stretch>
        </p:blipFill>
        <p:spPr>
          <a:xfrm>
            <a:off x="3611404" y="2035466"/>
            <a:ext cx="2936081" cy="2043113"/>
          </a:xfrm>
          <a:prstGeom prst="rect">
            <a:avLst/>
          </a:prstGeom>
        </p:spPr>
      </p:pic>
      <p:grpSp>
        <p:nvGrpSpPr>
          <p:cNvPr id="2" name="组合 1"/>
          <p:cNvGrpSpPr/>
          <p:nvPr/>
        </p:nvGrpSpPr>
        <p:grpSpPr>
          <a:xfrm>
            <a:off x="635159" y="1100614"/>
            <a:ext cx="1740694" cy="730568"/>
            <a:chOff x="4536" y="1719"/>
            <a:chExt cx="2316" cy="972"/>
          </a:xfrm>
        </p:grpSpPr>
        <p:sp>
          <p:nvSpPr>
            <p:cNvPr id="6" name="对角圆角矩形 5"/>
            <p:cNvSpPr/>
            <p:nvPr/>
          </p:nvSpPr>
          <p:spPr>
            <a:xfrm>
              <a:off x="4536" y="1719"/>
              <a:ext cx="2316" cy="972"/>
            </a:xfrm>
            <a:prstGeom prst="round2DiagRect">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7" name="文本框 6"/>
            <p:cNvSpPr txBox="1"/>
            <p:nvPr/>
          </p:nvSpPr>
          <p:spPr>
            <a:xfrm>
              <a:off x="4779" y="1901"/>
              <a:ext cx="2048" cy="613"/>
            </a:xfrm>
            <a:prstGeom prst="rect">
              <a:avLst/>
            </a:prstGeom>
            <a:noFill/>
            <a:ln>
              <a:noFill/>
            </a:ln>
          </p:spPr>
          <p:txBody>
            <a:bodyPr wrap="square" rtlCol="0">
              <a:spAutoFit/>
            </a:bodyPr>
            <a:p>
              <a:r>
                <a:rPr lang="zh-CN" altLang="en-US" sz="2400" b="1">
                  <a:solidFill>
                    <a:schemeClr val="bg1"/>
                  </a:solidFill>
                  <a:latin typeface="黑体" panose="02010609060101010101" charset="-122"/>
                  <a:ea typeface="黑体" panose="02010609060101010101" charset="-122"/>
                </a:rPr>
                <a:t>课后作业</a:t>
              </a:r>
              <a:endParaRPr lang="zh-CN" altLang="en-US" sz="2400" b="1">
                <a:solidFill>
                  <a:schemeClr val="bg1"/>
                </a:solidFill>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sz="6600">
                <a:latin typeface="黑体" panose="02010609060101010101" charset="-122"/>
                <a:ea typeface="黑体" panose="02010609060101010101" charset="-122"/>
              </a:rPr>
              <a:t>谢谢观看</a:t>
            </a:r>
            <a:endParaRPr lang="zh-CN" altLang="en-US" sz="6600">
              <a:latin typeface="黑体" panose="02010609060101010101" charset="-122"/>
              <a:ea typeface="黑体" panose="02010609060101010101" charset="-122"/>
            </a:endParaRPr>
          </a:p>
        </p:txBody>
      </p:sp>
      <p:sp>
        <p:nvSpPr>
          <p:cNvPr id="4" name="内容占位符 3"/>
          <p:cNvSpPr>
            <a:spLocks noGrp="1"/>
          </p:cNvSpPr>
          <p:nvPr>
            <p:ph type="body" sz="quarter" idx="14"/>
            <p:custDataLst>
              <p:tags r:id="rId2"/>
            </p:custDataLst>
          </p:nvPr>
        </p:nvSpPr>
        <p:spPr/>
        <p:txBody>
          <a:bodyPr/>
          <a:lstStyle/>
          <a:p>
            <a:r>
              <a:rPr lang="en-US" altLang="zh-CN">
                <a:latin typeface="Arial" panose="020B0604020202020204" pitchFamily="34" charset="0"/>
                <a:cs typeface="Arial" panose="020B0604020202020204" pitchFamily="34" charset="0"/>
              </a:rPr>
              <a:t>THANK YOU</a:t>
            </a:r>
            <a:endParaRPr lang="en-US" altLang="zh-CN">
              <a:latin typeface="Arial" panose="020B0604020202020204" pitchFamily="34" charset="0"/>
              <a:cs typeface="Arial" panose="020B0604020202020204" pitchFamily="34" charset="0"/>
            </a:endParaRPr>
          </a:p>
        </p:txBody>
      </p:sp>
    </p:spTree>
    <p:custDataLst>
      <p:tags r:id="rId3"/>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551878" y="489295"/>
            <a:ext cx="415319" cy="248385"/>
            <a:chOff x="1742238" y="790836"/>
            <a:chExt cx="862831" cy="516024"/>
          </a:xfrm>
          <a:solidFill>
            <a:srgbClr val="C43534"/>
          </a:solidFill>
        </p:grpSpPr>
        <p:sp>
          <p:nvSpPr>
            <p:cNvPr id="52" name="圆角矩形 51"/>
            <p:cNvSpPr/>
            <p:nvPr/>
          </p:nvSpPr>
          <p:spPr>
            <a:xfrm rot="2700000">
              <a:off x="1742238"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
          <p:nvSpPr>
            <p:cNvPr id="53" name="圆角矩形 52"/>
            <p:cNvSpPr/>
            <p:nvPr/>
          </p:nvSpPr>
          <p:spPr>
            <a:xfrm rot="2700000">
              <a:off x="2089045"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grpSp>
      <p:grpSp>
        <p:nvGrpSpPr>
          <p:cNvPr id="8" name="组合 7"/>
          <p:cNvGrpSpPr/>
          <p:nvPr/>
        </p:nvGrpSpPr>
        <p:grpSpPr>
          <a:xfrm>
            <a:off x="2214791" y="829919"/>
            <a:ext cx="5167374" cy="825341"/>
            <a:chOff x="10887" y="1434"/>
            <a:chExt cx="7310" cy="1733"/>
          </a:xfrm>
          <a:solidFill>
            <a:srgbClr val="AC1A21"/>
          </a:solidFill>
        </p:grpSpPr>
        <p:sp>
          <p:nvSpPr>
            <p:cNvPr id="11" name="圆角矩形 10"/>
            <p:cNvSpPr/>
            <p:nvPr/>
          </p:nvSpPr>
          <p:spPr>
            <a:xfrm>
              <a:off x="10887" y="1434"/>
              <a:ext cx="7310" cy="17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13" name="文本框 12"/>
            <p:cNvSpPr txBox="1"/>
            <p:nvPr/>
          </p:nvSpPr>
          <p:spPr>
            <a:xfrm>
              <a:off x="11222" y="1721"/>
              <a:ext cx="6891" cy="1161"/>
            </a:xfrm>
            <a:prstGeom prst="rect">
              <a:avLst/>
            </a:prstGeom>
            <a:grpFill/>
          </p:spPr>
          <p:txBody>
            <a:bodyPr wrap="square" rtlCol="0">
              <a:spAutoFit/>
            </a:bodyPr>
            <a:p>
              <a:r>
                <a:rPr lang="zh-CN" sz="3000" b="1">
                  <a:solidFill>
                    <a:schemeClr val="bg1"/>
                  </a:solidFill>
                  <a:latin typeface="黑体" panose="02010609060101010101" charset="-122"/>
                  <a:ea typeface="黑体" panose="02010609060101010101" charset="-122"/>
                  <a:cs typeface="黑体" panose="02010609060101010101" charset="-122"/>
                </a:rPr>
                <a:t>第</a:t>
              </a:r>
              <a:r>
                <a:rPr lang="en-US" altLang="zh-CN" sz="3000" b="1">
                  <a:solidFill>
                    <a:schemeClr val="bg1"/>
                  </a:solidFill>
                  <a:latin typeface="黑体" panose="02010609060101010101" charset="-122"/>
                  <a:ea typeface="黑体" panose="02010609060101010101" charset="-122"/>
                  <a:cs typeface="黑体" panose="02010609060101010101" charset="-122"/>
                </a:rPr>
                <a:t>7</a:t>
              </a:r>
              <a:r>
                <a:rPr lang="zh-CN" altLang="en-US" sz="3000" b="1">
                  <a:solidFill>
                    <a:schemeClr val="bg1"/>
                  </a:solidFill>
                  <a:latin typeface="黑体" panose="02010609060101010101" charset="-122"/>
                  <a:ea typeface="黑体" panose="02010609060101010101" charset="-122"/>
                  <a:cs typeface="黑体" panose="02010609060101010101" charset="-122"/>
                </a:rPr>
                <a:t>章</a:t>
              </a:r>
              <a:r>
                <a:rPr lang="en-US" sz="3000" b="1">
                  <a:solidFill>
                    <a:schemeClr val="bg1"/>
                  </a:solidFill>
                  <a:latin typeface="黑体" panose="02010609060101010101" charset="-122"/>
                  <a:ea typeface="黑体" panose="02010609060101010101" charset="-122"/>
                  <a:cs typeface="黑体" panose="02010609060101010101" charset="-122"/>
                </a:rPr>
                <a:t> </a:t>
              </a:r>
              <a:r>
                <a:rPr lang="zh-CN" altLang="en-US" sz="3000" b="1">
                  <a:solidFill>
                    <a:schemeClr val="bg1"/>
                  </a:solidFill>
                  <a:latin typeface="黑体" panose="02010609060101010101" charset="-122"/>
                  <a:ea typeface="黑体" panose="02010609060101010101" charset="-122"/>
                  <a:cs typeface="黑体" panose="02010609060101010101" charset="-122"/>
                </a:rPr>
                <a:t>对产品进行全面评估</a:t>
              </a:r>
              <a:endParaRPr lang="zh-CN" altLang="en-US" sz="3000" b="1">
                <a:solidFill>
                  <a:schemeClr val="bg1"/>
                </a:solidFill>
                <a:latin typeface="黑体" panose="02010609060101010101" charset="-122"/>
                <a:ea typeface="黑体" panose="02010609060101010101" charset="-122"/>
                <a:cs typeface="黑体" panose="02010609060101010101" charset="-122"/>
              </a:endParaRPr>
            </a:p>
          </p:txBody>
        </p:sp>
      </p:grpSp>
      <p:grpSp>
        <p:nvGrpSpPr>
          <p:cNvPr id="14" name="组合 13"/>
          <p:cNvGrpSpPr/>
          <p:nvPr/>
        </p:nvGrpSpPr>
        <p:grpSpPr>
          <a:xfrm>
            <a:off x="2215515" y="1885315"/>
            <a:ext cx="5166995" cy="2800985"/>
            <a:chOff x="5832" y="4140"/>
            <a:chExt cx="4485" cy="4496"/>
          </a:xfrm>
        </p:grpSpPr>
        <p:sp>
          <p:nvSpPr>
            <p:cNvPr id="15" name="文本框 14"/>
            <p:cNvSpPr txBox="1"/>
            <p:nvPr/>
          </p:nvSpPr>
          <p:spPr>
            <a:xfrm>
              <a:off x="5837" y="4140"/>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.1 分析产品细化市场</a:t>
              </a:r>
              <a:endParaRPr lang="zh-CN" altLang="en-US" b="1">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5832" y="7016"/>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.4 判断产品趋势</a:t>
              </a:r>
              <a:endParaRPr lang="zh-CN" altLang="en-US" b="1">
                <a:latin typeface="黑体" panose="02010609060101010101" charset="-122"/>
                <a:ea typeface="黑体" panose="02010609060101010101" charset="-122"/>
                <a:cs typeface="黑体" panose="02010609060101010101" charset="-122"/>
              </a:endParaRPr>
            </a:p>
          </p:txBody>
        </p:sp>
        <p:sp>
          <p:nvSpPr>
            <p:cNvPr id="17" name="文本框 16"/>
            <p:cNvSpPr txBox="1"/>
            <p:nvPr/>
          </p:nvSpPr>
          <p:spPr>
            <a:xfrm>
              <a:off x="5832" y="7981"/>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.5 全面评估产品</a:t>
              </a:r>
              <a:endParaRPr lang="zh-CN" altLang="en-US"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5832" y="5217"/>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.2 分析产品市场需求</a:t>
              </a:r>
              <a:endParaRPr lang="zh-CN" altLang="en-US"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832" y="6182"/>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.3 分析产品竞争对手</a:t>
              </a:r>
              <a:endParaRPr lang="zh-CN" altLang="en-US" b="1">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4017328" y="1076775"/>
            <a:ext cx="5117783" cy="2938939"/>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黑体" panose="02010609060101010101" charset="-122"/>
            </a:endParaRPr>
          </a:p>
        </p:txBody>
      </p:sp>
      <p:sp>
        <p:nvSpPr>
          <p:cNvPr id="2" name="文本框 1"/>
          <p:cNvSpPr txBox="1"/>
          <p:nvPr/>
        </p:nvSpPr>
        <p:spPr>
          <a:xfrm>
            <a:off x="4190048" y="1612556"/>
            <a:ext cx="4374833" cy="1814830"/>
          </a:xfrm>
          <a:prstGeom prst="rect">
            <a:avLst/>
          </a:prstGeom>
          <a:noFill/>
        </p:spPr>
        <p:txBody>
          <a:bodyPr wrap="square" rtlCol="0">
            <a:spAutoFit/>
          </a:bodyPr>
          <a:p>
            <a:pPr algn="ctr"/>
            <a:r>
              <a:rPr lang="en-US" sz="4000" b="1">
                <a:solidFill>
                  <a:schemeClr val="bg1"/>
                </a:solidFill>
                <a:latin typeface="黑体" panose="02010609060101010101" charset="-122"/>
                <a:ea typeface="黑体" panose="02010609060101010101" charset="-122"/>
                <a:cs typeface="黑体" panose="02010609060101010101" charset="-122"/>
              </a:rPr>
              <a:t>7</a:t>
            </a:r>
            <a:r>
              <a:rPr lang="zh-CN" altLang="en-US" sz="4000" b="1">
                <a:solidFill>
                  <a:schemeClr val="bg1"/>
                </a:solidFill>
                <a:latin typeface="黑体" panose="02010609060101010101" charset="-122"/>
                <a:ea typeface="黑体" panose="02010609060101010101" charset="-122"/>
                <a:cs typeface="黑体" panose="02010609060101010101" charset="-122"/>
              </a:rPr>
              <a:t>.</a:t>
            </a:r>
            <a:r>
              <a:rPr lang="en-US" altLang="zh-CN" sz="4000" b="1">
                <a:solidFill>
                  <a:schemeClr val="bg1"/>
                </a:solidFill>
                <a:latin typeface="黑体" panose="02010609060101010101" charset="-122"/>
                <a:ea typeface="黑体" panose="02010609060101010101" charset="-122"/>
                <a:cs typeface="黑体" panose="02010609060101010101" charset="-122"/>
              </a:rPr>
              <a:t>4</a:t>
            </a:r>
            <a:endParaRPr lang="en-US" altLang="zh-CN" sz="4000" b="1">
              <a:solidFill>
                <a:schemeClr val="bg1"/>
              </a:solidFill>
              <a:latin typeface="黑体" panose="02010609060101010101" charset="-122"/>
              <a:ea typeface="黑体" panose="02010609060101010101" charset="-122"/>
              <a:cs typeface="黑体" panose="02010609060101010101" charset="-122"/>
            </a:endParaRPr>
          </a:p>
          <a:p>
            <a:pPr algn="ctr"/>
            <a:endParaRPr lang="en-US" altLang="zh-CN" sz="3600" b="1">
              <a:solidFill>
                <a:schemeClr val="bg1"/>
              </a:solidFill>
              <a:latin typeface="黑体" panose="02010609060101010101" charset="-122"/>
              <a:ea typeface="黑体" panose="02010609060101010101" charset="-122"/>
              <a:cs typeface="黑体" panose="02010609060101010101" charset="-122"/>
            </a:endParaRPr>
          </a:p>
          <a:p>
            <a:pPr algn="ctr"/>
            <a:r>
              <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rPr>
              <a:t>判断产品趋势</a:t>
            </a:r>
            <a:endPar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4" name="图片 3"/>
          <p:cNvPicPr>
            <a:picLocks noChangeAspect="1"/>
          </p:cNvPicPr>
          <p:nvPr/>
        </p:nvPicPr>
        <p:blipFill>
          <a:blip r:embed="rId2"/>
          <a:stretch>
            <a:fillRect/>
          </a:stretch>
        </p:blipFill>
        <p:spPr>
          <a:xfrm>
            <a:off x="107633" y="1076775"/>
            <a:ext cx="3918585" cy="2938463"/>
          </a:xfrm>
          <a:prstGeom prst="rect">
            <a:avLst/>
          </a:prstGeom>
        </p:spPr>
      </p:pic>
      <p:sp>
        <p:nvSpPr>
          <p:cNvPr id="23" name="文本框 22"/>
          <p:cNvSpPr txBox="1"/>
          <p:nvPr/>
        </p:nvSpPr>
        <p:spPr>
          <a:xfrm>
            <a:off x="391001" y="265245"/>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b="1">
                <a:solidFill>
                  <a:schemeClr val="tx1"/>
                </a:solidFill>
                <a:latin typeface="黑体" panose="02010609060101010101" charset="-122"/>
                <a:ea typeface="黑体" panose="02010609060101010101" charset="-122"/>
                <a:sym typeface="+mn-ea"/>
              </a:rPr>
              <a:t>对产品进行全面评估</a:t>
            </a:r>
            <a:endParaRPr lang="zh-CN" altLang="en-US" sz="2800" b="1">
              <a:solidFill>
                <a:schemeClr val="tx1"/>
              </a:solidFill>
              <a:latin typeface="黑体" panose="02010609060101010101" charset="-122"/>
              <a:ea typeface="黑体"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50"/>
            <a:ext cx="4029075" cy="51435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0" y="1939979"/>
            <a:ext cx="4029075" cy="1264443"/>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ïṡ1ídé"/>
          <p:cNvSpPr/>
          <p:nvPr/>
        </p:nvSpPr>
        <p:spPr>
          <a:xfrm>
            <a:off x="116840" y="2262505"/>
            <a:ext cx="3794760" cy="1065530"/>
          </a:xfrm>
          <a:prstGeom prst="rect">
            <a:avLst/>
          </a:prstGeom>
        </p:spPr>
        <p:txBody>
          <a:bodyPr wrap="square">
            <a:normAutofit/>
          </a:bodyPr>
          <a:lstStyle/>
          <a:p>
            <a:pPr algn="ctr"/>
            <a:r>
              <a:rPr lang="zh-CN" altLang="en-US" sz="3500" b="1" dirty="0" smtClean="0">
                <a:solidFill>
                  <a:schemeClr val="bg1"/>
                </a:solidFill>
                <a:latin typeface="黑体" panose="02010609060101010101" charset="-122"/>
                <a:ea typeface="黑体" panose="02010609060101010101" charset="-122"/>
                <a:sym typeface="黑体" panose="02010609060101010101" charset="-122"/>
              </a:rPr>
              <a:t>目录</a:t>
            </a:r>
            <a:r>
              <a:rPr lang="en-US" altLang="zh-CN" sz="350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a:t>
            </a:r>
            <a:r>
              <a:rPr lang="en-US" altLang="zh-CN" sz="3500"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CONTENTS</a:t>
            </a:r>
            <a:endParaRPr lang="en-US" altLang="zh-CN" sz="3500" dirty="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32" name="矩形 31"/>
          <p:cNvSpPr/>
          <p:nvPr/>
        </p:nvSpPr>
        <p:spPr>
          <a:xfrm>
            <a:off x="4649827" y="939853"/>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1</a:t>
            </a:r>
            <a:endParaRPr lang="en-US" altLang="zh-CN" sz="3000" dirty="0" smtClean="0">
              <a:latin typeface="黑体" panose="02010609060101010101" charset="-122"/>
              <a:cs typeface="黑体" panose="02010609060101010101" charset="-122"/>
            </a:endParaRPr>
          </a:p>
        </p:txBody>
      </p:sp>
      <p:sp>
        <p:nvSpPr>
          <p:cNvPr id="39" name="iṣḷiḋè"/>
          <p:cNvSpPr txBox="1"/>
          <p:nvPr/>
        </p:nvSpPr>
        <p:spPr>
          <a:xfrm>
            <a:off x="5303361" y="1187741"/>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smtClean="0">
                <a:latin typeface="黑体" panose="02010609060101010101" charset="-122"/>
                <a:ea typeface="黑体" panose="02010609060101010101" charset="-122"/>
                <a:sym typeface="黑体" panose="02010609060101010101" charset="-122"/>
              </a:rPr>
              <a:t>问卷调查</a:t>
            </a:r>
            <a:endParaRPr lang="zh-CN" altLang="en-US" sz="2500" dirty="0" smtClean="0">
              <a:latin typeface="黑体" panose="02010609060101010101" charset="-122"/>
              <a:ea typeface="黑体" panose="02010609060101010101" charset="-122"/>
              <a:sym typeface="黑体" panose="02010609060101010101" charset="-122"/>
            </a:endParaRPr>
          </a:p>
        </p:txBody>
      </p:sp>
      <p:sp>
        <p:nvSpPr>
          <p:cNvPr id="50" name="矩形 49"/>
          <p:cNvSpPr/>
          <p:nvPr/>
        </p:nvSpPr>
        <p:spPr>
          <a:xfrm>
            <a:off x="4649827" y="167161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2</a:t>
            </a:r>
            <a:endParaRPr lang="en-US" altLang="zh-CN" sz="3000" dirty="0" smtClean="0">
              <a:latin typeface="黑体" panose="02010609060101010101" charset="-122"/>
              <a:cs typeface="黑体" panose="02010609060101010101" charset="-122"/>
            </a:endParaRPr>
          </a:p>
        </p:txBody>
      </p:sp>
      <p:sp>
        <p:nvSpPr>
          <p:cNvPr id="62" name="矩形 61"/>
          <p:cNvSpPr/>
          <p:nvPr/>
        </p:nvSpPr>
        <p:spPr>
          <a:xfrm>
            <a:off x="4649827" y="3803545"/>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黑体" panose="02010609060101010101" charset="-122"/>
                <a:cs typeface="黑体" panose="02010609060101010101" charset="-122"/>
              </a:rPr>
              <a:t>5</a:t>
            </a:r>
            <a:endParaRPr lang="en-US" sz="3000" dirty="0" smtClean="0">
              <a:latin typeface="黑体" panose="02010609060101010101" charset="-122"/>
              <a:cs typeface="黑体" panose="02010609060101010101" charset="-122"/>
            </a:endParaRPr>
          </a:p>
        </p:txBody>
      </p:sp>
      <p:sp>
        <p:nvSpPr>
          <p:cNvPr id="65" name="iṣlîḑe"/>
          <p:cNvSpPr txBox="1"/>
          <p:nvPr/>
        </p:nvSpPr>
        <p:spPr>
          <a:xfrm>
            <a:off x="5303361" y="1877827"/>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a:latin typeface="黑体" panose="02010609060101010101" charset="-122"/>
                <a:ea typeface="黑体" panose="02010609060101010101" charset="-122"/>
                <a:sym typeface="黑体" panose="02010609060101010101" charset="-122"/>
              </a:rPr>
              <a:t>在社交媒体和邮件中预售</a:t>
            </a:r>
            <a:endParaRPr lang="zh-CN" altLang="en-US" sz="2500" dirty="0">
              <a:latin typeface="黑体" panose="02010609060101010101" charset="-122"/>
              <a:ea typeface="黑体" panose="02010609060101010101" charset="-122"/>
              <a:sym typeface="黑体" panose="02010609060101010101" charset="-122"/>
            </a:endParaRPr>
          </a:p>
        </p:txBody>
      </p:sp>
      <p:sp>
        <p:nvSpPr>
          <p:cNvPr id="72" name="ïš1îdé"/>
          <p:cNvSpPr txBox="1"/>
          <p:nvPr/>
        </p:nvSpPr>
        <p:spPr>
          <a:xfrm>
            <a:off x="5346224" y="3328009"/>
            <a:ext cx="3205639" cy="196691"/>
          </a:xfrm>
          <a:prstGeom prst="rect">
            <a:avLst/>
          </a:prstGeom>
          <a:noFill/>
        </p:spPr>
        <p:txBody>
          <a:bodyPr wrap="none" lIns="270000" tIns="0" rIns="0" bIns="0" anchor="b" anchorCtr="0">
            <a:noAutofit/>
          </a:bodyPr>
          <a:lstStyle/>
          <a:p>
            <a:r>
              <a:rPr lang="zh-CN" altLang="en-US" sz="2500" dirty="0">
                <a:latin typeface="黑体" panose="02010609060101010101" charset="-122"/>
                <a:ea typeface="黑体" panose="02010609060101010101" charset="-122"/>
                <a:sym typeface="黑体" panose="02010609060101010101" charset="-122"/>
              </a:rPr>
              <a:t>课堂小结</a:t>
            </a:r>
            <a:endParaRPr lang="zh-CN" altLang="en-US" sz="2500" dirty="0">
              <a:latin typeface="黑体" panose="02010609060101010101" charset="-122"/>
              <a:ea typeface="黑体" panose="02010609060101010101" charset="-122"/>
              <a:sym typeface="黑体" panose="02010609060101010101" charset="-122"/>
            </a:endParaRPr>
          </a:p>
        </p:txBody>
      </p:sp>
      <p:sp>
        <p:nvSpPr>
          <p:cNvPr id="5" name="ïš1îdé"/>
          <p:cNvSpPr txBox="1"/>
          <p:nvPr/>
        </p:nvSpPr>
        <p:spPr>
          <a:xfrm>
            <a:off x="5361464" y="3984281"/>
            <a:ext cx="3205639" cy="196691"/>
          </a:xfrm>
          <a:prstGeom prst="rect">
            <a:avLst/>
          </a:prstGeom>
          <a:noFill/>
        </p:spPr>
        <p:txBody>
          <a:bodyPr wrap="none" lIns="270000" tIns="0" rIns="0" bIns="0" anchor="b" anchorCtr="0">
            <a:noAutofit/>
          </a:bodyPr>
          <a:p>
            <a:r>
              <a:rPr lang="zh-CN" altLang="en-US" sz="2500" dirty="0">
                <a:latin typeface="黑体" panose="02010609060101010101" charset="-122"/>
                <a:ea typeface="黑体" panose="02010609060101010101" charset="-122"/>
                <a:sym typeface="黑体" panose="02010609060101010101" charset="-122"/>
              </a:rPr>
              <a:t>课后作业</a:t>
            </a:r>
            <a:endParaRPr lang="zh-CN" altLang="en-US" sz="2500" dirty="0">
              <a:latin typeface="黑体" panose="02010609060101010101" charset="-122"/>
              <a:ea typeface="黑体" panose="02010609060101010101" charset="-122"/>
              <a:sym typeface="黑体" panose="02010609060101010101" charset="-122"/>
            </a:endParaRPr>
          </a:p>
        </p:txBody>
      </p:sp>
      <p:sp>
        <p:nvSpPr>
          <p:cNvPr id="3" name="矩形 2"/>
          <p:cNvSpPr/>
          <p:nvPr/>
        </p:nvSpPr>
        <p:spPr>
          <a:xfrm>
            <a:off x="4649827" y="2388607"/>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3</a:t>
            </a:r>
            <a:endParaRPr lang="en-US" altLang="zh-CN" sz="3000" dirty="0" smtClean="0">
              <a:latin typeface="黑体" panose="02010609060101010101" charset="-122"/>
              <a:cs typeface="黑体" panose="02010609060101010101" charset="-122"/>
            </a:endParaRPr>
          </a:p>
        </p:txBody>
      </p:sp>
      <p:sp>
        <p:nvSpPr>
          <p:cNvPr id="4" name="矩形 3"/>
          <p:cNvSpPr/>
          <p:nvPr/>
        </p:nvSpPr>
        <p:spPr>
          <a:xfrm>
            <a:off x="4649827" y="309655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4</a:t>
            </a:r>
            <a:endParaRPr lang="en-US" altLang="zh-CN" sz="3000" dirty="0" smtClean="0">
              <a:latin typeface="黑体" panose="02010609060101010101" charset="-122"/>
              <a:cs typeface="黑体" panose="02010609060101010101" charset="-122"/>
            </a:endParaRPr>
          </a:p>
        </p:txBody>
      </p:sp>
      <p:sp>
        <p:nvSpPr>
          <p:cNvPr id="6" name="ïš1îdé"/>
          <p:cNvSpPr txBox="1"/>
          <p:nvPr/>
        </p:nvSpPr>
        <p:spPr>
          <a:xfrm>
            <a:off x="5303361" y="2585059"/>
            <a:ext cx="3205639" cy="196691"/>
          </a:xfrm>
          <a:prstGeom prst="rect">
            <a:avLst/>
          </a:prstGeom>
          <a:noFill/>
        </p:spPr>
        <p:txBody>
          <a:bodyPr wrap="none" lIns="270000" tIns="0" rIns="0" bIns="0" anchor="b" anchorCtr="0">
            <a:noAutofit/>
          </a:bodyPr>
          <a:p>
            <a:pPr algn="l"/>
            <a:r>
              <a:rPr lang="zh-CN" altLang="en-US" sz="2500" dirty="0">
                <a:latin typeface="黑体" panose="02010609060101010101" charset="-122"/>
                <a:ea typeface="黑体" panose="02010609060101010101" charset="-122"/>
                <a:sym typeface="黑体" panose="02010609060101010101" charset="-122"/>
              </a:rPr>
              <a:t>创建众筹</a:t>
            </a:r>
            <a:endParaRPr lang="zh-CN" altLang="en-US" sz="2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bldLvl="0" animBg="1"/>
      <p:bldP spid="31" grpId="0"/>
      <p:bldP spid="32" grpId="0" bldLvl="0" animBg="1"/>
      <p:bldP spid="50" grpId="0" bldLvl="0" animBg="1"/>
      <p:bldP spid="62" grpId="0" bldLvl="0" animBg="1"/>
      <p:bldP spid="3"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One.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问卷调查</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 name="任意多边形 21"/>
          <p:cNvSpPr/>
          <p:nvPr>
            <p:custDataLst>
              <p:tags r:id="rId1"/>
            </p:custDataLst>
          </p:nvPr>
        </p:nvSpPr>
        <p:spPr bwMode="auto">
          <a:xfrm>
            <a:off x="1066324" y="1696852"/>
            <a:ext cx="2076926" cy="2623661"/>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5" name="任意多边形 22"/>
          <p:cNvSpPr/>
          <p:nvPr>
            <p:custDataLst>
              <p:tags r:id="rId2"/>
            </p:custDataLst>
          </p:nvPr>
        </p:nvSpPr>
        <p:spPr bwMode="auto">
          <a:xfrm>
            <a:off x="1076325" y="1614937"/>
            <a:ext cx="2106454" cy="2696051"/>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D576B">
              <a:lumMod val="20000"/>
              <a:lumOff val="8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6" name="任意多边形 23"/>
          <p:cNvSpPr/>
          <p:nvPr>
            <p:custDataLst>
              <p:tags r:id="rId3"/>
            </p:custDataLst>
          </p:nvPr>
        </p:nvSpPr>
        <p:spPr bwMode="auto">
          <a:xfrm>
            <a:off x="1174433" y="1770671"/>
            <a:ext cx="1900238" cy="2422208"/>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7" name="任意多边形 24"/>
          <p:cNvSpPr/>
          <p:nvPr>
            <p:custDataLst>
              <p:tags r:id="rId4"/>
            </p:custDataLst>
          </p:nvPr>
        </p:nvSpPr>
        <p:spPr bwMode="auto">
          <a:xfrm>
            <a:off x="1159669" y="17606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ysClr val="window" lastClr="FFFFFF"/>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8" name="任意多边形 25"/>
          <p:cNvSpPr/>
          <p:nvPr>
            <p:custDataLst>
              <p:tags r:id="rId5"/>
            </p:custDataLst>
          </p:nvPr>
        </p:nvSpPr>
        <p:spPr bwMode="auto">
          <a:xfrm>
            <a:off x="1159669" y="17606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9" name="矩形 68"/>
          <p:cNvSpPr/>
          <p:nvPr>
            <p:custDataLst>
              <p:tags r:id="rId6"/>
            </p:custDataLst>
          </p:nvPr>
        </p:nvSpPr>
        <p:spPr bwMode="auto">
          <a:xfrm>
            <a:off x="2174081" y="3860456"/>
            <a:ext cx="671036" cy="83344"/>
          </a:xfrm>
          <a:prstGeom prst="rect">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0" name="矩形 69"/>
          <p:cNvSpPr/>
          <p:nvPr>
            <p:custDataLst>
              <p:tags r:id="rId7"/>
            </p:custDataLst>
          </p:nvPr>
        </p:nvSpPr>
        <p:spPr bwMode="auto">
          <a:xfrm>
            <a:off x="1390174" y="2363602"/>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1" name="矩形 70"/>
          <p:cNvSpPr/>
          <p:nvPr>
            <p:custDataLst>
              <p:tags r:id="rId8"/>
            </p:custDataLst>
          </p:nvPr>
        </p:nvSpPr>
        <p:spPr bwMode="auto">
          <a:xfrm>
            <a:off x="1390174" y="251409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2" name="矩形 71"/>
          <p:cNvSpPr/>
          <p:nvPr>
            <p:custDataLst>
              <p:tags r:id="rId9"/>
            </p:custDataLst>
          </p:nvPr>
        </p:nvSpPr>
        <p:spPr bwMode="auto">
          <a:xfrm>
            <a:off x="1390174" y="267126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3" name="矩形 72"/>
          <p:cNvSpPr/>
          <p:nvPr>
            <p:custDataLst>
              <p:tags r:id="rId10"/>
            </p:custDataLst>
          </p:nvPr>
        </p:nvSpPr>
        <p:spPr bwMode="auto">
          <a:xfrm>
            <a:off x="1390174" y="2823660"/>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4" name="矩形 73"/>
          <p:cNvSpPr/>
          <p:nvPr>
            <p:custDataLst>
              <p:tags r:id="rId11"/>
            </p:custDataLst>
          </p:nvPr>
        </p:nvSpPr>
        <p:spPr bwMode="auto">
          <a:xfrm>
            <a:off x="1390174" y="2979394"/>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5" name="矩形 74"/>
          <p:cNvSpPr/>
          <p:nvPr>
            <p:custDataLst>
              <p:tags r:id="rId12"/>
            </p:custDataLst>
          </p:nvPr>
        </p:nvSpPr>
        <p:spPr bwMode="auto">
          <a:xfrm>
            <a:off x="1390174" y="313655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6" name="矩形 75"/>
          <p:cNvSpPr/>
          <p:nvPr>
            <p:custDataLst>
              <p:tags r:id="rId13"/>
            </p:custDataLst>
          </p:nvPr>
        </p:nvSpPr>
        <p:spPr bwMode="auto">
          <a:xfrm>
            <a:off x="1390174" y="328752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7" name="矩形 76"/>
          <p:cNvSpPr/>
          <p:nvPr>
            <p:custDataLst>
              <p:tags r:id="rId14"/>
            </p:custDataLst>
          </p:nvPr>
        </p:nvSpPr>
        <p:spPr bwMode="auto">
          <a:xfrm>
            <a:off x="1390174" y="344469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8" name="矩形 77"/>
          <p:cNvSpPr/>
          <p:nvPr>
            <p:custDataLst>
              <p:tags r:id="rId15"/>
            </p:custDataLst>
          </p:nvPr>
        </p:nvSpPr>
        <p:spPr bwMode="auto">
          <a:xfrm>
            <a:off x="1390174" y="360137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9" name="矩形 78"/>
          <p:cNvSpPr/>
          <p:nvPr>
            <p:custDataLst>
              <p:tags r:id="rId16"/>
            </p:custDataLst>
          </p:nvPr>
        </p:nvSpPr>
        <p:spPr bwMode="auto">
          <a:xfrm>
            <a:off x="1619726" y="2040705"/>
            <a:ext cx="1024414" cy="823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0" name="任意多边形 37"/>
          <p:cNvSpPr/>
          <p:nvPr>
            <p:custDataLst>
              <p:tags r:id="rId17"/>
            </p:custDataLst>
          </p:nvPr>
        </p:nvSpPr>
        <p:spPr bwMode="auto">
          <a:xfrm>
            <a:off x="1159669" y="37475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1" name="任意多边形 38"/>
          <p:cNvSpPr/>
          <p:nvPr>
            <p:custDataLst>
              <p:tags r:id="rId18"/>
            </p:custDataLst>
          </p:nvPr>
        </p:nvSpPr>
        <p:spPr bwMode="auto">
          <a:xfrm>
            <a:off x="1159669" y="37475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2" name="任意多边形 39"/>
          <p:cNvSpPr/>
          <p:nvPr>
            <p:custDataLst>
              <p:tags r:id="rId19"/>
            </p:custDataLst>
          </p:nvPr>
        </p:nvSpPr>
        <p:spPr bwMode="auto">
          <a:xfrm>
            <a:off x="1159669" y="3747585"/>
            <a:ext cx="450056" cy="430530"/>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3" name="矩形 82"/>
          <p:cNvSpPr/>
          <p:nvPr>
            <p:custDataLst>
              <p:tags r:id="rId20"/>
            </p:custDataLst>
          </p:nvPr>
        </p:nvSpPr>
        <p:spPr bwMode="auto">
          <a:xfrm>
            <a:off x="1752124" y="1545881"/>
            <a:ext cx="730091" cy="224790"/>
          </a:xfrm>
          <a:prstGeom prst="rect">
            <a:avLst/>
          </a:prstGeom>
          <a:solidFill>
            <a:srgbClr val="4D576B"/>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4" name="任意多边形 19"/>
          <p:cNvSpPr/>
          <p:nvPr>
            <p:custDataLst>
              <p:tags r:id="rId21"/>
            </p:custDataLst>
          </p:nvPr>
        </p:nvSpPr>
        <p:spPr bwMode="auto">
          <a:xfrm>
            <a:off x="1740694" y="1351095"/>
            <a:ext cx="742474" cy="401955"/>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5" name="椭圆 84"/>
          <p:cNvSpPr/>
          <p:nvPr>
            <p:custDataLst>
              <p:tags r:id="rId22"/>
            </p:custDataLst>
          </p:nvPr>
        </p:nvSpPr>
        <p:spPr bwMode="auto">
          <a:xfrm>
            <a:off x="2025015" y="1414912"/>
            <a:ext cx="179070" cy="179070"/>
          </a:xfrm>
          <a:prstGeom prst="ellipse">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6" name="任意多边形 13"/>
          <p:cNvSpPr/>
          <p:nvPr>
            <p:custDataLst>
              <p:tags r:id="rId23"/>
            </p:custDataLst>
          </p:nvPr>
        </p:nvSpPr>
        <p:spPr bwMode="auto">
          <a:xfrm rot="1080935">
            <a:off x="1675924" y="2710789"/>
            <a:ext cx="426720" cy="26193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7" name="任意多边形 14"/>
          <p:cNvSpPr/>
          <p:nvPr>
            <p:custDataLst>
              <p:tags r:id="rId24"/>
            </p:custDataLst>
          </p:nvPr>
        </p:nvSpPr>
        <p:spPr bwMode="auto">
          <a:xfrm rot="1080935">
            <a:off x="591979" y="2227871"/>
            <a:ext cx="1275874" cy="508635"/>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8" name="任意多边形 15"/>
          <p:cNvSpPr/>
          <p:nvPr>
            <p:custDataLst>
              <p:tags r:id="rId25"/>
            </p:custDataLst>
          </p:nvPr>
        </p:nvSpPr>
        <p:spPr bwMode="auto">
          <a:xfrm rot="1080935">
            <a:off x="545783" y="2201201"/>
            <a:ext cx="1276350" cy="511969"/>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9" name="任意多边形 16"/>
          <p:cNvSpPr/>
          <p:nvPr>
            <p:custDataLst>
              <p:tags r:id="rId26"/>
            </p:custDataLst>
          </p:nvPr>
        </p:nvSpPr>
        <p:spPr bwMode="auto">
          <a:xfrm rot="1080935">
            <a:off x="290513" y="1850205"/>
            <a:ext cx="204311" cy="328136"/>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0" name="任意多边形 17"/>
          <p:cNvSpPr/>
          <p:nvPr>
            <p:custDataLst>
              <p:tags r:id="rId27"/>
            </p:custDataLst>
          </p:nvPr>
        </p:nvSpPr>
        <p:spPr bwMode="auto">
          <a:xfrm rot="1080935">
            <a:off x="409575" y="1893067"/>
            <a:ext cx="794861" cy="522923"/>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1" name="任意多边形 18"/>
          <p:cNvSpPr/>
          <p:nvPr>
            <p:custDataLst>
              <p:tags r:id="rId28"/>
            </p:custDataLst>
          </p:nvPr>
        </p:nvSpPr>
        <p:spPr bwMode="auto">
          <a:xfrm rot="1080935">
            <a:off x="469106" y="1923547"/>
            <a:ext cx="130969" cy="32385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100" name="椭圆 99"/>
          <p:cNvSpPr/>
          <p:nvPr>
            <p:custDataLst>
              <p:tags r:id="rId29"/>
            </p:custDataLst>
          </p:nvPr>
        </p:nvSpPr>
        <p:spPr bwMode="auto">
          <a:xfrm>
            <a:off x="3751104" y="2240105"/>
            <a:ext cx="573881" cy="573881"/>
          </a:xfrm>
          <a:prstGeom prst="ellipse">
            <a:avLst/>
          </a:prstGeom>
          <a:solidFill>
            <a:schemeClr val="tx2"/>
          </a:solidFill>
          <a:ln>
            <a:noFill/>
          </a:ln>
          <a:effectLst/>
        </p:spPr>
        <p:style>
          <a:lnRef idx="1">
            <a:srgbClr val="1F74AD"/>
          </a:lnRef>
          <a:fillRef idx="3">
            <a:srgbClr val="1F74AD"/>
          </a:fillRef>
          <a:effectRef idx="2">
            <a:srgbClr val="1F74AD"/>
          </a:effectRef>
          <a:fontRef idx="minor">
            <a:sysClr val="window" lastClr="FFFFFF"/>
          </a:fontRef>
        </p:style>
        <p:txBody>
          <a:bodyPr anchor="ctr"/>
          <a:p>
            <a:pPr algn="ctr">
              <a:lnSpc>
                <a:spcPct val="130000"/>
              </a:lnSpc>
            </a:pPr>
            <a:endParaRPr sz="1350">
              <a:latin typeface="黑体" panose="02010609060101010101" charset="-122"/>
              <a:ea typeface="黑体" panose="02010609060101010101" charset="-122"/>
            </a:endParaRPr>
          </a:p>
        </p:txBody>
      </p:sp>
      <p:sp>
        <p:nvSpPr>
          <p:cNvPr id="101" name="任意多边形 42"/>
          <p:cNvSpPr/>
          <p:nvPr>
            <p:custDataLst>
              <p:tags r:id="rId30"/>
            </p:custDataLst>
          </p:nvPr>
        </p:nvSpPr>
        <p:spPr bwMode="auto">
          <a:xfrm>
            <a:off x="3913505" y="2427272"/>
            <a:ext cx="248603" cy="200025"/>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ysClr val="window" lastClr="FFFFFF"/>
          </a:solidFill>
          <a:ln>
            <a:noFill/>
          </a:ln>
          <a:effectLst/>
        </p:spPr>
        <p:txBody>
          <a:bodyPr anchor="ctr"/>
          <a:p>
            <a:pPr algn="ctr">
              <a:lnSpc>
                <a:spcPct val="130000"/>
              </a:lnSpc>
            </a:pPr>
            <a:endParaRPr sz="1350">
              <a:latin typeface="黑体" panose="02010609060101010101" charset="-122"/>
              <a:ea typeface="黑体" panose="02010609060101010101" charset="-122"/>
            </a:endParaRPr>
          </a:p>
        </p:txBody>
      </p:sp>
      <p:sp>
        <p:nvSpPr>
          <p:cNvPr id="105" name="椭圆 104"/>
          <p:cNvSpPr/>
          <p:nvPr>
            <p:custDataLst>
              <p:tags r:id="rId31"/>
            </p:custDataLst>
          </p:nvPr>
        </p:nvSpPr>
        <p:spPr bwMode="auto">
          <a:xfrm>
            <a:off x="3773011" y="1268873"/>
            <a:ext cx="573881" cy="573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sz="1350">
              <a:latin typeface="黑体" panose="02010609060101010101" charset="-122"/>
              <a:ea typeface="黑体" panose="02010609060101010101" charset="-122"/>
            </a:endParaRPr>
          </a:p>
        </p:txBody>
      </p:sp>
      <p:sp>
        <p:nvSpPr>
          <p:cNvPr id="106" name="任意多边形 44"/>
          <p:cNvSpPr/>
          <p:nvPr>
            <p:custDataLst>
              <p:tags r:id="rId32"/>
            </p:custDataLst>
          </p:nvPr>
        </p:nvSpPr>
        <p:spPr bwMode="auto">
          <a:xfrm>
            <a:off x="3904456" y="1430322"/>
            <a:ext cx="310515" cy="250031"/>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ysClr val="window" lastClr="FFFFFF"/>
          </a:solidFill>
          <a:ln>
            <a:noFill/>
          </a:ln>
          <a:effectLst/>
        </p:spPr>
        <p:txBody>
          <a:bodyPr anchor="ctr"/>
          <a:p>
            <a:pPr algn="ctr">
              <a:lnSpc>
                <a:spcPct val="130000"/>
              </a:lnSpc>
            </a:pPr>
            <a:endParaRPr sz="1350">
              <a:latin typeface="黑体" panose="02010609060101010101" charset="-122"/>
              <a:ea typeface="黑体" panose="02010609060101010101" charset="-122"/>
            </a:endParaRPr>
          </a:p>
        </p:txBody>
      </p:sp>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问卷调查</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 name="文本框 3"/>
          <p:cNvSpPr txBox="1"/>
          <p:nvPr/>
        </p:nvSpPr>
        <p:spPr>
          <a:xfrm>
            <a:off x="4476750" y="2335345"/>
            <a:ext cx="3912394" cy="368300"/>
          </a:xfrm>
          <a:prstGeom prst="rect">
            <a:avLst/>
          </a:prstGeom>
          <a:noFill/>
        </p:spPr>
        <p:txBody>
          <a:bodyPr wrap="square" rtlCol="0">
            <a:spAutoFit/>
          </a:bodyPr>
          <a:p>
            <a:pPr algn="l"/>
            <a:r>
              <a:rPr>
                <a:latin typeface="黑体" panose="02010609060101010101" charset="-122"/>
                <a:ea typeface="黑体" panose="02010609060101010101" charset="-122"/>
                <a:sym typeface="+mn-ea"/>
              </a:rPr>
              <a:t>调查问卷工具</a:t>
            </a:r>
            <a:endParaRPr>
              <a:latin typeface="黑体" panose="02010609060101010101" charset="-122"/>
              <a:ea typeface="黑体" panose="02010609060101010101" charset="-122"/>
              <a:sym typeface="+mn-ea"/>
            </a:endParaRPr>
          </a:p>
        </p:txBody>
      </p:sp>
      <p:sp>
        <p:nvSpPr>
          <p:cNvPr id="5" name="文本框 4"/>
          <p:cNvSpPr txBox="1"/>
          <p:nvPr/>
        </p:nvSpPr>
        <p:spPr>
          <a:xfrm>
            <a:off x="4537710" y="1330616"/>
            <a:ext cx="3912394" cy="450850"/>
          </a:xfrm>
          <a:prstGeom prst="rect">
            <a:avLst/>
          </a:prstGeom>
          <a:noFill/>
        </p:spPr>
        <p:txBody>
          <a:bodyPr wrap="square" rtlCol="0">
            <a:spAutoFit/>
          </a:bodyPr>
          <a:p>
            <a:pPr algn="l">
              <a:lnSpc>
                <a:spcPct val="130000"/>
              </a:lnSpc>
            </a:pPr>
            <a:r>
              <a:rPr lang="zh-CN" altLang="en-US">
                <a:latin typeface="黑体" panose="02010609060101010101" charset="-122"/>
                <a:ea typeface="黑体" panose="02010609060101010101" charset="-122"/>
                <a:sym typeface="+mn-ea"/>
              </a:rPr>
              <a:t>难度：简单</a:t>
            </a:r>
            <a:endParaRPr lang="zh-CN" altLang="en-US">
              <a:latin typeface="黑体" panose="02010609060101010101" charset="-122"/>
              <a:ea typeface="黑体" panose="02010609060101010101" charset="-122"/>
              <a:sym typeface="+mn-ea"/>
            </a:endParaRPr>
          </a:p>
        </p:txBody>
      </p:sp>
      <p:sp>
        <p:nvSpPr>
          <p:cNvPr id="3" name="文本框 2"/>
          <p:cNvSpPr txBox="1"/>
          <p:nvPr/>
        </p:nvSpPr>
        <p:spPr>
          <a:xfrm>
            <a:off x="3649345" y="3022600"/>
            <a:ext cx="5046980" cy="1568450"/>
          </a:xfrm>
          <a:prstGeom prst="rect">
            <a:avLst/>
          </a:prstGeom>
          <a:noFill/>
        </p:spPr>
        <p:txBody>
          <a:bodyPr wrap="square" rtlCol="0" anchor="t">
            <a:spAutoFit/>
          </a:bodyPr>
          <a:p>
            <a:pPr algn="just"/>
            <a:r>
              <a:rPr sz="1600">
                <a:latin typeface="黑体" panose="02010609060101010101" charset="-122"/>
                <a:ea typeface="黑体" panose="02010609060101010101" charset="-122"/>
                <a:cs typeface="黑体" panose="02010609060101010101" charset="-122"/>
                <a:sym typeface="+mn-ea"/>
              </a:rPr>
              <a:t>（1）Google Customer Surveys 或者 Survata可以创建调查，向你定义的目标受众分发调查并收取少量费用。</a:t>
            </a:r>
            <a:endParaRPr sz="1600">
              <a:latin typeface="黑体" panose="02010609060101010101" charset="-122"/>
              <a:ea typeface="黑体" panose="02010609060101010101" charset="-122"/>
              <a:cs typeface="黑体" panose="02010609060101010101" charset="-122"/>
              <a:sym typeface="+mn-ea"/>
            </a:endParaRPr>
          </a:p>
          <a:p>
            <a:pPr algn="just"/>
            <a:r>
              <a:rPr sz="1600">
                <a:latin typeface="黑体" panose="02010609060101010101" charset="-122"/>
                <a:ea typeface="黑体" panose="02010609060101010101" charset="-122"/>
                <a:cs typeface="黑体" panose="02010609060101010101" charset="-122"/>
                <a:sym typeface="+mn-ea"/>
              </a:rPr>
              <a:t>（2）立悟博客，创意设计你的表单。</a:t>
            </a:r>
            <a:endParaRPr sz="1600">
              <a:latin typeface="黑体" panose="02010609060101010101" charset="-122"/>
              <a:ea typeface="黑体" panose="02010609060101010101" charset="-122"/>
              <a:cs typeface="黑体" panose="02010609060101010101" charset="-122"/>
              <a:sym typeface="+mn-ea"/>
            </a:endParaRPr>
          </a:p>
          <a:p>
            <a:pPr algn="just"/>
            <a:r>
              <a:rPr sz="1600">
                <a:latin typeface="黑体" panose="02010609060101010101" charset="-122"/>
                <a:ea typeface="黑体" panose="02010609060101010101" charset="-122"/>
                <a:cs typeface="黑体" panose="02010609060101010101" charset="-122"/>
                <a:sym typeface="+mn-ea"/>
              </a:rPr>
              <a:t>（3）Typeform，他们的调查/表单样本网址：https://www.typeform.com/examples/#insight</a:t>
            </a:r>
            <a:endParaRPr lang="zh-CN" altLang="en-US" sz="1600">
              <a:latin typeface="黑体" panose="02010609060101010101" charset="-122"/>
              <a:ea typeface="黑体" panose="02010609060101010101" charset="-122"/>
              <a:cs typeface="黑体" panose="02010609060101010101" charset="-122"/>
              <a:sym typeface="+mn-ea"/>
            </a:endParaRPr>
          </a:p>
        </p:txBody>
      </p:sp>
    </p:spTree>
    <p:custDataLst>
      <p:tags r:id="rId3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 name="任意多边形 21"/>
          <p:cNvSpPr/>
          <p:nvPr>
            <p:custDataLst>
              <p:tags r:id="rId1"/>
            </p:custDataLst>
          </p:nvPr>
        </p:nvSpPr>
        <p:spPr bwMode="auto">
          <a:xfrm>
            <a:off x="935355" y="1680184"/>
            <a:ext cx="2076926" cy="2623661"/>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5" name="任意多边形 22"/>
          <p:cNvSpPr/>
          <p:nvPr>
            <p:custDataLst>
              <p:tags r:id="rId2"/>
            </p:custDataLst>
          </p:nvPr>
        </p:nvSpPr>
        <p:spPr bwMode="auto">
          <a:xfrm>
            <a:off x="945356" y="1598269"/>
            <a:ext cx="2106454" cy="2696051"/>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D576B">
              <a:lumMod val="20000"/>
              <a:lumOff val="8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6" name="任意多边形 23"/>
          <p:cNvSpPr/>
          <p:nvPr>
            <p:custDataLst>
              <p:tags r:id="rId3"/>
            </p:custDataLst>
          </p:nvPr>
        </p:nvSpPr>
        <p:spPr bwMode="auto">
          <a:xfrm>
            <a:off x="1043464" y="1754002"/>
            <a:ext cx="1900238" cy="2422208"/>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7" name="任意多边形 24"/>
          <p:cNvSpPr/>
          <p:nvPr>
            <p:custDataLst>
              <p:tags r:id="rId4"/>
            </p:custDataLst>
          </p:nvPr>
        </p:nvSpPr>
        <p:spPr bwMode="auto">
          <a:xfrm>
            <a:off x="1028700" y="1744001"/>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ysClr val="window" lastClr="FFFFFF"/>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8" name="任意多边形 25"/>
          <p:cNvSpPr/>
          <p:nvPr>
            <p:custDataLst>
              <p:tags r:id="rId5"/>
            </p:custDataLst>
          </p:nvPr>
        </p:nvSpPr>
        <p:spPr bwMode="auto">
          <a:xfrm>
            <a:off x="1028700" y="1744001"/>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9" name="矩形 68"/>
          <p:cNvSpPr/>
          <p:nvPr>
            <p:custDataLst>
              <p:tags r:id="rId6"/>
            </p:custDataLst>
          </p:nvPr>
        </p:nvSpPr>
        <p:spPr bwMode="auto">
          <a:xfrm>
            <a:off x="2043113" y="3843787"/>
            <a:ext cx="671036" cy="83344"/>
          </a:xfrm>
          <a:prstGeom prst="rect">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0" name="矩形 69"/>
          <p:cNvSpPr/>
          <p:nvPr>
            <p:custDataLst>
              <p:tags r:id="rId7"/>
            </p:custDataLst>
          </p:nvPr>
        </p:nvSpPr>
        <p:spPr bwMode="auto">
          <a:xfrm>
            <a:off x="1259205" y="2346934"/>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1" name="矩形 70"/>
          <p:cNvSpPr/>
          <p:nvPr>
            <p:custDataLst>
              <p:tags r:id="rId8"/>
            </p:custDataLst>
          </p:nvPr>
        </p:nvSpPr>
        <p:spPr bwMode="auto">
          <a:xfrm>
            <a:off x="1259205" y="2497429"/>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2" name="矩形 71"/>
          <p:cNvSpPr/>
          <p:nvPr>
            <p:custDataLst>
              <p:tags r:id="rId9"/>
            </p:custDataLst>
          </p:nvPr>
        </p:nvSpPr>
        <p:spPr bwMode="auto">
          <a:xfrm>
            <a:off x="1259205" y="2654591"/>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3" name="矩形 72"/>
          <p:cNvSpPr/>
          <p:nvPr>
            <p:custDataLst>
              <p:tags r:id="rId10"/>
            </p:custDataLst>
          </p:nvPr>
        </p:nvSpPr>
        <p:spPr bwMode="auto">
          <a:xfrm>
            <a:off x="1259205" y="2806991"/>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4" name="矩形 73"/>
          <p:cNvSpPr/>
          <p:nvPr>
            <p:custDataLst>
              <p:tags r:id="rId11"/>
            </p:custDataLst>
          </p:nvPr>
        </p:nvSpPr>
        <p:spPr bwMode="auto">
          <a:xfrm>
            <a:off x="1259205" y="2962725"/>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5" name="矩形 74"/>
          <p:cNvSpPr/>
          <p:nvPr>
            <p:custDataLst>
              <p:tags r:id="rId12"/>
            </p:custDataLst>
          </p:nvPr>
        </p:nvSpPr>
        <p:spPr bwMode="auto">
          <a:xfrm>
            <a:off x="1259205" y="3119887"/>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6" name="矩形 75"/>
          <p:cNvSpPr/>
          <p:nvPr>
            <p:custDataLst>
              <p:tags r:id="rId13"/>
            </p:custDataLst>
          </p:nvPr>
        </p:nvSpPr>
        <p:spPr bwMode="auto">
          <a:xfrm>
            <a:off x="1259205" y="3270859"/>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7" name="矩形 76"/>
          <p:cNvSpPr/>
          <p:nvPr>
            <p:custDataLst>
              <p:tags r:id="rId14"/>
            </p:custDataLst>
          </p:nvPr>
        </p:nvSpPr>
        <p:spPr bwMode="auto">
          <a:xfrm>
            <a:off x="1259205" y="3428021"/>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8" name="矩形 77"/>
          <p:cNvSpPr/>
          <p:nvPr>
            <p:custDataLst>
              <p:tags r:id="rId15"/>
            </p:custDataLst>
          </p:nvPr>
        </p:nvSpPr>
        <p:spPr bwMode="auto">
          <a:xfrm>
            <a:off x="1259205" y="3584707"/>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9" name="矩形 78"/>
          <p:cNvSpPr/>
          <p:nvPr>
            <p:custDataLst>
              <p:tags r:id="rId16"/>
            </p:custDataLst>
          </p:nvPr>
        </p:nvSpPr>
        <p:spPr bwMode="auto">
          <a:xfrm>
            <a:off x="1488758" y="2024036"/>
            <a:ext cx="1024414" cy="823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0" name="任意多边形 37"/>
          <p:cNvSpPr/>
          <p:nvPr>
            <p:custDataLst>
              <p:tags r:id="rId17"/>
            </p:custDataLst>
          </p:nvPr>
        </p:nvSpPr>
        <p:spPr bwMode="auto">
          <a:xfrm>
            <a:off x="1028700" y="3730916"/>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1" name="任意多边形 38"/>
          <p:cNvSpPr/>
          <p:nvPr>
            <p:custDataLst>
              <p:tags r:id="rId18"/>
            </p:custDataLst>
          </p:nvPr>
        </p:nvSpPr>
        <p:spPr bwMode="auto">
          <a:xfrm>
            <a:off x="1028700" y="3730916"/>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2" name="任意多边形 39"/>
          <p:cNvSpPr/>
          <p:nvPr>
            <p:custDataLst>
              <p:tags r:id="rId19"/>
            </p:custDataLst>
          </p:nvPr>
        </p:nvSpPr>
        <p:spPr bwMode="auto">
          <a:xfrm>
            <a:off x="1028700" y="3730916"/>
            <a:ext cx="450056" cy="430530"/>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3" name="矩形 82"/>
          <p:cNvSpPr/>
          <p:nvPr>
            <p:custDataLst>
              <p:tags r:id="rId20"/>
            </p:custDataLst>
          </p:nvPr>
        </p:nvSpPr>
        <p:spPr bwMode="auto">
          <a:xfrm>
            <a:off x="1621155" y="1529212"/>
            <a:ext cx="730091" cy="224790"/>
          </a:xfrm>
          <a:prstGeom prst="rect">
            <a:avLst/>
          </a:prstGeom>
          <a:solidFill>
            <a:srgbClr val="4D576B"/>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4" name="任意多边形 19"/>
          <p:cNvSpPr/>
          <p:nvPr>
            <p:custDataLst>
              <p:tags r:id="rId21"/>
            </p:custDataLst>
          </p:nvPr>
        </p:nvSpPr>
        <p:spPr bwMode="auto">
          <a:xfrm>
            <a:off x="1609725" y="1334426"/>
            <a:ext cx="742474" cy="401955"/>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5" name="椭圆 84"/>
          <p:cNvSpPr/>
          <p:nvPr>
            <p:custDataLst>
              <p:tags r:id="rId22"/>
            </p:custDataLst>
          </p:nvPr>
        </p:nvSpPr>
        <p:spPr bwMode="auto">
          <a:xfrm>
            <a:off x="1894046" y="1398244"/>
            <a:ext cx="179070" cy="179070"/>
          </a:xfrm>
          <a:prstGeom prst="ellipse">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6" name="任意多边形 13"/>
          <p:cNvSpPr/>
          <p:nvPr>
            <p:custDataLst>
              <p:tags r:id="rId23"/>
            </p:custDataLst>
          </p:nvPr>
        </p:nvSpPr>
        <p:spPr bwMode="auto">
          <a:xfrm rot="1080935">
            <a:off x="1544955" y="2694120"/>
            <a:ext cx="426720" cy="26193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7" name="任意多边形 14"/>
          <p:cNvSpPr/>
          <p:nvPr>
            <p:custDataLst>
              <p:tags r:id="rId24"/>
            </p:custDataLst>
          </p:nvPr>
        </p:nvSpPr>
        <p:spPr bwMode="auto">
          <a:xfrm rot="1080935">
            <a:off x="461010" y="2211202"/>
            <a:ext cx="1275874" cy="508635"/>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8" name="任意多边形 15"/>
          <p:cNvSpPr/>
          <p:nvPr>
            <p:custDataLst>
              <p:tags r:id="rId25"/>
            </p:custDataLst>
          </p:nvPr>
        </p:nvSpPr>
        <p:spPr bwMode="auto">
          <a:xfrm rot="1080935">
            <a:off x="414814" y="2184532"/>
            <a:ext cx="1276350" cy="511969"/>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9" name="任意多边形 16"/>
          <p:cNvSpPr/>
          <p:nvPr>
            <p:custDataLst>
              <p:tags r:id="rId26"/>
            </p:custDataLst>
          </p:nvPr>
        </p:nvSpPr>
        <p:spPr bwMode="auto">
          <a:xfrm rot="1080935">
            <a:off x="159544" y="1833536"/>
            <a:ext cx="204311" cy="328136"/>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0" name="任意多边形 17"/>
          <p:cNvSpPr/>
          <p:nvPr>
            <p:custDataLst>
              <p:tags r:id="rId27"/>
            </p:custDataLst>
          </p:nvPr>
        </p:nvSpPr>
        <p:spPr bwMode="auto">
          <a:xfrm rot="1080935">
            <a:off x="278606" y="1876399"/>
            <a:ext cx="794861" cy="522923"/>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1" name="任意多边形 18"/>
          <p:cNvSpPr/>
          <p:nvPr>
            <p:custDataLst>
              <p:tags r:id="rId28"/>
            </p:custDataLst>
          </p:nvPr>
        </p:nvSpPr>
        <p:spPr bwMode="auto">
          <a:xfrm rot="1080935">
            <a:off x="338138" y="1906879"/>
            <a:ext cx="130969" cy="32385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问卷调查</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3" name="文本框 2"/>
          <p:cNvSpPr txBox="1"/>
          <p:nvPr/>
        </p:nvSpPr>
        <p:spPr>
          <a:xfrm>
            <a:off x="3893979" y="1478095"/>
            <a:ext cx="4978718" cy="3169285"/>
          </a:xfrm>
          <a:prstGeom prst="rect">
            <a:avLst/>
          </a:prstGeom>
          <a:noFill/>
        </p:spPr>
        <p:txBody>
          <a:bodyPr wrap="square" rtlCol="0" anchor="t">
            <a:spAutoFit/>
          </a:bodyPr>
          <a:p>
            <a:pPr algn="just"/>
            <a:endParaRPr sz="1600">
              <a:latin typeface="黑体" panose="02010609060101010101" charset="-122"/>
              <a:ea typeface="黑体" panose="02010609060101010101" charset="-122"/>
              <a:sym typeface="+mn-ea"/>
            </a:endParaRPr>
          </a:p>
          <a:p>
            <a:pPr algn="just"/>
            <a:endParaRPr sz="1600">
              <a:latin typeface="黑体" panose="02010609060101010101" charset="-122"/>
              <a:ea typeface="黑体" panose="02010609060101010101" charset="-122"/>
              <a:sym typeface="+mn-ea"/>
            </a:endParaRPr>
          </a:p>
          <a:p>
            <a:pPr marL="342900" indent="-342900" algn="just" fontAlgn="auto">
              <a:lnSpc>
                <a:spcPct val="150000"/>
              </a:lnSpc>
              <a:buFont typeface="Wingdings" panose="05000000000000000000" charset="0"/>
              <a:buChar char="l"/>
            </a:pPr>
            <a:r>
              <a:rPr sz="1600">
                <a:latin typeface="黑体" panose="02010609060101010101" charset="-122"/>
                <a:ea typeface="黑体" panose="02010609060101010101" charset="-122"/>
                <a:sym typeface="+mn-ea"/>
              </a:rPr>
              <a:t>向目标客户提关键问题</a:t>
            </a:r>
            <a:endParaRPr sz="1600">
              <a:latin typeface="黑体" panose="02010609060101010101" charset="-122"/>
              <a:ea typeface="黑体" panose="02010609060101010101" charset="-122"/>
              <a:sym typeface="+mn-ea"/>
            </a:endParaRPr>
          </a:p>
          <a:p>
            <a:pPr marL="342900" indent="-342900" algn="just" fontAlgn="auto">
              <a:lnSpc>
                <a:spcPct val="150000"/>
              </a:lnSpc>
              <a:buFont typeface="Wingdings" panose="05000000000000000000" charset="0"/>
              <a:buChar char="l"/>
            </a:pPr>
            <a:r>
              <a:rPr sz="1600">
                <a:latin typeface="黑体" panose="02010609060101010101" charset="-122"/>
                <a:ea typeface="黑体" panose="02010609060101010101" charset="-122"/>
                <a:sym typeface="+mn-ea"/>
              </a:rPr>
              <a:t>是否人们打心底喜欢你的商品或理念，他们喜欢它什么，而不喜欢它什么</a:t>
            </a:r>
            <a:endParaRPr sz="1600">
              <a:latin typeface="黑体" panose="02010609060101010101" charset="-122"/>
              <a:ea typeface="黑体" panose="02010609060101010101" charset="-122"/>
              <a:sym typeface="+mn-ea"/>
            </a:endParaRPr>
          </a:p>
          <a:p>
            <a:pPr marL="342900" indent="-342900" algn="just" fontAlgn="auto">
              <a:lnSpc>
                <a:spcPct val="150000"/>
              </a:lnSpc>
              <a:buFont typeface="Wingdings" panose="05000000000000000000" charset="0"/>
              <a:buChar char="l"/>
            </a:pPr>
            <a:r>
              <a:rPr sz="1600">
                <a:latin typeface="黑体" panose="02010609060101010101" charset="-122"/>
                <a:ea typeface="黑体" panose="02010609060101010101" charset="-122"/>
                <a:sym typeface="+mn-ea"/>
              </a:rPr>
              <a:t>需要问一些问题以评估购买意向。许多人，特别是你认识的人，有时会表现会很积极。所以重要的是让人们进行测试，是否真会掏钱包购买你的商品</a:t>
            </a:r>
            <a:endParaRPr sz="1600">
              <a:latin typeface="黑体" panose="02010609060101010101" charset="-122"/>
              <a:ea typeface="黑体" panose="02010609060101010101" charset="-122"/>
              <a:sym typeface="+mn-ea"/>
            </a:endParaRPr>
          </a:p>
        </p:txBody>
      </p:sp>
      <p:sp>
        <p:nvSpPr>
          <p:cNvPr id="4" name="矩形 3"/>
          <p:cNvSpPr/>
          <p:nvPr>
            <p:custDataLst>
              <p:tags r:id="rId29"/>
            </p:custDataLst>
          </p:nvPr>
        </p:nvSpPr>
        <p:spPr>
          <a:xfrm>
            <a:off x="3322955" y="1433159"/>
            <a:ext cx="4067227" cy="348078"/>
          </a:xfrm>
          <a:prstGeom prst="rect">
            <a:avLst/>
          </a:prstGeom>
        </p:spPr>
        <p:txBody>
          <a:bodyPr wrap="none" lIns="67500" tIns="35100" rIns="67500" bIns="0"/>
          <a:p>
            <a:pPr algn="just"/>
            <a:r>
              <a:rPr>
                <a:solidFill>
                  <a:srgbClr val="C00000"/>
                </a:solidFill>
                <a:latin typeface="黑体" panose="02010609060101010101" charset="-122"/>
                <a:ea typeface="黑体" panose="02010609060101010101" charset="-122"/>
                <a:sym typeface="+mn-ea"/>
              </a:rPr>
              <a:t>一个好的商品验证调查问卷应该涵盖以下几点：</a:t>
            </a:r>
            <a:endParaRPr lang="zh-CN" altLang="en-US">
              <a:solidFill>
                <a:srgbClr val="C00000"/>
              </a:solidFill>
              <a:latin typeface="黑体" panose="02010609060101010101" charset="-122"/>
              <a:ea typeface="黑体" panose="02010609060101010101" charset="-122"/>
              <a:cs typeface="黑体" panose="02010609060101010101" charset="-122"/>
              <a:sym typeface="+mn-ea"/>
            </a:endParaRPr>
          </a:p>
        </p:txBody>
      </p:sp>
    </p:spTree>
    <p:custDataLst>
      <p:tags r:id="rId3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Two.</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1476375"/>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在社交媒体和邮件中预售</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314960" y="191770"/>
            <a:ext cx="595757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在社交媒体和邮件中预售案例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88818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805363" y="1815439"/>
            <a:ext cx="4044315" cy="1322070"/>
          </a:xfrm>
          <a:prstGeom prst="rect">
            <a:avLst/>
          </a:prstGeom>
          <a:noFill/>
        </p:spPr>
        <p:txBody>
          <a:bodyPr wrap="square" rtlCol="0">
            <a:spAutoFit/>
          </a:bodyPr>
          <a:p>
            <a:pPr algn="just"/>
            <a:r>
              <a:rPr lang="zh-CN" altLang="en-US" sz="1600">
                <a:solidFill>
                  <a:schemeClr val="bg1"/>
                </a:solidFill>
                <a:latin typeface="黑体" panose="02010609060101010101" charset="-122"/>
                <a:ea typeface="黑体" panose="02010609060101010101" charset="-122"/>
                <a:cs typeface="黑体" panose="02010609060101010101" charset="-122"/>
              </a:rPr>
              <a:t>SumoMe想验证他的牛肉干订阅服务的理念，于是他利用他的社交账号和私人邮箱联系了有可能感兴趣的熟人和朋友，问他们是否有意向购买。</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他首先向他的联系人发送了一封电子邮件：</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193" name="图片 17" descr="IMG_256"/>
          <p:cNvPicPr>
            <a:picLocks noChangeAspect="1"/>
          </p:cNvPicPr>
          <p:nvPr/>
        </p:nvPicPr>
        <p:blipFill>
          <a:blip r:embed="rId1"/>
          <a:stretch>
            <a:fillRect/>
          </a:stretch>
        </p:blipFill>
        <p:spPr>
          <a:xfrm>
            <a:off x="482441" y="1383480"/>
            <a:ext cx="4220051" cy="2377440"/>
          </a:xfrm>
          <a:prstGeom prst="rect">
            <a:avLst/>
          </a:prstGeom>
          <a:noFill/>
          <a:ln w="9525">
            <a:solidFill>
              <a:srgbClr val="C00000"/>
            </a:solidFill>
          </a:ln>
        </p:spPr>
      </p:pic>
      <p:sp>
        <p:nvSpPr>
          <p:cNvPr id="5" name="文本框 4"/>
          <p:cNvSpPr txBox="1"/>
          <p:nvPr/>
        </p:nvSpPr>
        <p:spPr>
          <a:xfrm>
            <a:off x="1266666" y="3760920"/>
            <a:ext cx="3912394" cy="450850"/>
          </a:xfrm>
          <a:prstGeom prst="rect">
            <a:avLst/>
          </a:prstGeom>
          <a:noFill/>
        </p:spPr>
        <p:txBody>
          <a:bodyPr wrap="square" rtlCol="0">
            <a:spAutoFit/>
          </a:bodyPr>
          <a:p>
            <a:pPr algn="l">
              <a:lnSpc>
                <a:spcPct val="130000"/>
              </a:lnSpc>
            </a:pPr>
            <a:r>
              <a:rPr lang="zh-CN" altLang="en-US">
                <a:latin typeface="黑体" panose="02010609060101010101" charset="-122"/>
                <a:ea typeface="黑体" panose="02010609060101010101" charset="-122"/>
                <a:sym typeface="+mn-ea"/>
              </a:rPr>
              <a:t>难度：简单</a:t>
            </a:r>
            <a:endParaRPr lang="zh-CN" altLang="en-US">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DIAGRAM_GROUP_CODE" val="l1-1"/>
  <p:tag name="KSO_WM_UNIT_TYPE" val="i"/>
  <p:tag name="KSO_WM_UNIT_INDEX" val="15"/>
  <p:tag name="KSO_WM_UNIT_ID" val="diagram20187725_2*i*1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DIAGRAM_GROUP_CODE" val="l1-1"/>
  <p:tag name="KSO_WM_UNIT_TYPE" val="i"/>
  <p:tag name="KSO_WM_UNIT_INDEX" val="16"/>
  <p:tag name="KSO_WM_UNIT_ID" val="diagram20187725_2*i*1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DIAGRAM_GROUP_CODE" val="l1-1"/>
  <p:tag name="KSO_WM_UNIT_TYPE" val="i"/>
  <p:tag name="KSO_WM_UNIT_INDEX" val="17"/>
  <p:tag name="KSO_WM_UNIT_ID" val="diagram20187725_2*i*1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DIAGRAM_GROUP_CODE" val="l1-1"/>
  <p:tag name="KSO_WM_UNIT_TYPE" val="i"/>
  <p:tag name="KSO_WM_UNIT_INDEX" val="18"/>
  <p:tag name="KSO_WM_UNIT_ID" val="diagram20187725_2*i*1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DIAGRAM_GROUP_CODE" val="l1-1"/>
  <p:tag name="KSO_WM_UNIT_TYPE" val="i"/>
  <p:tag name="KSO_WM_UNIT_INDEX" val="19"/>
  <p:tag name="KSO_WM_UNIT_ID" val="diagram20187725_2*i*1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DIAGRAM_GROUP_CODE" val="l1-1"/>
  <p:tag name="KSO_WM_UNIT_TYPE" val="i"/>
  <p:tag name="KSO_WM_UNIT_INDEX" val="20"/>
  <p:tag name="KSO_WM_UNIT_ID" val="diagram20187725_2*i*2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725_2*l_h_i*1_2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725_2*l_h_i*1_2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725_2*l_h_i*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725_2*l_h_i*1_1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diagram"/>
  <p:tag name="KSO_WM_TEMPLATE_INDEX" val="20187725"/>
  <p:tag name="KSO_WM_SLIDE_ID" val="diagram20187725_2"/>
  <p:tag name="KSO_WM_SLIDE_TYPE" val="text"/>
  <p:tag name="KSO_WM_SLIDE_SUBTYPE" val="diag"/>
  <p:tag name="KSO_WM_SLIDE_ITEM_CNT" val="2"/>
  <p:tag name="KSO_WM_SLIDE_INDEX" val="2"/>
  <p:tag name="KSO_WM_SLIDE_SIZE" val="487.555*130.35"/>
  <p:tag name="KSO_WM_SLIDE_POSITION" val="464.05*208.701"/>
  <p:tag name="KSO_WM_DIAGRAM_GROUP_CODE" val="l1-1"/>
  <p:tag name="KSO_WM_SLIDE_DIAGTYPE" val="l"/>
  <p:tag name="KSO_WM_TAG_VERSION" val="1.0"/>
  <p:tag name="KSO_WM_SLIDE_LAYOUT" val="l"/>
  <p:tag name="KSO_WM_SLIDE_LAYOUT_CNT" val="1"/>
</p:tagLst>
</file>

<file path=ppt/tags/tag111.xml><?xml version="1.0" encoding="utf-8"?>
<p:tagLst xmlns:p="http://schemas.openxmlformats.org/presentationml/2006/main">
  <p:tag name="KSO_WM_UNIT_HIGHLIGHT" val="0"/>
  <p:tag name="KSO_WM_UNIT_COMPATIBLE" val="0"/>
  <p:tag name="KSO_WM_DIAGRAM_GROUP_CODE" val="l1-1"/>
  <p:tag name="KSO_WM_UNIT_TYPE" val="i"/>
  <p:tag name="KSO_WM_UNIT_INDEX" val="21"/>
  <p:tag name="KSO_WM_UNIT_ID" val="diagram20187725_2*i*2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DIAGRAM_GROUP_CODE" val="l1-1"/>
  <p:tag name="KSO_WM_UNIT_TYPE" val="i"/>
  <p:tag name="KSO_WM_UNIT_INDEX" val="1"/>
  <p:tag name="KSO_WM_UNIT_ID" val="diagram20187725_2*i*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13.xml><?xml version="1.0" encoding="utf-8"?>
<p:tagLst xmlns:p="http://schemas.openxmlformats.org/presentationml/2006/main">
  <p:tag name="KSO_WM_UNIT_HIGHLIGHT" val="0"/>
  <p:tag name="KSO_WM_UNIT_COMPATIBLE" val="0"/>
  <p:tag name="KSO_WM_DIAGRAM_GROUP_CODE" val="l1-1"/>
  <p:tag name="KSO_WM_UNIT_TYPE" val="i"/>
  <p:tag name="KSO_WM_UNIT_INDEX" val="12"/>
  <p:tag name="KSO_WM_UNIT_ID" val="diagram20187725_2*i*1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114.xml><?xml version="1.0" encoding="utf-8"?>
<p:tagLst xmlns:p="http://schemas.openxmlformats.org/presentationml/2006/main">
  <p:tag name="KSO_WM_UNIT_HIGHLIGHT" val="0"/>
  <p:tag name="KSO_WM_UNIT_COMPATIBLE" val="0"/>
  <p:tag name="KSO_WM_DIAGRAM_GROUP_CODE" val="l1-1"/>
  <p:tag name="KSO_WM_UNIT_TYPE" val="i"/>
  <p:tag name="KSO_WM_UNIT_INDEX" val="22"/>
  <p:tag name="KSO_WM_UNIT_ID" val="diagram20187725_2*i*2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UNIT_HIGHLIGHT" val="0"/>
  <p:tag name="KSO_WM_UNIT_COMPATIBLE" val="0"/>
  <p:tag name="KSO_WM_DIAGRAM_GROUP_CODE" val="l1-1"/>
  <p:tag name="KSO_WM_UNIT_TYPE" val="i"/>
  <p:tag name="KSO_WM_UNIT_INDEX" val="23"/>
  <p:tag name="KSO_WM_UNIT_ID" val="diagram20187725_2*i*2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116.xml><?xml version="1.0" encoding="utf-8"?>
<p:tagLst xmlns:p="http://schemas.openxmlformats.org/presentationml/2006/main">
  <p:tag name="KSO_WM_UNIT_HIGHLIGHT" val="0"/>
  <p:tag name="KSO_WM_UNIT_COMPATIBLE" val="0"/>
  <p:tag name="KSO_WM_DIAGRAM_GROUP_CODE" val="l1-1"/>
  <p:tag name="KSO_WM_UNIT_TYPE" val="i"/>
  <p:tag name="KSO_WM_UNIT_INDEX" val="24"/>
  <p:tag name="KSO_WM_UNIT_ID" val="diagram20187725_2*i*2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17.xml><?xml version="1.0" encoding="utf-8"?>
<p:tagLst xmlns:p="http://schemas.openxmlformats.org/presentationml/2006/main">
  <p:tag name="KSO_WM_UNIT_HIGHLIGHT" val="0"/>
  <p:tag name="KSO_WM_UNIT_COMPATIBLE" val="0"/>
  <p:tag name="KSO_WM_DIAGRAM_GROUP_CODE" val="l1-1"/>
  <p:tag name="KSO_WM_UNIT_TYPE" val="i"/>
  <p:tag name="KSO_WM_UNIT_INDEX" val="25"/>
  <p:tag name="KSO_WM_UNIT_ID" val="diagram20187725_2*i*2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18.xml><?xml version="1.0" encoding="utf-8"?>
<p:tagLst xmlns:p="http://schemas.openxmlformats.org/presentationml/2006/main">
  <p:tag name="KSO_WM_UNIT_HIGHLIGHT" val="0"/>
  <p:tag name="KSO_WM_UNIT_COMPATIBLE" val="0"/>
  <p:tag name="KSO_WM_DIAGRAM_GROUP_CODE" val="l1-1"/>
  <p:tag name="KSO_WM_UNIT_TYPE" val="i"/>
  <p:tag name="KSO_WM_UNIT_INDEX" val="26"/>
  <p:tag name="KSO_WM_UNIT_ID" val="diagram20187725_2*i*2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19.xml><?xml version="1.0" encoding="utf-8"?>
<p:tagLst xmlns:p="http://schemas.openxmlformats.org/presentationml/2006/main">
  <p:tag name="KSO_WM_UNIT_HIGHLIGHT" val="0"/>
  <p:tag name="KSO_WM_UNIT_COMPATIBLE" val="0"/>
  <p:tag name="KSO_WM_DIAGRAM_GROUP_CODE" val="l1-1"/>
  <p:tag name="KSO_WM_UNIT_TYPE" val="i"/>
  <p:tag name="KSO_WM_UNIT_INDEX" val="27"/>
  <p:tag name="KSO_WM_UNIT_ID" val="diagram20187725_2*i*2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DIAGRAM_GROUP_CODE" val="l1-1"/>
  <p:tag name="KSO_WM_UNIT_TYPE" val="i"/>
  <p:tag name="KSO_WM_UNIT_INDEX" val="28"/>
  <p:tag name="KSO_WM_UNIT_ID" val="diagram20187725_2*i*2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1.xml><?xml version="1.0" encoding="utf-8"?>
<p:tagLst xmlns:p="http://schemas.openxmlformats.org/presentationml/2006/main">
  <p:tag name="KSO_WM_UNIT_HIGHLIGHT" val="0"/>
  <p:tag name="KSO_WM_UNIT_COMPATIBLE" val="0"/>
  <p:tag name="KSO_WM_DIAGRAM_GROUP_CODE" val="l1-1"/>
  <p:tag name="KSO_WM_UNIT_TYPE" val="i"/>
  <p:tag name="KSO_WM_UNIT_INDEX" val="2"/>
  <p:tag name="KSO_WM_UNIT_ID" val="diagram20187725_2*i*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2.xml><?xml version="1.0" encoding="utf-8"?>
<p:tagLst xmlns:p="http://schemas.openxmlformats.org/presentationml/2006/main">
  <p:tag name="KSO_WM_UNIT_HIGHLIGHT" val="0"/>
  <p:tag name="KSO_WM_UNIT_COMPATIBLE" val="0"/>
  <p:tag name="KSO_WM_DIAGRAM_GROUP_CODE" val="l1-1"/>
  <p:tag name="KSO_WM_UNIT_TYPE" val="i"/>
  <p:tag name="KSO_WM_UNIT_INDEX" val="3"/>
  <p:tag name="KSO_WM_UNIT_ID" val="diagram20187725_2*i*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UNIT_HIGHLIGHT" val="0"/>
  <p:tag name="KSO_WM_UNIT_COMPATIBLE" val="0"/>
  <p:tag name="KSO_WM_DIAGRAM_GROUP_CODE" val="l1-1"/>
  <p:tag name="KSO_WM_UNIT_TYPE" val="i"/>
  <p:tag name="KSO_WM_UNIT_INDEX" val="4"/>
  <p:tag name="KSO_WM_UNIT_ID" val="diagram20187725_2*i*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4.xml><?xml version="1.0" encoding="utf-8"?>
<p:tagLst xmlns:p="http://schemas.openxmlformats.org/presentationml/2006/main">
  <p:tag name="KSO_WM_UNIT_HIGHLIGHT" val="0"/>
  <p:tag name="KSO_WM_UNIT_COMPATIBLE" val="0"/>
  <p:tag name="KSO_WM_DIAGRAM_GROUP_CODE" val="l1-1"/>
  <p:tag name="KSO_WM_UNIT_TYPE" val="i"/>
  <p:tag name="KSO_WM_UNIT_INDEX" val="5"/>
  <p:tag name="KSO_WM_UNIT_ID" val="diagram20187725_2*i*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5.xml><?xml version="1.0" encoding="utf-8"?>
<p:tagLst xmlns:p="http://schemas.openxmlformats.org/presentationml/2006/main">
  <p:tag name="KSO_WM_UNIT_HIGHLIGHT" val="0"/>
  <p:tag name="KSO_WM_UNIT_COMPATIBLE" val="0"/>
  <p:tag name="KSO_WM_DIAGRAM_GROUP_CODE" val="l1-1"/>
  <p:tag name="KSO_WM_UNIT_TYPE" val="i"/>
  <p:tag name="KSO_WM_UNIT_INDEX" val="6"/>
  <p:tag name="KSO_WM_UNIT_ID" val="diagram20187725_2*i*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6.xml><?xml version="1.0" encoding="utf-8"?>
<p:tagLst xmlns:p="http://schemas.openxmlformats.org/presentationml/2006/main">
  <p:tag name="KSO_WM_UNIT_HIGHLIGHT" val="0"/>
  <p:tag name="KSO_WM_UNIT_COMPATIBLE" val="0"/>
  <p:tag name="KSO_WM_DIAGRAM_GROUP_CODE" val="l1-1"/>
  <p:tag name="KSO_WM_UNIT_TYPE" val="i"/>
  <p:tag name="KSO_WM_UNIT_INDEX" val="7"/>
  <p:tag name="KSO_WM_UNIT_ID" val="diagram20187725_2*i*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27.xml><?xml version="1.0" encoding="utf-8"?>
<p:tagLst xmlns:p="http://schemas.openxmlformats.org/presentationml/2006/main">
  <p:tag name="KSO_WM_UNIT_HIGHLIGHT" val="0"/>
  <p:tag name="KSO_WM_UNIT_COMPATIBLE" val="0"/>
  <p:tag name="KSO_WM_DIAGRAM_GROUP_CODE" val="l1-1"/>
  <p:tag name="KSO_WM_UNIT_TYPE" val="i"/>
  <p:tag name="KSO_WM_UNIT_INDEX" val="8"/>
  <p:tag name="KSO_WM_UNIT_ID" val="diagram20187725_2*i*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128.xml><?xml version="1.0" encoding="utf-8"?>
<p:tagLst xmlns:p="http://schemas.openxmlformats.org/presentationml/2006/main">
  <p:tag name="KSO_WM_UNIT_HIGHLIGHT" val="0"/>
  <p:tag name="KSO_WM_UNIT_COMPATIBLE" val="0"/>
  <p:tag name="KSO_WM_DIAGRAM_GROUP_CODE" val="l1-1"/>
  <p:tag name="KSO_WM_UNIT_TYPE" val="i"/>
  <p:tag name="KSO_WM_UNIT_INDEX" val="9"/>
  <p:tag name="KSO_WM_UNIT_ID" val="diagram20187725_2*i*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129.xml><?xml version="1.0" encoding="utf-8"?>
<p:tagLst xmlns:p="http://schemas.openxmlformats.org/presentationml/2006/main">
  <p:tag name="KSO_WM_UNIT_HIGHLIGHT" val="0"/>
  <p:tag name="KSO_WM_UNIT_COMPATIBLE" val="0"/>
  <p:tag name="KSO_WM_DIAGRAM_GROUP_CODE" val="l1-1"/>
  <p:tag name="KSO_WM_UNIT_TYPE" val="i"/>
  <p:tag name="KSO_WM_UNIT_INDEX" val="10"/>
  <p:tag name="KSO_WM_UNIT_ID" val="diagram20187725_2*i*1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DIAGRAM_GROUP_CODE" val="l1-1"/>
  <p:tag name="KSO_WM_UNIT_TYPE" val="i"/>
  <p:tag name="KSO_WM_UNIT_INDEX" val="11"/>
  <p:tag name="KSO_WM_UNIT_ID" val="diagram20187725_2*i*1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31.xml><?xml version="1.0" encoding="utf-8"?>
<p:tagLst xmlns:p="http://schemas.openxmlformats.org/presentationml/2006/main">
  <p:tag name="KSO_WM_UNIT_HIGHLIGHT" val="0"/>
  <p:tag name="KSO_WM_UNIT_COMPATIBLE" val="0"/>
  <p:tag name="KSO_WM_DIAGRAM_GROUP_CODE" val="l1-1"/>
  <p:tag name="KSO_WM_UNIT_TYPE" val="i"/>
  <p:tag name="KSO_WM_UNIT_INDEX" val="13"/>
  <p:tag name="KSO_WM_UNIT_ID" val="diagram20187725_2*i*1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32.xml><?xml version="1.0" encoding="utf-8"?>
<p:tagLst xmlns:p="http://schemas.openxmlformats.org/presentationml/2006/main">
  <p:tag name="KSO_WM_UNIT_HIGHLIGHT" val="0"/>
  <p:tag name="KSO_WM_UNIT_COMPATIBLE" val="0"/>
  <p:tag name="KSO_WM_DIAGRAM_GROUP_CODE" val="l1-1"/>
  <p:tag name="KSO_WM_UNIT_TYPE" val="i"/>
  <p:tag name="KSO_WM_UNIT_INDEX" val="14"/>
  <p:tag name="KSO_WM_UNIT_ID" val="diagram20187725_2*i*1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133.xml><?xml version="1.0" encoding="utf-8"?>
<p:tagLst xmlns:p="http://schemas.openxmlformats.org/presentationml/2006/main">
  <p:tag name="KSO_WM_UNIT_HIGHLIGHT" val="0"/>
  <p:tag name="KSO_WM_UNIT_COMPATIBLE" val="0"/>
  <p:tag name="KSO_WM_DIAGRAM_GROUP_CODE" val="l1-1"/>
  <p:tag name="KSO_WM_UNIT_TYPE" val="i"/>
  <p:tag name="KSO_WM_UNIT_INDEX" val="15"/>
  <p:tag name="KSO_WM_UNIT_ID" val="diagram20187725_2*i*1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4.xml><?xml version="1.0" encoding="utf-8"?>
<p:tagLst xmlns:p="http://schemas.openxmlformats.org/presentationml/2006/main">
  <p:tag name="KSO_WM_UNIT_HIGHLIGHT" val="0"/>
  <p:tag name="KSO_WM_UNIT_COMPATIBLE" val="0"/>
  <p:tag name="KSO_WM_DIAGRAM_GROUP_CODE" val="l1-1"/>
  <p:tag name="KSO_WM_UNIT_TYPE" val="i"/>
  <p:tag name="KSO_WM_UNIT_INDEX" val="16"/>
  <p:tag name="KSO_WM_UNIT_ID" val="diagram20187725_2*i*1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5.xml><?xml version="1.0" encoding="utf-8"?>
<p:tagLst xmlns:p="http://schemas.openxmlformats.org/presentationml/2006/main">
  <p:tag name="KSO_WM_UNIT_HIGHLIGHT" val="0"/>
  <p:tag name="KSO_WM_UNIT_COMPATIBLE" val="0"/>
  <p:tag name="KSO_WM_DIAGRAM_GROUP_CODE" val="l1-1"/>
  <p:tag name="KSO_WM_UNIT_TYPE" val="i"/>
  <p:tag name="KSO_WM_UNIT_INDEX" val="17"/>
  <p:tag name="KSO_WM_UNIT_ID" val="diagram20187725_2*i*1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6.xml><?xml version="1.0" encoding="utf-8"?>
<p:tagLst xmlns:p="http://schemas.openxmlformats.org/presentationml/2006/main">
  <p:tag name="KSO_WM_UNIT_HIGHLIGHT" val="0"/>
  <p:tag name="KSO_WM_UNIT_COMPATIBLE" val="0"/>
  <p:tag name="KSO_WM_DIAGRAM_GROUP_CODE" val="l1-1"/>
  <p:tag name="KSO_WM_UNIT_TYPE" val="i"/>
  <p:tag name="KSO_WM_UNIT_INDEX" val="18"/>
  <p:tag name="KSO_WM_UNIT_ID" val="diagram20187725_2*i*1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7.xml><?xml version="1.0" encoding="utf-8"?>
<p:tagLst xmlns:p="http://schemas.openxmlformats.org/presentationml/2006/main">
  <p:tag name="KSO_WM_UNIT_HIGHLIGHT" val="0"/>
  <p:tag name="KSO_WM_UNIT_COMPATIBLE" val="0"/>
  <p:tag name="KSO_WM_DIAGRAM_GROUP_CODE" val="l1-1"/>
  <p:tag name="KSO_WM_UNIT_TYPE" val="i"/>
  <p:tag name="KSO_WM_UNIT_INDEX" val="19"/>
  <p:tag name="KSO_WM_UNIT_ID" val="diagram20187725_2*i*1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8.xml><?xml version="1.0" encoding="utf-8"?>
<p:tagLst xmlns:p="http://schemas.openxmlformats.org/presentationml/2006/main">
  <p:tag name="KSO_WM_UNIT_HIGHLIGHT" val="0"/>
  <p:tag name="KSO_WM_UNIT_COMPATIBLE" val="0"/>
  <p:tag name="KSO_WM_DIAGRAM_GROUP_CODE" val="l1-1"/>
  <p:tag name="KSO_WM_UNIT_TYPE" val="i"/>
  <p:tag name="KSO_WM_UNIT_INDEX" val="20"/>
  <p:tag name="KSO_WM_UNIT_ID" val="diagram20187725_2*i*2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39.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diagram"/>
  <p:tag name="KSO_WM_TEMPLATE_INDEX" val="20187725"/>
  <p:tag name="KSO_WM_SLIDE_ID" val="diagram20187725_2"/>
  <p:tag name="KSO_WM_SLIDE_TYPE" val="text"/>
  <p:tag name="KSO_WM_SLIDE_SUBTYPE" val="diag"/>
  <p:tag name="KSO_WM_SLIDE_ITEM_CNT" val="2"/>
  <p:tag name="KSO_WM_SLIDE_INDEX" val="2"/>
  <p:tag name="KSO_WM_SLIDE_SIZE" val="487.555*130.35"/>
  <p:tag name="KSO_WM_SLIDE_POSITION" val="464.05*208.701"/>
  <p:tag name="KSO_WM_DIAGRAM_GROUP_CODE" val="l1-1"/>
  <p:tag name="KSO_WM_SLIDE_DIAGTYPE" val="l"/>
  <p:tag name="KSO_WM_TAG_VERSION" val="1.0"/>
  <p:tag name="KSO_WM_SLIDE_LAYOUT" val="l"/>
  <p:tag name="KSO_WM_SLIDE_LAYOUT_CNT" val="1"/>
</p:tagLst>
</file>

<file path=ppt/tags/tag141.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42.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23*a*1"/>
  <p:tag name="KSO_WM_UNIT_LAYERLEVEL" val="1"/>
  <p:tag name="KSO_WM_UNIT_VALUE" val="6"/>
  <p:tag name="KSO_WM_UNIT_ISCONTENTSTITLE" val="0"/>
  <p:tag name="KSO_WM_UNIT_HIGHLIGHT" val="0"/>
  <p:tag name="KSO_WM_UNIT_COMPATIBLE" val="0"/>
  <p:tag name="KSO_WM_BEAUTIFY_FLAG" val="#wm#"/>
  <p:tag name="KSO_WM_TAG_VERSION" val="1.0"/>
  <p:tag name="KSO_WM_UNIT_PRESET_TEXT" val="谢谢观看"/>
  <p:tag name="KSO_WM_UNIT_NOCLEAR" val="0"/>
  <p:tag name="KSO_WM_UNIT_DIAGRAM_ISNUMVISUAL" val="0"/>
  <p:tag name="KSO_WM_UNIT_DIAGRAM_ISREFERUNIT" val="0"/>
</p:tagLst>
</file>

<file path=ppt/tags/tag143.xml><?xml version="1.0" encoding="utf-8"?>
<p:tagLst xmlns:p="http://schemas.openxmlformats.org/presentationml/2006/main">
  <p:tag name="KSO_WM_TEMPLATE_CATEGORY" val="custom"/>
  <p:tag name="KSO_WM_TEMPLATE_INDEX" val="20185047"/>
  <p:tag name="KSO_WM_UNIT_TYPE" val="b"/>
  <p:tag name="KSO_WM_UNIT_INDEX" val="1"/>
  <p:tag name="KSO_WM_UNIT_ID" val="custom20185047_23*b*1"/>
  <p:tag name="KSO_WM_UNIT_LAYERLEVEL" val="1"/>
  <p:tag name="KSO_WM_UNIT_VALUE" val="30"/>
  <p:tag name="KSO_WM_UNIT_ISCONTENTSTITLE" val="0"/>
  <p:tag name="KSO_WM_UNIT_HIGHLIGHT" val="0"/>
  <p:tag name="KSO_WM_UNIT_COMPATIBLE" val="0"/>
  <p:tag name="KSO_WM_BEAUTIFY_FLAG" val="#wm#"/>
  <p:tag name="KSO_WM_TAG_VERSION" val="1.0"/>
  <p:tag name="KSO_WM_UNIT_PRESET_TEXT" val="THANK YOU"/>
  <p:tag name="KSO_WM_UNIT_NOCLEAR" val="0"/>
  <p:tag name="KSO_WM_UNIT_DIAGRAM_ISNUMVISUAL" val="0"/>
  <p:tag name="KSO_WM_UNIT_DIAGRAM_ISREFERUNIT" val="0"/>
</p:tagLst>
</file>

<file path=ppt/tags/tag144.xml><?xml version="1.0" encoding="utf-8"?>
<p:tagLst xmlns:p="http://schemas.openxmlformats.org/presentationml/2006/main">
  <p:tag name="KSO_WM_TEMPLATE_CATEGORY" val="custom"/>
  <p:tag name="KSO_WM_TEMPLATE_INDEX" val="20185047"/>
  <p:tag name="KSO_WM_TAG_VERSION" val="1.0"/>
  <p:tag name="KSO_WM_SLIDE_ID" val="custom20185047_23"/>
  <p:tag name="KSO_WM_SLIDE_INDEX" val="23"/>
  <p:tag name="KSO_WM_SLIDE_ITEM_CNT" val="0"/>
  <p:tag name="KSO_WM_SLIDE_LAYOUT" val="a_b"/>
  <p:tag name="KSO_WM_SLIDE_LAYOUT_CNT" val="1_1"/>
  <p:tag name="KSO_WM_SLIDE_TYPE" val="endPage"/>
  <p:tag name="KSO_WM_BEAUTIFY_FLAG" val="#wm#"/>
  <p:tag name="KSO_WM_SLIDE_SUBTYPE" val="pureTxt"/>
  <p:tag name="KSO_WM_TEMPLATE_SUBCATEGORY" val="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7"/>
  <p:tag name="KSO_WM_TAG_VERSION" val="1.0"/>
  <p:tag name="KSO_WM_TEMPLATE_THUMBS_INDEX" val="1、6、10、16、19、20、23"/>
  <p:tag name="KSO_WM_BEAUTIFY_FLAG" val="#wm#"/>
  <p:tag name="KSO_WM_TEMPLATE_SUBCATEGORY" val="0"/>
</p:tagLst>
</file>

<file path=ppt/tags/tag71.xml><?xml version="1.0" encoding="utf-8"?>
<p:tagLst xmlns:p="http://schemas.openxmlformats.org/presentationml/2006/main">
  <p:tag name="KSO_WM_TAG_VERSION" val="1.0"/>
  <p:tag name="KSO_WM_TEMPLATE_CATEGORY" val="diagram"/>
  <p:tag name="KSO_WM_TEMPLATE_INDEX" val="20177054"/>
</p:tagLst>
</file>

<file path=ppt/tags/tag72.xml><?xml version="1.0" encoding="utf-8"?>
<p:tagLst xmlns:p="http://schemas.openxmlformats.org/presentationml/2006/main">
  <p:tag name="KSO_WM_TAG_VERSION" val="1.0"/>
  <p:tag name="KSO_WM_TEMPLATE_CATEGORY" val="diagram"/>
  <p:tag name="KSO_WM_TEMPLATE_INDEX" val="20177054"/>
</p:tagLst>
</file>

<file path=ppt/tags/tag73.xml><?xml version="1.0" encoding="utf-8"?>
<p:tagLst xmlns:p="http://schemas.openxmlformats.org/presentationml/2006/main">
  <p:tag name="KSO_WM_TEMPLATE_CATEGORY" val="diagram"/>
  <p:tag name="KSO_WM_TEMPLATE_INDEX" val="20177054"/>
  <p:tag name="KSO_WM_TAG_VERSION" val="1.0"/>
  <p:tag name="KSO_WM_BEAUTIFY_FLAG" val="#wm#"/>
</p:tagLst>
</file>

<file path=ppt/tags/tag74.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红色欧美商务模板"/>
  <p:tag name="KSO_WM_UNIT_NOCLEAR" val="0"/>
  <p:tag name="KSO_WM_UNIT_DIAGRAM_ISNUMVISUAL" val="0"/>
  <p:tag name="KSO_WM_UNIT_DIAGRAM_ISREFERUNIT" val="0"/>
</p:tagLst>
</file>

<file path=ppt/tags/tag75.xml><?xml version="1.0" encoding="utf-8"?>
<p:tagLst xmlns:p="http://schemas.openxmlformats.org/presentationml/2006/main">
  <p:tag name="KSO_WM_TEMPLATE_CATEGORY" val="custom"/>
  <p:tag name="KSO_WM_TEMPLATE_INDEX" val="20185047"/>
  <p:tag name="KSO_WM_TAG_VERSION" val="1.0"/>
  <p:tag name="KSO_WM_SLIDE_ID" val="custom20185047_1"/>
  <p:tag name="KSO_WM_SLIDE_INDEX" val="1"/>
  <p:tag name="KSO_WM_SLIDE_ITEM_CNT" val="0"/>
  <p:tag name="KSO_WM_SLIDE_LAYOUT" val="a_b"/>
  <p:tag name="KSO_WM_SLIDE_LAYOUT_CNT" val="1_1"/>
  <p:tag name="KSO_WM_SLIDE_TYPE" val="title"/>
  <p:tag name="KSO_WM_TEMPLATE_THUMBS_INDEX" val="1、6、10、16、19、20、23"/>
  <p:tag name="KSO_WM_BEAUTIFY_FLAG" val="#wm#"/>
  <p:tag name="KSO_WM_SLIDE_SUBTYPE" val="pureTxt"/>
  <p:tag name="KSO_WM_TEMPLATE_SUBCATEGORY" val="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77.xml><?xml version="1.0" encoding="utf-8"?>
<p:tagLst xmlns:p="http://schemas.openxmlformats.org/presentationml/2006/main">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BEAUTIFY_FLAG" val="#wm#"/>
  <p:tag name="KSO_WM_TEMPLATE_CATEGORY" val="diagram"/>
  <p:tag name="KSO_WM_TEMPLATE_INDEX" val="20191345"/>
  <p:tag name="KSO_WM_SLIDE_LAYOUT" val="a_d_f"/>
  <p:tag name="KSO_WM_SLIDE_LAYOUT_CNT" val="1_1_1"/>
  <p:tag name="KSO_WM_SLIDE_COLORSCHEME_VERSION" val="3.2"/>
  <p:tag name="KSO_WM_SLIDE_MODEL_TYPE" val="cover"/>
  <p:tag name="KSO_WM_SLIDE_CONSTRAINT" val="%7b%22slideConstraint%22%3a%7b%22seriesAreas%22%3a%5b%5d%2c%22singleAreas%22%3a%5b%7b%22shapes%22%3a%5b10%5d%2c%22serialConstraintIndex%22%3a-1%2c%22areatextmark%22%3a0%2c%22pictureprocessmark%22%3a0%7d%5d%7d%7d"/>
</p:tagLst>
</file>

<file path=ppt/tags/tag78.xml><?xml version="1.0" encoding="utf-8"?>
<p:tagLst xmlns:p="http://schemas.openxmlformats.org/presentationml/2006/main">
  <p:tag name="KSO_WM_UNIT_HIGHLIGHT" val="0"/>
  <p:tag name="KSO_WM_UNIT_COMPATIBLE" val="0"/>
  <p:tag name="KSO_WM_DIAGRAM_GROUP_CODE" val="l1-1"/>
  <p:tag name="KSO_WM_UNIT_TYPE" val="i"/>
  <p:tag name="KSO_WM_UNIT_INDEX" val="21"/>
  <p:tag name="KSO_WM_UNIT_ID" val="diagram20187725_2*i*2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DIAGRAM_GROUP_CODE" val="l1-1"/>
  <p:tag name="KSO_WM_UNIT_TYPE" val="i"/>
  <p:tag name="KSO_WM_UNIT_INDEX" val="1"/>
  <p:tag name="KSO_WM_UNIT_ID" val="diagram20187725_2*i*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DIAGRAM_GROUP_CODE" val="l1-1"/>
  <p:tag name="KSO_WM_UNIT_TYPE" val="i"/>
  <p:tag name="KSO_WM_UNIT_INDEX" val="12"/>
  <p:tag name="KSO_WM_UNIT_ID" val="diagram20187725_2*i*1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DIAGRAM_GROUP_CODE" val="l1-1"/>
  <p:tag name="KSO_WM_UNIT_TYPE" val="i"/>
  <p:tag name="KSO_WM_UNIT_INDEX" val="22"/>
  <p:tag name="KSO_WM_UNIT_ID" val="diagram20187725_2*i*2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DIAGRAM_GROUP_CODE" val="l1-1"/>
  <p:tag name="KSO_WM_UNIT_TYPE" val="i"/>
  <p:tag name="KSO_WM_UNIT_INDEX" val="23"/>
  <p:tag name="KSO_WM_UNIT_ID" val="diagram20187725_2*i*2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DIAGRAM_GROUP_CODE" val="l1-1"/>
  <p:tag name="KSO_WM_UNIT_TYPE" val="i"/>
  <p:tag name="KSO_WM_UNIT_INDEX" val="24"/>
  <p:tag name="KSO_WM_UNIT_ID" val="diagram20187725_2*i*2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DIAGRAM_GROUP_CODE" val="l1-1"/>
  <p:tag name="KSO_WM_UNIT_TYPE" val="i"/>
  <p:tag name="KSO_WM_UNIT_INDEX" val="25"/>
  <p:tag name="KSO_WM_UNIT_ID" val="diagram20187725_2*i*2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DIAGRAM_GROUP_CODE" val="l1-1"/>
  <p:tag name="KSO_WM_UNIT_TYPE" val="i"/>
  <p:tag name="KSO_WM_UNIT_INDEX" val="26"/>
  <p:tag name="KSO_WM_UNIT_ID" val="diagram20187725_2*i*2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DIAGRAM_GROUP_CODE" val="l1-1"/>
  <p:tag name="KSO_WM_UNIT_TYPE" val="i"/>
  <p:tag name="KSO_WM_UNIT_INDEX" val="27"/>
  <p:tag name="KSO_WM_UNIT_ID" val="diagram20187725_2*i*2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DIAGRAM_GROUP_CODE" val="l1-1"/>
  <p:tag name="KSO_WM_UNIT_TYPE" val="i"/>
  <p:tag name="KSO_WM_UNIT_INDEX" val="28"/>
  <p:tag name="KSO_WM_UNIT_ID" val="diagram20187725_2*i*2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DIAGRAM_GROUP_CODE" val="l1-1"/>
  <p:tag name="KSO_WM_UNIT_TYPE" val="i"/>
  <p:tag name="KSO_WM_UNIT_INDEX" val="2"/>
  <p:tag name="KSO_WM_UNIT_ID" val="diagram20187725_2*i*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DIAGRAM_GROUP_CODE" val="l1-1"/>
  <p:tag name="KSO_WM_UNIT_TYPE" val="i"/>
  <p:tag name="KSO_WM_UNIT_INDEX" val="3"/>
  <p:tag name="KSO_WM_UNIT_ID" val="diagram20187725_2*i*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DIAGRAM_GROUP_CODE" val="l1-1"/>
  <p:tag name="KSO_WM_UNIT_TYPE" val="i"/>
  <p:tag name="KSO_WM_UNIT_INDEX" val="4"/>
  <p:tag name="KSO_WM_UNIT_ID" val="diagram20187725_2*i*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DIAGRAM_GROUP_CODE" val="l1-1"/>
  <p:tag name="KSO_WM_UNIT_TYPE" val="i"/>
  <p:tag name="KSO_WM_UNIT_INDEX" val="5"/>
  <p:tag name="KSO_WM_UNIT_ID" val="diagram20187725_2*i*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DIAGRAM_GROUP_CODE" val="l1-1"/>
  <p:tag name="KSO_WM_UNIT_TYPE" val="i"/>
  <p:tag name="KSO_WM_UNIT_INDEX" val="6"/>
  <p:tag name="KSO_WM_UNIT_ID" val="diagram20187725_2*i*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DIAGRAM_GROUP_CODE" val="l1-1"/>
  <p:tag name="KSO_WM_UNIT_TYPE" val="i"/>
  <p:tag name="KSO_WM_UNIT_INDEX" val="7"/>
  <p:tag name="KSO_WM_UNIT_ID" val="diagram20187725_2*i*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DIAGRAM_GROUP_CODE" val="l1-1"/>
  <p:tag name="KSO_WM_UNIT_TYPE" val="i"/>
  <p:tag name="KSO_WM_UNIT_INDEX" val="8"/>
  <p:tag name="KSO_WM_UNIT_ID" val="diagram20187725_2*i*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DIAGRAM_GROUP_CODE" val="l1-1"/>
  <p:tag name="KSO_WM_UNIT_TYPE" val="i"/>
  <p:tag name="KSO_WM_UNIT_INDEX" val="9"/>
  <p:tag name="KSO_WM_UNIT_ID" val="diagram20187725_2*i*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DIAGRAM_GROUP_CODE" val="l1-1"/>
  <p:tag name="KSO_WM_UNIT_TYPE" val="i"/>
  <p:tag name="KSO_WM_UNIT_INDEX" val="10"/>
  <p:tag name="KSO_WM_UNIT_ID" val="diagram20187725_2*i*1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DIAGRAM_GROUP_CODE" val="l1-1"/>
  <p:tag name="KSO_WM_UNIT_TYPE" val="i"/>
  <p:tag name="KSO_WM_UNIT_INDEX" val="11"/>
  <p:tag name="KSO_WM_UNIT_ID" val="diagram20187725_2*i*1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DIAGRAM_GROUP_CODE" val="l1-1"/>
  <p:tag name="KSO_WM_UNIT_TYPE" val="i"/>
  <p:tag name="KSO_WM_UNIT_INDEX" val="13"/>
  <p:tag name="KSO_WM_UNIT_ID" val="diagram20187725_2*i*1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DIAGRAM_GROUP_CODE" val="l1-1"/>
  <p:tag name="KSO_WM_UNIT_TYPE" val="i"/>
  <p:tag name="KSO_WM_UNIT_INDEX" val="14"/>
  <p:tag name="KSO_WM_UNIT_ID" val="diagram20187725_2*i*1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0">
      <a:dk1>
        <a:srgbClr val="000000"/>
      </a:dk1>
      <a:lt1>
        <a:srgbClr val="FFFFFF"/>
      </a:lt1>
      <a:dk2>
        <a:srgbClr val="990000"/>
      </a:dk2>
      <a:lt2>
        <a:srgbClr val="FFFFFF"/>
      </a:lt2>
      <a:accent1>
        <a:srgbClr val="990000"/>
      </a:accent1>
      <a:accent2>
        <a:srgbClr val="990000"/>
      </a:accent2>
      <a:accent3>
        <a:srgbClr val="990000"/>
      </a:accent3>
      <a:accent4>
        <a:srgbClr val="990000"/>
      </a:accent4>
      <a:accent5>
        <a:srgbClr val="000000"/>
      </a:accent5>
      <a:accent6>
        <a:srgbClr val="FFFFFF"/>
      </a:accent6>
      <a:hlink>
        <a:srgbClr val="0563C1"/>
      </a:hlink>
      <a:folHlink>
        <a:srgbClr val="954F72"/>
      </a:folHlink>
    </a:clrScheme>
    <a:fontScheme name="自定义 1">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rgbClr val="7F7F7F"/>
      </a:dk1>
      <a:lt1>
        <a:srgbClr val="FFFFFF"/>
      </a:lt1>
      <a:dk2>
        <a:srgbClr val="44546A"/>
      </a:dk2>
      <a:lt2>
        <a:srgbClr val="E7E6E6"/>
      </a:lt2>
      <a:accent1>
        <a:srgbClr val="7F7F7F"/>
      </a:accent1>
      <a:accent2>
        <a:srgbClr val="2DB2A4"/>
      </a:accent2>
      <a:accent3>
        <a:srgbClr val="F77A08"/>
      </a:accent3>
      <a:accent4>
        <a:srgbClr val="FFC000"/>
      </a:accent4>
      <a:accent5>
        <a:srgbClr val="5B9BD5"/>
      </a:accent5>
      <a:accent6>
        <a:srgbClr val="70AD47"/>
      </a:accent6>
      <a:hlink>
        <a:srgbClr val="0563C1"/>
      </a:hlink>
      <a:folHlink>
        <a:srgbClr val="954F72"/>
      </a:folHlink>
    </a:clrScheme>
    <a:fontScheme name="Office">
      <a:majorFont>
        <a:latin typeface="黑体"/>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黑体"/>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1131</Words>
  <Application>WPS 演示</Application>
  <PresentationFormat>宽屏</PresentationFormat>
  <Paragraphs>120</Paragraphs>
  <Slides>18</Slides>
  <Notes>26</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18</vt:i4>
      </vt:variant>
    </vt:vector>
  </HeadingPairs>
  <TitlesOfParts>
    <vt:vector size="29" baseType="lpstr">
      <vt:lpstr>Arial</vt:lpstr>
      <vt:lpstr>宋体</vt:lpstr>
      <vt:lpstr>Wingdings</vt:lpstr>
      <vt:lpstr>黑体</vt:lpstr>
      <vt:lpstr>Wingdings</vt:lpstr>
      <vt:lpstr>Calibri</vt:lpstr>
      <vt:lpstr>微软雅黑</vt:lpstr>
      <vt:lpstr>Arial Unicode MS</vt:lpstr>
      <vt:lpstr>Office Theme</vt:lpstr>
      <vt:lpstr>1_Office 主题</vt:lpstr>
      <vt:lpstr>自定义设计方案</vt:lpstr>
      <vt:lpstr>跨境电商产品开发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苹果</cp:lastModifiedBy>
  <cp:revision>75</cp:revision>
  <dcterms:created xsi:type="dcterms:W3CDTF">2017-08-18T03:02:00Z</dcterms:created>
  <dcterms:modified xsi:type="dcterms:W3CDTF">2019-12-18T08:48:48Z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