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3"/>
    <p:sldMasterId id="2147483666" r:id="rId4"/>
  </p:sldMasterIdLst>
  <p:notesMasterIdLst>
    <p:notesMasterId r:id="rId6"/>
  </p:notesMasterIdLst>
  <p:handoutMasterIdLst>
    <p:handoutMasterId r:id="rId28"/>
  </p:handoutMasterIdLst>
  <p:sldIdLst>
    <p:sldId id="386" r:id="rId5"/>
    <p:sldId id="544" r:id="rId7"/>
    <p:sldId id="415" r:id="rId8"/>
    <p:sldId id="447" r:id="rId9"/>
    <p:sldId id="287" r:id="rId10"/>
    <p:sldId id="513" r:id="rId11"/>
    <p:sldId id="515" r:id="rId12"/>
    <p:sldId id="516" r:id="rId13"/>
    <p:sldId id="517" r:id="rId14"/>
    <p:sldId id="531" r:id="rId15"/>
    <p:sldId id="518" r:id="rId16"/>
    <p:sldId id="288" r:id="rId17"/>
    <p:sldId id="350" r:id="rId18"/>
    <p:sldId id="519" r:id="rId19"/>
    <p:sldId id="359" r:id="rId20"/>
    <p:sldId id="501" r:id="rId21"/>
    <p:sldId id="520" r:id="rId22"/>
    <p:sldId id="504" r:id="rId23"/>
    <p:sldId id="362" r:id="rId24"/>
    <p:sldId id="419" r:id="rId25"/>
    <p:sldId id="363" r:id="rId26"/>
    <p:sldId id="332" r:id="rId27"/>
  </p:sldIdLst>
  <p:sldSz cx="9144000" cy="5144135"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3037"/>
    <a:srgbClr val="AC1A21"/>
    <a:srgbClr val="FFFFFF"/>
    <a:srgbClr val="C43534"/>
    <a:srgbClr val="F43308"/>
    <a:srgbClr val="CFADAE"/>
    <a:srgbClr val="FD5C0C"/>
    <a:srgbClr val="BD2F61"/>
    <a:srgbClr val="8C6073"/>
    <a:srgbClr val="B3CC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7" autoAdjust="0"/>
    <p:restoredTop sz="94660"/>
  </p:normalViewPr>
  <p:slideViewPr>
    <p:cSldViewPr snapToGrid="0">
      <p:cViewPr varScale="1">
        <p:scale>
          <a:sx n="69" d="100"/>
          <a:sy n="69" d="100"/>
        </p:scale>
        <p:origin x="84" y="78"/>
      </p:cViewPr>
      <p:guideLst>
        <p:guide orient="horz" pos="1499"/>
        <p:guide pos="28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BE3837-5BC5-45A4-BB73-D10D862CFCB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1CB8D7-D0BF-4B35-B620-44BF3A43872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4DC518A-FD6B-4653-AD25-2EF8706341E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solidFill>
                <a:schemeClr val="tx1">
                  <a:lumMod val="65000"/>
                  <a:lumOff val="35000"/>
                </a:schemeClr>
              </a:solidFill>
              <a:latin typeface="宋体" panose="02010600030101010101" pitchFamily="2" charset="-122"/>
              <a:ea typeface="宋体" panose="02010600030101010101" pitchFamily="2" charset="-122"/>
              <a:cs typeface="宋体" panose="02010600030101010101" pitchFamily="2" charset="-122"/>
              <a:sym typeface="字魂58号-创中黑" panose="00000500000000000000" pitchFamily="2" charset="-122"/>
            </a:endParaRPr>
          </a:p>
        </p:txBody>
      </p:sp>
      <p:sp>
        <p:nvSpPr>
          <p:cNvPr id="4" name="灯片编号占位符 3"/>
          <p:cNvSpPr>
            <a:spLocks noGrp="1"/>
          </p:cNvSpPr>
          <p:nvPr>
            <p:ph type="sldNum" sz="quarter" idx="10"/>
          </p:nvPr>
        </p:nvSpPr>
        <p:spPr/>
        <p:txBody>
          <a:bodyPr/>
          <a:lstStyle/>
          <a:p>
            <a:fld id="{6D1CB8D7-D0BF-4B35-B620-44BF3A43872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image" Target="../media/image1.jpeg"/><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image" Target="../media/image1.jpeg"/><Relationship Id="rId2" Type="http://schemas.openxmlformats.org/officeDocument/2006/relationships/tags" Target="../tags/tag13.xml"/><Relationship Id="rId11" Type="http://schemas.openxmlformats.org/officeDocument/2006/relationships/tags" Target="../tags/tag21.xml"/><Relationship Id="rId10" Type="http://schemas.openxmlformats.org/officeDocument/2006/relationships/tags" Target="../tags/tag20.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20DD7636-5BE1-44BC-BB5F-15739D9E18E1}"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E87C0E1D-24C4-406F-9615-DBDA8D2D1F93}" type="slidenum">
              <a:rPr lang="zh-CN" altLang="en-US" smtClean="0"/>
            </a:fld>
            <a:endParaRPr lang="zh-CN" altLang="en-US"/>
          </a:p>
        </p:txBody>
      </p:sp>
      <p:sp>
        <p:nvSpPr>
          <p:cNvPr id="6" name="标题 5"/>
          <p:cNvSpPr>
            <a:spLocks noGrp="1"/>
          </p:cNvSpPr>
          <p:nvPr>
            <p:ph type="title"/>
            <p:custDataLst>
              <p:tags r:id="rId5"/>
            </p:custDataLst>
          </p:nvPr>
        </p:nvSpPr>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628650" y="535348"/>
            <a:ext cx="3511241" cy="1071308"/>
          </a:xfrm>
        </p:spPr>
        <p:txBody>
          <a:bodyPr anchor="t" anchorCtr="0">
            <a:normAutofit/>
          </a:bodyPr>
          <a:lstStyle>
            <a:lvl1pPr>
              <a:defRPr sz="2700"/>
            </a:lvl1pPr>
          </a:lstStyle>
          <a:p>
            <a:r>
              <a:rPr lang="zh-CN" altLang="en-US" dirty="0"/>
              <a:t>单击此处编辑标题</a:t>
            </a:r>
            <a:endParaRPr lang="zh-CN" altLang="en-US" dirty="0"/>
          </a:p>
        </p:txBody>
      </p:sp>
      <p:sp>
        <p:nvSpPr>
          <p:cNvPr id="3" name="图片占位符 2"/>
          <p:cNvSpPr>
            <a:spLocks noGrp="1" noChangeAspect="1"/>
          </p:cNvSpPr>
          <p:nvPr>
            <p:ph type="pic" idx="1"/>
            <p:custDataLst>
              <p:tags r:id="rId3"/>
            </p:custDataLst>
          </p:nvPr>
        </p:nvSpPr>
        <p:spPr>
          <a:xfrm>
            <a:off x="4231888" y="535348"/>
            <a:ext cx="4283912" cy="405340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dirty="0"/>
          </a:p>
        </p:txBody>
      </p:sp>
      <p:sp>
        <p:nvSpPr>
          <p:cNvPr id="4" name="文本占位符 3"/>
          <p:cNvSpPr>
            <a:spLocks noGrp="1"/>
          </p:cNvSpPr>
          <p:nvPr>
            <p:ph type="body" sz="half" idx="2"/>
            <p:custDataLst>
              <p:tags r:id="rId4"/>
            </p:custDataLst>
          </p:nvPr>
        </p:nvSpPr>
        <p:spPr>
          <a:xfrm>
            <a:off x="628650" y="1735708"/>
            <a:ext cx="3511241" cy="2859191"/>
          </a:xfrm>
        </p:spPr>
        <p:txBody>
          <a:bodyPr>
            <a:normAutofit/>
          </a:bodyPr>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833674" y="273892"/>
            <a:ext cx="681676" cy="4359641"/>
          </a:xfrm>
        </p:spPr>
        <p:txBody>
          <a:bodyPr vert="eaVert">
            <a:normAutofit/>
          </a:bodyPr>
          <a:lstStyle>
            <a:lvl1pPr>
              <a:defRPr sz="3300"/>
            </a:lvl1pPr>
          </a:lstStyle>
          <a:p>
            <a:r>
              <a:rPr lang="zh-CN" altLang="en-US" dirty="0"/>
              <a:t>单击此处编辑标题</a:t>
            </a:r>
            <a:endParaRPr lang="zh-CN" altLang="en-US" dirty="0"/>
          </a:p>
        </p:txBody>
      </p:sp>
      <p:sp>
        <p:nvSpPr>
          <p:cNvPr id="3" name="竖排文字占位符 2"/>
          <p:cNvSpPr>
            <a:spLocks noGrp="1"/>
          </p:cNvSpPr>
          <p:nvPr>
            <p:ph type="body" orient="vert" idx="1"/>
            <p:custDataLst>
              <p:tags r:id="rId3"/>
            </p:custDataLst>
          </p:nvPr>
        </p:nvSpPr>
        <p:spPr>
          <a:xfrm>
            <a:off x="628649" y="273892"/>
            <a:ext cx="7084832" cy="4359641"/>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28650" y="413730"/>
            <a:ext cx="7886700" cy="416995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6" name="图片 5"/>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7" name="矩形 6"/>
          <p:cNvSpPr/>
          <p:nvPr>
            <p:custDataLst>
              <p:tags r:id="rId4"/>
            </p:custDataLst>
          </p:nvPr>
        </p:nvSpPr>
        <p:spPr>
          <a:xfrm>
            <a:off x="0" y="1100331"/>
            <a:ext cx="9144000" cy="294373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title" hasCustomPrompt="1"/>
            <p:custDataLst>
              <p:tags r:id="rId5"/>
            </p:custDataLst>
          </p:nvPr>
        </p:nvSpPr>
        <p:spPr>
          <a:xfrm>
            <a:off x="2428876" y="1498472"/>
            <a:ext cx="4286250" cy="1210844"/>
          </a:xfrm>
        </p:spPr>
        <p:txBody>
          <a:bodyPr vert="horz" lIns="90000" tIns="46800" rIns="90000" bIns="46800" rtlCol="0" anchor="b" anchorCtr="0">
            <a:normAutofit/>
          </a:bodyPr>
          <a:lstStyle>
            <a:lvl1pPr marL="0" marR="0" algn="ctr" defTabSz="914400" rtl="0" eaLnBrk="1" fontAlgn="auto" latinLnBrk="0" hangingPunct="1">
              <a:lnSpc>
                <a:spcPct val="90000"/>
              </a:lnSpc>
              <a:buNone/>
              <a:defRPr kumimoji="0" lang="zh-CN" altLang="en-US" sz="6000" b="1" i="0" u="none" strike="noStrike" kern="1200" cap="none" spc="0" normalizeH="0" baseline="0" noProof="1" dirty="0">
                <a:solidFill>
                  <a:schemeClr val="bg1"/>
                </a:solidFill>
                <a:uFillTx/>
                <a:latin typeface="黑体" panose="02010609060101010101" charset="-122"/>
                <a:ea typeface="黑体" panose="02010609060101010101"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6"/>
            </p:custDataLst>
          </p:nvPr>
        </p:nvSpPr>
        <p:spPr/>
        <p:txBody>
          <a:bodyPr/>
          <a:lstStyle>
            <a:lvl1pPr>
              <a:defRPr>
                <a:latin typeface="黑体" panose="02010609060101010101" charset="-122"/>
                <a:ea typeface="黑体" panose="020106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黑体" panose="02010609060101010101" charset="-122"/>
                <a:ea typeface="黑体" panose="020106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黑体" panose="02010609060101010101" charset="-122"/>
                <a:ea typeface="黑体" panose="02010609060101010101" charset="-122"/>
              </a:defRPr>
            </a:lvl1pPr>
          </a:lstStyle>
          <a:p>
            <a:fld id="{49AE70B2-8BF9-45C0-BB95-33D1B9D3A854}" type="slidenum">
              <a:rPr lang="zh-CN" altLang="en-US" smtClean="0"/>
            </a:fld>
            <a:endParaRPr lang="zh-CN" altLang="en-US"/>
          </a:p>
        </p:txBody>
      </p:sp>
      <p:sp>
        <p:nvSpPr>
          <p:cNvPr id="11" name="文本占位符 10"/>
          <p:cNvSpPr>
            <a:spLocks noGrp="1"/>
          </p:cNvSpPr>
          <p:nvPr>
            <p:ph type="body" sz="quarter" idx="14" hasCustomPrompt="1"/>
            <p:custDataLst>
              <p:tags r:id="rId9"/>
            </p:custDataLst>
          </p:nvPr>
        </p:nvSpPr>
        <p:spPr>
          <a:xfrm>
            <a:off x="2428875" y="2853237"/>
            <a:ext cx="4349354" cy="889553"/>
          </a:xfrm>
        </p:spPr>
        <p:txBody>
          <a:bodyPr>
            <a:normAutofit/>
          </a:bodyPr>
          <a:lstStyle>
            <a:lvl1pPr marL="0" indent="0" algn="ctr">
              <a:buNone/>
              <a:defRPr sz="2400">
                <a:solidFill>
                  <a:schemeClr val="bg1"/>
                </a:solidFill>
              </a:defRPr>
            </a:lvl1pPr>
          </a:lstStyle>
          <a:p>
            <a:pPr lvl="0"/>
            <a:r>
              <a:rPr lang="zh-CN" altLang="en-US" dirty="0"/>
              <a:t>编辑文本</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8096"/>
            <a:ext cx="2057400" cy="273892"/>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3028950" y="4768096"/>
            <a:ext cx="3086100" cy="273892"/>
          </a:xfrm>
        </p:spPr>
        <p:txBody>
          <a:bodyPr/>
          <a:lstStyle/>
          <a:p>
            <a:endParaRPr lang="zh-CN" altLang="en-US"/>
          </a:p>
        </p:txBody>
      </p:sp>
      <p:sp>
        <p:nvSpPr>
          <p:cNvPr id="4" name="灯片编号占位符 3"/>
          <p:cNvSpPr>
            <a:spLocks noGrp="1"/>
          </p:cNvSpPr>
          <p:nvPr>
            <p:ph type="sldNum" sz="quarter" idx="12"/>
          </p:nvPr>
        </p:nvSpPr>
        <p:spPr>
          <a:xfrm>
            <a:off x="6457950" y="4768096"/>
            <a:ext cx="2057400" cy="273892"/>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8096"/>
            <a:ext cx="2057400" cy="273892"/>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3028950" y="4768096"/>
            <a:ext cx="3086100" cy="273892"/>
          </a:xfrm>
        </p:spPr>
        <p:txBody>
          <a:bodyPr/>
          <a:lstStyle/>
          <a:p>
            <a:endParaRPr lang="zh-CN" altLang="en-US"/>
          </a:p>
        </p:txBody>
      </p:sp>
      <p:sp>
        <p:nvSpPr>
          <p:cNvPr id="4" name="灯片编号占位符 3"/>
          <p:cNvSpPr>
            <a:spLocks noGrp="1"/>
          </p:cNvSpPr>
          <p:nvPr>
            <p:ph type="sldNum" sz="quarter" idx="12"/>
          </p:nvPr>
        </p:nvSpPr>
        <p:spPr>
          <a:xfrm>
            <a:off x="6457950" y="4768096"/>
            <a:ext cx="2057400" cy="273892"/>
          </a:xfrm>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8" name="矩形 7"/>
          <p:cNvSpPr/>
          <p:nvPr>
            <p:custDataLst>
              <p:tags r:id="rId4"/>
            </p:custDataLst>
          </p:nvPr>
        </p:nvSpPr>
        <p:spPr>
          <a:xfrm>
            <a:off x="0" y="1100331"/>
            <a:ext cx="9144000" cy="294373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mj-ea"/>
              <a:ea typeface="+mj-ea"/>
            </a:endParaRPr>
          </a:p>
        </p:txBody>
      </p:sp>
      <p:sp>
        <p:nvSpPr>
          <p:cNvPr id="2" name="标题 1"/>
          <p:cNvSpPr>
            <a:spLocks noGrp="1"/>
          </p:cNvSpPr>
          <p:nvPr>
            <p:ph type="ctrTitle" hasCustomPrompt="1"/>
            <p:custDataLst>
              <p:tags r:id="rId5"/>
            </p:custDataLst>
          </p:nvPr>
        </p:nvSpPr>
        <p:spPr>
          <a:xfrm>
            <a:off x="1143000" y="2314979"/>
            <a:ext cx="6858000" cy="828821"/>
          </a:xfrm>
        </p:spPr>
        <p:txBody>
          <a:bodyPr anchor="ctr" anchorCtr="0">
            <a:normAutofit/>
          </a:bodyPr>
          <a:lstStyle>
            <a:lvl1pPr algn="ctr">
              <a:defRPr sz="4500" b="1">
                <a:solidFill>
                  <a:schemeClr val="bg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6"/>
            </p:custDataLst>
          </p:nvPr>
        </p:nvSpPr>
        <p:spPr>
          <a:xfrm>
            <a:off x="1143000" y="3220013"/>
            <a:ext cx="6858000" cy="724026"/>
          </a:xfrm>
        </p:spPr>
        <p:txBody>
          <a:bodyPr>
            <a:normAutofit/>
          </a:bodyPr>
          <a:lstStyle>
            <a:lvl1pPr marL="0" indent="0" algn="ctr">
              <a:buNone/>
              <a:defRPr sz="13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7"/>
            </p:custDataLst>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lvl1pPr>
              <a:defRPr sz="1800"/>
            </a:lvl1pPr>
            <a:lvl2pPr>
              <a:defRPr sz="1500"/>
            </a:lvl2pPr>
            <a:lvl3pPr>
              <a:defRPr sz="1350"/>
            </a:lvl3pPr>
            <a:lvl4pPr>
              <a:defRPr sz="1350"/>
            </a:lvl4pPr>
            <a:lvl5pPr>
              <a:defRPr sz="135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11"/>
            <p:custDataLst>
              <p:tags r:id="rId5"/>
            </p:custDataLst>
          </p:nvPr>
        </p:nvSpPr>
        <p:spPr/>
        <p:txBody>
          <a:bodyPr/>
          <a:lstStyle/>
          <a:p>
            <a:endParaRPr lang="zh-CN" altLang="en-US" dirty="0"/>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rotWithShape="1">
          <a:blip r:embed="rId3" cstate="email"/>
          <a:srcRect/>
          <a:stretch>
            <a:fillRect/>
          </a:stretch>
        </p:blipFill>
        <p:spPr>
          <a:xfrm>
            <a:off x="485776" y="414410"/>
            <a:ext cx="8172449" cy="4315581"/>
          </a:xfrm>
          <a:prstGeom prst="rect">
            <a:avLst/>
          </a:prstGeom>
        </p:spPr>
      </p:pic>
      <p:sp>
        <p:nvSpPr>
          <p:cNvPr id="7" name="矩形 6"/>
          <p:cNvSpPr/>
          <p:nvPr>
            <p:custDataLst>
              <p:tags r:id="rId4"/>
            </p:custDataLst>
          </p:nvPr>
        </p:nvSpPr>
        <p:spPr>
          <a:xfrm>
            <a:off x="485776" y="1461010"/>
            <a:ext cx="8172449" cy="2222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normAutofit/>
          </a:bodyPr>
          <a:lstStyle/>
          <a:p>
            <a:pPr algn="ctr"/>
            <a:endParaRPr lang="zh-CN" altLang="en-US" sz="1350"/>
          </a:p>
        </p:txBody>
      </p:sp>
      <p:sp>
        <p:nvSpPr>
          <p:cNvPr id="8" name="矩形 7"/>
          <p:cNvSpPr/>
          <p:nvPr>
            <p:custDataLst>
              <p:tags r:id="rId5"/>
            </p:custDataLst>
          </p:nvPr>
        </p:nvSpPr>
        <p:spPr>
          <a:xfrm>
            <a:off x="485776" y="1255234"/>
            <a:ext cx="8172449" cy="116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矩形 8"/>
          <p:cNvSpPr/>
          <p:nvPr>
            <p:custDataLst>
              <p:tags r:id="rId6"/>
            </p:custDataLst>
          </p:nvPr>
        </p:nvSpPr>
        <p:spPr>
          <a:xfrm>
            <a:off x="485776" y="3772559"/>
            <a:ext cx="8172449" cy="116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 name="日期占位符 3"/>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p>
            <a:endParaRPr lang="zh-CN" altLang="en-US"/>
          </a:p>
        </p:txBody>
      </p:sp>
      <p:sp>
        <p:nvSpPr>
          <p:cNvPr id="6" name="灯片编号占位符 5"/>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
        <p:nvSpPr>
          <p:cNvPr id="12" name="标题 11"/>
          <p:cNvSpPr>
            <a:spLocks noGrp="1"/>
          </p:cNvSpPr>
          <p:nvPr>
            <p:ph type="title" hasCustomPrompt="1"/>
            <p:custDataLst>
              <p:tags r:id="rId10"/>
            </p:custDataLst>
          </p:nvPr>
        </p:nvSpPr>
        <p:spPr>
          <a:xfrm>
            <a:off x="3314159" y="1715489"/>
            <a:ext cx="4057650" cy="994346"/>
          </a:xfrm>
        </p:spPr>
        <p:txBody>
          <a:bodyPr anchor="b" anchorCtr="0">
            <a:normAutofit/>
          </a:bodyPr>
          <a:lstStyle>
            <a:lvl1pPr>
              <a:defRPr sz="3600">
                <a:solidFill>
                  <a:schemeClr val="tx2"/>
                </a:solidFill>
              </a:defRPr>
            </a:lvl1pPr>
          </a:lstStyle>
          <a:p>
            <a:r>
              <a:rPr lang="zh-CN" altLang="en-US" dirty="0"/>
              <a:t>单击此处编辑标题</a:t>
            </a:r>
            <a:endParaRPr lang="zh-CN" altLang="en-US" dirty="0"/>
          </a:p>
        </p:txBody>
      </p:sp>
      <p:sp>
        <p:nvSpPr>
          <p:cNvPr id="14" name="文本占位符 13"/>
          <p:cNvSpPr>
            <a:spLocks noGrp="1"/>
          </p:cNvSpPr>
          <p:nvPr>
            <p:ph type="body" sz="quarter" idx="13" hasCustomPrompt="1"/>
            <p:custDataLst>
              <p:tags r:id="rId11"/>
            </p:custDataLst>
          </p:nvPr>
        </p:nvSpPr>
        <p:spPr>
          <a:xfrm>
            <a:off x="3314159" y="2748236"/>
            <a:ext cx="4057650" cy="742013"/>
          </a:xfrm>
        </p:spPr>
        <p:txBody>
          <a:bodyPr>
            <a:normAutofit/>
          </a:bodyPr>
          <a:lstStyle>
            <a:lvl1pPr marL="0" indent="0">
              <a:buNone/>
              <a:defRPr sz="1350"/>
            </a:lvl1pPr>
          </a:lstStyle>
          <a:p>
            <a:pPr lvl="0"/>
            <a:r>
              <a:rPr lang="zh-CN" altLang="en-US" dirty="0"/>
              <a:t>单机此处编辑标题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nchor="ctr" anchorCtr="0"/>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28650" y="1369458"/>
            <a:ext cx="3886200" cy="326407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4629150" y="1369458"/>
            <a:ext cx="3886200" cy="326407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29841" y="273892"/>
            <a:ext cx="7886700" cy="994346"/>
          </a:xfrm>
        </p:spPr>
        <p:txBody>
          <a:bodyPr anchor="ctr" anchorCtr="0"/>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629841" y="1308950"/>
            <a:ext cx="3868340"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629841" y="1962050"/>
            <a:ext cx="3868340" cy="268100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4629150" y="1308950"/>
            <a:ext cx="3887391" cy="61804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4629150" y="1962050"/>
            <a:ext cx="3887391" cy="2681009"/>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slideLayout" Target="../slideLayouts/slideLayout12.xml"/><Relationship Id="rId7" Type="http://schemas.openxmlformats.org/officeDocument/2006/relationships/slideLayout" Target="../slideLayouts/slideLayout11.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9" Type="http://schemas.openxmlformats.org/officeDocument/2006/relationships/theme" Target="../theme/theme2.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slideLayout" Target="../slideLayouts/slideLayout16.xml"/><Relationship Id="rId11" Type="http://schemas.openxmlformats.org/officeDocument/2006/relationships/slideLayout" Target="../slideLayouts/slideLayout15.xml"/><Relationship Id="rId10" Type="http://schemas.openxmlformats.org/officeDocument/2006/relationships/slideLayout" Target="../slideLayouts/slideLayout14.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628650" y="273892"/>
            <a:ext cx="7886700" cy="994346"/>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4"/>
            </p:custDataLst>
          </p:nvPr>
        </p:nvSpPr>
        <p:spPr>
          <a:xfrm>
            <a:off x="628650" y="1369458"/>
            <a:ext cx="7886700" cy="3264074"/>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custDataLst>
              <p:tags r:id="rId15"/>
            </p:custDataLst>
          </p:nvPr>
        </p:nvSpPr>
        <p:spPr>
          <a:xfrm>
            <a:off x="628650" y="4768096"/>
            <a:ext cx="20574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custDataLst>
              <p:tags r:id="rId16"/>
            </p:custDataLst>
          </p:nvPr>
        </p:nvSpPr>
        <p:spPr>
          <a:xfrm>
            <a:off x="3028950" y="4768096"/>
            <a:ext cx="30861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endParaRPr lang="zh-CN" altLang="en-US"/>
          </a:p>
        </p:txBody>
      </p:sp>
      <p:sp>
        <p:nvSpPr>
          <p:cNvPr id="11" name="灯片编号占位符 5"/>
          <p:cNvSpPr>
            <a:spLocks noGrp="1"/>
          </p:cNvSpPr>
          <p:nvPr>
            <p:ph type="sldNum" sz="quarter" idx="4"/>
            <p:custDataLst>
              <p:tags r:id="rId17"/>
            </p:custDataLst>
          </p:nvPr>
        </p:nvSpPr>
        <p:spPr>
          <a:xfrm>
            <a:off x="6457950" y="4768096"/>
            <a:ext cx="2057400" cy="273892"/>
          </a:xfrm>
          <a:prstGeom prst="rect">
            <a:avLst/>
          </a:prstGeom>
        </p:spPr>
        <p:txBody>
          <a:bodyPr vert="horz" lIns="91440" tIns="45720" rIns="91440" bIns="45720" rtlCol="0" anchor="ctr">
            <a:normAutofit/>
          </a:bodyPr>
          <a:lstStyle>
            <a:lvl1pPr algn="ctr">
              <a:defRPr sz="900">
                <a:solidFill>
                  <a:schemeClr val="bg1">
                    <a:lumMod val="50000"/>
                  </a:schemeClr>
                </a:solidFill>
                <a:latin typeface="黑体" panose="02010609060101010101" charset="-122"/>
                <a:ea typeface="黑体" panose="02010609060101010101" charset="-122"/>
              </a:defRPr>
            </a:lvl1pPr>
          </a:lstStyle>
          <a:p>
            <a:fld id="{565CE74E-AB26-4998-AD42-012C4C1AD076}" type="slidenum">
              <a:rPr lang="zh-CN" altLang="en-US" smtClean="0"/>
            </a:fld>
            <a:endParaRPr lang="zh-CN" altLang="en-US"/>
          </a:p>
        </p:txBody>
      </p:sp>
      <p:sp>
        <p:nvSpPr>
          <p:cNvPr id="2" name="KSO_TEMPLATE" hidden="1"/>
          <p:cNvSpPr/>
          <p:nvPr>
            <p:custDataLst>
              <p:tags r:id="rId1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ea typeface="黑体" panose="02010609060101010101" charset="-122"/>
            </a:endParaRPr>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mc:AlternateContent xmlns:mc="http://schemas.openxmlformats.org/markup-compatibility/2006">
    <mc:Choice xmlns:p14="http://schemas.microsoft.com/office/powerpoint/2010/main" Requires="p14">
      <p:transition p14:dur="500"/>
    </mc:Choice>
    <mc:Fallback>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黑体" panose="02010609060101010101"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黑体" panose="02010609060101010101"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黑体" panose="02010609060101010101"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黑体" panose="02010609060101010101" charset="-122"/>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5.xml"/><Relationship Id="rId2" Type="http://schemas.openxmlformats.org/officeDocument/2006/relationships/tags" Target="../tags/tag72.xml"/><Relationship Id="rId1" Type="http://schemas.openxmlformats.org/officeDocument/2006/relationships/tags" Target="../tags/tag71.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2.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tags" Target="../tags/tag95.xml"/><Relationship Id="rId3" Type="http://schemas.openxmlformats.org/officeDocument/2006/relationships/image" Target="../media/image12.png"/><Relationship Id="rId2" Type="http://schemas.openxmlformats.org/officeDocument/2006/relationships/tags" Target="../tags/tag94.xml"/><Relationship Id="rId1" Type="http://schemas.openxmlformats.org/officeDocument/2006/relationships/tags" Target="../tags/tag93.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tags" Target="../tags/tag96.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15.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1.xml"/><Relationship Id="rId3" Type="http://schemas.openxmlformats.org/officeDocument/2006/relationships/tags" Target="../tags/tag74.xml"/><Relationship Id="rId2" Type="http://schemas.openxmlformats.org/officeDocument/2006/relationships/image" Target="../media/image2.jpeg"/><Relationship Id="rId1" Type="http://schemas.openxmlformats.org/officeDocument/2006/relationships/tags" Target="../tags/tag7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4.xml"/><Relationship Id="rId4" Type="http://schemas.openxmlformats.org/officeDocument/2006/relationships/tags" Target="../tags/tag77.xml"/><Relationship Id="rId3" Type="http://schemas.openxmlformats.org/officeDocument/2006/relationships/image" Target="../media/image5.jpeg"/><Relationship Id="rId2" Type="http://schemas.openxmlformats.org/officeDocument/2006/relationships/tags" Target="../tags/tag76.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4.xml"/><Relationship Id="rId5" Type="http://schemas.openxmlformats.org/officeDocument/2006/relationships/tags" Target="../tags/tag81.xml"/><Relationship Id="rId4" Type="http://schemas.openxmlformats.org/officeDocument/2006/relationships/image" Target="../media/image6.jpeg"/><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4.xml"/><Relationship Id="rId2" Type="http://schemas.openxmlformats.org/officeDocument/2006/relationships/tags" Target="../tags/tag82.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83.xml"/><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0"/>
          <p:cNvSpPr>
            <a:spLocks noGrp="1"/>
          </p:cNvSpPr>
          <p:nvPr>
            <p:ph type="ctrTitle"/>
            <p:custDataLst>
              <p:tags r:id="rId1"/>
            </p:custDataLst>
          </p:nvPr>
        </p:nvSpPr>
        <p:spPr>
          <a:xfrm>
            <a:off x="1143000" y="1996011"/>
            <a:ext cx="6858000" cy="828676"/>
          </a:xfrm>
        </p:spPr>
        <p:txBody>
          <a:bodyPr>
            <a:normAutofit fontScale="90000"/>
          </a:bodyPr>
          <a:lstStyle/>
          <a:p>
            <a:r>
              <a:rPr lang="zh-CN" altLang="zh-CN" sz="5000" dirty="0" smtClean="0">
                <a:latin typeface="黑体" panose="02010609060101010101" charset="-122"/>
                <a:ea typeface="黑体" panose="02010609060101010101" charset="-122"/>
                <a:sym typeface="黑体" panose="02010609060101010101" charset="-122"/>
              </a:rPr>
              <a:t>跨境电商产品</a:t>
            </a:r>
            <a:r>
              <a:rPr lang="zh-CN" altLang="zh-CN" sz="5000" dirty="0" smtClean="0">
                <a:latin typeface="黑体" panose="02010609060101010101" charset="-122"/>
                <a:sym typeface="黑体" panose="02010609060101010101" charset="-122"/>
              </a:rPr>
              <a:t>评估与选择</a:t>
            </a:r>
            <a:endParaRPr lang="zh-CN" altLang="zh-CN" sz="5000" dirty="0" smtClean="0">
              <a:latin typeface="黑体" panose="02010609060101010101" charset="-122"/>
              <a:ea typeface="黑体" panose="02010609060101010101" charset="-122"/>
              <a:sym typeface="黑体" panose="02010609060101010101" charset="-122"/>
            </a:endParaRPr>
          </a:p>
        </p:txBody>
      </p:sp>
      <p:cxnSp>
        <p:nvCxnSpPr>
          <p:cNvPr id="3" name="直接连接符 2"/>
          <p:cNvCxnSpPr/>
          <p:nvPr/>
        </p:nvCxnSpPr>
        <p:spPr>
          <a:xfrm>
            <a:off x="4385945" y="3115310"/>
            <a:ext cx="2511425" cy="0"/>
          </a:xfrm>
          <a:prstGeom prst="line">
            <a:avLst/>
          </a:prstGeom>
          <a:ln w="12700">
            <a:gradFill>
              <a:gsLst>
                <a:gs pos="0">
                  <a:schemeClr val="accent1">
                    <a:lumMod val="5000"/>
                    <a:lumOff val="95000"/>
                    <a:alpha val="0"/>
                  </a:schemeClr>
                </a:gs>
                <a:gs pos="100000">
                  <a:schemeClr val="bg1"/>
                </a:gs>
              </a:gsLst>
              <a:lin ang="7200000" scaled="0"/>
            </a:gra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2259330" y="3115310"/>
            <a:ext cx="2160000" cy="0"/>
          </a:xfrm>
          <a:prstGeom prst="line">
            <a:avLst/>
          </a:prstGeom>
          <a:ln w="12700">
            <a:gradFill>
              <a:gsLst>
                <a:gs pos="0">
                  <a:schemeClr val="accent1">
                    <a:lumMod val="5000"/>
                    <a:lumOff val="95000"/>
                    <a:alpha val="0"/>
                  </a:schemeClr>
                </a:gs>
                <a:gs pos="100000">
                  <a:schemeClr val="bg1"/>
                </a:gs>
              </a:gsLst>
              <a:lin ang="0" scaled="0"/>
            </a:gra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任意多边形 8"/>
          <p:cNvSpPr/>
          <p:nvPr>
            <p:custDataLst>
              <p:tags r:id="rId1"/>
            </p:custDataLst>
          </p:nvPr>
        </p:nvSpPr>
        <p:spPr bwMode="auto">
          <a:xfrm>
            <a:off x="325120" y="3820160"/>
            <a:ext cx="3111500" cy="3949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0" rIns="67500" bIns="35100" anchor="ctr"/>
          <a:p>
            <a:pPr marL="0" indent="0" algn="ctr">
              <a:lnSpc>
                <a:spcPct val="130000"/>
              </a:lnSpc>
              <a:buSzTx/>
              <a:buFontTx/>
              <a:buNone/>
            </a:pPr>
            <a:r>
              <a:rPr lang="en-US" alt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sym typeface="+mn-ea"/>
              </a:rPr>
              <a:t>长尾关键词：长尾关键词是那些由</a:t>
            </a:r>
            <a:r>
              <a:rPr lang="en-US" sz="1600">
                <a:latin typeface="黑体" panose="02010609060101010101" charset="-122"/>
                <a:ea typeface="黑体" panose="02010609060101010101" charset="-122"/>
                <a:cs typeface="黑体" panose="02010609060101010101" charset="-122"/>
                <a:sym typeface="+mn-ea"/>
              </a:rPr>
              <a:t>3</a:t>
            </a:r>
            <a:r>
              <a:rPr lang="zh-CN" sz="1600">
                <a:latin typeface="黑体" panose="02010609060101010101" charset="-122"/>
                <a:ea typeface="黑体" panose="02010609060101010101" charset="-122"/>
                <a:cs typeface="黑体" panose="02010609060101010101" charset="-122"/>
                <a:sym typeface="+mn-ea"/>
              </a:rPr>
              <a:t>个或多个字的关键字。虽然不需总是盯着寻找长尾关键词，但密切相关的商品和利基长尾词是很有用的，比如</a:t>
            </a:r>
            <a:r>
              <a:rPr lang="en-US" sz="1600">
                <a:latin typeface="黑体" panose="02010609060101010101" charset="-122"/>
                <a:ea typeface="黑体" panose="02010609060101010101" charset="-122"/>
                <a:cs typeface="黑体" panose="02010609060101010101" charset="-122"/>
                <a:sym typeface="+mn-ea"/>
              </a:rPr>
              <a:t>“coconut oil for hair care</a:t>
            </a:r>
            <a:r>
              <a:rPr lang="zh-CN" sz="1600">
                <a:latin typeface="黑体" panose="02010609060101010101" charset="-122"/>
                <a:ea typeface="黑体" panose="02010609060101010101" charset="-122"/>
                <a:cs typeface="黑体" panose="02010609060101010101" charset="-122"/>
                <a:sym typeface="+mn-ea"/>
              </a:rPr>
              <a:t>”</a:t>
            </a:r>
            <a:endParaRPr lang="zh-CN" altLang="en-US" sz="1600" spc="150">
              <a:latin typeface="黑体" panose="02010609060101010101" charset="-122"/>
              <a:ea typeface="黑体" panose="02010609060101010101" charset="-122"/>
              <a:cs typeface="黑体" panose="02010609060101010101" charset="-122"/>
              <a:sym typeface="+mn-ea"/>
            </a:endParaRPr>
          </a:p>
        </p:txBody>
      </p:sp>
      <p:sp>
        <p:nvSpPr>
          <p:cNvPr id="15" name="任意多边形 14"/>
          <p:cNvSpPr/>
          <p:nvPr>
            <p:custDataLst>
              <p:tags r:id="rId2"/>
            </p:custDataLst>
          </p:nvPr>
        </p:nvSpPr>
        <p:spPr bwMode="auto">
          <a:xfrm>
            <a:off x="5260975" y="2953385"/>
            <a:ext cx="3373755" cy="14617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67500" tIns="0" rIns="67500" bIns="35100" anchor="ctr"/>
          <a:p>
            <a:pPr marL="0" indent="0" algn="l">
              <a:lnSpc>
                <a:spcPct val="130000"/>
              </a:lnSpc>
              <a:buSzTx/>
              <a:buFontTx/>
              <a:buNone/>
            </a:pPr>
            <a:r>
              <a:rPr lang="en-US" alt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sym typeface="+mn-ea"/>
              </a:rPr>
              <a:t>高搜索量：长尾关键词也可能有较高的搜索量。较高的搜索量显然意味着更多的人在寻找该商品。这让你对你的商品需求有个更好的理解</a:t>
            </a:r>
            <a:endParaRPr lang="zh-CN" altLang="en-US" sz="1600" spc="150">
              <a:latin typeface="黑体" panose="02010609060101010101" charset="-122"/>
              <a:ea typeface="黑体" panose="02010609060101010101" charset="-122"/>
              <a:cs typeface="黑体" panose="02010609060101010101" charset="-122"/>
              <a:sym typeface="+mn-ea"/>
            </a:endParaRPr>
          </a:p>
        </p:txBody>
      </p:sp>
      <p:sp>
        <p:nvSpPr>
          <p:cNvPr id="4" name="任意多边形 3"/>
          <p:cNvSpPr/>
          <p:nvPr>
            <p:custDataLst>
              <p:tags r:id="rId3"/>
            </p:custDataLst>
          </p:nvPr>
        </p:nvSpPr>
        <p:spPr bwMode="auto">
          <a:xfrm flipH="1">
            <a:off x="2226329" y="2136581"/>
            <a:ext cx="501260" cy="50126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1F74AD"/>
          </a:solidFill>
          <a:ln>
            <a:noFill/>
          </a:ln>
          <a:effectLst/>
        </p:spPr>
        <p:txBody>
          <a:bodyPr anchor="ctr"/>
          <a:p>
            <a:pPr algn="ctr">
              <a:lnSpc>
                <a:spcPct val="120000"/>
              </a:lnSpc>
            </a:pPr>
            <a:endParaRPr sz="1350">
              <a:latin typeface="微软雅黑" panose="020B0503020204020204" charset="-122"/>
              <a:ea typeface="微软雅黑" panose="020B0503020204020204" charset="-122"/>
            </a:endParaRPr>
          </a:p>
        </p:txBody>
      </p:sp>
      <p:sp>
        <p:nvSpPr>
          <p:cNvPr id="16" name="任意多边形 15"/>
          <p:cNvSpPr/>
          <p:nvPr>
            <p:custDataLst>
              <p:tags r:id="rId4"/>
            </p:custDataLst>
          </p:nvPr>
        </p:nvSpPr>
        <p:spPr bwMode="auto">
          <a:xfrm>
            <a:off x="2391984" y="2285057"/>
            <a:ext cx="170564" cy="1871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15882" y="21600"/>
                </a:lnTo>
                <a:lnTo>
                  <a:pt x="15882" y="0"/>
                </a:lnTo>
                <a:lnTo>
                  <a:pt x="21600" y="0"/>
                </a:lnTo>
                <a:cubicBezTo>
                  <a:pt x="21600" y="0"/>
                  <a:pt x="21600" y="21600"/>
                  <a:pt x="21600" y="21600"/>
                </a:cubicBezTo>
                <a:close/>
                <a:moveTo>
                  <a:pt x="13658" y="21600"/>
                </a:moveTo>
                <a:lnTo>
                  <a:pt x="7941" y="21600"/>
                </a:lnTo>
                <a:lnTo>
                  <a:pt x="7941" y="9983"/>
                </a:lnTo>
                <a:lnTo>
                  <a:pt x="13658" y="9983"/>
                </a:lnTo>
                <a:cubicBezTo>
                  <a:pt x="13658" y="9983"/>
                  <a:pt x="13658" y="21600"/>
                  <a:pt x="13658" y="21600"/>
                </a:cubicBezTo>
                <a:close/>
                <a:moveTo>
                  <a:pt x="5717" y="21600"/>
                </a:moveTo>
                <a:lnTo>
                  <a:pt x="0" y="21600"/>
                </a:lnTo>
                <a:lnTo>
                  <a:pt x="0" y="5989"/>
                </a:lnTo>
                <a:lnTo>
                  <a:pt x="5717" y="5989"/>
                </a:lnTo>
                <a:cubicBezTo>
                  <a:pt x="5717" y="5989"/>
                  <a:pt x="5717" y="21600"/>
                  <a:pt x="5717" y="21600"/>
                </a:cubicBezTo>
                <a:close/>
              </a:path>
            </a:pathLst>
          </a:custGeom>
          <a:solidFill>
            <a:sysClr val="window" lastClr="FFFFFF"/>
          </a:solidFill>
          <a:ln>
            <a:noFill/>
          </a:ln>
          <a:effectLst/>
        </p:spPr>
        <p:txBody>
          <a:bodyPr anchor="ctr"/>
          <a:p>
            <a:pPr algn="ctr">
              <a:lnSpc>
                <a:spcPct val="120000"/>
              </a:lnSpc>
            </a:pPr>
            <a:endParaRPr sz="1350">
              <a:latin typeface="微软雅黑" panose="020B0503020204020204" charset="-122"/>
              <a:ea typeface="微软雅黑" panose="020B0503020204020204" charset="-122"/>
            </a:endParaRPr>
          </a:p>
        </p:txBody>
      </p:sp>
      <p:sp>
        <p:nvSpPr>
          <p:cNvPr id="5" name="任意多边形 4"/>
          <p:cNvSpPr/>
          <p:nvPr>
            <p:custDataLst>
              <p:tags r:id="rId5"/>
            </p:custDataLst>
          </p:nvPr>
        </p:nvSpPr>
        <p:spPr bwMode="auto">
          <a:xfrm>
            <a:off x="3941898" y="1784104"/>
            <a:ext cx="1206213" cy="12062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3498DB"/>
          </a:solidFill>
          <a:ln>
            <a:noFill/>
          </a:ln>
          <a:effectLst/>
        </p:spPr>
        <p:txBody>
          <a:bodyPr anchor="ctr"/>
          <a:p>
            <a:pPr algn="ctr">
              <a:lnSpc>
                <a:spcPct val="120000"/>
              </a:lnSpc>
            </a:pPr>
            <a:endParaRPr sz="1350">
              <a:latin typeface="微软雅黑" panose="020B0503020204020204" charset="-122"/>
              <a:ea typeface="微软雅黑" panose="020B0503020204020204" charset="-122"/>
            </a:endParaRPr>
          </a:p>
        </p:txBody>
      </p:sp>
      <p:sp>
        <p:nvSpPr>
          <p:cNvPr id="18" name="任意多边形 17"/>
          <p:cNvSpPr/>
          <p:nvPr>
            <p:custDataLst>
              <p:tags r:id="rId6"/>
            </p:custDataLst>
          </p:nvPr>
        </p:nvSpPr>
        <p:spPr bwMode="auto">
          <a:xfrm>
            <a:off x="4351127" y="2206831"/>
            <a:ext cx="387755" cy="3607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88" y="12491"/>
                </a:moveTo>
                <a:lnTo>
                  <a:pt x="19188" y="9719"/>
                </a:lnTo>
                <a:lnTo>
                  <a:pt x="16141" y="9719"/>
                </a:lnTo>
                <a:lnTo>
                  <a:pt x="16141" y="12491"/>
                </a:lnTo>
                <a:cubicBezTo>
                  <a:pt x="16141" y="12491"/>
                  <a:pt x="19188" y="12491"/>
                  <a:pt x="19188" y="12491"/>
                </a:cubicBezTo>
                <a:close/>
                <a:moveTo>
                  <a:pt x="19188" y="6551"/>
                </a:moveTo>
                <a:lnTo>
                  <a:pt x="16141" y="6299"/>
                </a:lnTo>
                <a:lnTo>
                  <a:pt x="16141" y="8891"/>
                </a:lnTo>
                <a:lnTo>
                  <a:pt x="19188" y="8891"/>
                </a:lnTo>
                <a:cubicBezTo>
                  <a:pt x="19188" y="8891"/>
                  <a:pt x="19188" y="6551"/>
                  <a:pt x="19188" y="6551"/>
                </a:cubicBezTo>
                <a:close/>
                <a:moveTo>
                  <a:pt x="18217" y="16775"/>
                </a:moveTo>
                <a:cubicBezTo>
                  <a:pt x="17011" y="16775"/>
                  <a:pt x="16007" y="17855"/>
                  <a:pt x="16007" y="19188"/>
                </a:cubicBezTo>
                <a:cubicBezTo>
                  <a:pt x="16007" y="20519"/>
                  <a:pt x="17011" y="21599"/>
                  <a:pt x="18217" y="21599"/>
                </a:cubicBezTo>
                <a:cubicBezTo>
                  <a:pt x="19456" y="21599"/>
                  <a:pt x="20460" y="20519"/>
                  <a:pt x="20460" y="19188"/>
                </a:cubicBezTo>
                <a:cubicBezTo>
                  <a:pt x="20427" y="17855"/>
                  <a:pt x="19456" y="16775"/>
                  <a:pt x="18217" y="16775"/>
                </a:cubicBezTo>
                <a:close/>
                <a:moveTo>
                  <a:pt x="11720" y="9719"/>
                </a:moveTo>
                <a:lnTo>
                  <a:pt x="11720" y="12491"/>
                </a:lnTo>
                <a:lnTo>
                  <a:pt x="15069" y="12491"/>
                </a:lnTo>
                <a:lnTo>
                  <a:pt x="15069" y="9719"/>
                </a:lnTo>
                <a:cubicBezTo>
                  <a:pt x="15069" y="9719"/>
                  <a:pt x="11720" y="9719"/>
                  <a:pt x="11720" y="9719"/>
                </a:cubicBezTo>
                <a:close/>
                <a:moveTo>
                  <a:pt x="15069" y="8891"/>
                </a:moveTo>
                <a:lnTo>
                  <a:pt x="15069" y="6228"/>
                </a:lnTo>
                <a:lnTo>
                  <a:pt x="11720" y="5975"/>
                </a:lnTo>
                <a:lnTo>
                  <a:pt x="11720" y="8891"/>
                </a:lnTo>
                <a:cubicBezTo>
                  <a:pt x="11720" y="8891"/>
                  <a:pt x="15069" y="8891"/>
                  <a:pt x="15069" y="8891"/>
                </a:cubicBezTo>
                <a:close/>
                <a:moveTo>
                  <a:pt x="8438" y="12491"/>
                </a:moveTo>
                <a:lnTo>
                  <a:pt x="10649" y="12491"/>
                </a:lnTo>
                <a:lnTo>
                  <a:pt x="10649" y="9719"/>
                </a:lnTo>
                <a:lnTo>
                  <a:pt x="7635" y="9719"/>
                </a:lnTo>
                <a:cubicBezTo>
                  <a:pt x="7635" y="9719"/>
                  <a:pt x="8438" y="12491"/>
                  <a:pt x="8438" y="12491"/>
                </a:cubicBezTo>
                <a:close/>
                <a:moveTo>
                  <a:pt x="6362" y="5616"/>
                </a:moveTo>
                <a:lnTo>
                  <a:pt x="7367" y="8891"/>
                </a:lnTo>
                <a:lnTo>
                  <a:pt x="10649" y="8891"/>
                </a:lnTo>
                <a:lnTo>
                  <a:pt x="10649" y="5904"/>
                </a:lnTo>
                <a:cubicBezTo>
                  <a:pt x="10649" y="5904"/>
                  <a:pt x="6362" y="5616"/>
                  <a:pt x="6362" y="5616"/>
                </a:cubicBezTo>
                <a:close/>
                <a:moveTo>
                  <a:pt x="7367" y="16775"/>
                </a:moveTo>
                <a:cubicBezTo>
                  <a:pt x="6127" y="16775"/>
                  <a:pt x="5124" y="17855"/>
                  <a:pt x="5124" y="19188"/>
                </a:cubicBezTo>
                <a:cubicBezTo>
                  <a:pt x="5124" y="20519"/>
                  <a:pt x="6127" y="21599"/>
                  <a:pt x="7367" y="21599"/>
                </a:cubicBezTo>
                <a:cubicBezTo>
                  <a:pt x="8606" y="21599"/>
                  <a:pt x="9610" y="20519"/>
                  <a:pt x="9610" y="19188"/>
                </a:cubicBezTo>
                <a:cubicBezTo>
                  <a:pt x="9610" y="17855"/>
                  <a:pt x="8606" y="16775"/>
                  <a:pt x="7367" y="16775"/>
                </a:cubicBezTo>
                <a:close/>
                <a:moveTo>
                  <a:pt x="21599" y="5508"/>
                </a:moveTo>
                <a:lnTo>
                  <a:pt x="21599" y="13607"/>
                </a:lnTo>
                <a:cubicBezTo>
                  <a:pt x="21599" y="14436"/>
                  <a:pt x="20996" y="15083"/>
                  <a:pt x="20226" y="15083"/>
                </a:cubicBezTo>
                <a:lnTo>
                  <a:pt x="7434" y="15083"/>
                </a:lnTo>
                <a:cubicBezTo>
                  <a:pt x="6797" y="15083"/>
                  <a:pt x="6228" y="14543"/>
                  <a:pt x="6127" y="13860"/>
                </a:cubicBezTo>
                <a:lnTo>
                  <a:pt x="3750" y="4715"/>
                </a:lnTo>
                <a:cubicBezTo>
                  <a:pt x="3750" y="4715"/>
                  <a:pt x="3348" y="3060"/>
                  <a:pt x="2645" y="2843"/>
                </a:cubicBezTo>
                <a:cubicBezTo>
                  <a:pt x="1540" y="2519"/>
                  <a:pt x="0" y="3168"/>
                  <a:pt x="0" y="1259"/>
                </a:cubicBezTo>
                <a:cubicBezTo>
                  <a:pt x="0" y="36"/>
                  <a:pt x="1037" y="36"/>
                  <a:pt x="1037" y="36"/>
                </a:cubicBezTo>
                <a:cubicBezTo>
                  <a:pt x="1071" y="36"/>
                  <a:pt x="1272" y="0"/>
                  <a:pt x="1540" y="0"/>
                </a:cubicBezTo>
                <a:cubicBezTo>
                  <a:pt x="3147" y="0"/>
                  <a:pt x="5056" y="647"/>
                  <a:pt x="5793" y="2951"/>
                </a:cubicBezTo>
                <a:lnTo>
                  <a:pt x="20293" y="4068"/>
                </a:lnTo>
                <a:cubicBezTo>
                  <a:pt x="21030" y="4103"/>
                  <a:pt x="21599" y="4715"/>
                  <a:pt x="21599" y="5508"/>
                </a:cubicBezTo>
                <a:close/>
              </a:path>
            </a:pathLst>
          </a:custGeom>
          <a:solidFill>
            <a:sysClr val="window" lastClr="FFFFFF"/>
          </a:solidFill>
          <a:ln>
            <a:noFill/>
          </a:ln>
          <a:effectLst/>
        </p:spPr>
        <p:txBody>
          <a:bodyPr anchor="ctr"/>
          <a:p>
            <a:pPr algn="ctr">
              <a:lnSpc>
                <a:spcPct val="120000"/>
              </a:lnSpc>
            </a:pPr>
            <a:endParaRPr sz="1350">
              <a:latin typeface="微软雅黑" panose="020B0503020204020204" charset="-122"/>
              <a:ea typeface="微软雅黑" panose="020B0503020204020204" charset="-122"/>
            </a:endParaRPr>
          </a:p>
        </p:txBody>
      </p:sp>
      <p:sp>
        <p:nvSpPr>
          <p:cNvPr id="10" name="Freeform 5"/>
          <p:cNvSpPr>
            <a:spLocks noEditPoints="1"/>
          </p:cNvSpPr>
          <p:nvPr>
            <p:custDataLst>
              <p:tags r:id="rId7"/>
            </p:custDataLst>
          </p:nvPr>
        </p:nvSpPr>
        <p:spPr bwMode="auto">
          <a:xfrm>
            <a:off x="1932385" y="1349772"/>
            <a:ext cx="3885009" cy="2059781"/>
          </a:xfrm>
          <a:custGeom>
            <a:avLst/>
            <a:gdLst>
              <a:gd name="T0" fmla="*/ 294 w 2129"/>
              <a:gd name="T1" fmla="*/ 762 h 1127"/>
              <a:gd name="T2" fmla="*/ 157 w 2129"/>
              <a:gd name="T3" fmla="*/ 705 h 1127"/>
              <a:gd name="T4" fmla="*/ 157 w 2129"/>
              <a:gd name="T5" fmla="*/ 432 h 1127"/>
              <a:gd name="T6" fmla="*/ 294 w 2129"/>
              <a:gd name="T7" fmla="*/ 375 h 1127"/>
              <a:gd name="T8" fmla="*/ 430 w 2129"/>
              <a:gd name="T9" fmla="*/ 432 h 1127"/>
              <a:gd name="T10" fmla="*/ 430 w 2129"/>
              <a:gd name="T11" fmla="*/ 705 h 1127"/>
              <a:gd name="T12" fmla="*/ 294 w 2129"/>
              <a:gd name="T13" fmla="*/ 762 h 1127"/>
              <a:gd name="T14" fmla="*/ 1443 w 2129"/>
              <a:gd name="T15" fmla="*/ 1001 h 1127"/>
              <a:gd name="T16" fmla="*/ 1137 w 2129"/>
              <a:gd name="T17" fmla="*/ 874 h 1127"/>
              <a:gd name="T18" fmla="*/ 1137 w 2129"/>
              <a:gd name="T19" fmla="*/ 262 h 1127"/>
              <a:gd name="T20" fmla="*/ 1443 w 2129"/>
              <a:gd name="T21" fmla="*/ 135 h 1127"/>
              <a:gd name="T22" fmla="*/ 1748 w 2129"/>
              <a:gd name="T23" fmla="*/ 262 h 1127"/>
              <a:gd name="T24" fmla="*/ 1748 w 2129"/>
              <a:gd name="T25" fmla="*/ 874 h 1127"/>
              <a:gd name="T26" fmla="*/ 1443 w 2129"/>
              <a:gd name="T27" fmla="*/ 1001 h 1127"/>
              <a:gd name="T28" fmla="*/ 1443 w 2129"/>
              <a:gd name="T29" fmla="*/ 0 h 1127"/>
              <a:gd name="T30" fmla="*/ 1443 w 2129"/>
              <a:gd name="T31" fmla="*/ 0 h 1127"/>
              <a:gd name="T32" fmla="*/ 1045 w 2129"/>
              <a:gd name="T33" fmla="*/ 165 h 1127"/>
              <a:gd name="T34" fmla="*/ 972 w 2129"/>
              <a:gd name="T35" fmla="*/ 255 h 1127"/>
              <a:gd name="T36" fmla="*/ 868 w 2129"/>
              <a:gd name="T37" fmla="*/ 402 h 1127"/>
              <a:gd name="T38" fmla="*/ 761 w 2129"/>
              <a:gd name="T39" fmla="*/ 472 h 1127"/>
              <a:gd name="T40" fmla="*/ 700 w 2129"/>
              <a:gd name="T41" fmla="*/ 481 h 1127"/>
              <a:gd name="T42" fmla="*/ 588 w 2129"/>
              <a:gd name="T43" fmla="*/ 448 h 1127"/>
              <a:gd name="T44" fmla="*/ 458 w 2129"/>
              <a:gd name="T45" fmla="*/ 353 h 1127"/>
              <a:gd name="T46" fmla="*/ 293 w 2129"/>
              <a:gd name="T47" fmla="*/ 296 h 1127"/>
              <a:gd name="T48" fmla="*/ 105 w 2129"/>
              <a:gd name="T49" fmla="*/ 374 h 1127"/>
              <a:gd name="T50" fmla="*/ 105 w 2129"/>
              <a:gd name="T51" fmla="*/ 752 h 1127"/>
              <a:gd name="T52" fmla="*/ 294 w 2129"/>
              <a:gd name="T53" fmla="*/ 831 h 1127"/>
              <a:gd name="T54" fmla="*/ 482 w 2129"/>
              <a:gd name="T55" fmla="*/ 752 h 1127"/>
              <a:gd name="T56" fmla="*/ 494 w 2129"/>
              <a:gd name="T57" fmla="*/ 739 h 1127"/>
              <a:gd name="T58" fmla="*/ 520 w 2129"/>
              <a:gd name="T59" fmla="*/ 720 h 1127"/>
              <a:gd name="T60" fmla="*/ 692 w 2129"/>
              <a:gd name="T61" fmla="*/ 646 h 1127"/>
              <a:gd name="T62" fmla="*/ 696 w 2129"/>
              <a:gd name="T63" fmla="*/ 646 h 1127"/>
              <a:gd name="T64" fmla="*/ 935 w 2129"/>
              <a:gd name="T65" fmla="*/ 807 h 1127"/>
              <a:gd name="T66" fmla="*/ 1045 w 2129"/>
              <a:gd name="T67" fmla="*/ 962 h 1127"/>
              <a:gd name="T68" fmla="*/ 1442 w 2129"/>
              <a:gd name="T69" fmla="*/ 1127 h 1127"/>
              <a:gd name="T70" fmla="*/ 1841 w 2129"/>
              <a:gd name="T71" fmla="*/ 962 h 1127"/>
              <a:gd name="T72" fmla="*/ 1865 w 2129"/>
              <a:gd name="T73" fmla="*/ 936 h 1127"/>
              <a:gd name="T74" fmla="*/ 1865 w 2129"/>
              <a:gd name="T75" fmla="*/ 936 h 1127"/>
              <a:gd name="T76" fmla="*/ 1921 w 2129"/>
              <a:gd name="T77" fmla="*/ 248 h 1127"/>
              <a:gd name="T78" fmla="*/ 1842 w 2129"/>
              <a:gd name="T79" fmla="*/ 150 h 1127"/>
              <a:gd name="T80" fmla="*/ 1443 w 2129"/>
              <a:gd name="T81"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29" h="1127">
                <a:moveTo>
                  <a:pt x="294" y="762"/>
                </a:moveTo>
                <a:cubicBezTo>
                  <a:pt x="244" y="762"/>
                  <a:pt x="195" y="743"/>
                  <a:pt x="157" y="705"/>
                </a:cubicBezTo>
                <a:cubicBezTo>
                  <a:pt x="82" y="630"/>
                  <a:pt x="82" y="507"/>
                  <a:pt x="157" y="432"/>
                </a:cubicBezTo>
                <a:cubicBezTo>
                  <a:pt x="195" y="394"/>
                  <a:pt x="244" y="375"/>
                  <a:pt x="294" y="375"/>
                </a:cubicBezTo>
                <a:cubicBezTo>
                  <a:pt x="343" y="375"/>
                  <a:pt x="393" y="394"/>
                  <a:pt x="430" y="432"/>
                </a:cubicBezTo>
                <a:cubicBezTo>
                  <a:pt x="506" y="507"/>
                  <a:pt x="506" y="630"/>
                  <a:pt x="430" y="705"/>
                </a:cubicBezTo>
                <a:cubicBezTo>
                  <a:pt x="393" y="743"/>
                  <a:pt x="343" y="762"/>
                  <a:pt x="294" y="762"/>
                </a:cubicBezTo>
                <a:moveTo>
                  <a:pt x="1443" y="1001"/>
                </a:moveTo>
                <a:cubicBezTo>
                  <a:pt x="1332" y="1001"/>
                  <a:pt x="1222" y="959"/>
                  <a:pt x="1137" y="874"/>
                </a:cubicBezTo>
                <a:cubicBezTo>
                  <a:pt x="969" y="705"/>
                  <a:pt x="969" y="431"/>
                  <a:pt x="1137" y="262"/>
                </a:cubicBezTo>
                <a:cubicBezTo>
                  <a:pt x="1222" y="178"/>
                  <a:pt x="1332" y="135"/>
                  <a:pt x="1443" y="135"/>
                </a:cubicBezTo>
                <a:cubicBezTo>
                  <a:pt x="1554" y="135"/>
                  <a:pt x="1664" y="177"/>
                  <a:pt x="1748" y="262"/>
                </a:cubicBezTo>
                <a:cubicBezTo>
                  <a:pt x="1917" y="431"/>
                  <a:pt x="1917" y="705"/>
                  <a:pt x="1748" y="874"/>
                </a:cubicBezTo>
                <a:cubicBezTo>
                  <a:pt x="1664" y="959"/>
                  <a:pt x="1553" y="1001"/>
                  <a:pt x="1443" y="1001"/>
                </a:cubicBezTo>
                <a:moveTo>
                  <a:pt x="1443" y="0"/>
                </a:moveTo>
                <a:cubicBezTo>
                  <a:pt x="1443" y="0"/>
                  <a:pt x="1443" y="0"/>
                  <a:pt x="1443" y="0"/>
                </a:cubicBezTo>
                <a:cubicBezTo>
                  <a:pt x="1299" y="0"/>
                  <a:pt x="1155" y="54"/>
                  <a:pt x="1045" y="165"/>
                </a:cubicBezTo>
                <a:cubicBezTo>
                  <a:pt x="1017" y="193"/>
                  <a:pt x="993" y="223"/>
                  <a:pt x="972" y="255"/>
                </a:cubicBezTo>
                <a:cubicBezTo>
                  <a:pt x="938" y="302"/>
                  <a:pt x="904" y="356"/>
                  <a:pt x="868" y="402"/>
                </a:cubicBezTo>
                <a:cubicBezTo>
                  <a:pt x="842" y="437"/>
                  <a:pt x="804" y="461"/>
                  <a:pt x="761" y="472"/>
                </a:cubicBezTo>
                <a:cubicBezTo>
                  <a:pt x="740" y="478"/>
                  <a:pt x="720" y="481"/>
                  <a:pt x="700" y="481"/>
                </a:cubicBezTo>
                <a:cubicBezTo>
                  <a:pt x="661" y="481"/>
                  <a:pt x="623" y="470"/>
                  <a:pt x="588" y="448"/>
                </a:cubicBezTo>
                <a:cubicBezTo>
                  <a:pt x="542" y="421"/>
                  <a:pt x="505" y="376"/>
                  <a:pt x="458" y="353"/>
                </a:cubicBezTo>
                <a:cubicBezTo>
                  <a:pt x="410" y="315"/>
                  <a:pt x="352" y="296"/>
                  <a:pt x="293" y="296"/>
                </a:cubicBezTo>
                <a:cubicBezTo>
                  <a:pt x="225" y="296"/>
                  <a:pt x="157" y="322"/>
                  <a:pt x="105" y="374"/>
                </a:cubicBezTo>
                <a:cubicBezTo>
                  <a:pt x="0" y="478"/>
                  <a:pt x="0" y="648"/>
                  <a:pt x="105" y="752"/>
                </a:cubicBezTo>
                <a:cubicBezTo>
                  <a:pt x="157" y="805"/>
                  <a:pt x="225" y="831"/>
                  <a:pt x="294" y="831"/>
                </a:cubicBezTo>
                <a:cubicBezTo>
                  <a:pt x="362" y="831"/>
                  <a:pt x="430" y="805"/>
                  <a:pt x="482" y="752"/>
                </a:cubicBezTo>
                <a:cubicBezTo>
                  <a:pt x="486" y="748"/>
                  <a:pt x="490" y="744"/>
                  <a:pt x="494" y="739"/>
                </a:cubicBezTo>
                <a:cubicBezTo>
                  <a:pt x="503" y="733"/>
                  <a:pt x="512" y="726"/>
                  <a:pt x="520" y="720"/>
                </a:cubicBezTo>
                <a:cubicBezTo>
                  <a:pt x="572" y="684"/>
                  <a:pt x="628" y="648"/>
                  <a:pt x="692" y="646"/>
                </a:cubicBezTo>
                <a:cubicBezTo>
                  <a:pt x="693" y="646"/>
                  <a:pt x="695" y="646"/>
                  <a:pt x="696" y="646"/>
                </a:cubicBezTo>
                <a:cubicBezTo>
                  <a:pt x="796" y="646"/>
                  <a:pt x="872" y="726"/>
                  <a:pt x="935" y="807"/>
                </a:cubicBezTo>
                <a:cubicBezTo>
                  <a:pt x="962" y="863"/>
                  <a:pt x="998" y="916"/>
                  <a:pt x="1045" y="962"/>
                </a:cubicBezTo>
                <a:cubicBezTo>
                  <a:pt x="1154" y="1072"/>
                  <a:pt x="1298" y="1127"/>
                  <a:pt x="1442" y="1127"/>
                </a:cubicBezTo>
                <a:cubicBezTo>
                  <a:pt x="1587" y="1127"/>
                  <a:pt x="1731" y="1072"/>
                  <a:pt x="1841" y="962"/>
                </a:cubicBezTo>
                <a:cubicBezTo>
                  <a:pt x="1849" y="954"/>
                  <a:pt x="1857" y="945"/>
                  <a:pt x="1865" y="936"/>
                </a:cubicBezTo>
                <a:cubicBezTo>
                  <a:pt x="1865" y="936"/>
                  <a:pt x="1865" y="936"/>
                  <a:pt x="1865" y="936"/>
                </a:cubicBezTo>
                <a:cubicBezTo>
                  <a:pt x="1865" y="936"/>
                  <a:pt x="2129" y="638"/>
                  <a:pt x="1921" y="248"/>
                </a:cubicBezTo>
                <a:cubicBezTo>
                  <a:pt x="1842" y="150"/>
                  <a:pt x="1842" y="150"/>
                  <a:pt x="1842" y="150"/>
                </a:cubicBezTo>
                <a:cubicBezTo>
                  <a:pt x="1735" y="55"/>
                  <a:pt x="1587" y="0"/>
                  <a:pt x="1443" y="0"/>
                </a:cubicBezTo>
              </a:path>
            </a:pathLst>
          </a:custGeom>
          <a:solidFill>
            <a:srgbClr val="DEE0E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p>
            <a:pPr>
              <a:lnSpc>
                <a:spcPct val="120000"/>
              </a:lnSpc>
            </a:pPr>
            <a:endParaRPr lang="zh-CN" altLang="en-US" sz="1350">
              <a:latin typeface="微软雅黑" panose="020B0503020204020204" charset="-122"/>
              <a:ea typeface="微软雅黑" panose="020B0503020204020204" charset="-122"/>
            </a:endParaRPr>
          </a:p>
        </p:txBody>
      </p:sp>
      <p:sp>
        <p:nvSpPr>
          <p:cNvPr id="23" name="文本框 22"/>
          <p:cNvSpPr txBox="1"/>
          <p:nvPr/>
        </p:nvSpPr>
        <p:spPr>
          <a:xfrm>
            <a:off x="406718" y="258577"/>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en-US" altLang="zh-CN" sz="28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了解市场需求</a:t>
            </a:r>
            <a:endParaRPr lang="zh-CN" altLang="en-US" sz="2800" b="1" spc="300" dirty="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 name="文本框 1"/>
          <p:cNvSpPr txBox="1"/>
          <p:nvPr/>
        </p:nvSpPr>
        <p:spPr>
          <a:xfrm>
            <a:off x="1017905" y="1059815"/>
            <a:ext cx="7301865" cy="645160"/>
          </a:xfrm>
          <a:prstGeom prst="rect">
            <a:avLst/>
          </a:prstGeom>
          <a:noFill/>
        </p:spPr>
        <p:txBody>
          <a:bodyPr wrap="square" rtlCol="0" anchor="t">
            <a:spAutoFit/>
          </a:bodyPr>
          <a:p>
            <a:pPr algn="l"/>
            <a:r>
              <a:rPr lang="zh-CN">
                <a:latin typeface="黑体" panose="02010609060101010101" charset="-122"/>
                <a:ea typeface="黑体" panose="02010609060101010101" charset="-122"/>
                <a:cs typeface="黑体" panose="02010609060101010101" charset="-122"/>
                <a:sym typeface="+mn-ea"/>
              </a:rPr>
              <a:t>在结果列表中，要注意两点：</a:t>
            </a:r>
            <a:endParaRPr lang="zh-CN">
              <a:latin typeface="黑体" panose="02010609060101010101" charset="-122"/>
              <a:ea typeface="黑体" panose="02010609060101010101" charset="-122"/>
              <a:cs typeface="黑体" panose="02010609060101010101" charset="-122"/>
              <a:sym typeface="+mn-ea"/>
            </a:endParaRPr>
          </a:p>
          <a:p>
            <a:pPr algn="l"/>
            <a:endParaRPr lang="zh-CN" altLang="en-US"/>
          </a:p>
        </p:txBody>
      </p:sp>
    </p:spTree>
    <p:custDataLst>
      <p:tags r:id="rId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 name="文本框 117"/>
          <p:cNvSpPr txBox="1"/>
          <p:nvPr/>
        </p:nvSpPr>
        <p:spPr>
          <a:xfrm>
            <a:off x="593408" y="1462855"/>
            <a:ext cx="4311015" cy="583565"/>
          </a:xfrm>
          <a:prstGeom prst="rect">
            <a:avLst/>
          </a:prstGeom>
          <a:noFill/>
          <a:ln w="9525">
            <a:noFill/>
          </a:ln>
        </p:spPr>
        <p:txBody>
          <a:bodyPr wrap="square">
            <a:spAutoFit/>
          </a:bodyPr>
          <a:p>
            <a:pPr indent="457200"/>
            <a:r>
              <a:rPr lang="zh-CN" sz="1600" b="0">
                <a:latin typeface="黑体" panose="02010609060101010101" charset="-122"/>
                <a:ea typeface="黑体" panose="02010609060101010101" charset="-122"/>
                <a:cs typeface="黑体" panose="02010609060101010101" charset="-122"/>
              </a:rPr>
              <a:t>我们通过对</a:t>
            </a:r>
            <a:r>
              <a:rPr lang="en-US" sz="1600" b="0">
                <a:latin typeface="黑体" panose="02010609060101010101" charset="-122"/>
                <a:ea typeface="黑体" panose="02010609060101010101" charset="-122"/>
                <a:cs typeface="黑体" panose="02010609060101010101" charset="-122"/>
              </a:rPr>
              <a:t>“Coconut Oil For Hair</a:t>
            </a:r>
            <a:r>
              <a:rPr lang="zh-CN" sz="1600" b="0">
                <a:latin typeface="黑体" panose="02010609060101010101" charset="-122"/>
                <a:ea typeface="黑体" panose="02010609060101010101" charset="-122"/>
                <a:cs typeface="黑体" panose="02010609060101010101" charset="-122"/>
              </a:rPr>
              <a:t>”搜索来看：</a:t>
            </a:r>
            <a:endParaRPr lang="zh-CN" altLang="en-US" sz="1600" b="0">
              <a:latin typeface="黑体" panose="02010609060101010101" charset="-122"/>
              <a:ea typeface="黑体" panose="02010609060101010101" charset="-122"/>
              <a:cs typeface="黑体" panose="02010609060101010101" charset="-122"/>
            </a:endParaRPr>
          </a:p>
        </p:txBody>
      </p:sp>
      <p:pic>
        <p:nvPicPr>
          <p:cNvPr id="2" name="图片 1"/>
          <p:cNvPicPr/>
          <p:nvPr/>
        </p:nvPicPr>
        <p:blipFill>
          <a:blip r:embed="rId1"/>
          <a:stretch>
            <a:fillRect/>
          </a:stretch>
        </p:blipFill>
        <p:spPr>
          <a:xfrm>
            <a:off x="5250180" y="984620"/>
            <a:ext cx="2971800" cy="3693319"/>
          </a:xfrm>
          <a:prstGeom prst="rect">
            <a:avLst/>
          </a:prstGeom>
          <a:noFill/>
          <a:ln w="9525">
            <a:solidFill>
              <a:srgbClr val="C00000"/>
            </a:solidFill>
          </a:ln>
        </p:spPr>
      </p:pic>
      <p:sp>
        <p:nvSpPr>
          <p:cNvPr id="23" name="文本框 22"/>
          <p:cNvSpPr txBox="1"/>
          <p:nvPr/>
        </p:nvSpPr>
        <p:spPr>
          <a:xfrm>
            <a:off x="441484" y="287629"/>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en-US" altLang="zh-CN" sz="28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了解市场需求</a:t>
            </a:r>
            <a:endParaRPr lang="zh-CN" altLang="en-US" sz="2800" b="1" spc="300" dirty="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19" name="文本框 118"/>
          <p:cNvSpPr txBox="1"/>
          <p:nvPr/>
        </p:nvSpPr>
        <p:spPr>
          <a:xfrm>
            <a:off x="593725" y="2236470"/>
            <a:ext cx="4311650" cy="1814830"/>
          </a:xfrm>
          <a:prstGeom prst="rect">
            <a:avLst/>
          </a:prstGeom>
          <a:noFill/>
          <a:ln w="9525">
            <a:noFill/>
          </a:ln>
        </p:spPr>
        <p:txBody>
          <a:bodyPr wrap="square">
            <a:spAutoFit/>
          </a:bodyPr>
          <a:p>
            <a:pPr indent="457200" algn="just"/>
            <a:r>
              <a:rPr lang="zh-CN" sz="1600" b="0">
                <a:latin typeface="黑体" panose="02010609060101010101" charset="-122"/>
                <a:ea typeface="黑体" panose="02010609060101010101" charset="-122"/>
                <a:cs typeface="黑体" panose="02010609060101010101" charset="-122"/>
              </a:rPr>
              <a:t>我们可以从每月相关搜索中分析出潜力搜索量。基于我们目前市场普遍经验，每月超过</a:t>
            </a:r>
            <a:r>
              <a:rPr lang="en-US" sz="1600" b="0">
                <a:latin typeface="黑体" panose="02010609060101010101" charset="-122"/>
                <a:ea typeface="黑体" panose="02010609060101010101" charset="-122"/>
                <a:cs typeface="黑体" panose="02010609060101010101" charset="-122"/>
              </a:rPr>
              <a:t>10</a:t>
            </a:r>
            <a:r>
              <a:rPr lang="zh-CN" sz="1600" b="0">
                <a:latin typeface="黑体" panose="02010609060101010101" charset="-122"/>
                <a:ea typeface="黑体" panose="02010609060101010101" charset="-122"/>
                <a:cs typeface="黑体" panose="02010609060101010101" charset="-122"/>
              </a:rPr>
              <a:t>万的搜索量，该商品市场需求就非常强劲了，如果与其相关的许多关键字都显示较低的竞争，那就更锦上添花了。低竞争度的关键字通常意味着它会更容易获得排名以及更方便购买基于这些关键字的广告。</a:t>
            </a:r>
            <a:endParaRPr lang="zh-CN" altLang="en-US" sz="1600" b="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Two.</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492091" y="2218346"/>
            <a:ext cx="3344228" cy="1476375"/>
          </a:xfrm>
          <a:prstGeom prst="rect">
            <a:avLst/>
          </a:prstGeom>
          <a:noFill/>
        </p:spPr>
        <p:txBody>
          <a:bodyPr wrap="square" rtlCol="0">
            <a:spAutoFit/>
          </a:bodyPr>
          <a:lstStyle/>
          <a:p>
            <a:pPr algn="r">
              <a:spcBef>
                <a:spcPct val="0"/>
              </a:spcBef>
            </a:pPr>
            <a:r>
              <a:rPr lang="zh-CN" altLang="en-US" sz="4500" dirty="0">
                <a:latin typeface="黑体" panose="02010609060101010101" charset="-122"/>
                <a:ea typeface="黑体" panose="02010609060101010101" charset="-122"/>
                <a:cs typeface="黑体" panose="02010609060101010101" charset="-122"/>
                <a:sym typeface="黑体" panose="02010609060101010101" charset="-122"/>
              </a:rPr>
              <a:t>分析产品目标市场</a:t>
            </a:r>
            <a:endParaRPr lang="zh-CN" altLang="en-US" sz="4500" dirty="0">
              <a:latin typeface="黑体" panose="02010609060101010101" charset="-122"/>
              <a:ea typeface="黑体" panose="02010609060101010101" charset="-122"/>
              <a:cs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7035" y="258445"/>
            <a:ext cx="4218940"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分析产品目标市场</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68" name="文本框 67"/>
          <p:cNvSpPr txBox="1"/>
          <p:nvPr/>
        </p:nvSpPr>
        <p:spPr>
          <a:xfrm>
            <a:off x="1906429" y="4646745"/>
            <a:ext cx="856298" cy="460375"/>
          </a:xfrm>
          <a:prstGeom prst="rect">
            <a:avLst/>
          </a:prstGeom>
          <a:noFill/>
        </p:spPr>
        <p:txBody>
          <a:bodyPr wrap="square" rtlCol="0">
            <a:spAutoFit/>
          </a:bodyPr>
          <a:p>
            <a:pPr algn="ctr"/>
            <a:r>
              <a:rPr lang="en-US" sz="2400" dirty="0">
                <a:solidFill>
                  <a:schemeClr val="bg1"/>
                </a:solidFill>
                <a:latin typeface="黑体" panose="02010609060101010101" charset="-122"/>
                <a:ea typeface="黑体" panose="02010609060101010101" charset="-122"/>
                <a:sym typeface="黑体" panose="02010609060101010101" charset="-122"/>
              </a:rPr>
              <a:t>03</a:t>
            </a:r>
            <a:endParaRPr lang="en-US" altLang="zh-CN" sz="2400" dirty="0">
              <a:solidFill>
                <a:schemeClr val="bg1"/>
              </a:solidFill>
              <a:latin typeface="黑体" panose="02010609060101010101" charset="-122"/>
              <a:ea typeface="黑体" panose="02010609060101010101" charset="-122"/>
              <a:sym typeface="黑体" panose="02010609060101010101" charset="-122"/>
            </a:endParaRPr>
          </a:p>
        </p:txBody>
      </p:sp>
      <p:sp>
        <p:nvSpPr>
          <p:cNvPr id="119" name="文本框 118"/>
          <p:cNvSpPr txBox="1"/>
          <p:nvPr/>
        </p:nvSpPr>
        <p:spPr>
          <a:xfrm>
            <a:off x="868680" y="1034415"/>
            <a:ext cx="7715885" cy="829945"/>
          </a:xfrm>
          <a:prstGeom prst="rect">
            <a:avLst/>
          </a:prstGeom>
          <a:noFill/>
          <a:ln w="9525">
            <a:noFill/>
          </a:ln>
        </p:spPr>
        <p:txBody>
          <a:bodyPr wrap="square">
            <a:spAutoFit/>
          </a:bodyPr>
          <a:p>
            <a:pPr indent="0" algn="just" fontAlgn="auto"/>
            <a:r>
              <a:rPr lang="en-US" altLang="zh-CN" sz="1600" b="0">
                <a:latin typeface="黑体" panose="02010609060101010101" charset="-122"/>
                <a:ea typeface="黑体" panose="02010609060101010101" charset="-122"/>
              </a:rPr>
              <a:t>    </a:t>
            </a:r>
            <a:r>
              <a:rPr lang="zh-CN" sz="1600" b="0">
                <a:latin typeface="黑体" panose="02010609060101010101" charset="-122"/>
                <a:ea typeface="黑体" panose="02010609060101010101" charset="-122"/>
              </a:rPr>
              <a:t>我们可以使用谷歌趋势分析产品的目标市场。</a:t>
            </a:r>
            <a:endParaRPr lang="zh-CN" sz="1600" b="0">
              <a:latin typeface="黑体" panose="02010609060101010101" charset="-122"/>
              <a:ea typeface="黑体" panose="02010609060101010101" charset="-122"/>
            </a:endParaRPr>
          </a:p>
          <a:p>
            <a:pPr indent="0" algn="just" fontAlgn="auto"/>
            <a:r>
              <a:rPr lang="zh-CN" sz="1600" b="0">
                <a:latin typeface="黑体" panose="02010609060101010101" charset="-122"/>
                <a:ea typeface="黑体" panose="02010609060101010101" charset="-122"/>
              </a:rPr>
              <a:t>    谷歌趋势不仅可以显示关键字的整体趋势，也可以告诉你哪些热门国家和城市正在寻找你的特定关键字，如下图所示。</a:t>
            </a:r>
            <a:endParaRPr lang="zh-CN" altLang="en-US" sz="1600" b="0">
              <a:latin typeface="黑体" panose="02010609060101010101" charset="-122"/>
              <a:ea typeface="黑体" panose="02010609060101010101" charset="-122"/>
            </a:endParaRPr>
          </a:p>
        </p:txBody>
      </p:sp>
      <p:pic>
        <p:nvPicPr>
          <p:cNvPr id="35" name="图片 34"/>
          <p:cNvPicPr/>
          <p:nvPr/>
        </p:nvPicPr>
        <p:blipFill>
          <a:blip r:embed="rId1"/>
          <a:stretch>
            <a:fillRect/>
          </a:stretch>
        </p:blipFill>
        <p:spPr>
          <a:xfrm>
            <a:off x="1318736" y="1986889"/>
            <a:ext cx="6209824" cy="2816543"/>
          </a:xfrm>
          <a:prstGeom prst="rect">
            <a:avLst/>
          </a:prstGeom>
          <a:noFill/>
          <a:ln w="9525">
            <a:solidFill>
              <a:srgbClr val="C00000"/>
            </a:solidFill>
          </a:ln>
        </p:spPr>
      </p:pic>
      <p:sp>
        <p:nvSpPr>
          <p:cNvPr id="120" name="文本框 119"/>
          <p:cNvSpPr txBox="1"/>
          <p:nvPr/>
        </p:nvSpPr>
        <p:spPr>
          <a:xfrm>
            <a:off x="2667000" y="3665908"/>
            <a:ext cx="3810000" cy="368300"/>
          </a:xfrm>
          <a:prstGeom prst="rect">
            <a:avLst/>
          </a:prstGeom>
          <a:noFill/>
          <a:ln w="9525">
            <a:noFill/>
          </a:ln>
        </p:spPr>
        <p:txBody>
          <a:bodyPr>
            <a:spAutoFit/>
          </a:bodyPr>
          <a:p>
            <a:pPr indent="0" algn="ctr"/>
            <a:r>
              <a:rPr lang="en-US" sz="900" b="0">
                <a:latin typeface="黑体" panose="02010609060101010101" charset="-122"/>
                <a:ea typeface="黑体" panose="02010609060101010101" charset="-122"/>
              </a:rPr>
              <a:t> </a:t>
            </a:r>
            <a:endParaRPr lang="en-US" altLang="en-US" sz="900" b="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文本框 54"/>
          <p:cNvSpPr txBox="1"/>
          <p:nvPr/>
        </p:nvSpPr>
        <p:spPr>
          <a:xfrm>
            <a:off x="407035" y="258445"/>
            <a:ext cx="3942080"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分析产品目标市场</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68" name="文本框 67"/>
          <p:cNvSpPr txBox="1"/>
          <p:nvPr/>
        </p:nvSpPr>
        <p:spPr>
          <a:xfrm>
            <a:off x="1906429" y="4646745"/>
            <a:ext cx="856298" cy="460375"/>
          </a:xfrm>
          <a:prstGeom prst="rect">
            <a:avLst/>
          </a:prstGeom>
          <a:noFill/>
        </p:spPr>
        <p:txBody>
          <a:bodyPr wrap="square" rtlCol="0">
            <a:spAutoFit/>
          </a:bodyPr>
          <a:p>
            <a:pPr algn="ctr"/>
            <a:r>
              <a:rPr lang="en-US" sz="2400" dirty="0">
                <a:solidFill>
                  <a:schemeClr val="bg1"/>
                </a:solidFill>
                <a:latin typeface="黑体" panose="02010609060101010101" charset="-122"/>
                <a:ea typeface="黑体" panose="02010609060101010101" charset="-122"/>
                <a:sym typeface="黑体" panose="02010609060101010101" charset="-122"/>
              </a:rPr>
              <a:t>03</a:t>
            </a:r>
            <a:endParaRPr lang="en-US" altLang="zh-CN" sz="2400" dirty="0">
              <a:solidFill>
                <a:schemeClr val="bg1"/>
              </a:solidFill>
              <a:latin typeface="黑体" panose="02010609060101010101" charset="-122"/>
              <a:ea typeface="黑体" panose="02010609060101010101" charset="-122"/>
              <a:sym typeface="黑体" panose="02010609060101010101" charset="-122"/>
            </a:endParaRPr>
          </a:p>
        </p:txBody>
      </p:sp>
      <p:sp>
        <p:nvSpPr>
          <p:cNvPr id="120" name="文本框 119"/>
          <p:cNvSpPr txBox="1"/>
          <p:nvPr/>
        </p:nvSpPr>
        <p:spPr>
          <a:xfrm>
            <a:off x="2667000" y="3665908"/>
            <a:ext cx="3810000" cy="368300"/>
          </a:xfrm>
          <a:prstGeom prst="rect">
            <a:avLst/>
          </a:prstGeom>
          <a:noFill/>
          <a:ln w="9525">
            <a:noFill/>
          </a:ln>
        </p:spPr>
        <p:txBody>
          <a:bodyPr>
            <a:spAutoFit/>
          </a:bodyPr>
          <a:p>
            <a:pPr indent="0" algn="ctr"/>
            <a:r>
              <a:rPr lang="en-US" sz="900" b="0">
                <a:latin typeface="黑体" panose="02010609060101010101" charset="-122"/>
                <a:ea typeface="黑体" panose="02010609060101010101" charset="-122"/>
              </a:rPr>
              <a:t> </a:t>
            </a:r>
            <a:endParaRPr lang="en-US" altLang="en-US" sz="900" b="0">
              <a:latin typeface="黑体" panose="02010609060101010101" charset="-122"/>
              <a:ea typeface="黑体" panose="02010609060101010101" charset="-122"/>
            </a:endParaRPr>
          </a:p>
        </p:txBody>
      </p:sp>
      <p:sp>
        <p:nvSpPr>
          <p:cNvPr id="2" name="文本框 1"/>
          <p:cNvSpPr txBox="1"/>
          <p:nvPr/>
        </p:nvSpPr>
        <p:spPr>
          <a:xfrm>
            <a:off x="713105" y="997585"/>
            <a:ext cx="7862570" cy="829945"/>
          </a:xfrm>
          <a:prstGeom prst="rect">
            <a:avLst/>
          </a:prstGeom>
          <a:noFill/>
          <a:ln w="9525">
            <a:noFill/>
          </a:ln>
        </p:spPr>
        <p:txBody>
          <a:bodyPr wrap="square">
            <a:spAutoFit/>
          </a:bodyPr>
          <a:p>
            <a:pPr indent="457200"/>
            <a:r>
              <a:rPr lang="zh-CN" sz="1600" b="0">
                <a:latin typeface="黑体" panose="02010609060101010101" charset="-122"/>
                <a:ea typeface="黑体" panose="02010609060101010101" charset="-122"/>
              </a:rPr>
              <a:t>由此，我们可以看到，菲律宾和南非也是寻找我们的潜力商品最高的国家。然而菲律宾是盛产椰子的国家，他们热搜这词是否是卖此商品？这些都需要加入进来进行思考。点进去看看哪些城市搜索的人数最多：</a:t>
            </a:r>
            <a:endParaRPr lang="zh-CN" altLang="en-US" sz="1600" b="0">
              <a:latin typeface="黑体" panose="02010609060101010101" charset="-122"/>
              <a:ea typeface="黑体" panose="02010609060101010101" charset="-122"/>
            </a:endParaRPr>
          </a:p>
        </p:txBody>
      </p:sp>
      <p:pic>
        <p:nvPicPr>
          <p:cNvPr id="3" name="图片 2"/>
          <p:cNvPicPr/>
          <p:nvPr/>
        </p:nvPicPr>
        <p:blipFill>
          <a:blip r:embed="rId1"/>
          <a:stretch>
            <a:fillRect/>
          </a:stretch>
        </p:blipFill>
        <p:spPr>
          <a:xfrm>
            <a:off x="1659731" y="1992445"/>
            <a:ext cx="5699760" cy="2530793"/>
          </a:xfrm>
          <a:prstGeom prst="rect">
            <a:avLst/>
          </a:prstGeom>
          <a:noFill/>
          <a:ln w="9525">
            <a:solidFill>
              <a:srgbClr val="C00000"/>
            </a:solidFill>
          </a:ln>
        </p:spPr>
      </p:pic>
      <p:sp>
        <p:nvSpPr>
          <p:cNvPr id="121" name="文本框 120"/>
          <p:cNvSpPr txBox="1"/>
          <p:nvPr/>
        </p:nvSpPr>
        <p:spPr>
          <a:xfrm>
            <a:off x="1518920" y="4646904"/>
            <a:ext cx="5981224" cy="337185"/>
          </a:xfrm>
          <a:prstGeom prst="rect">
            <a:avLst/>
          </a:prstGeom>
          <a:noFill/>
          <a:ln w="9525">
            <a:noFill/>
          </a:ln>
        </p:spPr>
        <p:txBody>
          <a:bodyPr wrap="square">
            <a:spAutoFit/>
          </a:bodyPr>
          <a:p>
            <a:pPr indent="0" algn="ctr"/>
            <a:r>
              <a:rPr lang="zh-CN" sz="1600" b="0">
                <a:latin typeface="黑体" panose="02010609060101010101" charset="-122"/>
                <a:ea typeface="黑体" panose="02010609060101010101" charset="-122"/>
              </a:rPr>
              <a:t>再点击进去，可以看到该城市搜索该关键字的谷歌趋势图。</a:t>
            </a:r>
            <a:endParaRPr lang="zh-CN" altLang="en-US" sz="1600" b="0">
              <a:latin typeface="黑体" panose="02010609060101010101" charset="-122"/>
              <a:ea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Three.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806291" y="2218346"/>
            <a:ext cx="4112419" cy="1476375"/>
          </a:xfrm>
          <a:prstGeom prst="rect">
            <a:avLst/>
          </a:prstGeom>
          <a:noFill/>
        </p:spPr>
        <p:txBody>
          <a:bodyPr wrap="square" rtlCol="0">
            <a:spAutoFit/>
          </a:bodyPr>
          <a:lstStyle/>
          <a:p>
            <a:pPr algn="r">
              <a:spcBef>
                <a:spcPct val="0"/>
              </a:spcBef>
            </a:pPr>
            <a:r>
              <a:rPr lang="zh-CN" altLang="en-US" sz="4500" dirty="0">
                <a:latin typeface="黑体" panose="02010609060101010101" charset="-122"/>
                <a:ea typeface="黑体" panose="02010609060101010101" charset="-122"/>
                <a:sym typeface="+mn-ea"/>
              </a:rPr>
              <a:t>利用社交媒体了解市场需求</a:t>
            </a:r>
            <a:endParaRPr lang="zh-CN" altLang="en-US" sz="4500" dirty="0">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30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custDataLst>
              <p:tags r:id="rId1"/>
            </p:custDataLst>
          </p:nvPr>
        </p:nvSpPr>
        <p:spPr>
          <a:xfrm rot="16200000">
            <a:off x="-526011" y="1162861"/>
            <a:ext cx="2123587" cy="1071561"/>
          </a:xfrm>
          <a:custGeom>
            <a:avLst/>
            <a:gdLst>
              <a:gd name="connsiteX0" fmla="*/ 967 w 4163762"/>
              <a:gd name="connsiteY0" fmla="*/ 0 h 2101031"/>
              <a:gd name="connsiteX1" fmla="*/ 4162795 w 4163762"/>
              <a:gd name="connsiteY1" fmla="*/ 0 h 2101031"/>
              <a:gd name="connsiteX2" fmla="*/ 4163762 w 4163762"/>
              <a:gd name="connsiteY2" fmla="*/ 19150 h 2101031"/>
              <a:gd name="connsiteX3" fmla="*/ 2081881 w 4163762"/>
              <a:gd name="connsiteY3" fmla="*/ 2101031 h 2101031"/>
              <a:gd name="connsiteX4" fmla="*/ 0 w 4163762"/>
              <a:gd name="connsiteY4" fmla="*/ 19150 h 210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62" h="2101031">
                <a:moveTo>
                  <a:pt x="967" y="0"/>
                </a:moveTo>
                <a:lnTo>
                  <a:pt x="4162795" y="0"/>
                </a:lnTo>
                <a:lnTo>
                  <a:pt x="4163762" y="19150"/>
                </a:lnTo>
                <a:cubicBezTo>
                  <a:pt x="4163762" y="1168941"/>
                  <a:pt x="3231672" y="2101031"/>
                  <a:pt x="2081881" y="2101031"/>
                </a:cubicBezTo>
                <a:cubicBezTo>
                  <a:pt x="932090" y="2101031"/>
                  <a:pt x="0" y="1168941"/>
                  <a:pt x="0" y="19150"/>
                </a:cubicBezTo>
                <a:close/>
              </a:path>
            </a:pathLst>
          </a:custGeom>
          <a:solidFill>
            <a:srgbClr val="FFFFFF">
              <a:lumMod val="95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黑体" panose="02010609060101010101" charset="-122"/>
              <a:ea typeface="黑体" panose="02010609060101010101" charset="-122"/>
            </a:endParaRPr>
          </a:p>
        </p:txBody>
      </p:sp>
      <p:sp>
        <p:nvSpPr>
          <p:cNvPr id="4" name="矩形 3"/>
          <p:cNvSpPr/>
          <p:nvPr>
            <p:custDataLst>
              <p:tags r:id="rId2"/>
            </p:custDataLst>
          </p:nvPr>
        </p:nvSpPr>
        <p:spPr>
          <a:xfrm>
            <a:off x="296430" y="1068499"/>
            <a:ext cx="213634" cy="1210807"/>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mn-ea"/>
            </a:endParaRPr>
          </a:p>
        </p:txBody>
      </p:sp>
      <p:sp>
        <p:nvSpPr>
          <p:cNvPr id="2" name="文本框 1"/>
          <p:cNvSpPr txBox="1"/>
          <p:nvPr/>
        </p:nvSpPr>
        <p:spPr>
          <a:xfrm>
            <a:off x="387350" y="258445"/>
            <a:ext cx="5247005"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利用社交媒体了解市场需求</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21" name="文本框 120"/>
          <p:cNvSpPr txBox="1"/>
          <p:nvPr/>
        </p:nvSpPr>
        <p:spPr>
          <a:xfrm>
            <a:off x="995680" y="982980"/>
            <a:ext cx="7811770" cy="829945"/>
          </a:xfrm>
          <a:prstGeom prst="rect">
            <a:avLst/>
          </a:prstGeom>
          <a:noFill/>
          <a:ln w="9525">
            <a:noFill/>
          </a:ln>
        </p:spPr>
        <p:txBody>
          <a:bodyPr wrap="square">
            <a:spAutoFit/>
          </a:bodyPr>
          <a:p>
            <a:pPr indent="457200" algn="just"/>
            <a:r>
              <a:rPr lang="en-US" sz="1600" b="0">
                <a:latin typeface="黑体" panose="02010609060101010101" charset="-122"/>
                <a:ea typeface="黑体" panose="02010609060101010101" charset="-122"/>
                <a:cs typeface="黑体" panose="02010609060101010101" charset="-122"/>
              </a:rPr>
              <a:t>Twitter</a:t>
            </a:r>
            <a:r>
              <a:rPr lang="zh-CN" sz="1600" b="0">
                <a:latin typeface="黑体" panose="02010609060101010101" charset="-122"/>
                <a:ea typeface="黑体" panose="02010609060101010101" charset="-122"/>
                <a:cs typeface="黑体" panose="02010609060101010101" charset="-122"/>
              </a:rPr>
              <a:t>是看市场潜力和商品兴趣的有效来源。您可以使用类似服务</a:t>
            </a:r>
            <a:r>
              <a:rPr lang="en-US" sz="1600" b="0">
                <a:latin typeface="黑体" panose="02010609060101010101" charset="-122"/>
                <a:ea typeface="黑体" panose="02010609060101010101" charset="-122"/>
                <a:cs typeface="黑体" panose="02010609060101010101" charset="-122"/>
              </a:rPr>
              <a:t>Topsy</a:t>
            </a:r>
            <a:r>
              <a:rPr lang="zh-CN" sz="1600" b="0">
                <a:latin typeface="黑体" panose="02010609060101010101" charset="-122"/>
                <a:ea typeface="黑体" panose="02010609060101010101" charset="-122"/>
                <a:cs typeface="黑体" panose="02010609060101010101" charset="-122"/>
              </a:rPr>
              <a:t>搜索每天你需要的特定关键字总量。</a:t>
            </a:r>
            <a:endParaRPr lang="zh-CN" sz="1600" b="0">
              <a:latin typeface="黑体" panose="02010609060101010101" charset="-122"/>
              <a:ea typeface="黑体" panose="02010609060101010101" charset="-122"/>
              <a:cs typeface="黑体" panose="02010609060101010101" charset="-122"/>
            </a:endParaRPr>
          </a:p>
          <a:p>
            <a:pPr indent="457200" algn="just"/>
            <a:r>
              <a:rPr lang="zh-CN" sz="1600" b="0">
                <a:latin typeface="黑体" panose="02010609060101010101" charset="-122"/>
                <a:ea typeface="黑体" panose="02010609060101010101" charset="-122"/>
                <a:cs typeface="黑体" panose="02010609060101010101" charset="-122"/>
              </a:rPr>
              <a:t>我们使用</a:t>
            </a:r>
            <a:r>
              <a:rPr lang="en-US" sz="1600" b="0">
                <a:latin typeface="黑体" panose="02010609060101010101" charset="-122"/>
                <a:ea typeface="黑体" panose="02010609060101010101" charset="-122"/>
                <a:cs typeface="黑体" panose="02010609060101010101" charset="-122"/>
              </a:rPr>
              <a:t>Topsy</a:t>
            </a:r>
            <a:r>
              <a:rPr lang="zh-CN" sz="1600" b="0">
                <a:latin typeface="黑体" panose="02010609060101010101" charset="-122"/>
                <a:ea typeface="黑体" panose="02010609060101010101" charset="-122"/>
                <a:cs typeface="黑体" panose="02010609060101010101" charset="-122"/>
              </a:rPr>
              <a:t>提醒每天</a:t>
            </a:r>
            <a:r>
              <a:rPr lang="en-US" sz="1600" b="0">
                <a:latin typeface="黑体" panose="02010609060101010101" charset="-122"/>
                <a:ea typeface="黑体" panose="02010609060101010101" charset="-122"/>
                <a:cs typeface="黑体" panose="02010609060101010101" charset="-122"/>
              </a:rPr>
              <a:t>Twitter</a:t>
            </a:r>
            <a:r>
              <a:rPr lang="zh-CN" sz="1600" b="0">
                <a:latin typeface="黑体" panose="02010609060101010101" charset="-122"/>
                <a:ea typeface="黑体" panose="02010609060101010101" charset="-122"/>
                <a:cs typeface="黑体" panose="02010609060101010101" charset="-122"/>
              </a:rPr>
              <a:t>提到的词语“</a:t>
            </a:r>
            <a:r>
              <a:rPr lang="en-US" sz="1600" b="0">
                <a:latin typeface="黑体" panose="02010609060101010101" charset="-122"/>
                <a:ea typeface="黑体" panose="02010609060101010101" charset="-122"/>
                <a:cs typeface="黑体" panose="02010609060101010101" charset="-122"/>
              </a:rPr>
              <a:t>coconut oil” </a:t>
            </a:r>
            <a:r>
              <a:rPr lang="zh-CN" sz="1600" b="0">
                <a:latin typeface="黑体" panose="02010609060101010101" charset="-122"/>
                <a:ea typeface="黑体" panose="02010609060101010101" charset="-122"/>
                <a:cs typeface="黑体" panose="02010609060101010101" charset="-122"/>
              </a:rPr>
              <a:t>和</a:t>
            </a:r>
            <a:r>
              <a:rPr lang="en-US" sz="1600" b="0">
                <a:latin typeface="黑体" panose="02010609060101010101" charset="-122"/>
                <a:ea typeface="黑体" panose="02010609060101010101" charset="-122"/>
                <a:cs typeface="黑体" panose="02010609060101010101" charset="-122"/>
              </a:rPr>
              <a:t> “hair”</a:t>
            </a:r>
            <a:r>
              <a:rPr lang="zh-CN" sz="1600" b="0">
                <a:latin typeface="黑体" panose="02010609060101010101" charset="-122"/>
                <a:ea typeface="黑体" panose="02010609060101010101" charset="-122"/>
                <a:cs typeface="黑体" panose="02010609060101010101" charset="-122"/>
              </a:rPr>
              <a:t>。</a:t>
            </a:r>
            <a:endParaRPr lang="zh-CN" altLang="en-US" sz="1600" b="0">
              <a:latin typeface="黑体" panose="02010609060101010101" charset="-122"/>
              <a:ea typeface="黑体" panose="02010609060101010101" charset="-122"/>
              <a:cs typeface="黑体" panose="02010609060101010101" charset="-122"/>
            </a:endParaRPr>
          </a:p>
        </p:txBody>
      </p:sp>
      <p:pic>
        <p:nvPicPr>
          <p:cNvPr id="3" name="图片 2"/>
          <p:cNvPicPr/>
          <p:nvPr/>
        </p:nvPicPr>
        <p:blipFill>
          <a:blip r:embed="rId3"/>
          <a:stretch>
            <a:fillRect/>
          </a:stretch>
        </p:blipFill>
        <p:spPr>
          <a:xfrm>
            <a:off x="1164908" y="2112301"/>
            <a:ext cx="7125653" cy="2733199"/>
          </a:xfrm>
          <a:prstGeom prst="rect">
            <a:avLst/>
          </a:prstGeom>
          <a:noFill/>
          <a:ln w="9525">
            <a:solidFill>
              <a:srgbClr val="C00000"/>
            </a:solidFill>
          </a:ln>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p:nvPr/>
        </p:nvPicPr>
        <p:blipFill>
          <a:blip r:embed="rId1"/>
          <a:stretch>
            <a:fillRect/>
          </a:stretch>
        </p:blipFill>
        <p:spPr>
          <a:xfrm>
            <a:off x="5602605" y="156845"/>
            <a:ext cx="3521710" cy="4830445"/>
          </a:xfrm>
          <a:prstGeom prst="rect">
            <a:avLst/>
          </a:prstGeom>
          <a:noFill/>
          <a:ln w="9525">
            <a:solidFill>
              <a:srgbClr val="C00000"/>
            </a:solidFill>
          </a:ln>
        </p:spPr>
      </p:pic>
      <p:sp>
        <p:nvSpPr>
          <p:cNvPr id="2" name="文本框 1"/>
          <p:cNvSpPr txBox="1"/>
          <p:nvPr/>
        </p:nvSpPr>
        <p:spPr>
          <a:xfrm>
            <a:off x="387350" y="258445"/>
            <a:ext cx="5281295"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利用社交媒体了解市场需求</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122" name="文本框 121"/>
          <p:cNvSpPr txBox="1"/>
          <p:nvPr/>
        </p:nvSpPr>
        <p:spPr>
          <a:xfrm>
            <a:off x="2667000" y="3583755"/>
            <a:ext cx="3810000" cy="368300"/>
          </a:xfrm>
          <a:prstGeom prst="rect">
            <a:avLst/>
          </a:prstGeom>
          <a:noFill/>
          <a:ln w="9525">
            <a:noFill/>
          </a:ln>
        </p:spPr>
        <p:txBody>
          <a:bodyPr>
            <a:spAutoFit/>
          </a:bodyPr>
          <a:p>
            <a:pPr indent="0" algn="ctr"/>
            <a:r>
              <a:rPr lang="en-US" sz="900" b="0">
                <a:latin typeface="黑体" panose="02010609060101010101" charset="-122"/>
                <a:ea typeface="黑体" panose="02010609060101010101" charset="-122"/>
              </a:rPr>
              <a:t> </a:t>
            </a:r>
            <a:endParaRPr lang="en-US" altLang="en-US" sz="900" b="0">
              <a:latin typeface="黑体" panose="02010609060101010101" charset="-122"/>
              <a:ea typeface="黑体" panose="02010609060101010101" charset="-122"/>
            </a:endParaRPr>
          </a:p>
        </p:txBody>
      </p:sp>
      <p:sp>
        <p:nvSpPr>
          <p:cNvPr id="5" name="文本框 4"/>
          <p:cNvSpPr txBox="1"/>
          <p:nvPr/>
        </p:nvSpPr>
        <p:spPr>
          <a:xfrm>
            <a:off x="912971" y="1152975"/>
            <a:ext cx="3935730" cy="1568450"/>
          </a:xfrm>
          <a:prstGeom prst="rect">
            <a:avLst/>
          </a:prstGeom>
          <a:noFill/>
          <a:ln w="9525">
            <a:noFill/>
          </a:ln>
        </p:spPr>
        <p:txBody>
          <a:bodyPr wrap="square">
            <a:spAutoFit/>
          </a:bodyPr>
          <a:p>
            <a:pPr indent="457200" algn="just"/>
            <a:r>
              <a:rPr lang="zh-CN" sz="1600" b="0">
                <a:latin typeface="黑体" panose="02010609060101010101" charset="-122"/>
                <a:ea typeface="黑体" panose="02010609060101010101" charset="-122"/>
                <a:cs typeface="黑体" panose="02010609060101010101" charset="-122"/>
              </a:rPr>
              <a:t>从图中我们可以看到，每天约</a:t>
            </a:r>
            <a:r>
              <a:rPr lang="en-US" sz="1600" b="0">
                <a:latin typeface="黑体" panose="02010609060101010101" charset="-122"/>
                <a:ea typeface="黑体" panose="02010609060101010101" charset="-122"/>
                <a:cs typeface="黑体" panose="02010609060101010101" charset="-122"/>
              </a:rPr>
              <a:t>150-250</a:t>
            </a:r>
            <a:r>
              <a:rPr lang="zh-CN" sz="1600" b="0">
                <a:latin typeface="黑体" panose="02010609060101010101" charset="-122"/>
                <a:ea typeface="黑体" panose="02010609060101010101" charset="-122"/>
                <a:cs typeface="黑体" panose="02010609060101010101" charset="-122"/>
              </a:rPr>
              <a:t>人</a:t>
            </a:r>
            <a:r>
              <a:rPr lang="en-US" sz="1600" b="0">
                <a:latin typeface="黑体" panose="02010609060101010101" charset="-122"/>
                <a:ea typeface="黑体" panose="02010609060101010101" charset="-122"/>
                <a:cs typeface="黑体" panose="02010609060101010101" charset="-122"/>
              </a:rPr>
              <a:t>tweeting</a:t>
            </a:r>
            <a:r>
              <a:rPr lang="zh-CN" sz="1600" b="0">
                <a:latin typeface="黑体" panose="02010609060101010101" charset="-122"/>
                <a:ea typeface="黑体" panose="02010609060101010101" charset="-122"/>
                <a:cs typeface="黑体" panose="02010609060101010101" charset="-122"/>
              </a:rPr>
              <a:t>我们的关键词。要更清楚地了解究竟是谁，他们的推文，我们也做了</a:t>
            </a:r>
            <a:r>
              <a:rPr lang="en-US" sz="1600" b="0">
                <a:latin typeface="黑体" panose="02010609060101010101" charset="-122"/>
                <a:ea typeface="黑体" panose="02010609060101010101" charset="-122"/>
                <a:cs typeface="黑体" panose="02010609060101010101" charset="-122"/>
              </a:rPr>
              <a:t>Twitter</a:t>
            </a:r>
            <a:r>
              <a:rPr lang="zh-CN" sz="1600" b="0">
                <a:latin typeface="黑体" panose="02010609060101010101" charset="-122"/>
                <a:ea typeface="黑体" panose="02010609060101010101" charset="-122"/>
                <a:cs typeface="黑体" panose="02010609060101010101" charset="-122"/>
              </a:rPr>
              <a:t>上的搜索。右图的几个例子，暗示了购买意图：</a:t>
            </a:r>
            <a:endParaRPr lang="en-US" sz="1600" b="0">
              <a:latin typeface="黑体" panose="02010609060101010101" charset="-122"/>
              <a:ea typeface="黑体" panose="02010609060101010101" charset="-122"/>
              <a:cs typeface="黑体" panose="02010609060101010101" charset="-122"/>
            </a:endParaRPr>
          </a:p>
          <a:p>
            <a:endParaRPr lang="en-US" altLang="en-US" sz="1600" b="0">
              <a:latin typeface="黑体" panose="02010609060101010101" charset="-122"/>
              <a:ea typeface="黑体" panose="02010609060101010101" charset="-122"/>
              <a:cs typeface="黑体" panose="02010609060101010101" charset="-122"/>
            </a:endParaRPr>
          </a:p>
        </p:txBody>
      </p:sp>
      <p:sp>
        <p:nvSpPr>
          <p:cNvPr id="123" name="文本框 122"/>
          <p:cNvSpPr txBox="1"/>
          <p:nvPr/>
        </p:nvSpPr>
        <p:spPr>
          <a:xfrm>
            <a:off x="913130" y="3183070"/>
            <a:ext cx="3935730" cy="1076325"/>
          </a:xfrm>
          <a:prstGeom prst="rect">
            <a:avLst/>
          </a:prstGeom>
          <a:noFill/>
          <a:ln w="9525">
            <a:noFill/>
          </a:ln>
        </p:spPr>
        <p:txBody>
          <a:bodyPr wrap="square">
            <a:spAutoFit/>
          </a:bodyPr>
          <a:p>
            <a:pPr indent="0" algn="just"/>
            <a:r>
              <a:rPr lang="en-US" altLang="zh-CN" sz="1600" b="0">
                <a:latin typeface="黑体" panose="02010609060101010101" charset="-122"/>
                <a:ea typeface="黑体" panose="02010609060101010101" charset="-122"/>
                <a:cs typeface="黑体" panose="02010609060101010101" charset="-122"/>
              </a:rPr>
              <a:t>	</a:t>
            </a:r>
            <a:r>
              <a:rPr lang="zh-CN" sz="1600" b="0">
                <a:latin typeface="黑体" panose="02010609060101010101" charset="-122"/>
                <a:ea typeface="黑体" panose="02010609060101010101" charset="-122"/>
                <a:cs typeface="黑体" panose="02010609060101010101" charset="-122"/>
              </a:rPr>
              <a:t>利用社交媒体研究你的商品，不仅能让你看到你商品的潜在需求，也可以帮助了解潜在客户怎么说的，这对你打广告，做文案是很有帮助的。</a:t>
            </a:r>
            <a:endParaRPr lang="zh-CN" altLang="en-US" sz="1600" b="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Four.</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456905" y="2577277"/>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课堂小结</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406855" y="258371"/>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课堂小结</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 name="文本框 1"/>
          <p:cNvSpPr txBox="1"/>
          <p:nvPr/>
        </p:nvSpPr>
        <p:spPr>
          <a:xfrm>
            <a:off x="929640" y="1004385"/>
            <a:ext cx="1021080" cy="344805"/>
          </a:xfrm>
          <a:prstGeom prst="rect">
            <a:avLst/>
          </a:prstGeom>
          <a:noFill/>
        </p:spPr>
        <p:txBody>
          <a:bodyPr wrap="square" rtlCol="0">
            <a:spAutoFit/>
          </a:bodyPr>
          <a:p>
            <a:r>
              <a:rPr lang="zh-CN" altLang="en-US" sz="1650" b="1">
                <a:solidFill>
                  <a:schemeClr val="bg1"/>
                </a:solidFill>
                <a:latin typeface="黑体" panose="02010609060101010101" charset="-122"/>
                <a:ea typeface="黑体" panose="02010609060101010101" charset="-122"/>
              </a:rPr>
              <a:t>内容总结</a:t>
            </a:r>
            <a:endParaRPr lang="zh-CN" altLang="en-US" sz="1650" b="1">
              <a:solidFill>
                <a:schemeClr val="bg1"/>
              </a:solidFill>
              <a:latin typeface="黑体" panose="02010609060101010101" charset="-122"/>
              <a:ea typeface="黑体" panose="02010609060101010101" charset="-122"/>
            </a:endParaRPr>
          </a:p>
        </p:txBody>
      </p:sp>
      <p:pic>
        <p:nvPicPr>
          <p:cNvPr id="4" name="图片 3"/>
          <p:cNvPicPr>
            <a:picLocks noChangeAspect="1"/>
          </p:cNvPicPr>
          <p:nvPr/>
        </p:nvPicPr>
        <p:blipFill>
          <a:blip r:embed="rId1"/>
          <a:stretch>
            <a:fillRect/>
          </a:stretch>
        </p:blipFill>
        <p:spPr>
          <a:xfrm>
            <a:off x="190500" y="919480"/>
            <a:ext cx="8763000" cy="33051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551878" y="489295"/>
            <a:ext cx="415319" cy="248385"/>
            <a:chOff x="1742238" y="790836"/>
            <a:chExt cx="862831" cy="516024"/>
          </a:xfrm>
          <a:solidFill>
            <a:srgbClr val="C43534"/>
          </a:solidFill>
        </p:grpSpPr>
        <p:sp>
          <p:nvSpPr>
            <p:cNvPr id="52" name="圆角矩形 51"/>
            <p:cNvSpPr/>
            <p:nvPr/>
          </p:nvSpPr>
          <p:spPr>
            <a:xfrm rot="2700000">
              <a:off x="1742238"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sp>
          <p:nvSpPr>
            <p:cNvPr id="53" name="圆角矩形 52"/>
            <p:cNvSpPr/>
            <p:nvPr/>
          </p:nvSpPr>
          <p:spPr>
            <a:xfrm rot="2700000">
              <a:off x="2089045" y="790836"/>
              <a:ext cx="516024" cy="516024"/>
            </a:xfrm>
            <a:prstGeom prst="roundRect">
              <a:avLst/>
            </a:prstGeom>
            <a:grp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黑体" panose="02010609060101010101" charset="-122"/>
                <a:ea typeface="黑体" panose="02010609060101010101" charset="-122"/>
              </a:endParaRPr>
            </a:p>
          </p:txBody>
        </p:sp>
      </p:grpSp>
      <p:grpSp>
        <p:nvGrpSpPr>
          <p:cNvPr id="8" name="组合 7"/>
          <p:cNvGrpSpPr/>
          <p:nvPr/>
        </p:nvGrpSpPr>
        <p:grpSpPr>
          <a:xfrm>
            <a:off x="2214791" y="829919"/>
            <a:ext cx="5167374" cy="825341"/>
            <a:chOff x="10887" y="1434"/>
            <a:chExt cx="7310" cy="1733"/>
          </a:xfrm>
          <a:solidFill>
            <a:srgbClr val="AC1A21"/>
          </a:solidFill>
        </p:grpSpPr>
        <p:sp>
          <p:nvSpPr>
            <p:cNvPr id="11" name="圆角矩形 10"/>
            <p:cNvSpPr/>
            <p:nvPr/>
          </p:nvSpPr>
          <p:spPr>
            <a:xfrm>
              <a:off x="10887" y="1434"/>
              <a:ext cx="7310" cy="173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黑体" panose="02010609060101010101" charset="-122"/>
                <a:ea typeface="黑体" panose="02010609060101010101" charset="-122"/>
              </a:endParaRPr>
            </a:p>
          </p:txBody>
        </p:sp>
        <p:sp>
          <p:nvSpPr>
            <p:cNvPr id="13" name="文本框 12"/>
            <p:cNvSpPr txBox="1"/>
            <p:nvPr/>
          </p:nvSpPr>
          <p:spPr>
            <a:xfrm>
              <a:off x="11222" y="1721"/>
              <a:ext cx="6891" cy="1161"/>
            </a:xfrm>
            <a:prstGeom prst="rect">
              <a:avLst/>
            </a:prstGeom>
            <a:grpFill/>
          </p:spPr>
          <p:txBody>
            <a:bodyPr wrap="square" rtlCol="0">
              <a:spAutoFit/>
            </a:bodyPr>
            <a:p>
              <a:r>
                <a:rPr lang="zh-CN" sz="3000" b="1">
                  <a:solidFill>
                    <a:schemeClr val="bg1"/>
                  </a:solidFill>
                  <a:latin typeface="黑体" panose="02010609060101010101" charset="-122"/>
                  <a:ea typeface="黑体" panose="02010609060101010101" charset="-122"/>
                  <a:cs typeface="黑体" panose="02010609060101010101" charset="-122"/>
                </a:rPr>
                <a:t>第</a:t>
              </a:r>
              <a:r>
                <a:rPr lang="en-US" altLang="zh-CN" sz="3000" b="1">
                  <a:solidFill>
                    <a:schemeClr val="bg1"/>
                  </a:solidFill>
                  <a:latin typeface="黑体" panose="02010609060101010101" charset="-122"/>
                  <a:ea typeface="黑体" panose="02010609060101010101" charset="-122"/>
                  <a:cs typeface="黑体" panose="02010609060101010101" charset="-122"/>
                </a:rPr>
                <a:t>7</a:t>
              </a:r>
              <a:r>
                <a:rPr lang="zh-CN" altLang="en-US" sz="3000" b="1">
                  <a:solidFill>
                    <a:schemeClr val="bg1"/>
                  </a:solidFill>
                  <a:latin typeface="黑体" panose="02010609060101010101" charset="-122"/>
                  <a:ea typeface="黑体" panose="02010609060101010101" charset="-122"/>
                  <a:cs typeface="黑体" panose="02010609060101010101" charset="-122"/>
                </a:rPr>
                <a:t>章</a:t>
              </a:r>
              <a:r>
                <a:rPr lang="en-US" sz="3000" b="1">
                  <a:solidFill>
                    <a:schemeClr val="bg1"/>
                  </a:solidFill>
                  <a:latin typeface="黑体" panose="02010609060101010101" charset="-122"/>
                  <a:ea typeface="黑体" panose="02010609060101010101" charset="-122"/>
                  <a:cs typeface="黑体" panose="02010609060101010101" charset="-122"/>
                </a:rPr>
                <a:t> </a:t>
              </a:r>
              <a:r>
                <a:rPr lang="zh-CN" altLang="en-US" sz="3000" b="1">
                  <a:solidFill>
                    <a:schemeClr val="bg1"/>
                  </a:solidFill>
                  <a:latin typeface="黑体" panose="02010609060101010101" charset="-122"/>
                  <a:ea typeface="黑体" panose="02010609060101010101" charset="-122"/>
                  <a:cs typeface="黑体" panose="02010609060101010101" charset="-122"/>
                </a:rPr>
                <a:t>对产品进行全面评估</a:t>
              </a:r>
              <a:endParaRPr lang="zh-CN" altLang="en-US" sz="3000" b="1">
                <a:solidFill>
                  <a:schemeClr val="bg1"/>
                </a:solidFill>
                <a:latin typeface="黑体" panose="02010609060101010101" charset="-122"/>
                <a:ea typeface="黑体" panose="02010609060101010101" charset="-122"/>
                <a:cs typeface="黑体" panose="02010609060101010101" charset="-122"/>
              </a:endParaRPr>
            </a:p>
          </p:txBody>
        </p:sp>
      </p:grpSp>
      <p:grpSp>
        <p:nvGrpSpPr>
          <p:cNvPr id="14" name="组合 13"/>
          <p:cNvGrpSpPr/>
          <p:nvPr/>
        </p:nvGrpSpPr>
        <p:grpSpPr>
          <a:xfrm>
            <a:off x="2215515" y="1885315"/>
            <a:ext cx="5166995" cy="2800985"/>
            <a:chOff x="5832" y="4140"/>
            <a:chExt cx="4485" cy="4496"/>
          </a:xfrm>
        </p:grpSpPr>
        <p:sp>
          <p:nvSpPr>
            <p:cNvPr id="15" name="文本框 14"/>
            <p:cNvSpPr txBox="1"/>
            <p:nvPr/>
          </p:nvSpPr>
          <p:spPr>
            <a:xfrm>
              <a:off x="5837" y="4140"/>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.1 分析产品细化市场</a:t>
              </a:r>
              <a:endParaRPr lang="zh-CN" altLang="en-US" b="1">
                <a:latin typeface="黑体" panose="02010609060101010101" charset="-122"/>
                <a:ea typeface="黑体" panose="02010609060101010101" charset="-122"/>
                <a:cs typeface="黑体" panose="02010609060101010101" charset="-122"/>
              </a:endParaRPr>
            </a:p>
          </p:txBody>
        </p:sp>
        <p:sp>
          <p:nvSpPr>
            <p:cNvPr id="16" name="文本框 15"/>
            <p:cNvSpPr txBox="1"/>
            <p:nvPr/>
          </p:nvSpPr>
          <p:spPr>
            <a:xfrm>
              <a:off x="5832" y="7016"/>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.4 判断产品趋势</a:t>
              </a:r>
              <a:endParaRPr lang="zh-CN" altLang="en-US" b="1">
                <a:latin typeface="黑体" panose="02010609060101010101" charset="-122"/>
                <a:ea typeface="黑体" panose="02010609060101010101" charset="-122"/>
                <a:cs typeface="黑体" panose="02010609060101010101" charset="-122"/>
              </a:endParaRPr>
            </a:p>
          </p:txBody>
        </p:sp>
        <p:sp>
          <p:nvSpPr>
            <p:cNvPr id="17" name="文本框 16"/>
            <p:cNvSpPr txBox="1"/>
            <p:nvPr/>
          </p:nvSpPr>
          <p:spPr>
            <a:xfrm>
              <a:off x="5832" y="7981"/>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.5 全面评估产品</a:t>
              </a:r>
              <a:endParaRPr lang="zh-CN" altLang="en-US" b="1">
                <a:latin typeface="黑体" panose="02010609060101010101" charset="-122"/>
                <a:ea typeface="黑体" panose="02010609060101010101" charset="-122"/>
                <a:cs typeface="黑体" panose="02010609060101010101" charset="-122"/>
              </a:endParaRPr>
            </a:p>
          </p:txBody>
        </p:sp>
        <p:sp>
          <p:nvSpPr>
            <p:cNvPr id="3" name="文本框 2"/>
            <p:cNvSpPr txBox="1"/>
            <p:nvPr/>
          </p:nvSpPr>
          <p:spPr>
            <a:xfrm>
              <a:off x="5832" y="5217"/>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.2 分析产品市场需求</a:t>
              </a:r>
              <a:endParaRPr lang="zh-CN" altLang="en-US"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5832" y="6182"/>
              <a:ext cx="4480" cy="655"/>
            </a:xfrm>
            <a:prstGeom prst="roundRect">
              <a:avLst/>
            </a:prstGeom>
            <a:ln>
              <a:solidFill>
                <a:srgbClr val="C43534"/>
              </a:solidFill>
            </a:ln>
          </p:spPr>
          <p:style>
            <a:lnRef idx="2">
              <a:schemeClr val="accent5"/>
            </a:lnRef>
            <a:fillRef idx="1">
              <a:schemeClr val="lt1"/>
            </a:fillRef>
            <a:effectRef idx="0">
              <a:schemeClr val="accent5"/>
            </a:effectRef>
            <a:fontRef idx="minor">
              <a:schemeClr val="dk1"/>
            </a:fontRef>
          </p:style>
          <p:txBody>
            <a:bodyPr wrap="square" rtlCol="0">
              <a:spAutoFit/>
            </a:bodyPr>
            <a:p>
              <a:pPr algn="l">
                <a:buClrTx/>
                <a:buSzTx/>
                <a:buFontTx/>
              </a:pPr>
              <a:r>
                <a:rPr lang="en-US" altLang="zh-CN" b="1">
                  <a:latin typeface="黑体" panose="02010609060101010101" charset="-122"/>
                  <a:ea typeface="黑体" panose="02010609060101010101" charset="-122"/>
                  <a:cs typeface="黑体" panose="02010609060101010101" charset="-122"/>
                </a:rPr>
                <a:t>7</a:t>
              </a:r>
              <a:r>
                <a:rPr lang="zh-CN" altLang="en-US" b="1">
                  <a:latin typeface="黑体" panose="02010609060101010101" charset="-122"/>
                  <a:ea typeface="黑体" panose="02010609060101010101" charset="-122"/>
                  <a:cs typeface="黑体" panose="02010609060101010101" charset="-122"/>
                </a:rPr>
                <a:t>.3 分析产品竞争对手</a:t>
              </a:r>
              <a:endParaRPr lang="zh-CN" altLang="en-US" b="1">
                <a:latin typeface="黑体" panose="02010609060101010101" charset="-122"/>
                <a:ea typeface="黑体" panose="02010609060101010101" charset="-122"/>
                <a:cs typeface="黑体" panose="02010609060101010101" charset="-122"/>
              </a:endParaRPr>
            </a:p>
          </p:txBody>
        </p:sp>
      </p:grpSp>
    </p:spTree>
  </p:cSld>
  <p:clrMapOvr>
    <a:masterClrMapping/>
  </p:clrMapOvr>
  <mc:AlternateContent xmlns:mc="http://schemas.openxmlformats.org/markup-compatibility/2006">
    <mc:Choice xmlns:p14="http://schemas.microsoft.com/office/powerpoint/2010/main" Requires="p14">
      <p:transition p14:dur="1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Five.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582159" y="2585849"/>
            <a:ext cx="3692270" cy="783590"/>
          </a:xfrm>
          <a:prstGeom prst="rect">
            <a:avLst/>
          </a:prstGeom>
          <a:noFill/>
        </p:spPr>
        <p:txBody>
          <a:bodyPr wrap="square" rtlCol="0">
            <a:spAutoFit/>
          </a:bodyPr>
          <a:lstStyle/>
          <a:p>
            <a:pPr>
              <a:spcBef>
                <a:spcPct val="0"/>
              </a:spcBef>
            </a:pPr>
            <a:r>
              <a:rPr lang="zh-CN" altLang="en-US" sz="4500" dirty="0">
                <a:latin typeface="黑体" panose="02010609060101010101" charset="-122"/>
                <a:ea typeface="黑体" panose="02010609060101010101" charset="-122"/>
                <a:sym typeface="黑体" panose="02010609060101010101" charset="-122"/>
              </a:rPr>
              <a:t>课后作业</a:t>
            </a:r>
            <a:endParaRPr lang="zh-CN" altLang="en-US" sz="4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5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406855" y="258371"/>
            <a:ext cx="2551298"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rPr>
              <a:t> 课后作业</a:t>
            </a:r>
            <a:endParaRPr lang="zh-CN" altLang="en-US" sz="2800" dirty="0" smtClean="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38" name="对角圆角矩形 37"/>
          <p:cNvSpPr/>
          <p:nvPr/>
        </p:nvSpPr>
        <p:spPr>
          <a:xfrm>
            <a:off x="5939155" y="1181735"/>
            <a:ext cx="1496060" cy="668020"/>
          </a:xfrm>
          <a:prstGeom prst="round2DiagRect">
            <a:avLst/>
          </a:prstGeom>
          <a:solidFill>
            <a:srgbClr val="C435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00">
              <a:latin typeface="黑体" panose="02010609060101010101" charset="-122"/>
              <a:ea typeface="黑体" panose="02010609060101010101" charset="-122"/>
            </a:endParaRPr>
          </a:p>
        </p:txBody>
      </p:sp>
      <p:sp>
        <p:nvSpPr>
          <p:cNvPr id="39" name="文本框 38"/>
          <p:cNvSpPr txBox="1"/>
          <p:nvPr/>
        </p:nvSpPr>
        <p:spPr>
          <a:xfrm>
            <a:off x="5994400" y="1300480"/>
            <a:ext cx="1385570" cy="429895"/>
          </a:xfrm>
          <a:prstGeom prst="rect">
            <a:avLst/>
          </a:prstGeom>
          <a:noFill/>
        </p:spPr>
        <p:txBody>
          <a:bodyPr wrap="square" rtlCol="0">
            <a:spAutoFit/>
          </a:bodyPr>
          <a:p>
            <a:pPr algn="ctr"/>
            <a:r>
              <a:rPr lang="zh-CN" altLang="en-US" sz="2200" b="1">
                <a:solidFill>
                  <a:schemeClr val="bg1"/>
                </a:solidFill>
                <a:latin typeface="黑体" panose="02010609060101010101" charset="-122"/>
                <a:ea typeface="黑体" panose="02010609060101010101" charset="-122"/>
              </a:rPr>
              <a:t>课后作业</a:t>
            </a:r>
            <a:endParaRPr lang="zh-CN" altLang="en-US" sz="2200" b="1">
              <a:solidFill>
                <a:schemeClr val="bg1"/>
              </a:solidFill>
              <a:latin typeface="黑体" panose="02010609060101010101" charset="-122"/>
              <a:ea typeface="黑体" panose="02010609060101010101" charset="-122"/>
            </a:endParaRPr>
          </a:p>
        </p:txBody>
      </p:sp>
      <p:sp>
        <p:nvSpPr>
          <p:cNvPr id="4" name="文本框 3"/>
          <p:cNvSpPr txBox="1"/>
          <p:nvPr/>
        </p:nvSpPr>
        <p:spPr>
          <a:xfrm>
            <a:off x="5763260" y="2249170"/>
            <a:ext cx="2499995" cy="1198880"/>
          </a:xfrm>
          <a:prstGeom prst="rect">
            <a:avLst/>
          </a:prstGeom>
          <a:noFill/>
        </p:spPr>
        <p:txBody>
          <a:bodyPr wrap="square" rtlCol="0">
            <a:spAutoFit/>
          </a:bodyPr>
          <a:p>
            <a:r>
              <a:rPr lang="zh-CN" altLang="en-US">
                <a:latin typeface="黑体" panose="02010609060101010101" charset="-122"/>
                <a:ea typeface="黑体" panose="02010609060101010101" charset="-122"/>
              </a:rPr>
              <a:t>请通过调研分析截图产品的在美国市场的需求情况，并作出相应的需求分析报告！</a:t>
            </a:r>
            <a:endParaRPr lang="zh-CN" altLang="en-US">
              <a:latin typeface="黑体" panose="02010609060101010101" charset="-122"/>
              <a:ea typeface="黑体" panose="02010609060101010101" charset="-122"/>
            </a:endParaRPr>
          </a:p>
        </p:txBody>
      </p:sp>
      <p:sp>
        <p:nvSpPr>
          <p:cNvPr id="2" name="文本框 1"/>
          <p:cNvSpPr txBox="1"/>
          <p:nvPr/>
        </p:nvSpPr>
        <p:spPr>
          <a:xfrm>
            <a:off x="626110" y="4056380"/>
            <a:ext cx="7637145" cy="645160"/>
          </a:xfrm>
          <a:prstGeom prst="rect">
            <a:avLst/>
          </a:prstGeom>
          <a:noFill/>
        </p:spPr>
        <p:txBody>
          <a:bodyPr wrap="square" rtlCol="0" anchor="t">
            <a:spAutoFit/>
          </a:bodyPr>
          <a:p>
            <a:r>
              <a:rPr lang="zh-CN" altLang="en-US"/>
              <a:t>https://de.aliexpress.com/item/4000091966865.html?spm=a2g0x.12010615.8148356.3.6e891d82sXlypg</a:t>
            </a:r>
            <a:endParaRPr lang="zh-CN" altLang="en-US"/>
          </a:p>
        </p:txBody>
      </p:sp>
      <p:pic>
        <p:nvPicPr>
          <p:cNvPr id="3" name="图片 2"/>
          <p:cNvPicPr>
            <a:picLocks noChangeAspect="1"/>
          </p:cNvPicPr>
          <p:nvPr/>
        </p:nvPicPr>
        <p:blipFill>
          <a:blip r:embed="rId1"/>
          <a:stretch>
            <a:fillRect/>
          </a:stretch>
        </p:blipFill>
        <p:spPr>
          <a:xfrm>
            <a:off x="1453515" y="1137285"/>
            <a:ext cx="2330450" cy="2869565"/>
          </a:xfrm>
          <a:prstGeom prst="rect">
            <a:avLst/>
          </a:prstGeom>
          <a:ln>
            <a:solidFill>
              <a:srgbClr val="C00000"/>
            </a:solidFill>
          </a:ln>
        </p:spPr>
      </p:pic>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a:lstStyle/>
          <a:p>
            <a:r>
              <a:rPr lang="zh-CN" altLang="en-US" sz="6600">
                <a:latin typeface="黑体" panose="02010609060101010101" charset="-122"/>
                <a:ea typeface="黑体" panose="02010609060101010101" charset="-122"/>
              </a:rPr>
              <a:t>谢谢观看</a:t>
            </a:r>
            <a:endParaRPr lang="zh-CN" altLang="en-US" sz="6600">
              <a:latin typeface="黑体" panose="02010609060101010101" charset="-122"/>
              <a:ea typeface="黑体" panose="02010609060101010101" charset="-122"/>
            </a:endParaRPr>
          </a:p>
        </p:txBody>
      </p:sp>
      <p:sp>
        <p:nvSpPr>
          <p:cNvPr id="4" name="内容占位符 3"/>
          <p:cNvSpPr>
            <a:spLocks noGrp="1"/>
          </p:cNvSpPr>
          <p:nvPr>
            <p:ph type="body" sz="quarter" idx="14"/>
            <p:custDataLst>
              <p:tags r:id="rId2"/>
            </p:custDataLst>
          </p:nvPr>
        </p:nvSpPr>
        <p:spPr/>
        <p:txBody>
          <a:bodyPr/>
          <a:lstStyle/>
          <a:p>
            <a:r>
              <a:rPr lang="en-US" altLang="zh-CN">
                <a:latin typeface="黑体" panose="02010609060101010101" charset="-122"/>
                <a:ea typeface="黑体" panose="02010609060101010101" charset="-122"/>
              </a:rPr>
              <a:t>THANK YOU</a:t>
            </a:r>
            <a:endParaRPr lang="en-US" altLang="zh-CN">
              <a:latin typeface="黑体" panose="02010609060101010101" charset="-122"/>
              <a:ea typeface="黑体" panose="02010609060101010101" charset="-122"/>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 name="矩形 18"/>
          <p:cNvSpPr/>
          <p:nvPr>
            <p:custDataLst>
              <p:tags r:id="rId1"/>
            </p:custDataLst>
          </p:nvPr>
        </p:nvSpPr>
        <p:spPr>
          <a:xfrm>
            <a:off x="4026218" y="1102492"/>
            <a:ext cx="5117783" cy="2938939"/>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a:solidFill>
                <a:srgbClr val="FFFFFF"/>
              </a:solidFill>
              <a:latin typeface="黑体" panose="02010609060101010101" charset="-122"/>
              <a:ea typeface="黑体" panose="02010609060101010101" charset="-122"/>
            </a:endParaRPr>
          </a:p>
        </p:txBody>
      </p:sp>
      <p:sp>
        <p:nvSpPr>
          <p:cNvPr id="2" name="文本框 1"/>
          <p:cNvSpPr txBox="1"/>
          <p:nvPr/>
        </p:nvSpPr>
        <p:spPr>
          <a:xfrm>
            <a:off x="4190048" y="1612556"/>
            <a:ext cx="4374833" cy="1814830"/>
          </a:xfrm>
          <a:prstGeom prst="rect">
            <a:avLst/>
          </a:prstGeom>
          <a:noFill/>
        </p:spPr>
        <p:txBody>
          <a:bodyPr wrap="square" rtlCol="0">
            <a:spAutoFit/>
          </a:bodyPr>
          <a:p>
            <a:pPr algn="ctr"/>
            <a:r>
              <a:rPr lang="en-US" sz="4000" b="1">
                <a:solidFill>
                  <a:schemeClr val="bg1"/>
                </a:solidFill>
                <a:latin typeface="黑体" panose="02010609060101010101" charset="-122"/>
                <a:ea typeface="黑体" panose="02010609060101010101" charset="-122"/>
                <a:cs typeface="黑体" panose="02010609060101010101" charset="-122"/>
                <a:sym typeface="+mn-ea"/>
              </a:rPr>
              <a:t>7</a:t>
            </a:r>
            <a:r>
              <a:rPr lang="zh-CN" altLang="en-US" sz="4000" b="1">
                <a:solidFill>
                  <a:schemeClr val="bg1"/>
                </a:solidFill>
                <a:latin typeface="黑体" panose="02010609060101010101" charset="-122"/>
                <a:ea typeface="黑体" panose="02010609060101010101" charset="-122"/>
                <a:cs typeface="黑体" panose="02010609060101010101" charset="-122"/>
                <a:sym typeface="+mn-ea"/>
              </a:rPr>
              <a:t>.2 </a:t>
            </a:r>
            <a:r>
              <a:rPr lang="zh-CN" altLang="en-US" sz="3600" b="1">
                <a:solidFill>
                  <a:schemeClr val="bg1"/>
                </a:solidFill>
                <a:latin typeface="黑体" panose="02010609060101010101" charset="-122"/>
                <a:ea typeface="黑体" panose="02010609060101010101" charset="-122"/>
                <a:cs typeface="黑体" panose="02010609060101010101" charset="-122"/>
                <a:sym typeface="+mn-ea"/>
              </a:rPr>
              <a:t> </a:t>
            </a:r>
            <a:endParaRPr lang="zh-CN" altLang="en-US" sz="3600" b="1">
              <a:solidFill>
                <a:schemeClr val="bg1"/>
              </a:solidFill>
              <a:latin typeface="黑体" panose="02010609060101010101" charset="-122"/>
              <a:ea typeface="黑体" panose="02010609060101010101" charset="-122"/>
              <a:cs typeface="黑体" panose="02010609060101010101" charset="-122"/>
              <a:sym typeface="+mn-ea"/>
            </a:endParaRPr>
          </a:p>
          <a:p>
            <a:pPr algn="ctr"/>
            <a:endParaRPr lang="zh-CN" altLang="en-US" sz="3600" b="1">
              <a:solidFill>
                <a:schemeClr val="bg1"/>
              </a:solidFill>
              <a:latin typeface="黑体" panose="02010609060101010101" charset="-122"/>
              <a:ea typeface="黑体" panose="02010609060101010101" charset="-122"/>
              <a:cs typeface="黑体" panose="02010609060101010101" charset="-122"/>
              <a:sym typeface="+mn-ea"/>
            </a:endParaRPr>
          </a:p>
          <a:p>
            <a:pPr algn="ctr"/>
            <a:r>
              <a:rPr lang="zh-CN" altLang="en-US" sz="3600" b="1">
                <a:solidFill>
                  <a:schemeClr val="bg1"/>
                </a:solidFill>
                <a:latin typeface="宋体" panose="02010600030101010101" pitchFamily="2" charset="-122"/>
                <a:ea typeface="宋体" panose="02010600030101010101" pitchFamily="2" charset="-122"/>
                <a:cs typeface="黑体" panose="02010609060101010101" charset="-122"/>
                <a:sym typeface="+mn-ea"/>
              </a:rPr>
              <a:t>分析产品市场需求</a:t>
            </a:r>
            <a:endParaRPr lang="zh-CN" altLang="en-US" sz="3600" b="1">
              <a:solidFill>
                <a:schemeClr val="bg1"/>
              </a:solidFill>
              <a:latin typeface="宋体" panose="02010600030101010101" pitchFamily="2" charset="-122"/>
              <a:ea typeface="宋体" panose="02010600030101010101" pitchFamily="2" charset="-122"/>
              <a:cs typeface="黑体" panose="02010609060101010101" charset="-122"/>
              <a:sym typeface="+mn-ea"/>
            </a:endParaRPr>
          </a:p>
        </p:txBody>
      </p:sp>
      <p:sp>
        <p:nvSpPr>
          <p:cNvPr id="48" name="文本框 47"/>
          <p:cNvSpPr txBox="1"/>
          <p:nvPr/>
        </p:nvSpPr>
        <p:spPr>
          <a:xfrm>
            <a:off x="406718" y="249529"/>
            <a:ext cx="5116830" cy="521970"/>
          </a:xfrm>
          <a:prstGeom prst="rect">
            <a:avLst/>
          </a:prstGeom>
          <a:noFill/>
        </p:spPr>
        <p:txBody>
          <a:bodyPr wrap="square" rtlCol="0">
            <a:spAutoFit/>
          </a:bodyPr>
          <a:lstStyle/>
          <a:p>
            <a:pPr marL="457200" indent="-457200">
              <a:buClr>
                <a:srgbClr val="AC1A21"/>
              </a:buClr>
              <a:buFont typeface="Wingdings" panose="05000000000000000000" pitchFamily="2" charset="2"/>
              <a:buChar char="p"/>
            </a:pPr>
            <a:r>
              <a:rPr lang="en-US" altLang="zh-CN" sz="2800" dirty="0" smtClean="0">
                <a:solidFill>
                  <a:schemeClr val="tx1"/>
                </a:solidFill>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smtClean="0">
                <a:solidFill>
                  <a:schemeClr val="tx1"/>
                </a:solidFill>
                <a:latin typeface="黑体" panose="02010609060101010101" charset="-122"/>
                <a:ea typeface="黑体" panose="02010609060101010101" charset="-122"/>
                <a:cs typeface="黑体" panose="02010609060101010101" charset="-122"/>
                <a:sym typeface="黑体" panose="02010609060101010101" charset="-122"/>
              </a:rPr>
              <a:t>对产品进行全面评估</a:t>
            </a:r>
            <a:endParaRPr lang="zh-CN" altLang="en-US" sz="2800" dirty="0" smtClean="0">
              <a:solidFill>
                <a:schemeClr val="tx1"/>
              </a:solidFill>
              <a:latin typeface="黑体" panose="02010609060101010101" charset="-122"/>
              <a:ea typeface="黑体" panose="02010609060101010101" charset="-122"/>
              <a:cs typeface="黑体" panose="02010609060101010101" charset="-122"/>
              <a:sym typeface="+mn-ea"/>
            </a:endParaRPr>
          </a:p>
        </p:txBody>
      </p:sp>
      <p:pic>
        <p:nvPicPr>
          <p:cNvPr id="3" name="图片 2" descr="timg (1)"/>
          <p:cNvPicPr>
            <a:picLocks noChangeAspect="1"/>
          </p:cNvPicPr>
          <p:nvPr/>
        </p:nvPicPr>
        <p:blipFill>
          <a:blip r:embed="rId2"/>
          <a:stretch>
            <a:fillRect/>
          </a:stretch>
        </p:blipFill>
        <p:spPr>
          <a:xfrm>
            <a:off x="4763" y="1229175"/>
            <a:ext cx="4021455" cy="2685574"/>
          </a:xfrm>
          <a:prstGeom prst="rect">
            <a:avLst/>
          </a:prstGeom>
        </p:spPr>
      </p:pic>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450"/>
            <a:ext cx="4029075" cy="51435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p:cNvSpPr/>
          <p:nvPr/>
        </p:nvSpPr>
        <p:spPr>
          <a:xfrm>
            <a:off x="0" y="1939979"/>
            <a:ext cx="4029075" cy="1264443"/>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ïṡ1ídé"/>
          <p:cNvSpPr/>
          <p:nvPr/>
        </p:nvSpPr>
        <p:spPr>
          <a:xfrm>
            <a:off x="246380" y="2315210"/>
            <a:ext cx="3535680" cy="615950"/>
          </a:xfrm>
          <a:prstGeom prst="rect">
            <a:avLst/>
          </a:prstGeom>
        </p:spPr>
        <p:txBody>
          <a:bodyPr wrap="square">
            <a:normAutofit fontScale="90000"/>
          </a:bodyPr>
          <a:lstStyle/>
          <a:p>
            <a:pPr algn="ctr"/>
            <a:r>
              <a:rPr lang="zh-CN" altLang="en-US" sz="3500" b="1" dirty="0" smtClean="0">
                <a:solidFill>
                  <a:schemeClr val="bg1"/>
                </a:solidFill>
                <a:latin typeface="黑体" panose="02010609060101010101" charset="-122"/>
                <a:ea typeface="黑体" panose="02010609060101010101" charset="-122"/>
                <a:sym typeface="黑体" panose="02010609060101010101" charset="-122"/>
              </a:rPr>
              <a:t>目录</a:t>
            </a:r>
            <a:r>
              <a:rPr lang="en-US" altLang="zh-CN" sz="350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a:t>
            </a:r>
            <a:r>
              <a:rPr lang="en-US" altLang="zh-CN" sz="3500"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CONTENTS</a:t>
            </a:r>
            <a:endParaRPr lang="en-US" altLang="zh-CN" sz="3500" dirty="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32" name="矩形 31"/>
          <p:cNvSpPr/>
          <p:nvPr/>
        </p:nvSpPr>
        <p:spPr>
          <a:xfrm>
            <a:off x="4329787" y="565997"/>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1</a:t>
            </a:r>
            <a:endParaRPr lang="en-US" altLang="zh-CN" sz="3000" dirty="0" smtClean="0">
              <a:latin typeface="黑体" panose="02010609060101010101" charset="-122"/>
              <a:cs typeface="黑体" panose="02010609060101010101" charset="-122"/>
            </a:endParaRPr>
          </a:p>
        </p:txBody>
      </p:sp>
      <p:sp>
        <p:nvSpPr>
          <p:cNvPr id="39" name="iṣḷiḋè"/>
          <p:cNvSpPr txBox="1"/>
          <p:nvPr/>
        </p:nvSpPr>
        <p:spPr>
          <a:xfrm>
            <a:off x="4983321" y="771976"/>
            <a:ext cx="3205639" cy="196691"/>
          </a:xfrm>
          <a:prstGeom prst="rect">
            <a:avLst/>
          </a:prstGeom>
          <a:noFill/>
        </p:spPr>
        <p:txBody>
          <a:bodyPr wrap="none" lIns="270000" tIns="0" rIns="0" bIns="0" anchor="b" anchorCtr="0">
            <a:noAutofit/>
          </a:bodyPr>
          <a:lstStyle/>
          <a:p>
            <a:pPr algn="l"/>
            <a:r>
              <a:rPr lang="zh-CN" sz="2500" dirty="0">
                <a:latin typeface="黑体" panose="02010609060101010101" charset="-122"/>
                <a:ea typeface="黑体" panose="02010609060101010101" charset="-122"/>
                <a:cs typeface="黑体" panose="02010609060101010101" charset="-122"/>
                <a:sym typeface="黑体" panose="02010609060101010101" charset="-122"/>
              </a:rPr>
              <a:t>了解市场需求</a:t>
            </a:r>
            <a:endParaRPr lang="zh-CN" sz="2500" dirty="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50" name="矩形 49"/>
          <p:cNvSpPr/>
          <p:nvPr/>
        </p:nvSpPr>
        <p:spPr>
          <a:xfrm>
            <a:off x="4338360" y="1455156"/>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2</a:t>
            </a:r>
            <a:endParaRPr lang="en-US" altLang="zh-CN" sz="3000" dirty="0" smtClean="0">
              <a:latin typeface="黑体" panose="02010609060101010101" charset="-122"/>
              <a:cs typeface="黑体" panose="02010609060101010101" charset="-122"/>
            </a:endParaRPr>
          </a:p>
        </p:txBody>
      </p:sp>
      <p:sp>
        <p:nvSpPr>
          <p:cNvPr id="54" name="îṧliḑe"/>
          <p:cNvSpPr txBox="1"/>
          <p:nvPr/>
        </p:nvSpPr>
        <p:spPr>
          <a:xfrm>
            <a:off x="4983321" y="1663039"/>
            <a:ext cx="3205639" cy="196691"/>
          </a:xfrm>
          <a:prstGeom prst="rect">
            <a:avLst/>
          </a:prstGeom>
          <a:noFill/>
        </p:spPr>
        <p:txBody>
          <a:bodyPr wrap="none" lIns="270000" tIns="0" rIns="0" bIns="0" anchor="b" anchorCtr="0">
            <a:noAutofit/>
          </a:bodyPr>
          <a:lstStyle/>
          <a:p>
            <a:pPr algn="l"/>
            <a:r>
              <a:rPr lang="zh-CN" altLang="en-US" sz="2500" dirty="0">
                <a:latin typeface="黑体" panose="02010609060101010101" charset="-122"/>
                <a:ea typeface="黑体" panose="02010609060101010101" charset="-122"/>
                <a:cs typeface="黑体" panose="02010609060101010101" charset="-122"/>
                <a:sym typeface="黑体" panose="02010609060101010101" charset="-122"/>
              </a:rPr>
              <a:t>分析产品目标市场</a:t>
            </a:r>
            <a:endParaRPr lang="zh-CN" altLang="en-US" sz="2500" dirty="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62" name="矩形 61"/>
          <p:cNvSpPr/>
          <p:nvPr/>
        </p:nvSpPr>
        <p:spPr>
          <a:xfrm>
            <a:off x="4329787" y="2344315"/>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3</a:t>
            </a:r>
            <a:endParaRPr lang="en-US" altLang="zh-CN" sz="3000" dirty="0" smtClean="0">
              <a:latin typeface="黑体" panose="02010609060101010101" charset="-122"/>
              <a:cs typeface="黑体" panose="02010609060101010101" charset="-122"/>
            </a:endParaRPr>
          </a:p>
        </p:txBody>
      </p:sp>
      <p:sp>
        <p:nvSpPr>
          <p:cNvPr id="65" name="iṣlîḑe"/>
          <p:cNvSpPr txBox="1"/>
          <p:nvPr/>
        </p:nvSpPr>
        <p:spPr>
          <a:xfrm>
            <a:off x="4983321" y="2554103"/>
            <a:ext cx="3205639" cy="196691"/>
          </a:xfrm>
          <a:prstGeom prst="rect">
            <a:avLst/>
          </a:prstGeom>
          <a:noFill/>
        </p:spPr>
        <p:txBody>
          <a:bodyPr wrap="none" lIns="270000" tIns="0" rIns="0" bIns="0" anchor="b" anchorCtr="0">
            <a:noAutofit/>
          </a:bodyPr>
          <a:lstStyle/>
          <a:p>
            <a:pPr indent="0" algn="l">
              <a:buClr>
                <a:srgbClr val="AC1A21"/>
              </a:buClr>
              <a:buFont typeface="Wingdings" panose="05000000000000000000" pitchFamily="2" charset="2"/>
              <a:buNone/>
            </a:pPr>
            <a:r>
              <a:rPr lang="zh-CN" altLang="en-US" sz="2500" dirty="0">
                <a:latin typeface="黑体" panose="02010609060101010101" charset="-122"/>
                <a:ea typeface="黑体" panose="02010609060101010101" charset="-122"/>
                <a:sym typeface="+mn-ea"/>
              </a:rPr>
              <a:t>利用社交媒体了解市场需求</a:t>
            </a:r>
            <a:endParaRPr lang="zh-CN" altLang="en-US" sz="2500" dirty="0">
              <a:latin typeface="黑体" panose="02010609060101010101" charset="-122"/>
              <a:ea typeface="黑体" panose="02010609060101010101" charset="-122"/>
              <a:sym typeface="+mn-ea"/>
            </a:endParaRPr>
          </a:p>
        </p:txBody>
      </p:sp>
      <p:sp>
        <p:nvSpPr>
          <p:cNvPr id="70" name="矩形 69"/>
          <p:cNvSpPr/>
          <p:nvPr/>
        </p:nvSpPr>
        <p:spPr>
          <a:xfrm>
            <a:off x="4338360" y="3233473"/>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dirty="0" smtClean="0">
                <a:latin typeface="黑体" panose="02010609060101010101" charset="-122"/>
                <a:cs typeface="黑体" panose="02010609060101010101" charset="-122"/>
              </a:rPr>
              <a:t>4</a:t>
            </a:r>
            <a:endParaRPr lang="en-US" altLang="zh-CN" sz="3000" dirty="0" smtClean="0">
              <a:latin typeface="黑体" panose="02010609060101010101" charset="-122"/>
              <a:cs typeface="黑体" panose="02010609060101010101" charset="-122"/>
            </a:endParaRPr>
          </a:p>
        </p:txBody>
      </p:sp>
      <p:sp>
        <p:nvSpPr>
          <p:cNvPr id="72" name="ïš1îdé"/>
          <p:cNvSpPr txBox="1"/>
          <p:nvPr/>
        </p:nvSpPr>
        <p:spPr>
          <a:xfrm>
            <a:off x="4983321" y="3445167"/>
            <a:ext cx="3205639" cy="196691"/>
          </a:xfrm>
          <a:prstGeom prst="rect">
            <a:avLst/>
          </a:prstGeom>
          <a:noFill/>
        </p:spPr>
        <p:txBody>
          <a:bodyPr wrap="none" lIns="270000" tIns="0" rIns="0" bIns="0" anchor="b" anchorCtr="0">
            <a:noAutofit/>
          </a:bodyPr>
          <a:lstStyle/>
          <a:p>
            <a:r>
              <a:rPr lang="zh-CN" altLang="en-US" sz="2500" dirty="0">
                <a:latin typeface="黑体" panose="02010609060101010101" charset="-122"/>
                <a:ea typeface="黑体" panose="02010609060101010101" charset="-122"/>
                <a:sym typeface="黑体" panose="02010609060101010101" charset="-122"/>
              </a:rPr>
              <a:t>课堂小结</a:t>
            </a:r>
            <a:endParaRPr lang="zh-CN" altLang="en-US" sz="2500" dirty="0">
              <a:latin typeface="黑体" panose="02010609060101010101" charset="-122"/>
              <a:ea typeface="黑体" panose="02010609060101010101" charset="-122"/>
              <a:sym typeface="黑体" panose="02010609060101010101" charset="-122"/>
            </a:endParaRPr>
          </a:p>
        </p:txBody>
      </p:sp>
      <p:sp>
        <p:nvSpPr>
          <p:cNvPr id="3" name="矩形 2"/>
          <p:cNvSpPr/>
          <p:nvPr/>
        </p:nvSpPr>
        <p:spPr>
          <a:xfrm>
            <a:off x="4330740" y="4122632"/>
            <a:ext cx="557213" cy="557213"/>
          </a:xfrm>
          <a:prstGeom prst="rect">
            <a:avLst/>
          </a:prstGeom>
          <a:solidFill>
            <a:srgbClr val="AC1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000" dirty="0" smtClean="0">
                <a:latin typeface="黑体" panose="02010609060101010101" charset="-122"/>
                <a:cs typeface="黑体" panose="02010609060101010101" charset="-122"/>
              </a:rPr>
              <a:t>5</a:t>
            </a:r>
            <a:endParaRPr lang="en-US" sz="3000" dirty="0" smtClean="0">
              <a:latin typeface="黑体" panose="02010609060101010101" charset="-122"/>
              <a:cs typeface="黑体" panose="02010609060101010101" charset="-122"/>
            </a:endParaRPr>
          </a:p>
        </p:txBody>
      </p:sp>
      <p:sp>
        <p:nvSpPr>
          <p:cNvPr id="5" name="ïš1îdé"/>
          <p:cNvSpPr txBox="1"/>
          <p:nvPr/>
        </p:nvSpPr>
        <p:spPr>
          <a:xfrm>
            <a:off x="4983321" y="4336231"/>
            <a:ext cx="3205639" cy="196691"/>
          </a:xfrm>
          <a:prstGeom prst="rect">
            <a:avLst/>
          </a:prstGeom>
          <a:noFill/>
        </p:spPr>
        <p:txBody>
          <a:bodyPr wrap="none" lIns="270000" tIns="0" rIns="0" bIns="0" anchor="b" anchorCtr="0">
            <a:noAutofit/>
          </a:bodyPr>
          <a:p>
            <a:r>
              <a:rPr lang="zh-CN" altLang="en-US" sz="2500" dirty="0">
                <a:latin typeface="黑体" panose="02010609060101010101" charset="-122"/>
                <a:ea typeface="黑体" panose="02010609060101010101" charset="-122"/>
                <a:sym typeface="黑体" panose="02010609060101010101" charset="-122"/>
              </a:rPr>
              <a:t>课后作业</a:t>
            </a:r>
            <a:endParaRPr lang="zh-CN" altLang="en-US" sz="2500" dirty="0">
              <a:latin typeface="黑体" panose="02010609060101010101" charset="-122"/>
              <a:ea typeface="黑体" panose="02010609060101010101"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left)">
                                      <p:cBhvr>
                                        <p:cTn id="16" dur="500"/>
                                        <p:tgtEl>
                                          <p:spTgt spid="31"/>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animEffect transition="in" filter="fade">
                                      <p:cBhvr>
                                        <p:cTn id="22" dur="500"/>
                                        <p:tgtEl>
                                          <p:spTgt spid="3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ppt_w</p:attrName>
                                        </p:attrNameLst>
                                      </p:cBhvr>
                                      <p:tavLst>
                                        <p:tav tm="0">
                                          <p:val>
                                            <p:fltVal val="0"/>
                                          </p:val>
                                        </p:tav>
                                        <p:tav tm="100000">
                                          <p:val>
                                            <p:strVal val="#ppt_w"/>
                                          </p:val>
                                        </p:tav>
                                      </p:tavLst>
                                    </p:anim>
                                    <p:anim calcmode="lin" valueType="num">
                                      <p:cBhvr>
                                        <p:cTn id="27" dur="500" fill="hold"/>
                                        <p:tgtEl>
                                          <p:spTgt spid="50"/>
                                        </p:tgtEl>
                                        <p:attrNameLst>
                                          <p:attrName>ppt_h</p:attrName>
                                        </p:attrNameLst>
                                      </p:cBhvr>
                                      <p:tavLst>
                                        <p:tav tm="0">
                                          <p:val>
                                            <p:fltVal val="0"/>
                                          </p:val>
                                        </p:tav>
                                        <p:tav tm="100000">
                                          <p:val>
                                            <p:strVal val="#ppt_h"/>
                                          </p:val>
                                        </p:tav>
                                      </p:tavLst>
                                    </p:anim>
                                    <p:animEffect transition="in" filter="fade">
                                      <p:cBhvr>
                                        <p:cTn id="28" dur="500"/>
                                        <p:tgtEl>
                                          <p:spTgt spid="50"/>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62"/>
                                        </p:tgtEl>
                                        <p:attrNameLst>
                                          <p:attrName>style.visibility</p:attrName>
                                        </p:attrNameLst>
                                      </p:cBhvr>
                                      <p:to>
                                        <p:strVal val="visible"/>
                                      </p:to>
                                    </p:set>
                                    <p:anim calcmode="lin" valueType="num">
                                      <p:cBhvr>
                                        <p:cTn id="32" dur="500" fill="hold"/>
                                        <p:tgtEl>
                                          <p:spTgt spid="62"/>
                                        </p:tgtEl>
                                        <p:attrNameLst>
                                          <p:attrName>ppt_w</p:attrName>
                                        </p:attrNameLst>
                                      </p:cBhvr>
                                      <p:tavLst>
                                        <p:tav tm="0">
                                          <p:val>
                                            <p:fltVal val="0"/>
                                          </p:val>
                                        </p:tav>
                                        <p:tav tm="100000">
                                          <p:val>
                                            <p:strVal val="#ppt_w"/>
                                          </p:val>
                                        </p:tav>
                                      </p:tavLst>
                                    </p:anim>
                                    <p:anim calcmode="lin" valueType="num">
                                      <p:cBhvr>
                                        <p:cTn id="33" dur="500" fill="hold"/>
                                        <p:tgtEl>
                                          <p:spTgt spid="62"/>
                                        </p:tgtEl>
                                        <p:attrNameLst>
                                          <p:attrName>ppt_h</p:attrName>
                                        </p:attrNameLst>
                                      </p:cBhvr>
                                      <p:tavLst>
                                        <p:tav tm="0">
                                          <p:val>
                                            <p:fltVal val="0"/>
                                          </p:val>
                                        </p:tav>
                                        <p:tav tm="100000">
                                          <p:val>
                                            <p:strVal val="#ppt_h"/>
                                          </p:val>
                                        </p:tav>
                                      </p:tavLst>
                                    </p:anim>
                                    <p:animEffect transition="in" filter="fade">
                                      <p:cBhvr>
                                        <p:cTn id="34" dur="500"/>
                                        <p:tgtEl>
                                          <p:spTgt spid="62"/>
                                        </p:tgtEl>
                                      </p:cBhvr>
                                    </p:animEffect>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70"/>
                                        </p:tgtEl>
                                        <p:attrNameLst>
                                          <p:attrName>style.visibility</p:attrName>
                                        </p:attrNameLst>
                                      </p:cBhvr>
                                      <p:to>
                                        <p:strVal val="visible"/>
                                      </p:to>
                                    </p:set>
                                    <p:anim calcmode="lin" valueType="num">
                                      <p:cBhvr>
                                        <p:cTn id="38" dur="500" fill="hold"/>
                                        <p:tgtEl>
                                          <p:spTgt spid="70"/>
                                        </p:tgtEl>
                                        <p:attrNameLst>
                                          <p:attrName>ppt_w</p:attrName>
                                        </p:attrNameLst>
                                      </p:cBhvr>
                                      <p:tavLst>
                                        <p:tav tm="0">
                                          <p:val>
                                            <p:fltVal val="0"/>
                                          </p:val>
                                        </p:tav>
                                        <p:tav tm="100000">
                                          <p:val>
                                            <p:strVal val="#ppt_w"/>
                                          </p:val>
                                        </p:tav>
                                      </p:tavLst>
                                    </p:anim>
                                    <p:anim calcmode="lin" valueType="num">
                                      <p:cBhvr>
                                        <p:cTn id="39" dur="500" fill="hold"/>
                                        <p:tgtEl>
                                          <p:spTgt spid="70"/>
                                        </p:tgtEl>
                                        <p:attrNameLst>
                                          <p:attrName>ppt_h</p:attrName>
                                        </p:attrNameLst>
                                      </p:cBhvr>
                                      <p:tavLst>
                                        <p:tav tm="0">
                                          <p:val>
                                            <p:fltVal val="0"/>
                                          </p:val>
                                        </p:tav>
                                        <p:tav tm="100000">
                                          <p:val>
                                            <p:strVal val="#ppt_h"/>
                                          </p:val>
                                        </p:tav>
                                      </p:tavLst>
                                    </p:anim>
                                    <p:animEffect transition="in" filter="fade">
                                      <p:cBhvr>
                                        <p:cTn id="40" dur="500"/>
                                        <p:tgtEl>
                                          <p:spTgt spid="70"/>
                                        </p:tgtEl>
                                      </p:cBhvr>
                                    </p:animEffect>
                                  </p:childTnLst>
                                </p:cTn>
                              </p:par>
                            </p:childTnLst>
                          </p:cTn>
                        </p:par>
                        <p:par>
                          <p:cTn id="41" fill="hold">
                            <p:stCondLst>
                              <p:cond delay="3500"/>
                            </p:stCondLst>
                            <p:childTnLst>
                              <p:par>
                                <p:cTn id="42" presetID="53" presetClass="entr" presetSubtype="16"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9" grpId="0" bldLvl="0" animBg="1"/>
      <p:bldP spid="31" grpId="0"/>
      <p:bldP spid="32" grpId="0" bldLvl="0" animBg="1"/>
      <p:bldP spid="50" grpId="0" bldLvl="0" animBg="1"/>
      <p:bldP spid="62" grpId="0" bldLvl="0" animBg="1"/>
      <p:bldP spid="70" grpId="0" bldLvl="0" animBg="1"/>
      <p:bldP spid="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矩形 9"/>
          <p:cNvSpPr/>
          <p:nvPr/>
        </p:nvSpPr>
        <p:spPr>
          <a:xfrm>
            <a:off x="4918863" y="868416"/>
            <a:ext cx="4225137" cy="2700000"/>
          </a:xfrm>
          <a:prstGeom prst="rect">
            <a:avLst/>
          </a:prstGeom>
          <a:blipFill>
            <a:blip r:embed="rId1"/>
            <a:stretch>
              <a:fillRect l="-30579" r="-305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矩形 6"/>
          <p:cNvSpPr/>
          <p:nvPr/>
        </p:nvSpPr>
        <p:spPr>
          <a:xfrm>
            <a:off x="0" y="1307588"/>
            <a:ext cx="9144000" cy="910828"/>
          </a:xfrm>
          <a:prstGeom prst="rect">
            <a:avLst/>
          </a:prstGeom>
          <a:solidFill>
            <a:srgbClr val="AC1A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3" name="直接连接符 12"/>
          <p:cNvCxnSpPr/>
          <p:nvPr/>
        </p:nvCxnSpPr>
        <p:spPr>
          <a:xfrm>
            <a:off x="806623" y="1421941"/>
            <a:ext cx="0" cy="682123"/>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063522" y="1416753"/>
            <a:ext cx="3597775" cy="714375"/>
          </a:xfrm>
          <a:prstGeom prst="rect">
            <a:avLst/>
          </a:prstGeom>
          <a:noFill/>
        </p:spPr>
        <p:txBody>
          <a:bodyPr wrap="square" rtlCol="0">
            <a:spAutoFit/>
          </a:bodyPr>
          <a:lstStyle/>
          <a:p>
            <a:r>
              <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rPr>
              <a:t>Part One.</a:t>
            </a:r>
            <a:endParaRPr lang="en-US" altLang="zh-CN" sz="4050" b="1" dirty="0" smtClean="0">
              <a:solidFill>
                <a:schemeClr val="bg1"/>
              </a:solidFill>
              <a:latin typeface="Arial" panose="020B0604020202020204" pitchFamily="34" charset="0"/>
              <a:ea typeface="黑体" panose="02010609060101010101" charset="-122"/>
              <a:cs typeface="Arial" panose="020B0604020202020204" pitchFamily="34" charset="0"/>
              <a:sym typeface="黑体" panose="02010609060101010101" charset="-122"/>
            </a:endParaRPr>
          </a:p>
        </p:txBody>
      </p:sp>
      <p:sp>
        <p:nvSpPr>
          <p:cNvPr id="16" name="文本框 15"/>
          <p:cNvSpPr txBox="1"/>
          <p:nvPr/>
        </p:nvSpPr>
        <p:spPr>
          <a:xfrm>
            <a:off x="1125855" y="2550292"/>
            <a:ext cx="3792379" cy="783590"/>
          </a:xfrm>
          <a:prstGeom prst="rect">
            <a:avLst/>
          </a:prstGeom>
          <a:noFill/>
        </p:spPr>
        <p:txBody>
          <a:bodyPr wrap="square" rtlCol="0">
            <a:spAutoFit/>
          </a:bodyPr>
          <a:lstStyle/>
          <a:p>
            <a:pPr algn="r">
              <a:spcBef>
                <a:spcPct val="0"/>
              </a:spcBef>
            </a:pPr>
            <a:r>
              <a:rPr lang="zh-CN" altLang="en-US" sz="4500" dirty="0">
                <a:latin typeface="黑体" panose="02010609060101010101" charset="-122"/>
                <a:ea typeface="黑体" panose="02010609060101010101" charset="-122"/>
                <a:sym typeface="黑体" panose="02010609060101010101" charset="-122"/>
              </a:rPr>
              <a:t>了解市场需求</a:t>
            </a:r>
            <a:endParaRPr lang="zh-CN" altLang="en-US" sz="4500" dirty="0">
              <a:latin typeface="黑体" panose="02010609060101010101" charset="-122"/>
              <a:ea typeface="黑体" panose="02010609060101010101" charset="-122"/>
              <a:sym typeface="黑体" panose="02010609060101010101" charset="-122"/>
            </a:endParaRPr>
          </a:p>
        </p:txBody>
      </p:sp>
      <p:sp>
        <p:nvSpPr>
          <p:cNvPr id="18" name="Title 1"/>
          <p:cNvSpPr txBox="1"/>
          <p:nvPr/>
        </p:nvSpPr>
        <p:spPr>
          <a:xfrm>
            <a:off x="1063625" y="3900170"/>
            <a:ext cx="7574915" cy="832485"/>
          </a:xfrm>
          <a:prstGeom prst="rect">
            <a:avLst/>
          </a:prstGeom>
        </p:spPr>
        <p:txBody>
          <a:bodyPr/>
          <a:lstStyle>
            <a:lvl1pPr algn="ctr" defTabSz="914400" rtl="0" eaLnBrk="1" latinLnBrk="0" hangingPunct="1">
              <a:lnSpc>
                <a:spcPct val="90000"/>
              </a:lnSpc>
              <a:spcBef>
                <a:spcPct val="0"/>
              </a:spcBef>
              <a:buNone/>
              <a:defRPr sz="4000" b="1" i="0" kern="1200">
                <a:solidFill>
                  <a:schemeClr val="tx1"/>
                </a:solidFill>
                <a:latin typeface="Source Sans Pro Black" panose="020B0803030403020204" charset="0"/>
                <a:ea typeface="Source Sans Pro Black" panose="020B0803030403020204" charset="0"/>
                <a:cs typeface="Source Sans Pro Black" panose="020B0803030403020204" charset="0"/>
              </a:defRPr>
            </a:lvl1pPr>
          </a:lstStyle>
          <a:p>
            <a:pPr algn="l">
              <a:lnSpc>
                <a:spcPct val="150000"/>
              </a:lnSpc>
            </a:pPr>
            <a:r>
              <a:rPr sz="1350" b="0" dirty="0">
                <a:solidFill>
                  <a:schemeClr val="tx1">
                    <a:lumMod val="65000"/>
                    <a:lumOff val="35000"/>
                  </a:schemeClr>
                </a:solidFill>
                <a:latin typeface="黑体" panose="02010609060101010101" charset="-122"/>
                <a:ea typeface="黑体" panose="02010609060101010101" charset="-122"/>
                <a:cs typeface="宋体" panose="02010600030101010101" pitchFamily="2" charset="-122"/>
                <a:sym typeface="黑体" panose="02010609060101010101" charset="-122"/>
              </a:rPr>
              <a:t>前面我们已经很详细的讲解了选品的方法以及去哪里找到我们想要的商品，接下来就是将我们选择的商品进行各种市场以及数据分析，一个卖家如果没有正确评估商品和细分市场，那么他的选择和成功的机会，就是随机的。</a:t>
            </a:r>
            <a:endParaRPr sz="1350" b="0" dirty="0">
              <a:solidFill>
                <a:schemeClr val="tx1">
                  <a:lumMod val="65000"/>
                  <a:lumOff val="35000"/>
                </a:schemeClr>
              </a:solidFill>
              <a:latin typeface="黑体" panose="02010609060101010101" charset="-122"/>
              <a:ea typeface="黑体" panose="02010609060101010101" charset="-122"/>
              <a:cs typeface="宋体" panose="02010600030101010101" pitchFamily="2" charset="-122"/>
              <a:sym typeface="黑体" panose="02010609060101010101"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15"/>
                                        </p:tgtEl>
                                        <p:attrNameLst>
                                          <p:attrName>ppt_y</p:attrName>
                                        </p:attrNameLst>
                                      </p:cBhvr>
                                      <p:tavLst>
                                        <p:tav tm="0">
                                          <p:val>
                                            <p:strVal val="#ppt_y"/>
                                          </p:val>
                                        </p:tav>
                                        <p:tav tm="100000">
                                          <p:val>
                                            <p:strVal val="#ppt_y"/>
                                          </p:val>
                                        </p:tav>
                                      </p:tavLst>
                                    </p:anim>
                                    <p:anim calcmode="lin" valueType="num">
                                      <p:cBhvr>
                                        <p:cTn id="2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15"/>
                                        </p:tgtEl>
                                      </p:cBhvr>
                                    </p:animEffect>
                                  </p:childTnLst>
                                </p:cTn>
                              </p:par>
                            </p:childTnLst>
                          </p:cTn>
                        </p:par>
                        <p:par>
                          <p:cTn id="27" fill="hold">
                            <p:stCondLst>
                              <p:cond delay="2900"/>
                            </p:stCondLst>
                            <p:childTnLst>
                              <p:par>
                                <p:cTn id="28" presetID="42" presetClass="entr" presetSubtype="0" fill="hold" grpId="0" nodeType="afterEffect">
                                  <p:stCondLst>
                                    <p:cond delay="0"/>
                                  </p:stCondLst>
                                  <p:iterate type="lt">
                                    <p:tmPct val="10000"/>
                                  </p:iterate>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par>
                          <p:cTn id="33" fill="hold">
                            <p:stCondLst>
                              <p:cond delay="4400"/>
                            </p:stCondLst>
                            <p:childTnLst>
                              <p:par>
                                <p:cTn id="34" presetID="14" presetClass="entr" presetSubtype="1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randombar(horizont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bldLvl="0" animBg="1"/>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custDataLst>
              <p:tags r:id="rId1"/>
            </p:custDataLst>
          </p:nvPr>
        </p:nvSpPr>
        <p:spPr>
          <a:xfrm rot="16200000">
            <a:off x="-526011" y="1162861"/>
            <a:ext cx="2123587" cy="1071561"/>
          </a:xfrm>
          <a:custGeom>
            <a:avLst/>
            <a:gdLst>
              <a:gd name="connsiteX0" fmla="*/ 967 w 4163762"/>
              <a:gd name="connsiteY0" fmla="*/ 0 h 2101031"/>
              <a:gd name="connsiteX1" fmla="*/ 4162795 w 4163762"/>
              <a:gd name="connsiteY1" fmla="*/ 0 h 2101031"/>
              <a:gd name="connsiteX2" fmla="*/ 4163762 w 4163762"/>
              <a:gd name="connsiteY2" fmla="*/ 19150 h 2101031"/>
              <a:gd name="connsiteX3" fmla="*/ 2081881 w 4163762"/>
              <a:gd name="connsiteY3" fmla="*/ 2101031 h 2101031"/>
              <a:gd name="connsiteX4" fmla="*/ 0 w 4163762"/>
              <a:gd name="connsiteY4" fmla="*/ 19150 h 210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62" h="2101031">
                <a:moveTo>
                  <a:pt x="967" y="0"/>
                </a:moveTo>
                <a:lnTo>
                  <a:pt x="4162795" y="0"/>
                </a:lnTo>
                <a:lnTo>
                  <a:pt x="4163762" y="19150"/>
                </a:lnTo>
                <a:cubicBezTo>
                  <a:pt x="4163762" y="1168941"/>
                  <a:pt x="3231672" y="2101031"/>
                  <a:pt x="2081881" y="2101031"/>
                </a:cubicBezTo>
                <a:cubicBezTo>
                  <a:pt x="932090" y="2101031"/>
                  <a:pt x="0" y="1168941"/>
                  <a:pt x="0" y="19150"/>
                </a:cubicBezTo>
                <a:close/>
              </a:path>
            </a:pathLst>
          </a:custGeom>
          <a:solidFill>
            <a:srgbClr val="FFFFFF">
              <a:lumMod val="95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黑体" panose="02010609060101010101" charset="-122"/>
              <a:ea typeface="黑体" panose="02010609060101010101" charset="-122"/>
            </a:endParaRPr>
          </a:p>
        </p:txBody>
      </p:sp>
      <p:sp>
        <p:nvSpPr>
          <p:cNvPr id="19" name="文本框 18"/>
          <p:cNvSpPr txBox="1"/>
          <p:nvPr>
            <p:custDataLst>
              <p:tags r:id="rId2"/>
            </p:custDataLst>
          </p:nvPr>
        </p:nvSpPr>
        <p:spPr>
          <a:xfrm>
            <a:off x="187325" y="1581150"/>
            <a:ext cx="4161155" cy="2415540"/>
          </a:xfrm>
          <a:prstGeom prst="rect">
            <a:avLst/>
          </a:prstGeom>
          <a:noFill/>
        </p:spPr>
        <p:txBody>
          <a:bodyPr wrap="square" lIns="76200" tIns="0" rIns="61912" bIns="0" rtlCol="0">
            <a:noAutofit/>
          </a:bodyPr>
          <a:lstStyle/>
          <a:p>
            <a:pPr algn="just" fontAlgn="auto">
              <a:lnSpc>
                <a:spcPct val="120000"/>
              </a:lnSpc>
              <a:spcAft>
                <a:spcPts val="0"/>
              </a:spcAft>
            </a:pPr>
            <a:r>
              <a:rPr lang="en-US" sz="1600">
                <a:latin typeface="黑体" panose="02010609060101010101" charset="-122"/>
                <a:ea typeface="黑体" panose="02010609060101010101" charset="-122"/>
                <a:cs typeface="黑体" panose="02010609060101010101" charset="-122"/>
                <a:sym typeface="+mn-ea"/>
              </a:rPr>
              <a:t>    </a:t>
            </a:r>
            <a:r>
              <a:rPr sz="1600">
                <a:latin typeface="黑体" panose="02010609060101010101" charset="-122"/>
                <a:ea typeface="黑体" panose="02010609060101010101" charset="-122"/>
                <a:cs typeface="黑体" panose="02010609060101010101" charset="-122"/>
                <a:sym typeface="+mn-ea"/>
              </a:rPr>
              <a:t>我们可以使用Google's Keyword Planner Tool工具来了解市场的需求。</a:t>
            </a:r>
            <a:endParaRPr sz="1600">
              <a:latin typeface="黑体" panose="02010609060101010101" charset="-122"/>
              <a:ea typeface="黑体" panose="02010609060101010101" charset="-122"/>
              <a:cs typeface="黑体" panose="02010609060101010101" charset="-122"/>
              <a:sym typeface="+mn-ea"/>
            </a:endParaRPr>
          </a:p>
          <a:p>
            <a:pPr algn="just" fontAlgn="auto">
              <a:lnSpc>
                <a:spcPct val="120000"/>
              </a:lnSpc>
              <a:spcAft>
                <a:spcPts val="0"/>
              </a:spcAft>
            </a:pPr>
            <a:r>
              <a:rPr sz="1600">
                <a:latin typeface="黑体" panose="02010609060101010101" charset="-122"/>
                <a:ea typeface="黑体" panose="02010609060101010101" charset="-122"/>
                <a:cs typeface="黑体" panose="02010609060101010101" charset="-122"/>
                <a:sym typeface="+mn-ea"/>
              </a:rPr>
              <a:t>    通过Google's Keyword Planner Tool搜索关键字，可以查到每月多少的搜索量，竞争激烈度，以及相关搜索词。这对了解潜在需求有很大帮助。</a:t>
            </a:r>
            <a:endParaRPr sz="1600">
              <a:latin typeface="黑体" panose="02010609060101010101" charset="-122"/>
              <a:ea typeface="黑体" panose="02010609060101010101" charset="-122"/>
              <a:cs typeface="黑体" panose="02010609060101010101" charset="-122"/>
              <a:sym typeface="+mn-ea"/>
            </a:endParaRPr>
          </a:p>
          <a:p>
            <a:pPr algn="just" fontAlgn="auto">
              <a:lnSpc>
                <a:spcPct val="120000"/>
              </a:lnSpc>
              <a:spcAft>
                <a:spcPts val="0"/>
              </a:spcAft>
            </a:pPr>
            <a:r>
              <a:rPr sz="1600">
                <a:latin typeface="黑体" panose="02010609060101010101" charset="-122"/>
                <a:ea typeface="黑体" panose="02010609060101010101" charset="-122"/>
                <a:cs typeface="黑体" panose="02010609060101010101" charset="-122"/>
                <a:sym typeface="+mn-ea"/>
              </a:rPr>
              <a:t>    使用谷歌关键词规划师，需要有一个Google Adwords帐户，你可以免费获得。有了帐户，登录并选择工具从顶部的菜单，然后选择关键字规划。点击“搜索”新的关键字和广告组的想法。</a:t>
            </a:r>
            <a:endParaRPr sz="1600">
              <a:latin typeface="黑体" panose="02010609060101010101" charset="-122"/>
              <a:ea typeface="黑体" panose="02010609060101010101" charset="-122"/>
              <a:cs typeface="黑体" panose="02010609060101010101" charset="-122"/>
              <a:sym typeface="+mn-ea"/>
            </a:endParaRPr>
          </a:p>
        </p:txBody>
      </p:sp>
      <p:sp>
        <p:nvSpPr>
          <p:cNvPr id="23" name="文本框 22"/>
          <p:cNvSpPr txBox="1"/>
          <p:nvPr/>
        </p:nvSpPr>
        <p:spPr>
          <a:xfrm>
            <a:off x="406718" y="258577"/>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en-US" altLang="zh-CN" sz="28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了解市场需求</a:t>
            </a:r>
            <a:endParaRPr lang="zh-CN" altLang="en-US" sz="2800" b="1" spc="300" dirty="0">
              <a:uFillTx/>
              <a:latin typeface="黑体" panose="02010609060101010101" charset="-122"/>
              <a:ea typeface="黑体" panose="02010609060101010101" charset="-122"/>
              <a:cs typeface="黑体" panose="02010609060101010101" charset="-122"/>
              <a:sym typeface="黑体" panose="02010609060101010101" charset="-122"/>
            </a:endParaRPr>
          </a:p>
        </p:txBody>
      </p:sp>
      <p:pic>
        <p:nvPicPr>
          <p:cNvPr id="3" name="图片 2" descr="&amp;pky8019982443&amp;"/>
          <p:cNvPicPr>
            <a:picLocks noChangeAspect="1"/>
          </p:cNvPicPr>
          <p:nvPr/>
        </p:nvPicPr>
        <p:blipFill>
          <a:blip r:embed="rId3"/>
          <a:stretch>
            <a:fillRect/>
          </a:stretch>
        </p:blipFill>
        <p:spPr>
          <a:xfrm>
            <a:off x="4543425" y="1503045"/>
            <a:ext cx="4439920" cy="294830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任意多边形: 形状 14"/>
          <p:cNvSpPr/>
          <p:nvPr>
            <p:custDataLst>
              <p:tags r:id="rId1"/>
            </p:custDataLst>
          </p:nvPr>
        </p:nvSpPr>
        <p:spPr>
          <a:xfrm rot="16200000">
            <a:off x="-526011" y="1162861"/>
            <a:ext cx="2123587" cy="1071561"/>
          </a:xfrm>
          <a:custGeom>
            <a:avLst/>
            <a:gdLst>
              <a:gd name="connsiteX0" fmla="*/ 967 w 4163762"/>
              <a:gd name="connsiteY0" fmla="*/ 0 h 2101031"/>
              <a:gd name="connsiteX1" fmla="*/ 4162795 w 4163762"/>
              <a:gd name="connsiteY1" fmla="*/ 0 h 2101031"/>
              <a:gd name="connsiteX2" fmla="*/ 4163762 w 4163762"/>
              <a:gd name="connsiteY2" fmla="*/ 19150 h 2101031"/>
              <a:gd name="connsiteX3" fmla="*/ 2081881 w 4163762"/>
              <a:gd name="connsiteY3" fmla="*/ 2101031 h 2101031"/>
              <a:gd name="connsiteX4" fmla="*/ 0 w 4163762"/>
              <a:gd name="connsiteY4" fmla="*/ 19150 h 210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62" h="2101031">
                <a:moveTo>
                  <a:pt x="967" y="0"/>
                </a:moveTo>
                <a:lnTo>
                  <a:pt x="4162795" y="0"/>
                </a:lnTo>
                <a:lnTo>
                  <a:pt x="4163762" y="19150"/>
                </a:lnTo>
                <a:cubicBezTo>
                  <a:pt x="4163762" y="1168941"/>
                  <a:pt x="3231672" y="2101031"/>
                  <a:pt x="2081881" y="2101031"/>
                </a:cubicBezTo>
                <a:cubicBezTo>
                  <a:pt x="932090" y="2101031"/>
                  <a:pt x="0" y="1168941"/>
                  <a:pt x="0" y="19150"/>
                </a:cubicBezTo>
                <a:close/>
              </a:path>
            </a:pathLst>
          </a:custGeom>
          <a:solidFill>
            <a:srgbClr val="FFFFFF">
              <a:lumMod val="95000"/>
            </a:srgbClr>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algn="ctr"/>
            <a:endParaRPr kumimoji="1" lang="zh-CN" altLang="en-US" sz="1200" b="1" dirty="0">
              <a:solidFill>
                <a:srgbClr val="FFFFFF"/>
              </a:solidFill>
              <a:latin typeface="黑体" panose="02010609060101010101" charset="-122"/>
              <a:ea typeface="黑体" panose="02010609060101010101" charset="-122"/>
            </a:endParaRPr>
          </a:p>
        </p:txBody>
      </p:sp>
      <p:sp>
        <p:nvSpPr>
          <p:cNvPr id="4" name="矩形 3"/>
          <p:cNvSpPr/>
          <p:nvPr>
            <p:custDataLst>
              <p:tags r:id="rId2"/>
            </p:custDataLst>
          </p:nvPr>
        </p:nvSpPr>
        <p:spPr>
          <a:xfrm>
            <a:off x="279285" y="1068499"/>
            <a:ext cx="213634" cy="1210807"/>
          </a:xfrm>
          <a:prstGeom prst="rect">
            <a:avLst/>
          </a:prstGeom>
          <a:solidFill>
            <a:srgbClr val="AC1A21"/>
          </a:solidFill>
          <a:ln>
            <a:noFill/>
          </a:ln>
        </p:spPr>
        <p:style>
          <a:lnRef idx="2">
            <a:srgbClr val="1E6BC5">
              <a:shade val="50000"/>
            </a:srgbClr>
          </a:lnRef>
          <a:fillRef idx="1">
            <a:srgbClr val="1E6BC5"/>
          </a:fillRef>
          <a:effectRef idx="0">
            <a:srgbClr val="1E6BC5"/>
          </a:effectRef>
          <a:fontRef idx="minor">
            <a:srgbClr val="FFFFFF"/>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1" i="0" u="none" strike="noStrike" kern="1200" cap="none" spc="0" normalizeH="0" baseline="0" noProof="0">
              <a:ln>
                <a:noFill/>
              </a:ln>
              <a:solidFill>
                <a:srgbClr val="FFFFFF"/>
              </a:solidFill>
              <a:effectLst/>
              <a:uLnTx/>
              <a:uFillTx/>
              <a:latin typeface="黑体" panose="02010609060101010101" charset="-122"/>
              <a:ea typeface="黑体" panose="02010609060101010101" charset="-122"/>
              <a:cs typeface="+mn-ea"/>
            </a:endParaRPr>
          </a:p>
        </p:txBody>
      </p:sp>
      <p:sp>
        <p:nvSpPr>
          <p:cNvPr id="19" name="文本框 18"/>
          <p:cNvSpPr txBox="1"/>
          <p:nvPr>
            <p:custDataLst>
              <p:tags r:id="rId3"/>
            </p:custDataLst>
          </p:nvPr>
        </p:nvSpPr>
        <p:spPr>
          <a:xfrm>
            <a:off x="940118" y="3866171"/>
            <a:ext cx="7476173" cy="341471"/>
          </a:xfrm>
          <a:prstGeom prst="rect">
            <a:avLst/>
          </a:prstGeom>
          <a:noFill/>
        </p:spPr>
        <p:txBody>
          <a:bodyPr wrap="square" lIns="76200" tIns="0" rIns="61912" bIns="0" rtlCol="0">
            <a:noAutofit/>
          </a:bodyPr>
          <a:lstStyle/>
          <a:p>
            <a:pPr fontAlgn="auto">
              <a:lnSpc>
                <a:spcPct val="130000"/>
              </a:lnSpc>
              <a:spcAft>
                <a:spcPts val="1000"/>
              </a:spcAft>
            </a:pPr>
            <a:r>
              <a:rPr lang="en-US" sz="1600">
                <a:latin typeface="黑体" panose="02010609060101010101" charset="-122"/>
                <a:ea typeface="黑体" panose="02010609060101010101" charset="-122"/>
                <a:cs typeface="黑体" panose="02010609060101010101" charset="-122"/>
                <a:sym typeface="+mn-ea"/>
              </a:rPr>
              <a:t>	</a:t>
            </a:r>
            <a:r>
              <a:rPr sz="1600">
                <a:latin typeface="黑体" panose="02010609060101010101" charset="-122"/>
                <a:ea typeface="黑体" panose="02010609060101010101" charset="-122"/>
                <a:cs typeface="黑体" panose="02010609060101010101" charset="-122"/>
                <a:sym typeface="+mn-ea"/>
              </a:rPr>
              <a:t>在接下来的页面输入你的商品关键词（注意：可以多试几个相关或类似关键词）。如果需要可以根据喜好设置国家。</a:t>
            </a:r>
            <a:endParaRPr sz="1600">
              <a:latin typeface="黑体" panose="02010609060101010101" charset="-122"/>
              <a:ea typeface="黑体" panose="02010609060101010101" charset="-122"/>
              <a:cs typeface="黑体" panose="02010609060101010101" charset="-122"/>
              <a:sym typeface="+mn-ea"/>
            </a:endParaRPr>
          </a:p>
          <a:p>
            <a:pPr fontAlgn="auto">
              <a:lnSpc>
                <a:spcPct val="130000"/>
              </a:lnSpc>
              <a:spcAft>
                <a:spcPts val="1000"/>
              </a:spcAft>
            </a:pPr>
            <a:r>
              <a:rPr lang="en-US" sz="1600">
                <a:latin typeface="黑体" panose="02010609060101010101" charset="-122"/>
                <a:ea typeface="黑体" panose="02010609060101010101" charset="-122"/>
                <a:cs typeface="黑体" panose="02010609060101010101" charset="-122"/>
                <a:sym typeface="+mn-ea"/>
              </a:rPr>
              <a:t>	</a:t>
            </a:r>
            <a:endParaRPr lang="en-US" sz="1600">
              <a:latin typeface="黑体" panose="02010609060101010101" charset="-122"/>
              <a:ea typeface="黑体" panose="02010609060101010101" charset="-122"/>
              <a:cs typeface="黑体" panose="02010609060101010101" charset="-122"/>
              <a:sym typeface="+mn-ea"/>
            </a:endParaRPr>
          </a:p>
        </p:txBody>
      </p:sp>
      <p:sp>
        <p:nvSpPr>
          <p:cNvPr id="23" name="文本框 22"/>
          <p:cNvSpPr txBox="1"/>
          <p:nvPr/>
        </p:nvSpPr>
        <p:spPr>
          <a:xfrm>
            <a:off x="406718" y="258577"/>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en-US" altLang="zh-CN" sz="28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了解市场需求</a:t>
            </a:r>
            <a:endParaRPr lang="zh-CN" altLang="en-US" sz="2800" b="1" spc="300" dirty="0">
              <a:uFillTx/>
              <a:latin typeface="黑体" panose="02010609060101010101" charset="-122"/>
              <a:ea typeface="黑体" panose="02010609060101010101" charset="-122"/>
              <a:cs typeface="黑体" panose="02010609060101010101" charset="-122"/>
              <a:sym typeface="黑体" panose="02010609060101010101" charset="-122"/>
            </a:endParaRPr>
          </a:p>
        </p:txBody>
      </p:sp>
      <p:pic>
        <p:nvPicPr>
          <p:cNvPr id="117" name="图片 23" descr="IMG_256"/>
          <p:cNvPicPr>
            <a:picLocks noChangeAspect="1"/>
          </p:cNvPicPr>
          <p:nvPr/>
        </p:nvPicPr>
        <p:blipFill>
          <a:blip r:embed="rId4"/>
          <a:stretch>
            <a:fillRect/>
          </a:stretch>
        </p:blipFill>
        <p:spPr>
          <a:xfrm>
            <a:off x="1153478" y="948187"/>
            <a:ext cx="6836569" cy="2666048"/>
          </a:xfrm>
          <a:prstGeom prst="rect">
            <a:avLst/>
          </a:prstGeom>
          <a:noFill/>
          <a:ln w="9525">
            <a:solidFill>
              <a:srgbClr val="C00000"/>
            </a:solidFill>
          </a:ln>
        </p:spPr>
      </p:pic>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 name="文本框 22"/>
          <p:cNvSpPr txBox="1"/>
          <p:nvPr/>
        </p:nvSpPr>
        <p:spPr>
          <a:xfrm>
            <a:off x="406718" y="258577"/>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en-US" altLang="zh-CN" sz="28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了解市场需求</a:t>
            </a:r>
            <a:endParaRPr lang="zh-CN" altLang="en-US" sz="2800" b="1" spc="300" dirty="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2" name="文本框 1"/>
          <p:cNvSpPr txBox="1"/>
          <p:nvPr/>
        </p:nvSpPr>
        <p:spPr>
          <a:xfrm>
            <a:off x="570706" y="1609620"/>
            <a:ext cx="3810000" cy="1076325"/>
          </a:xfrm>
          <a:prstGeom prst="rect">
            <a:avLst/>
          </a:prstGeom>
          <a:noFill/>
          <a:ln w="9525">
            <a:noFill/>
          </a:ln>
        </p:spPr>
        <p:txBody>
          <a:bodyPr>
            <a:spAutoFit/>
          </a:bodyPr>
          <a:p>
            <a:pPr indent="0" algn="just" fontAlgn="auto"/>
            <a:r>
              <a:rPr lang="en-US" altLang="zh-CN" sz="1600" b="0">
                <a:latin typeface="黑体" panose="02010609060101010101" charset="-122"/>
                <a:ea typeface="黑体" panose="02010609060101010101" charset="-122"/>
                <a:cs typeface="黑体" panose="02010609060101010101" charset="-122"/>
              </a:rPr>
              <a:t>   </a:t>
            </a:r>
            <a:r>
              <a:rPr lang="zh-CN" sz="1600" b="0">
                <a:latin typeface="黑体" panose="02010609060101010101" charset="-122"/>
                <a:ea typeface="黑体" panose="02010609060101010101" charset="-122"/>
                <a:cs typeface="黑体" panose="02010609060101010101" charset="-122"/>
              </a:rPr>
              <a:t>如：椰子油护发商品，我们输入“Coconut Oil for Hair”，并选择了美国和加拿大，因为这是我们很可能瞄准的主要市场。</a:t>
            </a:r>
            <a:endParaRPr lang="zh-CN" altLang="en-US" sz="1600" b="0">
              <a:latin typeface="黑体" panose="02010609060101010101" charset="-122"/>
              <a:ea typeface="黑体" panose="02010609060101010101" charset="-122"/>
              <a:cs typeface="黑体" panose="02010609060101010101" charset="-122"/>
            </a:endParaRPr>
          </a:p>
        </p:txBody>
      </p:sp>
      <p:pic>
        <p:nvPicPr>
          <p:cNvPr id="3" name="图片 2"/>
          <p:cNvPicPr/>
          <p:nvPr/>
        </p:nvPicPr>
        <p:blipFill>
          <a:blip r:embed="rId1"/>
          <a:stretch>
            <a:fillRect/>
          </a:stretch>
        </p:blipFill>
        <p:spPr>
          <a:xfrm>
            <a:off x="5081746" y="650849"/>
            <a:ext cx="3735229" cy="4305776"/>
          </a:xfrm>
          <a:prstGeom prst="rect">
            <a:avLst/>
          </a:prstGeom>
          <a:noFill/>
          <a:ln w="9525">
            <a:solidFill>
              <a:srgbClr val="C00000"/>
            </a:solidFill>
          </a:ln>
        </p:spPr>
      </p:pic>
      <p:sp>
        <p:nvSpPr>
          <p:cNvPr id="118" name="文本框 117"/>
          <p:cNvSpPr txBox="1"/>
          <p:nvPr/>
        </p:nvSpPr>
        <p:spPr>
          <a:xfrm>
            <a:off x="570548" y="3093694"/>
            <a:ext cx="4140518" cy="829945"/>
          </a:xfrm>
          <a:prstGeom prst="rect">
            <a:avLst/>
          </a:prstGeom>
          <a:noFill/>
          <a:ln w="9525">
            <a:noFill/>
          </a:ln>
        </p:spPr>
        <p:txBody>
          <a:bodyPr wrap="square">
            <a:spAutoFit/>
          </a:bodyPr>
          <a:p>
            <a:pPr indent="0" algn="just"/>
            <a:r>
              <a:rPr lang="en-US" altLang="zh-CN" sz="1600" b="0">
                <a:latin typeface="黑体" panose="02010609060101010101" charset="-122"/>
                <a:ea typeface="黑体" panose="02010609060101010101" charset="-122"/>
                <a:cs typeface="黑体" panose="02010609060101010101" charset="-122"/>
              </a:rPr>
              <a:t>   </a:t>
            </a:r>
            <a:r>
              <a:rPr lang="zh-CN" sz="1600" b="0">
                <a:latin typeface="黑体" panose="02010609060101010101" charset="-122"/>
                <a:ea typeface="黑体" panose="02010609060101010101" charset="-122"/>
                <a:cs typeface="黑体" panose="02010609060101010101" charset="-122"/>
              </a:rPr>
              <a:t>点击“Get Ideas”，进入新页面，这是默认选项卡的广告组提示，切换到Keyword ideas。</a:t>
            </a:r>
            <a:endParaRPr lang="zh-CN" altLang="en-US" sz="1600" b="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9" name="图片 25" descr="IMG_256"/>
          <p:cNvPicPr>
            <a:picLocks noChangeAspect="1"/>
          </p:cNvPicPr>
          <p:nvPr/>
        </p:nvPicPr>
        <p:blipFill>
          <a:blip r:embed="rId1"/>
          <a:stretch>
            <a:fillRect/>
          </a:stretch>
        </p:blipFill>
        <p:spPr>
          <a:xfrm>
            <a:off x="5092700" y="982345"/>
            <a:ext cx="4048125" cy="3501390"/>
          </a:xfrm>
          <a:prstGeom prst="rect">
            <a:avLst/>
          </a:prstGeom>
          <a:noFill/>
          <a:ln w="9525">
            <a:solidFill>
              <a:srgbClr val="C00000"/>
            </a:solidFill>
          </a:ln>
        </p:spPr>
      </p:pic>
      <p:sp>
        <p:nvSpPr>
          <p:cNvPr id="23" name="文本框 22"/>
          <p:cNvSpPr txBox="1"/>
          <p:nvPr/>
        </p:nvSpPr>
        <p:spPr>
          <a:xfrm>
            <a:off x="406718" y="258577"/>
            <a:ext cx="5053013" cy="521970"/>
          </a:xfrm>
          <a:prstGeom prst="rect">
            <a:avLst/>
          </a:prstGeom>
          <a:noFill/>
        </p:spPr>
        <p:txBody>
          <a:bodyPr wrap="square" rtlCol="0">
            <a:spAutoFit/>
          </a:bodyPr>
          <a:p>
            <a:pPr marL="457200" indent="-457200">
              <a:buClr>
                <a:srgbClr val="AC1A21"/>
              </a:buClr>
              <a:buFont typeface="Wingdings" panose="05000000000000000000" pitchFamily="2" charset="2"/>
              <a:buChar char="p"/>
            </a:pPr>
            <a:r>
              <a:rPr lang="en-US" altLang="zh-CN" sz="2800" dirty="0">
                <a:latin typeface="黑体" panose="02010609060101010101" charset="-122"/>
                <a:ea typeface="黑体" panose="02010609060101010101" charset="-122"/>
                <a:cs typeface="黑体" panose="02010609060101010101" charset="-122"/>
                <a:sym typeface="黑体" panose="02010609060101010101" charset="-122"/>
              </a:rPr>
              <a:t> </a:t>
            </a:r>
            <a:r>
              <a:rPr lang="zh-CN" altLang="en-US" sz="2800" dirty="0">
                <a:latin typeface="黑体" panose="02010609060101010101" charset="-122"/>
                <a:ea typeface="黑体" panose="02010609060101010101" charset="-122"/>
                <a:cs typeface="黑体" panose="02010609060101010101" charset="-122"/>
                <a:sym typeface="黑体" panose="02010609060101010101" charset="-122"/>
              </a:rPr>
              <a:t>了解市场需求</a:t>
            </a:r>
            <a:endParaRPr lang="zh-CN" altLang="en-US" sz="2800" b="1" spc="300" dirty="0">
              <a:latin typeface="黑体" panose="02010609060101010101" charset="-122"/>
              <a:ea typeface="黑体" panose="02010609060101010101" charset="-122"/>
              <a:cs typeface="黑体" panose="02010609060101010101" charset="-122"/>
              <a:sym typeface="黑体" panose="02010609060101010101" charset="-122"/>
            </a:endParaRPr>
          </a:p>
        </p:txBody>
      </p:sp>
      <p:sp>
        <p:nvSpPr>
          <p:cNvPr id="3" name="文本框 2"/>
          <p:cNvSpPr txBox="1"/>
          <p:nvPr/>
        </p:nvSpPr>
        <p:spPr>
          <a:xfrm>
            <a:off x="5080" y="1971675"/>
            <a:ext cx="4882515" cy="1568450"/>
          </a:xfrm>
          <a:prstGeom prst="rect">
            <a:avLst/>
          </a:prstGeom>
          <a:noFill/>
        </p:spPr>
        <p:txBody>
          <a:bodyPr wrap="square" rtlCol="0">
            <a:spAutoFit/>
          </a:bodyPr>
          <a:p>
            <a:pPr algn="l"/>
            <a:r>
              <a:rPr lang="en-US" alt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sym typeface="+mn-ea"/>
              </a:rPr>
              <a:t>第一栏会列出您搜索的关键字，以及相关的关键字各种搜索查询词组。</a:t>
            </a:r>
            <a:endParaRPr lang="zh-CN" sz="1600">
              <a:latin typeface="黑体" panose="02010609060101010101" charset="-122"/>
              <a:ea typeface="黑体" panose="02010609060101010101" charset="-122"/>
              <a:cs typeface="黑体" panose="02010609060101010101" charset="-122"/>
              <a:sym typeface="+mn-ea"/>
            </a:endParaRPr>
          </a:p>
          <a:p>
            <a:pPr algn="l"/>
            <a:r>
              <a:rPr lang="en-US" alt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sym typeface="+mn-ea"/>
              </a:rPr>
              <a:t>第二栏显示每月在您指定的地理区域内搜索量。</a:t>
            </a:r>
            <a:endParaRPr lang="zh-CN" sz="1600">
              <a:latin typeface="黑体" panose="02010609060101010101" charset="-122"/>
              <a:ea typeface="黑体" panose="02010609060101010101" charset="-122"/>
              <a:cs typeface="黑体" panose="02010609060101010101" charset="-122"/>
              <a:sym typeface="+mn-ea"/>
            </a:endParaRPr>
          </a:p>
          <a:p>
            <a:pPr algn="l"/>
            <a:r>
              <a:rPr lang="en-US" altLang="zh-CN" sz="1600">
                <a:latin typeface="黑体" panose="02010609060101010101" charset="-122"/>
                <a:ea typeface="黑体" panose="02010609060101010101" charset="-122"/>
                <a:cs typeface="黑体" panose="02010609060101010101" charset="-122"/>
                <a:sym typeface="+mn-ea"/>
              </a:rPr>
              <a:t>	</a:t>
            </a:r>
            <a:r>
              <a:rPr lang="zh-CN" sz="1600">
                <a:latin typeface="黑体" panose="02010609060101010101" charset="-122"/>
                <a:ea typeface="黑体" panose="02010609060101010101" charset="-122"/>
                <a:cs typeface="黑体" panose="02010609060101010101" charset="-122"/>
                <a:sym typeface="+mn-ea"/>
              </a:rPr>
              <a:t>第三列显示（谷歌的</a:t>
            </a:r>
            <a:r>
              <a:rPr lang="en-US" sz="1600">
                <a:latin typeface="黑体" panose="02010609060101010101" charset="-122"/>
                <a:ea typeface="黑体" panose="02010609060101010101" charset="-122"/>
                <a:cs typeface="黑体" panose="02010609060101010101" charset="-122"/>
                <a:sym typeface="+mn-ea"/>
              </a:rPr>
              <a:t>Adwords</a:t>
            </a:r>
            <a:r>
              <a:rPr lang="zh-CN" sz="1600">
                <a:latin typeface="黑体" panose="02010609060101010101" charset="-122"/>
                <a:ea typeface="黑体" panose="02010609060101010101" charset="-122"/>
                <a:cs typeface="黑体" panose="02010609060101010101" charset="-122"/>
                <a:sym typeface="+mn-ea"/>
              </a:rPr>
              <a:t>付费广告）每个关键字的竞争水平。</a:t>
            </a:r>
            <a:endParaRPr lang="zh-CN" sz="1600">
              <a:latin typeface="黑体" panose="02010609060101010101" charset="-122"/>
              <a:ea typeface="黑体" panose="02010609060101010101" charset="-122"/>
              <a:cs typeface="黑体" panose="02010609060101010101" charset="-122"/>
              <a:sym typeface="+mn-ea"/>
            </a:endParaRPr>
          </a:p>
          <a:p>
            <a:pPr algn="l"/>
            <a:r>
              <a:rPr lang="en-US" altLang="zh-CN" sz="1600">
                <a:latin typeface="黑体" panose="02010609060101010101" charset="-122"/>
                <a:ea typeface="黑体" panose="02010609060101010101" charset="-122"/>
                <a:cs typeface="黑体" panose="02010609060101010101" charset="-122"/>
                <a:sym typeface="+mn-ea"/>
              </a:rPr>
              <a:t>	</a:t>
            </a:r>
            <a:endParaRPr lang="zh-CN" altLang="en-US" sz="160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6.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5047"/>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 name="KSO_WM_TEMPLATE_CATEGORY" val="custom"/>
  <p:tag name="KSO_WM_TEMPLATE_INDEX" val="20185047"/>
  <p:tag name="KSO_WM_TAG_VERSION" val="1.0"/>
  <p:tag name="KSO_WM_TEMPLATE_THUMBS_INDEX" val="1、6、10、16、19、20、23"/>
  <p:tag name="KSO_WM_BEAUTIFY_FLAG" val="#wm#"/>
  <p:tag name="KSO_WM_TEMPLATE_SUBCATEGORY" val="0"/>
</p:tagLst>
</file>

<file path=ppt/tags/tag71.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1*a*1"/>
  <p:tag name="KSO_WM_UNIT_LAYERLEVEL" val="1"/>
  <p:tag name="KSO_WM_UNIT_VALUE" val="13"/>
  <p:tag name="KSO_WM_UNIT_ISCONTENTSTITLE" val="0"/>
  <p:tag name="KSO_WM_UNIT_HIGHLIGHT" val="0"/>
  <p:tag name="KSO_WM_UNIT_COMPATIBLE" val="0"/>
  <p:tag name="KSO_WM_BEAUTIFY_FLAG" val="#wm#"/>
  <p:tag name="KSO_WM_TAG_VERSION" val="1.0"/>
  <p:tag name="KSO_WM_UNIT_PRESET_TEXT" val="红色欧美商务模板"/>
  <p:tag name="KSO_WM_UNIT_NOCLEAR" val="0"/>
  <p:tag name="KSO_WM_UNIT_DIAGRAM_ISNUMVISUAL" val="0"/>
  <p:tag name="KSO_WM_UNIT_DIAGRAM_ISREFERUNIT" val="0"/>
</p:tagLst>
</file>

<file path=ppt/tags/tag72.xml><?xml version="1.0" encoding="utf-8"?>
<p:tagLst xmlns:p="http://schemas.openxmlformats.org/presentationml/2006/main">
  <p:tag name="KSO_WM_TEMPLATE_CATEGORY" val="custom"/>
  <p:tag name="KSO_WM_TEMPLATE_INDEX" val="20185047"/>
  <p:tag name="KSO_WM_TAG_VERSION" val="1.0"/>
  <p:tag name="KSO_WM_SLIDE_ID" val="custom20185047_1"/>
  <p:tag name="KSO_WM_SLIDE_INDEX" val="1"/>
  <p:tag name="KSO_WM_SLIDE_ITEM_CNT" val="0"/>
  <p:tag name="KSO_WM_SLIDE_LAYOUT" val="a_b"/>
  <p:tag name="KSO_WM_SLIDE_LAYOUT_CNT" val="1_1"/>
  <p:tag name="KSO_WM_SLIDE_TYPE" val="title"/>
  <p:tag name="KSO_WM_TEMPLATE_THUMBS_INDEX" val="1、6、10、16、19、20、23"/>
  <p:tag name="KSO_WM_BEAUTIFY_FLAG" val="#wm#"/>
  <p:tag name="KSO_WM_SLIDE_SUBTYPE" val="pureTxt"/>
  <p:tag name="KSO_WM_TEMPLATE_SUBCATEGORY" val="0"/>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345_1*i*1"/>
  <p:tag name="KSO_WM_TEMPLATE_CATEGORY" val="diagram"/>
  <p:tag name="KSO_WM_TEMPLATE_INDEX" val="20191345"/>
  <p:tag name="KSO_WM_UNIT_LAYERLEVEL" val="1"/>
  <p:tag name="KSO_WM_TAG_VERSION" val="1.0"/>
  <p:tag name="KSO_WM_BEAUTIFY_FLAG" val="#wm#"/>
  <p:tag name="KSO_WM_UNIT_COLOR_SCHEME_SHAPE_ID" val="19"/>
  <p:tag name="KSO_WM_UNIT_COLOR_SCHEME_PARENT_PAGE" val="0_1"/>
  <p:tag name="KSO_WM_UNIT_ADJUSTLAYOUT_ID" val="19"/>
</p:tagLst>
</file>

<file path=ppt/tags/tag74.xml><?xml version="1.0" encoding="utf-8"?>
<p:tagLst xmlns:p="http://schemas.openxmlformats.org/presentationml/2006/main">
  <p:tag name="KSO_WM_SLIDE_ID" val="diagram20191345_1"/>
  <p:tag name="KSO_WM_SLIDE_TYPE" val="text"/>
  <p:tag name="KSO_WM_SLIDE_SUBTYPE" val="picTxt"/>
  <p:tag name="KSO_WM_SLIDE_ITEM_CNT" val="0"/>
  <p:tag name="KSO_WM_SLIDE_INDEX" val="1"/>
  <p:tag name="KSO_WM_SLIDE_SIZE" val="960*423"/>
  <p:tag name="KSO_WM_SLIDE_POSITION" val="0*58"/>
  <p:tag name="KSO_WM_TAG_VERSION" val="1.0"/>
  <p:tag name="KSO_WM_BEAUTIFY_FLAG" val="#wm#"/>
  <p:tag name="KSO_WM_TEMPLATE_CATEGORY" val="diagram"/>
  <p:tag name="KSO_WM_TEMPLATE_INDEX" val="20191345"/>
  <p:tag name="KSO_WM_SLIDE_LAYOUT" val="a_d_f"/>
  <p:tag name="KSO_WM_SLIDE_LAYOUT_CNT" val="1_1_1"/>
  <p:tag name="KSO_WM_SLIDE_COLORSCHEME_VERSION" val="3.2"/>
  <p:tag name="KSO_WM_SLIDE_MODEL_TYPE" val="cover"/>
  <p:tag name="KSO_WM_SLIDE_CONSTRAINT" val="%7b%22slideConstraint%22%3a%7b%22seriesAreas%22%3a%5b%5d%2c%22singleAreas%22%3a%5b%7b%22shapes%22%3a%5b10%5d%2c%22serialConstraintIndex%22%3a-1%2c%22areatextmark%22%3a0%2c%22pictureprocessmark%22%3a0%7d%5d%7d%7d"/>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213_1*i*1"/>
  <p:tag name="KSO_WM_TEMPLATE_CATEGORY" val="diagram"/>
  <p:tag name="KSO_WM_TEMPLATE_INDEX" val="20191213"/>
  <p:tag name="KSO_WM_UNIT_LAYERLEVEL" val="1"/>
  <p:tag name="KSO_WM_TAG_VERSION" val="1.0"/>
  <p:tag name="KSO_WM_BEAUTIFY_FLAG" val="#wm#"/>
  <p:tag name="KSO_WM_UNIT_ADJUSTLAYOUT_ID" val="15"/>
  <p:tag name="KSO_WM_UNIT_COLOR_SCHEME_SHAPE_ID" val="15"/>
  <p:tag name="KSO_WM_UNIT_COLOR_SCHEME_PARENT_PAGE" val="0_1"/>
  <p:tag name="KSO_WM_UNIT_DECOLORIZATION" val="1"/>
</p:tagLst>
</file>

<file path=ppt/tags/tag76.xml><?xml version="1.0" encoding="utf-8"?>
<p:tagLst xmlns:p="http://schemas.openxmlformats.org/presentationml/2006/main">
  <p:tag name="KSO_WM_UNIT_TEXT_PART_ID" val="1-b"/>
  <p:tag name="KSO_WM_UNIT_TEXT_PART_SIZE" val="84.88*224.5"/>
  <p:tag name="KSO_WM_UNIT_VALUE" val="39"/>
  <p:tag name="KSO_WM_UNIT_HIGHLIGHT" val="0"/>
  <p:tag name="KSO_WM_UNIT_COMPATIBLE" val="0"/>
  <p:tag name="KSO_WM_UNIT_DIAGRAM_ISNUMVISUAL" val="0"/>
  <p:tag name="KSO_WM_UNIT_DIAGRAM_ISREFERUNIT" val="0"/>
  <p:tag name="KSO_WM_UNIT_ID" val="diagram20191213_1*f*1"/>
  <p:tag name="KSO_WM_TEMPLATE_CATEGORY" val="diagram"/>
  <p:tag name="KSO_WM_TEMPLATE_INDEX" val="20191213"/>
  <p:tag name="KSO_WM_UNIT_LAYERLEVEL" val="1"/>
  <p:tag name="KSO_WM_TAG_VERSION" val="1.0"/>
  <p:tag name="KSO_WM_BEAUTIFY_FLAG" val="#wm#"/>
  <p:tag name="KSO_WM_UNIT_PRESET_TEXT" val="点击此处添加正文，文字是您思想的提炼，请尽量言简意赅的阐述观点。"/>
  <p:tag name="KSO_WM_UNIT_TYPE" val="f"/>
  <p:tag name="KSO_WM_UNIT_INDEX" val="1"/>
  <p:tag name="KSO_WM_UNIT_ADJUSTLAYOUT_ID" val="19"/>
  <p:tag name="KSO_WM_UNIT_COLOR_SCHEME_SHAPE_ID" val="19"/>
  <p:tag name="KSO_WM_UNIT_COLOR_SCHEME_PARENT_PAGE" val="0_1"/>
  <p:tag name="KSO_WM_UNIT_TEXT_PART_ID_V2" val="d-1-1"/>
</p:tagLst>
</file>

<file path=ppt/tags/tag77.xml><?xml version="1.0" encoding="utf-8"?>
<p:tagLst xmlns:p="http://schemas.openxmlformats.org/presentationml/2006/main">
  <p:tag name="KSO_WM_BEAUTIFY_FLAG" val="#wm#"/>
  <p:tag name="KSO_WM_TEMPLATE_CATEGORY" val="diagram"/>
  <p:tag name="KSO_WM_TEMPLATE_INDEX" val="20191213"/>
  <p:tag name="KSO_WM_SLIDE_ID" val="diagram20191213_1"/>
  <p:tag name="KSO_WM_SLIDE_TYPE" val="text"/>
  <p:tag name="KSO_WM_SLIDE_SUBTYPE" val="picTxt"/>
  <p:tag name="KSO_WM_SLIDE_ITEM_CNT" val="0"/>
  <p:tag name="KSO_WM_SLIDE_INDEX" val="1"/>
  <p:tag name="KSO_WM_SLIDE_SIZE" val="854.5*24.96"/>
  <p:tag name="KSO_WM_SLIDE_POSITION" val="53*445.966"/>
  <p:tag name="KSO_WM_TAG_VERSION" val="1.0"/>
  <p:tag name="KSO_WM_SLIDE_LAYOUT" val="a_d_f_h"/>
  <p:tag name="KSO_WM_SLIDE_LAYOUT_CNT" val="1_1_1_1"/>
  <p:tag name="KSO_WM_SLIDE_MODEL_TYPE" val="cover"/>
  <p:tag name="KSO_WM_SLIDE_CONSTRAINT" val="%7b%22slideConstraint%22%3a%7b%22seriesAreas%22%3a%5b%5d%2c%22singleAreas%22%3a%5b%7b%22shapes%22%3a%5b30%5d%2c%22serialConstraintIndex%22%3a-1%2c%22areatextmark%22%3a0%2c%22pictureprocessmark%22%3a0%7d%5d%7d%7d"/>
  <p:tag name="KSO_WM_SLIDE_COLORSCHEME_VERSION" val="3.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213_1*i*1"/>
  <p:tag name="KSO_WM_TEMPLATE_CATEGORY" val="diagram"/>
  <p:tag name="KSO_WM_TEMPLATE_INDEX" val="20191213"/>
  <p:tag name="KSO_WM_UNIT_LAYERLEVEL" val="1"/>
  <p:tag name="KSO_WM_TAG_VERSION" val="1.0"/>
  <p:tag name="KSO_WM_BEAUTIFY_FLAG" val="#wm#"/>
  <p:tag name="KSO_WM_UNIT_ADJUSTLAYOUT_ID" val="15"/>
  <p:tag name="KSO_WM_UNIT_COLOR_SCHEME_SHAPE_ID" val="15"/>
  <p:tag name="KSO_WM_UNIT_COLOR_SCHEME_PARENT_PAGE" val="0_1"/>
  <p:tag name="KSO_WM_UNIT_DECOLORIZATION"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1213_1*i*3"/>
  <p:tag name="KSO_WM_TEMPLATE_CATEGORY" val="diagram"/>
  <p:tag name="KSO_WM_TEMPLATE_INDEX" val="20191213"/>
  <p:tag name="KSO_WM_UNIT_LAYERLEVEL" val="1"/>
  <p:tag name="KSO_WM_TAG_VERSION" val="1.0"/>
  <p:tag name="KSO_WM_BEAUTIFY_FLAG" val="#wm#"/>
  <p:tag name="KSO_WM_UNIT_ADJUSTLAYOUT_ID" val="4"/>
  <p:tag name="KSO_WM_UNIT_COLOR_SCHEME_SHAPE_ID" val="4"/>
  <p:tag name="KSO_WM_UNIT_COLOR_SCHEME_PARENT_PAGE" val="0_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TEXT_PART_ID" val="1-b"/>
  <p:tag name="KSO_WM_UNIT_TEXT_PART_SIZE" val="84.88*224.5"/>
  <p:tag name="KSO_WM_UNIT_VALUE" val="39"/>
  <p:tag name="KSO_WM_UNIT_HIGHLIGHT" val="0"/>
  <p:tag name="KSO_WM_UNIT_COMPATIBLE" val="0"/>
  <p:tag name="KSO_WM_UNIT_DIAGRAM_ISNUMVISUAL" val="0"/>
  <p:tag name="KSO_WM_UNIT_DIAGRAM_ISREFERUNIT" val="0"/>
  <p:tag name="KSO_WM_UNIT_ID" val="diagram20191213_1*f*1"/>
  <p:tag name="KSO_WM_TEMPLATE_CATEGORY" val="diagram"/>
  <p:tag name="KSO_WM_TEMPLATE_INDEX" val="20191213"/>
  <p:tag name="KSO_WM_UNIT_LAYERLEVEL" val="1"/>
  <p:tag name="KSO_WM_TAG_VERSION" val="1.0"/>
  <p:tag name="KSO_WM_BEAUTIFY_FLAG" val="#wm#"/>
  <p:tag name="KSO_WM_UNIT_PRESET_TEXT" val="点击此处添加正文，文字是您思想的提炼，请尽量言简意赅的阐述观点。"/>
  <p:tag name="KSO_WM_UNIT_TYPE" val="f"/>
  <p:tag name="KSO_WM_UNIT_INDEX" val="1"/>
  <p:tag name="KSO_WM_UNIT_ADJUSTLAYOUT_ID" val="19"/>
  <p:tag name="KSO_WM_UNIT_COLOR_SCHEME_SHAPE_ID" val="19"/>
  <p:tag name="KSO_WM_UNIT_COLOR_SCHEME_PARENT_PAGE" val="0_1"/>
  <p:tag name="KSO_WM_UNIT_TEXT_PART_ID_V2" val="d-1-1"/>
</p:tagLst>
</file>

<file path=ppt/tags/tag81.xml><?xml version="1.0" encoding="utf-8"?>
<p:tagLst xmlns:p="http://schemas.openxmlformats.org/presentationml/2006/main">
  <p:tag name="KSO_WM_BEAUTIFY_FLAG" val="#wm#"/>
  <p:tag name="KSO_WM_TEMPLATE_CATEGORY" val="diagram"/>
  <p:tag name="KSO_WM_TEMPLATE_INDEX" val="20191213"/>
  <p:tag name="KSO_WM_SLIDE_ID" val="diagram20191213_1"/>
  <p:tag name="KSO_WM_SLIDE_TYPE" val="text"/>
  <p:tag name="KSO_WM_SLIDE_SUBTYPE" val="picTxt"/>
  <p:tag name="KSO_WM_SLIDE_ITEM_CNT" val="0"/>
  <p:tag name="KSO_WM_SLIDE_INDEX" val="1"/>
  <p:tag name="KSO_WM_SLIDE_SIZE" val="854.5*24.96"/>
  <p:tag name="KSO_WM_SLIDE_POSITION" val="53*445.966"/>
  <p:tag name="KSO_WM_TAG_VERSION" val="1.0"/>
  <p:tag name="KSO_WM_SLIDE_LAYOUT" val="a_d_f_h"/>
  <p:tag name="KSO_WM_SLIDE_LAYOUT_CNT" val="1_1_1_1"/>
  <p:tag name="KSO_WM_SLIDE_MODEL_TYPE" val="cover"/>
  <p:tag name="KSO_WM_SLIDE_CONSTRAINT" val="%7b%22slideConstraint%22%3a%7b%22seriesAreas%22%3a%5b%5d%2c%22singleAreas%22%3a%5b%7b%22shapes%22%3a%5b30%5d%2c%22serialConstraintIndex%22%3a-1%2c%22areatextmark%22%3a0%2c%22pictureprocessmark%22%3a0%7d%5d%7d%7d"/>
  <p:tag name="KSO_WM_SLIDE_COLORSCHEME_VERSION" val="3.2"/>
</p:tagLst>
</file>

<file path=ppt/tags/tag82.xml><?xml version="1.0" encoding="utf-8"?>
<p:tagLst xmlns:p="http://schemas.openxmlformats.org/presentationml/2006/main">
  <p:tag name="KSO_WM_BEAUTIFY_FLAG" val="#wm#"/>
  <p:tag name="KSO_WM_TEMPLATE_CATEGORY" val="diagram"/>
  <p:tag name="KSO_WM_TEMPLATE_INDEX" val="20191213"/>
  <p:tag name="KSO_WM_SLIDE_ID" val="diagram20191213_1"/>
  <p:tag name="KSO_WM_SLIDE_TYPE" val="text"/>
  <p:tag name="KSO_WM_SLIDE_SUBTYPE" val="picTxt"/>
  <p:tag name="KSO_WM_SLIDE_ITEM_CNT" val="0"/>
  <p:tag name="KSO_WM_SLIDE_INDEX" val="1"/>
  <p:tag name="KSO_WM_SLIDE_SIZE" val="854.5*24.96"/>
  <p:tag name="KSO_WM_SLIDE_POSITION" val="53*445.966"/>
  <p:tag name="KSO_WM_TAG_VERSION" val="1.0"/>
  <p:tag name="KSO_WM_SLIDE_LAYOUT" val="a_d_f_h"/>
  <p:tag name="KSO_WM_SLIDE_LAYOUT_CNT" val="1_1_1_1"/>
  <p:tag name="KSO_WM_SLIDE_MODEL_TYPE" val="cover"/>
  <p:tag name="KSO_WM_SLIDE_CONSTRAINT" val="%7b%22slideConstraint%22%3a%7b%22seriesAreas%22%3a%5b%5d%2c%22singleAreas%22%3a%5b%7b%22shapes%22%3a%5b30%5d%2c%22serialConstraintIndex%22%3a-1%2c%22areatextmark%22%3a0%2c%22pictureprocessmark%22%3a0%7d%5d%7d%7d"/>
  <p:tag name="KSO_WM_SLIDE_COLORSCHEME_VERSION" val="3.2"/>
</p:tagLst>
</file>

<file path=ppt/tags/tag83.xml><?xml version="1.0" encoding="utf-8"?>
<p:tagLst xmlns:p="http://schemas.openxmlformats.org/presentationml/2006/main">
  <p:tag name="KSO_WM_BEAUTIFY_FLAG" val="#wm#"/>
  <p:tag name="KSO_WM_TEMPLATE_CATEGORY" val="diagram"/>
  <p:tag name="KSO_WM_TEMPLATE_INDEX" val="20191213"/>
</p:tagLst>
</file>

<file path=ppt/tags/tag84.xml><?xml version="1.0" encoding="utf-8"?>
<p:tagLst xmlns:p="http://schemas.openxmlformats.org/presentationml/2006/main">
  <p:tag name="KSO_WM_UNIT_COLOR_SCHEME_SHAPE_ID" val="9"/>
  <p:tag name="KSO_WM_UNIT_COLOR_SCHEME_PARENT_PAGE" val="0_2"/>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575_2*l_h_f*1_1_1"/>
  <p:tag name="KSO_WM_TEMPLATE_CATEGORY" val="diagram"/>
  <p:tag name="KSO_WM_TEMPLATE_INDEX" val="2018757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85.xml><?xml version="1.0" encoding="utf-8"?>
<p:tagLst xmlns:p="http://schemas.openxmlformats.org/presentationml/2006/main">
  <p:tag name="KSO_WM_UNIT_COLOR_SCHEME_SHAPE_ID" val="15"/>
  <p:tag name="KSO_WM_UNIT_COLOR_SCHEME_PARENT_PAGE" val="0_2"/>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575_2*l_h_f*1_2_1"/>
  <p:tag name="KSO_WM_TEMPLATE_CATEGORY" val="diagram"/>
  <p:tag name="KSO_WM_TEMPLATE_INDEX" val="20187575"/>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1"/>
</p:tagLst>
</file>

<file path=ppt/tags/tag86.xml><?xml version="1.0" encoding="utf-8"?>
<p:tagLst xmlns:p="http://schemas.openxmlformats.org/presentationml/2006/main">
  <p:tag name="KSO_WM_UNIT_COLOR_SCHEME_SHAPE_ID" val="4"/>
  <p:tag name="KSO_WM_UNIT_COLOR_SCHEME_PARENT_PAGE" val="0_2"/>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575_2*l_h_i*1_1_1"/>
  <p:tag name="KSO_WM_TEMPLATE_CATEGORY" val="diagram"/>
  <p:tag name="KSO_WM_TEMPLATE_INDEX" val="2018757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1"/>
</p:tagLst>
</file>

<file path=ppt/tags/tag87.xml><?xml version="1.0" encoding="utf-8"?>
<p:tagLst xmlns:p="http://schemas.openxmlformats.org/presentationml/2006/main">
  <p:tag name="KSO_WM_UNIT_COLOR_SCHEME_SHAPE_ID" val="16"/>
  <p:tag name="KSO_WM_UNIT_COLOR_SCHEME_PARENT_PAGE" val="0_2"/>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7575_2*l_h_i*1_1_2"/>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88.xml><?xml version="1.0" encoding="utf-8"?>
<p:tagLst xmlns:p="http://schemas.openxmlformats.org/presentationml/2006/main">
  <p:tag name="KSO_WM_UNIT_COLOR_SCHEME_SHAPE_ID" val="5"/>
  <p:tag name="KSO_WM_UNIT_COLOR_SCHEME_PARENT_PAGE" val="0_2"/>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575_2*l_h_i*1_2_1"/>
  <p:tag name="KSO_WM_TEMPLATE_CATEGORY" val="diagram"/>
  <p:tag name="KSO_WM_TEMPLATE_INDEX" val="2018757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1"/>
</p:tagLst>
</file>

<file path=ppt/tags/tag89.xml><?xml version="1.0" encoding="utf-8"?>
<p:tagLst xmlns:p="http://schemas.openxmlformats.org/presentationml/2006/main">
  <p:tag name="KSO_WM_UNIT_COLOR_SCHEME_SHAPE_ID" val="18"/>
  <p:tag name="KSO_WM_UNIT_COLOR_SCHEME_PARENT_PAGE" val="0_2"/>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87575_2*l_h_i*1_2_2"/>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COLOR_SCHEME_SHAPE_ID" val="10"/>
  <p:tag name="KSO_WM_UNIT_COLOR_SCHEME_PARENT_PAGE" val="0_2"/>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7575_2*l_i*1_1"/>
  <p:tag name="KSO_WM_TEMPLATE_CATEGORY" val="diagram"/>
  <p:tag name="KSO_WM_TEMPLATE_INDEX" val="20187575"/>
  <p:tag name="KSO_WM_UNIT_LAYERLEVEL" val="1_1"/>
  <p:tag name="KSO_WM_TAG_VERSION" val="1.0"/>
  <p:tag name="KSO_WM_BEAUTIFY_FLAG" val="#wm#"/>
  <p:tag name="KSO_WM_UNIT_TEXT_FILL_FORE_SCHEMECOLOR_INDEX" val="13"/>
  <p:tag name="KSO_WM_UNIT_TEXT_FILL_TYPE" val="1"/>
  <p:tag name="KSO_WM_UNIT_USESOURCEFORMAT_APPLY" val="1"/>
</p:tagLst>
</file>

<file path=ppt/tags/tag91.xml><?xml version="1.0" encoding="utf-8"?>
<p:tagLst xmlns:p="http://schemas.openxmlformats.org/presentationml/2006/main">
  <p:tag name="KSO_WM_BEAUTIFY_FLAG" val="#wm#"/>
  <p:tag name="KSO_WM_TEMPLATE_CATEGORY" val="diagram"/>
  <p:tag name="KSO_WM_TEMPLATE_INDEX" val="20187575"/>
  <p:tag name="KSO_WM_SLIDE_COLORSCHEME_VERSION" val="3.2"/>
  <p:tag name="KSO_WM_SLIDE_ID" val="diagram20187575_2"/>
  <p:tag name="KSO_WM_TEMPLATE_SUBCATEGORY" val="0"/>
  <p:tag name="KSO_WM_SLIDE_TYPE" val="text"/>
  <p:tag name="KSO_WM_SLIDE_SUBTYPE" val="diag"/>
  <p:tag name="KSO_WM_SLIDE_ITEM_CNT" val="2"/>
  <p:tag name="KSO_WM_SLIDE_INDEX" val="2"/>
  <p:tag name="KSO_WM_SLIDE_SIZE" val="453.043*300.829"/>
  <p:tag name="KSO_WM_SLIDE_POSITION" val="232.707*141.675"/>
  <p:tag name="KSO_WM_DIAGRAM_GROUP_CODE" val="l1-1"/>
  <p:tag name="KSO_WM_SLIDE_DIAGTYPE" val="l"/>
  <p:tag name="KSO_WM_TAG_VERSION" val="1.0"/>
  <p:tag name="KSO_WM_SLIDE_LAYOUT" val="l"/>
  <p:tag name="KSO_WM_SLIDE_LAYOUT_CNT" val="1"/>
</p:tagLst>
</file>

<file path=ppt/tags/tag92.xml><?xml version="1.0" encoding="utf-8"?>
<p:tagLst xmlns:p="http://schemas.openxmlformats.org/presentationml/2006/main">
  <p:tag name="KSO_WM_BEAUTIFY_FLAG" val="#wm#"/>
  <p:tag name="KSO_WM_TEMPLATE_CATEGORY" val="diagram"/>
  <p:tag name="KSO_WM_TEMPLATE_INDEX" val="20191213"/>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213_1*i*1"/>
  <p:tag name="KSO_WM_TEMPLATE_CATEGORY" val="diagram"/>
  <p:tag name="KSO_WM_TEMPLATE_INDEX" val="20191213"/>
  <p:tag name="KSO_WM_UNIT_LAYERLEVEL" val="1"/>
  <p:tag name="KSO_WM_TAG_VERSION" val="1.0"/>
  <p:tag name="KSO_WM_BEAUTIFY_FLAG" val="#wm#"/>
  <p:tag name="KSO_WM_UNIT_ADJUSTLAYOUT_ID" val="15"/>
  <p:tag name="KSO_WM_UNIT_COLOR_SCHEME_SHAPE_ID" val="15"/>
  <p:tag name="KSO_WM_UNIT_COLOR_SCHEME_PARENT_PAGE" val="0_1"/>
  <p:tag name="KSO_WM_UNIT_DECOLORIZATION"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1213_1*i*3"/>
  <p:tag name="KSO_WM_TEMPLATE_CATEGORY" val="diagram"/>
  <p:tag name="KSO_WM_TEMPLATE_INDEX" val="20191213"/>
  <p:tag name="KSO_WM_UNIT_LAYERLEVEL" val="1"/>
  <p:tag name="KSO_WM_TAG_VERSION" val="1.0"/>
  <p:tag name="KSO_WM_BEAUTIFY_FLAG" val="#wm#"/>
  <p:tag name="KSO_WM_UNIT_ADJUSTLAYOUT_ID" val="4"/>
  <p:tag name="KSO_WM_UNIT_COLOR_SCHEME_SHAPE_ID" val="4"/>
  <p:tag name="KSO_WM_UNIT_COLOR_SCHEME_PARENT_PAGE" val="0_1"/>
</p:tagLst>
</file>

<file path=ppt/tags/tag95.xml><?xml version="1.0" encoding="utf-8"?>
<p:tagLst xmlns:p="http://schemas.openxmlformats.org/presentationml/2006/main">
  <p:tag name="KSO_WM_BEAUTIFY_FLAG" val="#wm#"/>
  <p:tag name="KSO_WM_TEMPLATE_CATEGORY" val="diagram"/>
  <p:tag name="KSO_WM_TEMPLATE_INDEX" val="20191213"/>
  <p:tag name="KSO_WM_SLIDE_ID" val="diagram20191213_1"/>
  <p:tag name="KSO_WM_SLIDE_TYPE" val="text"/>
  <p:tag name="KSO_WM_SLIDE_SUBTYPE" val="picTxt"/>
  <p:tag name="KSO_WM_SLIDE_ITEM_CNT" val="0"/>
  <p:tag name="KSO_WM_SLIDE_INDEX" val="1"/>
  <p:tag name="KSO_WM_SLIDE_SIZE" val="854.5*24.96"/>
  <p:tag name="KSO_WM_SLIDE_POSITION" val="53*445.966"/>
  <p:tag name="KSO_WM_TAG_VERSION" val="1.0"/>
  <p:tag name="KSO_WM_SLIDE_LAYOUT" val="a_d_f_h"/>
  <p:tag name="KSO_WM_SLIDE_LAYOUT_CNT" val="1_1_1_1"/>
  <p:tag name="KSO_WM_SLIDE_MODEL_TYPE" val="cover"/>
  <p:tag name="KSO_WM_SLIDE_CONSTRAINT" val="%7b%22slideConstraint%22%3a%7b%22seriesAreas%22%3a%5b%5d%2c%22singleAreas%22%3a%5b%7b%22shapes%22%3a%5b30%5d%2c%22serialConstraintIndex%22%3a-1%2c%22areatextmark%22%3a0%2c%22pictureprocessmark%22%3a0%7d%5d%7d%7d"/>
  <p:tag name="KSO_WM_SLIDE_COLORSCHEME_VERSION" val="3.2"/>
</p:tagLst>
</file>

<file path=ppt/tags/tag96.xml><?xml version="1.0" encoding="utf-8"?>
<p:tagLst xmlns:p="http://schemas.openxmlformats.org/presentationml/2006/main">
  <p:tag name="KSO_WM_BEAUTIFY_FLAG" val="#wm#"/>
  <p:tag name="KSO_WM_TEMPLATE_CATEGORY" val="diagram"/>
  <p:tag name="KSO_WM_TEMPLATE_INDEX" val="20191213"/>
  <p:tag name="KSO_WM_SLIDE_ID" val="diagram20191213_1"/>
  <p:tag name="KSO_WM_SLIDE_TYPE" val="text"/>
  <p:tag name="KSO_WM_SLIDE_SUBTYPE" val="picTxt"/>
  <p:tag name="KSO_WM_SLIDE_ITEM_CNT" val="0"/>
  <p:tag name="KSO_WM_SLIDE_INDEX" val="1"/>
  <p:tag name="KSO_WM_SLIDE_SIZE" val="854.5*24.96"/>
  <p:tag name="KSO_WM_SLIDE_POSITION" val="53*445.966"/>
  <p:tag name="KSO_WM_TAG_VERSION" val="1.0"/>
  <p:tag name="KSO_WM_SLIDE_LAYOUT" val="a_d_f_h"/>
  <p:tag name="KSO_WM_SLIDE_LAYOUT_CNT" val="1_1_1_1"/>
  <p:tag name="KSO_WM_SLIDE_MODEL_TYPE" val="cover"/>
  <p:tag name="KSO_WM_SLIDE_CONSTRAINT" val="%7b%22slideConstraint%22%3a%7b%22seriesAreas%22%3a%5b%5d%2c%22singleAreas%22%3a%5b%7b%22shapes%22%3a%5b30%5d%2c%22serialConstraintIndex%22%3a-1%2c%22areatextmark%22%3a0%2c%22pictureprocessmark%22%3a0%7d%5d%7d%7d"/>
  <p:tag name="KSO_WM_SLIDE_COLORSCHEME_VERSION" val="3.2"/>
</p:tagLst>
</file>

<file path=ppt/tags/tag97.xml><?xml version="1.0" encoding="utf-8"?>
<p:tagLst xmlns:p="http://schemas.openxmlformats.org/presentationml/2006/main">
  <p:tag name="KSO_WM_TEMPLATE_CATEGORY" val="custom"/>
  <p:tag name="KSO_WM_TEMPLATE_INDEX" val="20185047"/>
  <p:tag name="KSO_WM_UNIT_TYPE" val="a"/>
  <p:tag name="KSO_WM_UNIT_INDEX" val="1"/>
  <p:tag name="KSO_WM_UNIT_ID" val="custom20185047_23*a*1"/>
  <p:tag name="KSO_WM_UNIT_LAYERLEVEL" val="1"/>
  <p:tag name="KSO_WM_UNIT_VALUE" val="6"/>
  <p:tag name="KSO_WM_UNIT_ISCONTENTSTITLE" val="0"/>
  <p:tag name="KSO_WM_UNIT_HIGHLIGHT" val="0"/>
  <p:tag name="KSO_WM_UNIT_COMPATIBLE" val="0"/>
  <p:tag name="KSO_WM_BEAUTIFY_FLAG" val="#wm#"/>
  <p:tag name="KSO_WM_TAG_VERSION" val="1.0"/>
  <p:tag name="KSO_WM_UNIT_PRESET_TEXT" val="谢谢观看"/>
  <p:tag name="KSO_WM_UNIT_NOCLEAR" val="0"/>
  <p:tag name="KSO_WM_UNIT_DIAGRAM_ISNUMVISUAL" val="0"/>
  <p:tag name="KSO_WM_UNIT_DIAGRAM_ISREFERUNIT" val="0"/>
</p:tagLst>
</file>

<file path=ppt/tags/tag98.xml><?xml version="1.0" encoding="utf-8"?>
<p:tagLst xmlns:p="http://schemas.openxmlformats.org/presentationml/2006/main">
  <p:tag name="KSO_WM_TEMPLATE_CATEGORY" val="custom"/>
  <p:tag name="KSO_WM_TEMPLATE_INDEX" val="20185047"/>
  <p:tag name="KSO_WM_UNIT_TYPE" val="b"/>
  <p:tag name="KSO_WM_UNIT_INDEX" val="1"/>
  <p:tag name="KSO_WM_UNIT_ID" val="custom20185047_23*b*1"/>
  <p:tag name="KSO_WM_UNIT_LAYERLEVEL" val="1"/>
  <p:tag name="KSO_WM_UNIT_VALUE" val="30"/>
  <p:tag name="KSO_WM_UNIT_ISCONTENTSTITLE" val="0"/>
  <p:tag name="KSO_WM_UNIT_HIGHLIGHT" val="0"/>
  <p:tag name="KSO_WM_UNIT_COMPATIBLE" val="0"/>
  <p:tag name="KSO_WM_BEAUTIFY_FLAG" val="#wm#"/>
  <p:tag name="KSO_WM_TAG_VERSION" val="1.0"/>
  <p:tag name="KSO_WM_UNIT_PRESET_TEXT" val="THANK YOU"/>
  <p:tag name="KSO_WM_UNIT_NOCLEAR" val="0"/>
  <p:tag name="KSO_WM_UNIT_DIAGRAM_ISNUMVISUAL" val="0"/>
  <p:tag name="KSO_WM_UNIT_DIAGRAM_ISREFERUNIT" val="0"/>
</p:tagLst>
</file>

<file path=ppt/tags/tag99.xml><?xml version="1.0" encoding="utf-8"?>
<p:tagLst xmlns:p="http://schemas.openxmlformats.org/presentationml/2006/main">
  <p:tag name="KSO_WM_TEMPLATE_CATEGORY" val="custom"/>
  <p:tag name="KSO_WM_TEMPLATE_INDEX" val="20185047"/>
  <p:tag name="KSO_WM_TAG_VERSION" val="1.0"/>
  <p:tag name="KSO_WM_SLIDE_ID" val="custom20185047_23"/>
  <p:tag name="KSO_WM_SLIDE_INDEX" val="23"/>
  <p:tag name="KSO_WM_SLIDE_ITEM_CNT" val="0"/>
  <p:tag name="KSO_WM_SLIDE_LAYOUT" val="a_b"/>
  <p:tag name="KSO_WM_SLIDE_LAYOUT_CNT" val="1_1"/>
  <p:tag name="KSO_WM_SLIDE_TYPE" val="endPage"/>
  <p:tag name="KSO_WM_BEAUTIFY_FLAG" val="#wm#"/>
  <p:tag name="KSO_WM_SLIDE_SUBTYPE" val="pureTxt"/>
  <p:tag name="KSO_WM_TEMPLATE_SUBCATEGORY" val="0"/>
</p:tagLst>
</file>

<file path=ppt/theme/theme1.xml><?xml version="1.0" encoding="utf-8"?>
<a:theme xmlns:a="http://schemas.openxmlformats.org/drawingml/2006/main" name="Office Theme">
  <a:themeElements>
    <a:clrScheme name="自定义 43">
      <a:dk1>
        <a:srgbClr val="000000"/>
      </a:dk1>
      <a:lt1>
        <a:srgbClr val="FFFFFF"/>
      </a:lt1>
      <a:dk2>
        <a:srgbClr val="778495"/>
      </a:dk2>
      <a:lt2>
        <a:srgbClr val="F0F0F0"/>
      </a:lt2>
      <a:accent1>
        <a:srgbClr val="4276AA"/>
      </a:accent1>
      <a:accent2>
        <a:srgbClr val="178AA1"/>
      </a:accent2>
      <a:accent3>
        <a:srgbClr val="40A693"/>
      </a:accent3>
      <a:accent4>
        <a:srgbClr val="002060"/>
      </a:accent4>
      <a:accent5>
        <a:srgbClr val="31587F"/>
      </a:accent5>
      <a:accent6>
        <a:srgbClr val="778495"/>
      </a:accent6>
      <a:hlink>
        <a:srgbClr val="4276AA"/>
      </a:hlink>
      <a:folHlink>
        <a:srgbClr val="BFBFBF"/>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20">
      <a:dk1>
        <a:srgbClr val="000000"/>
      </a:dk1>
      <a:lt1>
        <a:srgbClr val="FFFFFF"/>
      </a:lt1>
      <a:dk2>
        <a:srgbClr val="990000"/>
      </a:dk2>
      <a:lt2>
        <a:srgbClr val="FFFFFF"/>
      </a:lt2>
      <a:accent1>
        <a:srgbClr val="990000"/>
      </a:accent1>
      <a:accent2>
        <a:srgbClr val="990000"/>
      </a:accent2>
      <a:accent3>
        <a:srgbClr val="990000"/>
      </a:accent3>
      <a:accent4>
        <a:srgbClr val="990000"/>
      </a:accent4>
      <a:accent5>
        <a:srgbClr val="000000"/>
      </a:accent5>
      <a:accent6>
        <a:srgbClr val="FFFFFF"/>
      </a:accent6>
      <a:hlink>
        <a:srgbClr val="0563C1"/>
      </a:hlink>
      <a:folHlink>
        <a:srgbClr val="954F72"/>
      </a:folHlink>
    </a:clrScheme>
    <a:fontScheme name="自定义 1">
      <a:majorFont>
        <a:latin typeface="Arial"/>
        <a:ea typeface="黑体"/>
        <a:cs typeface=""/>
      </a:majorFont>
      <a:minorFont>
        <a:latin typeface="Arial"/>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43">
      <a:dk1>
        <a:srgbClr val="000000"/>
      </a:dk1>
      <a:lt1>
        <a:srgbClr val="FFFFFF"/>
      </a:lt1>
      <a:dk2>
        <a:srgbClr val="778495"/>
      </a:dk2>
      <a:lt2>
        <a:srgbClr val="F0F0F0"/>
      </a:lt2>
      <a:accent1>
        <a:srgbClr val="4276AA"/>
      </a:accent1>
      <a:accent2>
        <a:srgbClr val="178AA1"/>
      </a:accent2>
      <a:accent3>
        <a:srgbClr val="40A693"/>
      </a:accent3>
      <a:accent4>
        <a:srgbClr val="002060"/>
      </a:accent4>
      <a:accent5>
        <a:srgbClr val="31587F"/>
      </a:accent5>
      <a:accent6>
        <a:srgbClr val="778495"/>
      </a:accent6>
      <a:hlink>
        <a:srgbClr val="4276AA"/>
      </a:hlink>
      <a:folHlink>
        <a:srgbClr val="BFBFBF"/>
      </a:folHlink>
    </a:clrScheme>
    <a:fontScheme name="Office 主题​​">
      <a:majorFont>
        <a:latin typeface="Calibri Light"/>
        <a:ea typeface=""/>
        <a:cs typeface=""/>
        <a:font script="Jpan" typeface="游ゴシック Light"/>
        <a:font script="Hang" typeface="맑은 고딕"/>
        <a:font script="Hans" typeface="黑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游ゴシック"/>
        <a:font script="Hang" typeface="맑은 고딕"/>
        <a:font script="Hans" typeface="黑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黑体"/>
        <a:font script="Hebr" typeface="黑体"/>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黑体"/>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1862</Words>
  <Application>WPS 演示</Application>
  <PresentationFormat>宽屏</PresentationFormat>
  <Paragraphs>152</Paragraphs>
  <Slides>22</Slides>
  <Notes>26</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22</vt:i4>
      </vt:variant>
    </vt:vector>
  </HeadingPairs>
  <TitlesOfParts>
    <vt:vector size="35" baseType="lpstr">
      <vt:lpstr>Arial</vt:lpstr>
      <vt:lpstr>宋体</vt:lpstr>
      <vt:lpstr>Wingdings</vt:lpstr>
      <vt:lpstr>黑体</vt:lpstr>
      <vt:lpstr>Source Sans Pro Black</vt:lpstr>
      <vt:lpstr>微软雅黑</vt:lpstr>
      <vt:lpstr>Arial Unicode MS</vt:lpstr>
      <vt:lpstr>Calibri</vt:lpstr>
      <vt:lpstr>字魂58号-创中黑</vt:lpstr>
      <vt:lpstr>Tw Cen MT Condensed Extra Bold</vt:lpstr>
      <vt:lpstr>Office Theme</vt:lpstr>
      <vt:lpstr>1_Office 主题</vt:lpstr>
      <vt:lpstr>1_Office Theme</vt:lpstr>
      <vt:lpstr>跨境电商产品开发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谢谢观看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苹果</cp:lastModifiedBy>
  <cp:revision>82</cp:revision>
  <dcterms:created xsi:type="dcterms:W3CDTF">2017-08-18T03:02:00Z</dcterms:created>
  <dcterms:modified xsi:type="dcterms:W3CDTF">2019-12-18T08:48:34Z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