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1.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3"/>
    <p:sldMasterId id="2147483658" r:id="rId4"/>
  </p:sldMasterIdLst>
  <p:notesMasterIdLst>
    <p:notesMasterId r:id="rId6"/>
  </p:notesMasterIdLst>
  <p:handoutMasterIdLst>
    <p:handoutMasterId r:id="rId19"/>
  </p:handoutMasterIdLst>
  <p:sldIdLst>
    <p:sldId id="258" r:id="rId5"/>
    <p:sldId id="329" r:id="rId7"/>
    <p:sldId id="293" r:id="rId8"/>
    <p:sldId id="259" r:id="rId9"/>
    <p:sldId id="257" r:id="rId10"/>
    <p:sldId id="260" r:id="rId11"/>
    <p:sldId id="261" r:id="rId12"/>
    <p:sldId id="262" r:id="rId13"/>
    <p:sldId id="324" r:id="rId14"/>
    <p:sldId id="310" r:id="rId15"/>
    <p:sldId id="316" r:id="rId16"/>
    <p:sldId id="315" r:id="rId17"/>
    <p:sldId id="273" r:id="rId18"/>
  </p:sldIdLst>
  <p:sldSz cx="9144000" cy="5144135"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544F"/>
    <a:srgbClr val="04D4D1"/>
    <a:srgbClr val="04C0BF"/>
    <a:srgbClr val="01BDAD"/>
    <a:srgbClr val="01A89E"/>
    <a:srgbClr val="008075"/>
    <a:srgbClr val="004640"/>
    <a:srgbClr val="03A8A6"/>
    <a:srgbClr val="017E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642" y="-930"/>
      </p:cViewPr>
      <p:guideLst>
        <p:guide orient="horz" pos="1581"/>
        <p:guide pos="288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handoutMaster" Target="handoutMasters/handoutMaster1.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黑体" panose="02010609060101010101" charset="-122"/>
                <a:ea typeface="黑体" panose="02010609060101010101" charset="-122"/>
                <a:cs typeface="黑体" panose="02010609060101010101" charset="-122"/>
              </a:defRPr>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黑体" panose="02010609060101010101" charset="-122"/>
                <a:ea typeface="黑体" panose="02010609060101010101" charset="-122"/>
                <a:cs typeface="黑体" panose="02010609060101010101" charset="-122"/>
              </a:defRPr>
            </a:lvl1pPr>
          </a:lstStyle>
          <a:p>
            <a:fld id="{2A00C20A-6EC9-472C-9F4C-C15DE034050B}"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534"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黑体" panose="02010609060101010101" charset="-122"/>
                <a:ea typeface="黑体" panose="02010609060101010101" charset="-122"/>
                <a:cs typeface="黑体" panose="02010609060101010101" charset="-122"/>
              </a:defRPr>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黑体" panose="02010609060101010101" charset="-122"/>
                <a:ea typeface="黑体" panose="02010609060101010101" charset="-122"/>
                <a:cs typeface="黑体" panose="02010609060101010101" charset="-122"/>
              </a:defRPr>
            </a:lvl1pPr>
          </a:lstStyle>
          <a:p>
            <a:fld id="{4F6A9EF6-7160-4A3C-9ECB-1F8501A7DD42}"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1pPr>
    <a:lvl2pPr marL="4572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2pPr>
    <a:lvl3pPr marL="9144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3pPr>
    <a:lvl4pPr marL="13716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4pPr>
    <a:lvl5pPr marL="18288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6" Type="http://schemas.openxmlformats.org/officeDocument/2006/relationships/tags" Target="../tags/tag8.xml"/><Relationship Id="rId5" Type="http://schemas.openxmlformats.org/officeDocument/2006/relationships/tags" Target="../tags/tag7.xml"/><Relationship Id="rId4" Type="http://schemas.openxmlformats.org/officeDocument/2006/relationships/tags" Target="../tags/tag6.xml"/><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6" Type="http://schemas.openxmlformats.org/officeDocument/2006/relationships/image" Target="../media/image1.png"/><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18" y="1598099"/>
            <a:ext cx="7772603" cy="1102712"/>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36" y="2915160"/>
            <a:ext cx="6400967" cy="131468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48" y="2856900"/>
            <a:ext cx="8139178" cy="468692"/>
          </a:xfrm>
        </p:spPr>
        <p:txBody>
          <a:bodyPr lIns="101600" tIns="38100" rIns="63500" bIns="38100" anchor="t" anchorCtr="0">
            <a:noAutofit/>
          </a:bodyPr>
          <a:lstStyle>
            <a:lvl1pPr>
              <a:defRPr sz="27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502444" y="3384174"/>
            <a:ext cx="8139178" cy="808589"/>
          </a:xfrm>
        </p:spPr>
        <p:txBody>
          <a:bodyPr lIns="101600" tIns="38100" rIns="76200" bIns="38100">
            <a:noAutofit/>
          </a:bodyPr>
          <a:lstStyle>
            <a:lvl1pPr marL="0" indent="0" eaLnBrk="1" fontAlgn="auto" latinLnBrk="0" hangingPunct="1">
              <a:buNone/>
              <a:defRPr kumimoji="0" lang="zh-CN" altLang="en-US" sz="1200" b="0" i="0" u="none" strike="noStrike" kern="1200" cap="none" spc="150" normalizeH="0" baseline="0" noProof="1">
                <a:solidFill>
                  <a:schemeClr val="tx1"/>
                </a:solidFill>
                <a:uFillTx/>
                <a:latin typeface="+mn-lt"/>
                <a:ea typeface="+mn-ea"/>
                <a:cs typeface="黑体" panose="02010609060101010101" charset="-122"/>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黑体" panose="02010609060101010101" charset="-122"/>
                <a:ea typeface="黑体" panose="02010609060101010101" charset="-122"/>
                <a:cs typeface="黑体" panose="02010609060101010101" charset="-122"/>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pic>
        <p:nvPicPr>
          <p:cNvPr id="6" name="Picture 2" descr="C:\Users\Administrator\Desktop\蓝色简约商务广告名片设计.png"/>
          <p:cNvPicPr>
            <a:picLocks noChangeAspect="1" noChangeArrowheads="1"/>
          </p:cNvPicPr>
          <p:nvPr userDrawn="1"/>
        </p:nvPicPr>
        <p:blipFill rotWithShape="1">
          <a:blip r:embed="rId6">
            <a:extLst>
              <a:ext uri="{28A0092B-C50C-407E-A947-70E740481C1C}">
                <a14:useLocalDpi xmlns:a14="http://schemas.microsoft.com/office/drawing/2010/main" val="0"/>
              </a:ext>
            </a:extLst>
          </a:blip>
          <a:srcRect l="163" t="53388" r="-163" b="28231"/>
          <a:stretch>
            <a:fillRect/>
          </a:stretch>
        </p:blipFill>
        <p:spPr bwMode="auto">
          <a:xfrm>
            <a:off x="8890" y="2266294"/>
            <a:ext cx="9144239" cy="28985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18" y="1598099"/>
            <a:ext cx="7772603" cy="1102712"/>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36" y="2915160"/>
            <a:ext cx="6400967" cy="131468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5" name="页脚占位符 4"/>
          <p:cNvSpPr>
            <a:spLocks noGrp="1"/>
          </p:cNvSpPr>
          <p:nvPr>
            <p:ph type="ftr" sz="quarter" idx="11"/>
          </p:nvPr>
        </p:nvSpPr>
        <p:spPr/>
        <p:txBody>
          <a:bodyPr/>
          <a:lstStyle/>
          <a:p>
            <a:endParaRPr lang="zh-CN" altLang="en-US">
              <a:solidFill>
                <a:srgbClr val="000000">
                  <a:tint val="75000"/>
                </a:srgb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5" name="页脚占位符 4"/>
          <p:cNvSpPr>
            <a:spLocks noGrp="1"/>
          </p:cNvSpPr>
          <p:nvPr>
            <p:ph type="ftr" sz="quarter" idx="11"/>
          </p:nvPr>
        </p:nvSpPr>
        <p:spPr/>
        <p:txBody>
          <a:bodyPr/>
          <a:lstStyle/>
          <a:p>
            <a:endParaRPr lang="zh-CN" altLang="en-US">
              <a:solidFill>
                <a:srgbClr val="000000">
                  <a:tint val="75000"/>
                </a:srgb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pic>
        <p:nvPicPr>
          <p:cNvPr id="1026" name="Picture 2" descr="C:\Users\Administrator\Desktop\蓝色简约商务广告名片设计.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80019"/>
          <a:stretch>
            <a:fillRect/>
          </a:stretch>
        </p:blipFill>
        <p:spPr bwMode="auto">
          <a:xfrm>
            <a:off x="635" y="48"/>
            <a:ext cx="9144239" cy="315088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4" name="页脚占位符 3"/>
          <p:cNvSpPr>
            <a:spLocks noGrp="1"/>
          </p:cNvSpPr>
          <p:nvPr>
            <p:ph type="ftr" sz="quarter" idx="11"/>
          </p:nvPr>
        </p:nvSpPr>
        <p:spPr/>
        <p:txBody>
          <a:bodyPr/>
          <a:lstStyle/>
          <a:p>
            <a:endParaRPr lang="zh-CN" altLang="en-US">
              <a:solidFill>
                <a:srgbClr val="000000">
                  <a:tint val="75000"/>
                </a:srgbClr>
              </a:solidFill>
            </a:endParaRPr>
          </a:p>
        </p:txBody>
      </p:sp>
      <p:sp>
        <p:nvSpPr>
          <p:cNvPr id="5" name="灯片编号占位符 4"/>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12" y="204823"/>
            <a:ext cx="3008392" cy="871690"/>
          </a:xfrm>
        </p:spPr>
        <p:txBody>
          <a:bodyPr anchor="b"/>
          <a:lstStyle>
            <a:lvl1pPr algn="l">
              <a:defRPr sz="15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143" y="204824"/>
            <a:ext cx="5111883" cy="439060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12" y="1076514"/>
            <a:ext cx="3008392" cy="351891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6" name="页脚占位符 5"/>
          <p:cNvSpPr>
            <a:spLocks noGrp="1"/>
          </p:cNvSpPr>
          <p:nvPr>
            <p:ph type="ftr" sz="quarter" idx="11"/>
          </p:nvPr>
        </p:nvSpPr>
        <p:spPr/>
        <p:txBody>
          <a:bodyPr/>
          <a:lstStyle/>
          <a:p>
            <a:endParaRPr lang="zh-CN" altLang="en-US">
              <a:solidFill>
                <a:srgbClr val="000000">
                  <a:tint val="75000"/>
                </a:srgb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335" y="3601080"/>
            <a:ext cx="5486543" cy="425128"/>
          </a:xfrm>
        </p:spPr>
        <p:txBody>
          <a:bodyPr anchor="b"/>
          <a:lstStyle>
            <a:lvl1pPr algn="l">
              <a:defRPr sz="15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335" y="459662"/>
            <a:ext cx="5486543" cy="30866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endParaRPr lang="zh-CN" altLang="en-US"/>
          </a:p>
        </p:txBody>
      </p:sp>
      <p:sp>
        <p:nvSpPr>
          <p:cNvPr id="4" name="文本占位符 3"/>
          <p:cNvSpPr>
            <a:spLocks noGrp="1"/>
          </p:cNvSpPr>
          <p:nvPr>
            <p:ph type="body" sz="half" idx="2"/>
          </p:nvPr>
        </p:nvSpPr>
        <p:spPr>
          <a:xfrm>
            <a:off x="1792335" y="4026208"/>
            <a:ext cx="5486543" cy="6037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6" name="页脚占位符 5"/>
          <p:cNvSpPr>
            <a:spLocks noGrp="1"/>
          </p:cNvSpPr>
          <p:nvPr>
            <p:ph type="ftr" sz="quarter" idx="11"/>
          </p:nvPr>
        </p:nvSpPr>
        <p:spPr/>
        <p:txBody>
          <a:bodyPr/>
          <a:lstStyle/>
          <a:p>
            <a:endParaRPr lang="zh-CN" altLang="en-US">
              <a:solidFill>
                <a:srgbClr val="000000">
                  <a:tint val="75000"/>
                </a:srgb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6" name="日期占位符 15"/>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3"/>
            </p:custDataLst>
          </p:nvPr>
        </p:nvSpPr>
        <p:spPr/>
        <p:txBody>
          <a:bodyPr/>
          <a:lstStyle/>
          <a:p>
            <a:endParaRPr lang="zh-CN" altLang="en-US" dirty="0"/>
          </a:p>
        </p:txBody>
      </p:sp>
      <p:sp>
        <p:nvSpPr>
          <p:cNvPr id="18" name="灯片编号占位符 17"/>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image" Target="../media/image1.pn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image" Target="../media/image1.png"/><Relationship Id="rId5" Type="http://schemas.openxmlformats.org/officeDocument/2006/relationships/slideLayout" Target="../slideLayouts/slideLayout8.xml"/><Relationship Id="rId4" Type="http://schemas.openxmlformats.org/officeDocument/2006/relationships/slideLayout" Target="../slideLayouts/slideLayout7.xml"/><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9" Type="http://schemas.openxmlformats.org/officeDocument/2006/relationships/tags" Target="../tags/tag20.xml"/><Relationship Id="rId8" Type="http://schemas.openxmlformats.org/officeDocument/2006/relationships/tags" Target="../tags/tag19.xml"/><Relationship Id="rId7" Type="http://schemas.openxmlformats.org/officeDocument/2006/relationships/tags" Target="../tags/tag18.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slideLayout" Target="../slideLayouts/slideLayout12.xml"/><Relationship Id="rId3" Type="http://schemas.openxmlformats.org/officeDocument/2006/relationships/slideLayout" Target="../slideLayouts/slideLayout11.xml"/><Relationship Id="rId2" Type="http://schemas.openxmlformats.org/officeDocument/2006/relationships/slideLayout" Target="../slideLayouts/slideLayout10.xml"/><Relationship Id="rId11" Type="http://schemas.openxmlformats.org/officeDocument/2006/relationships/theme" Target="../theme/theme3.xml"/><Relationship Id="rId10" Type="http://schemas.openxmlformats.org/officeDocument/2006/relationships/tags" Target="../tags/tag21.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12" y="206015"/>
            <a:ext cx="8229815" cy="8574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12" y="1200361"/>
            <a:ext cx="8229815" cy="3395066"/>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12" y="4768097"/>
            <a:ext cx="2133656" cy="273892"/>
          </a:xfrm>
          <a:prstGeom prst="rect">
            <a:avLst/>
          </a:prstGeom>
        </p:spPr>
        <p:txBody>
          <a:bodyPr vert="horz" lIns="91440" tIns="45720" rIns="91440" bIns="45720" rtlCol="0" anchor="ctr"/>
          <a:lstStyle>
            <a:lvl1pPr algn="l">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82" y="4768097"/>
            <a:ext cx="2895675" cy="273892"/>
          </a:xfrm>
          <a:prstGeom prst="rect">
            <a:avLst/>
          </a:prstGeom>
        </p:spPr>
        <p:txBody>
          <a:bodyPr vert="horz" lIns="91440" tIns="45720" rIns="91440" bIns="45720" rtlCol="0" anchor="ctr"/>
          <a:lstStyle>
            <a:lvl1pPr algn="ct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endParaRPr lang="zh-CN" altLang="en-US"/>
          </a:p>
        </p:txBody>
      </p:sp>
      <p:sp>
        <p:nvSpPr>
          <p:cNvPr id="6" name="灯片编号占位符 5"/>
          <p:cNvSpPr>
            <a:spLocks noGrp="1"/>
          </p:cNvSpPr>
          <p:nvPr>
            <p:ph type="sldNum" sz="quarter" idx="4"/>
          </p:nvPr>
        </p:nvSpPr>
        <p:spPr>
          <a:xfrm>
            <a:off x="6553371" y="4768097"/>
            <a:ext cx="2133656" cy="273892"/>
          </a:xfrm>
          <a:prstGeom prst="rect">
            <a:avLst/>
          </a:prstGeom>
        </p:spPr>
        <p:txBody>
          <a:bodyPr vert="horz" lIns="91440" tIns="45720" rIns="91440" bIns="45720" rtlCol="0" anchor="ctr"/>
          <a:lstStyle>
            <a:lvl1pPr algn="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0C913308-F349-4B6D-A68A-DD1791B4A57B}" type="slidenum">
              <a:rPr lang="zh-CN" altLang="en-US" smtClean="0"/>
            </a:fld>
            <a:endParaRPr lang="zh-CN" altLang="en-US"/>
          </a:p>
        </p:txBody>
      </p:sp>
      <p:pic>
        <p:nvPicPr>
          <p:cNvPr id="7" name="Picture 2" descr="C:\Users\Administrator\Desktop\蓝色简约商务广告名片设计.png"/>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l="163" t="39147" r="-163" b="28231"/>
          <a:stretch>
            <a:fillRect/>
          </a:stretch>
        </p:blipFill>
        <p:spPr bwMode="auto">
          <a:xfrm>
            <a:off x="0" y="4749555"/>
            <a:ext cx="9144239" cy="394845"/>
          </a:xfrm>
          <a:prstGeom prst="rect">
            <a:avLst/>
          </a:prstGeom>
          <a:noFill/>
          <a:extLst>
            <a:ext uri="{909E8E84-426E-40DD-AFC4-6F175D3DCCD1}">
              <a14:hiddenFill xmlns:a14="http://schemas.microsoft.com/office/drawing/2010/main">
                <a:solidFill>
                  <a:srgbClr val="FFFFFF"/>
                </a:solidFill>
              </a14:hiddenFill>
            </a:ext>
          </a:extLst>
        </p:spPr>
      </p:pic>
      <p:grpSp>
        <p:nvGrpSpPr>
          <p:cNvPr id="8" name="组合 7"/>
          <p:cNvGrpSpPr/>
          <p:nvPr userDrawn="1"/>
        </p:nvGrpSpPr>
        <p:grpSpPr>
          <a:xfrm>
            <a:off x="293370" y="318135"/>
            <a:ext cx="328930" cy="328930"/>
            <a:chOff x="406574" y="404664"/>
            <a:chExt cx="432048" cy="432048"/>
          </a:xfrm>
        </p:grpSpPr>
        <p:sp>
          <p:nvSpPr>
            <p:cNvPr id="9" name="椭圆 8"/>
            <p:cNvSpPr/>
            <p:nvPr/>
          </p:nvSpPr>
          <p:spPr>
            <a:xfrm>
              <a:off x="406574" y="404664"/>
              <a:ext cx="432048" cy="4320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latin typeface="黑体" panose="02010609060101010101" charset="-122"/>
                <a:ea typeface="黑体" panose="02010609060101010101" charset="-122"/>
                <a:cs typeface="黑体" panose="02010609060101010101" charset="-122"/>
              </a:endParaRPr>
            </a:p>
          </p:txBody>
        </p:sp>
        <p:sp>
          <p:nvSpPr>
            <p:cNvPr id="10" name="椭圆 9"/>
            <p:cNvSpPr/>
            <p:nvPr/>
          </p:nvSpPr>
          <p:spPr>
            <a:xfrm>
              <a:off x="514586" y="512676"/>
              <a:ext cx="216024" cy="2160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latin typeface="黑体" panose="02010609060101010101" charset="-122"/>
                <a:ea typeface="黑体" panose="02010609060101010101" charset="-122"/>
                <a:cs typeface="黑体" panose="02010609060101010101" charset="-122"/>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685800" rtl="0" eaLnBrk="1" latinLnBrk="0" hangingPunct="1">
        <a:spcBef>
          <a:spcPct val="0"/>
        </a:spcBef>
        <a:buNone/>
        <a:defRPr sz="2800" kern="1200">
          <a:solidFill>
            <a:schemeClr val="tx1"/>
          </a:solidFill>
          <a:latin typeface="黑体" panose="02010609060101010101" charset="-122"/>
          <a:ea typeface="黑体" panose="02010609060101010101" charset="-122"/>
          <a:cs typeface="黑体" panose="02010609060101010101" charset="-122"/>
        </a:defRPr>
      </a:lvl1pPr>
    </p:titleStyle>
    <p:bodyStyle>
      <a:lvl1pPr marL="257175" indent="-257175" algn="l" defTabSz="685800" rtl="0" eaLnBrk="1" latinLnBrk="0" hangingPunct="1">
        <a:spcBef>
          <a:spcPct val="15000"/>
        </a:spcBef>
        <a:buFont typeface="Arial" panose="020B0604020202020204" pitchFamily="34" charset="0"/>
        <a:buChar char="•"/>
        <a:defRPr sz="2800" kern="1200">
          <a:solidFill>
            <a:schemeClr val="tx1"/>
          </a:solidFill>
          <a:latin typeface="黑体" panose="02010609060101010101" charset="-122"/>
          <a:ea typeface="黑体" panose="02010609060101010101" charset="-122"/>
          <a:cs typeface="黑体" panose="02010609060101010101" charset="-122"/>
        </a:defRPr>
      </a:lvl1pPr>
      <a:lvl2pPr marL="557530" indent="-214630" algn="l" defTabSz="685800" rtl="0" eaLnBrk="1" latinLnBrk="0" hangingPunct="1">
        <a:spcBef>
          <a:spcPct val="15000"/>
        </a:spcBef>
        <a:buFont typeface="Arial" panose="020B0604020202020204" pitchFamily="34" charset="0"/>
        <a:buChar char="–"/>
        <a:defRPr sz="2100" kern="1200">
          <a:solidFill>
            <a:schemeClr val="tx1"/>
          </a:solidFill>
          <a:latin typeface="黑体" panose="02010609060101010101" charset="-122"/>
          <a:ea typeface="黑体" panose="02010609060101010101" charset="-122"/>
          <a:cs typeface="黑体" panose="02010609060101010101" charset="-122"/>
        </a:defRPr>
      </a:lvl2pPr>
      <a:lvl3pPr marL="857250" indent="-171450" algn="l" defTabSz="685800" rtl="0" eaLnBrk="1" latinLnBrk="0" hangingPunct="1">
        <a:spcBef>
          <a:spcPct val="15000"/>
        </a:spcBef>
        <a:buFont typeface="Arial" panose="020B0604020202020204" pitchFamily="34" charset="0"/>
        <a:buChar char="•"/>
        <a:defRPr sz="1800" kern="1200">
          <a:solidFill>
            <a:schemeClr val="tx1"/>
          </a:solidFill>
          <a:latin typeface="黑体" panose="02010609060101010101" charset="-122"/>
          <a:ea typeface="黑体" panose="02010609060101010101" charset="-122"/>
          <a:cs typeface="黑体" panose="02010609060101010101" charset="-122"/>
        </a:defRPr>
      </a:lvl3pPr>
      <a:lvl4pPr marL="12001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4pPr>
      <a:lvl5pPr marL="15430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5pPr>
      <a:lvl6pPr marL="18865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6pPr>
      <a:lvl7pPr marL="22294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7pPr>
      <a:lvl8pPr marL="25723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8pPr>
      <a:lvl9pPr marL="29152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12" y="206015"/>
            <a:ext cx="8229815" cy="8574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12" y="1200361"/>
            <a:ext cx="8229815" cy="3395066"/>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12" y="4768097"/>
            <a:ext cx="2133656" cy="273892"/>
          </a:xfrm>
          <a:prstGeom prst="rect">
            <a:avLst/>
          </a:prstGeom>
        </p:spPr>
        <p:txBody>
          <a:bodyPr vert="horz" lIns="91440" tIns="45720" rIns="91440" bIns="45720" rtlCol="0" anchor="ctr"/>
          <a:lstStyle>
            <a:lvl1pPr algn="l">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5" name="页脚占位符 4"/>
          <p:cNvSpPr>
            <a:spLocks noGrp="1"/>
          </p:cNvSpPr>
          <p:nvPr>
            <p:ph type="ftr" sz="quarter" idx="3"/>
          </p:nvPr>
        </p:nvSpPr>
        <p:spPr>
          <a:xfrm>
            <a:off x="3124282" y="4768097"/>
            <a:ext cx="2895675" cy="273892"/>
          </a:xfrm>
          <a:prstGeom prst="rect">
            <a:avLst/>
          </a:prstGeom>
        </p:spPr>
        <p:txBody>
          <a:bodyPr vert="horz" lIns="91440" tIns="45720" rIns="91440" bIns="45720" rtlCol="0" anchor="ctr"/>
          <a:lstStyle>
            <a:lvl1pPr algn="ct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endParaRPr lang="zh-CN" altLang="en-US">
              <a:solidFill>
                <a:srgbClr val="000000">
                  <a:tint val="75000"/>
                </a:srgbClr>
              </a:solidFill>
            </a:endParaRPr>
          </a:p>
        </p:txBody>
      </p:sp>
      <p:sp>
        <p:nvSpPr>
          <p:cNvPr id="6" name="灯片编号占位符 5"/>
          <p:cNvSpPr>
            <a:spLocks noGrp="1"/>
          </p:cNvSpPr>
          <p:nvPr>
            <p:ph type="sldNum" sz="quarter" idx="4"/>
          </p:nvPr>
        </p:nvSpPr>
        <p:spPr>
          <a:xfrm>
            <a:off x="6553371" y="4768097"/>
            <a:ext cx="2133656" cy="273892"/>
          </a:xfrm>
          <a:prstGeom prst="rect">
            <a:avLst/>
          </a:prstGeom>
        </p:spPr>
        <p:txBody>
          <a:bodyPr vert="horz" lIns="91440" tIns="45720" rIns="91440" bIns="45720" rtlCol="0" anchor="ctr"/>
          <a:lstStyle>
            <a:lvl1pPr algn="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pic>
        <p:nvPicPr>
          <p:cNvPr id="7" name="Picture 2" descr="C:\Users\Administrator\Desktop\蓝色简约商务广告名片设计.png"/>
          <p:cNvPicPr>
            <a:picLocks noChangeAspect="1" noChangeArrowheads="1"/>
          </p:cNvPicPr>
          <p:nvPr userDrawn="1"/>
        </p:nvPicPr>
        <p:blipFill rotWithShape="1">
          <a:blip r:embed="rId6">
            <a:extLst>
              <a:ext uri="{28A0092B-C50C-407E-A947-70E740481C1C}">
                <a14:useLocalDpi xmlns:a14="http://schemas.microsoft.com/office/drawing/2010/main" val="0"/>
              </a:ext>
            </a:extLst>
          </a:blip>
          <a:srcRect l="163" t="39147" r="-163" b="28231"/>
          <a:stretch>
            <a:fillRect/>
          </a:stretch>
        </p:blipFill>
        <p:spPr bwMode="auto">
          <a:xfrm>
            <a:off x="0" y="4749555"/>
            <a:ext cx="9144239" cy="39484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Lst>
  <p:timing>
    <p:tnLst>
      <p:par>
        <p:cTn id="1" dur="indefinite" restart="never" nodeType="tmRoot"/>
      </p:par>
    </p:tnLst>
  </p:timing>
  <p:txStyles>
    <p:titleStyle>
      <a:lvl1pPr algn="ctr" defTabSz="685800" rtl="0" eaLnBrk="1" latinLnBrk="0" hangingPunct="1">
        <a:spcBef>
          <a:spcPct val="0"/>
        </a:spcBef>
        <a:buNone/>
        <a:defRPr sz="2800" kern="1200">
          <a:solidFill>
            <a:schemeClr val="tx1"/>
          </a:solidFill>
          <a:latin typeface="黑体" panose="02010609060101010101" charset="-122"/>
          <a:ea typeface="黑体" panose="02010609060101010101" charset="-122"/>
          <a:cs typeface="黑体" panose="02010609060101010101" charset="-122"/>
        </a:defRPr>
      </a:lvl1pPr>
    </p:titleStyle>
    <p:bodyStyle>
      <a:lvl1pPr marL="257175" indent="-257175" algn="l" defTabSz="685800" rtl="0" eaLnBrk="1" latinLnBrk="0" hangingPunct="1">
        <a:spcBef>
          <a:spcPct val="15000"/>
        </a:spcBef>
        <a:buFont typeface="Arial" panose="020B0604020202020204" pitchFamily="34" charset="0"/>
        <a:buChar char="•"/>
        <a:defRPr sz="2400" kern="1200">
          <a:solidFill>
            <a:schemeClr val="tx1"/>
          </a:solidFill>
          <a:latin typeface="黑体" panose="02010609060101010101" charset="-122"/>
          <a:ea typeface="黑体" panose="02010609060101010101" charset="-122"/>
          <a:cs typeface="黑体" panose="02010609060101010101" charset="-122"/>
        </a:defRPr>
      </a:lvl1pPr>
      <a:lvl2pPr marL="557530" indent="-214630" algn="l" defTabSz="685800" rtl="0" eaLnBrk="1" latinLnBrk="0" hangingPunct="1">
        <a:spcBef>
          <a:spcPct val="15000"/>
        </a:spcBef>
        <a:buFont typeface="Arial" panose="020B0604020202020204" pitchFamily="34" charset="0"/>
        <a:buChar char="–"/>
        <a:defRPr sz="2100" kern="1200">
          <a:solidFill>
            <a:schemeClr val="tx1"/>
          </a:solidFill>
          <a:latin typeface="黑体" panose="02010609060101010101" charset="-122"/>
          <a:ea typeface="黑体" panose="02010609060101010101" charset="-122"/>
          <a:cs typeface="黑体" panose="02010609060101010101" charset="-122"/>
        </a:defRPr>
      </a:lvl2pPr>
      <a:lvl3pPr marL="857250" indent="-171450" algn="l" defTabSz="685800" rtl="0" eaLnBrk="1" latinLnBrk="0" hangingPunct="1">
        <a:spcBef>
          <a:spcPct val="15000"/>
        </a:spcBef>
        <a:buFont typeface="Arial" panose="020B0604020202020204" pitchFamily="34" charset="0"/>
        <a:buChar char="•"/>
        <a:defRPr sz="1800" kern="1200">
          <a:solidFill>
            <a:schemeClr val="tx1"/>
          </a:solidFill>
          <a:latin typeface="黑体" panose="02010609060101010101" charset="-122"/>
          <a:ea typeface="黑体" panose="02010609060101010101" charset="-122"/>
          <a:cs typeface="黑体" panose="02010609060101010101" charset="-122"/>
        </a:defRPr>
      </a:lvl3pPr>
      <a:lvl4pPr marL="12001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4pPr>
      <a:lvl5pPr marL="15430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5pPr>
      <a:lvl6pPr marL="18865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6pPr>
      <a:lvl7pPr marL="22294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7pPr>
      <a:lvl8pPr marL="25723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8pPr>
      <a:lvl9pPr marL="29152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5"/>
            </p:custDataLst>
          </p:nvPr>
        </p:nvSpPr>
        <p:spPr>
          <a:xfrm>
            <a:off x="502412" y="324040"/>
            <a:ext cx="8139178" cy="48606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6"/>
            </p:custDataLst>
          </p:nvPr>
        </p:nvSpPr>
        <p:spPr>
          <a:xfrm>
            <a:off x="502412" y="972120"/>
            <a:ext cx="8139178" cy="378046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7"/>
            </p:custDataLst>
          </p:nvPr>
        </p:nvSpPr>
        <p:spPr>
          <a:xfrm>
            <a:off x="659807" y="4762963"/>
            <a:ext cx="2025000" cy="237629"/>
          </a:xfrm>
          <a:prstGeom prst="rect">
            <a:avLst/>
          </a:prstGeom>
        </p:spPr>
        <p:txBody>
          <a:bodyPr vert="horz" lIns="91440" tIns="45720" rIns="91440" bIns="45720" rtlCol="0" anchor="ctr">
            <a:normAutofit/>
          </a:bodyPr>
          <a:lstStyle>
            <a:lvl1pPr algn="l">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8"/>
            </p:custDataLst>
          </p:nvPr>
        </p:nvSpPr>
        <p:spPr>
          <a:xfrm>
            <a:off x="3087000" y="4762963"/>
            <a:ext cx="2970000" cy="237629"/>
          </a:xfrm>
          <a:prstGeom prst="rect">
            <a:avLst/>
          </a:prstGeom>
        </p:spPr>
        <p:txBody>
          <a:bodyPr vert="horz" lIns="91440" tIns="45720" rIns="91440" bIns="45720" rtlCol="0" anchor="ctr">
            <a:normAutofit/>
          </a:bodyPr>
          <a:lstStyle>
            <a:lvl1pPr algn="ct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endParaRPr lang="zh-CN" altLang="en-US" dirty="0"/>
          </a:p>
        </p:txBody>
      </p:sp>
      <p:sp>
        <p:nvSpPr>
          <p:cNvPr id="6" name="灯片编号占位符 5"/>
          <p:cNvSpPr>
            <a:spLocks noGrp="1"/>
          </p:cNvSpPr>
          <p:nvPr>
            <p:ph type="sldNum" sz="quarter" idx="4"/>
            <p:custDataLst>
              <p:tags r:id="rId9"/>
            </p:custDataLst>
          </p:nvPr>
        </p:nvSpPr>
        <p:spPr>
          <a:xfrm>
            <a:off x="6457950" y="4762963"/>
            <a:ext cx="2025000" cy="237629"/>
          </a:xfrm>
          <a:prstGeom prst="rect">
            <a:avLst/>
          </a:prstGeom>
        </p:spPr>
        <p:txBody>
          <a:bodyPr vert="horz" lIns="91440" tIns="45720" rIns="91440" bIns="45720" rtlCol="0" anchor="ctr">
            <a:normAutofit/>
          </a:bodyPr>
          <a:lstStyle>
            <a:lvl1pPr algn="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49AE70B2-8BF9-45C0-BB95-33D1B9D3A854}" type="slidenum">
              <a:rPr lang="zh-CN" altLang="en-US" smtClean="0"/>
            </a:fld>
            <a:endParaRPr lang="zh-CN" altLang="en-US" dirty="0"/>
          </a:p>
        </p:txBody>
      </p:sp>
      <p:sp>
        <p:nvSpPr>
          <p:cNvPr id="7" name="KSO_TEMPLATE" hidden="1"/>
          <p:cNvSpPr/>
          <p:nvPr>
            <p:custDataLst>
              <p:tags r:id="rId10"/>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latin typeface="黑体" panose="02010609060101010101" charset="-122"/>
              <a:ea typeface="黑体" panose="02010609060101010101" charset="-122"/>
              <a:cs typeface="黑体" panose="02010609060101010101" charset="-122"/>
            </a:endParaRP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Lst>
  <p:txStyles>
    <p:titleStyle>
      <a:lvl1pPr algn="l" defTabSz="685800" rtl="0" eaLnBrk="1" fontAlgn="auto" latinLnBrk="0" hangingPunct="1">
        <a:lnSpc>
          <a:spcPct val="100000"/>
        </a:lnSpc>
        <a:spcBef>
          <a:spcPct val="0"/>
        </a:spcBef>
        <a:buNone/>
        <a:defRPr sz="2100" b="1" u="none" strike="noStrike" kern="1200" cap="none" spc="200" normalizeH="0">
          <a:solidFill>
            <a:schemeClr val="tx1"/>
          </a:solidFill>
          <a:uFillTx/>
          <a:latin typeface="黑体" panose="02010609060101010101" charset="-122"/>
          <a:ea typeface="黑体" panose="02010609060101010101" charset="-122"/>
          <a:cs typeface="黑体" panose="02010609060101010101" charset="-122"/>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hemeOverride" Target="../theme/themeOverride1.xml"/><Relationship Id="rId2" Type="http://schemas.openxmlformats.org/officeDocument/2006/relationships/tags" Target="../tags/tag2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hemeOverride" Target="../theme/themeOverride8.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xml"/><Relationship Id="rId2" Type="http://schemas.openxmlformats.org/officeDocument/2006/relationships/themeOverride" Target="../theme/themeOverride2.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3.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1.xml"/><Relationship Id="rId3" Type="http://schemas.openxmlformats.org/officeDocument/2006/relationships/themeOverride" Target="../theme/themeOverride4.xml"/><Relationship Id="rId2" Type="http://schemas.openxmlformats.org/officeDocument/2006/relationships/image" Target="../media/image1.svg"/><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5.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7.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l="163" t="53388" r="-163" b="28231"/>
          <a:stretch>
            <a:fillRect/>
          </a:stretch>
        </p:blipFill>
        <p:spPr bwMode="auto">
          <a:xfrm>
            <a:off x="635" y="2266294"/>
            <a:ext cx="9144239" cy="2898599"/>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1974800" y="381269"/>
            <a:ext cx="4467860" cy="2445385"/>
          </a:xfrm>
          <a:prstGeom prst="rect">
            <a:avLst/>
          </a:prstGeom>
        </p:spPr>
        <p:txBody>
          <a:bodyPr wrap="none">
            <a:spAutoFit/>
          </a:bodyPr>
          <a:lstStyle/>
          <a:p>
            <a:pPr algn="ctr" fontAlgn="auto">
              <a:lnSpc>
                <a:spcPct val="150000"/>
              </a:lnSpc>
            </a:pPr>
            <a:r>
              <a:rPr lang="zh-CN" altLang="en-US" sz="5400" b="1" dirty="0" smtClean="0">
                <a:solidFill>
                  <a:srgbClr val="04C0BF"/>
                </a:solidFill>
                <a:latin typeface="黑体" panose="02010609060101010101" charset="-122"/>
                <a:ea typeface="黑体" panose="02010609060101010101" charset="-122"/>
                <a:cs typeface="黑体" panose="02010609060101010101" charset="-122"/>
              </a:rPr>
              <a:t>第</a:t>
            </a:r>
            <a:r>
              <a:rPr lang="en-US" altLang="zh-CN" sz="5400" b="1" dirty="0" smtClean="0">
                <a:solidFill>
                  <a:srgbClr val="04C0BF"/>
                </a:solidFill>
                <a:latin typeface="黑体" panose="02010609060101010101" charset="-122"/>
                <a:ea typeface="黑体" panose="02010609060101010101" charset="-122"/>
                <a:cs typeface="黑体" panose="02010609060101010101" charset="-122"/>
              </a:rPr>
              <a:t>6</a:t>
            </a:r>
            <a:r>
              <a:rPr lang="zh-CN" altLang="en-US" sz="5400" b="1" dirty="0" smtClean="0">
                <a:solidFill>
                  <a:srgbClr val="04C0BF"/>
                </a:solidFill>
                <a:latin typeface="黑体" panose="02010609060101010101" charset="-122"/>
                <a:ea typeface="黑体" panose="02010609060101010101" charset="-122"/>
                <a:cs typeface="黑体" panose="02010609060101010101" charset="-122"/>
              </a:rPr>
              <a:t>章</a:t>
            </a:r>
            <a:endParaRPr lang="zh-CN" altLang="en-US" sz="5400" b="1" dirty="0" smtClean="0">
              <a:solidFill>
                <a:srgbClr val="04C0BF"/>
              </a:solidFill>
              <a:latin typeface="黑体" panose="02010609060101010101" charset="-122"/>
              <a:ea typeface="黑体" panose="02010609060101010101" charset="-122"/>
              <a:cs typeface="黑体" panose="02010609060101010101" charset="-122"/>
            </a:endParaRPr>
          </a:p>
          <a:p>
            <a:pPr algn="ctr" fontAlgn="auto">
              <a:lnSpc>
                <a:spcPct val="150000"/>
              </a:lnSpc>
            </a:pPr>
            <a:r>
              <a:rPr lang="zh-CN" altLang="en-US" sz="4800" b="1" dirty="0" smtClean="0">
                <a:solidFill>
                  <a:srgbClr val="04C0BF"/>
                </a:solidFill>
                <a:latin typeface="黑体" panose="02010609060101010101" charset="-122"/>
                <a:ea typeface="黑体" panose="02010609060101010101" charset="-122"/>
                <a:cs typeface="黑体" panose="02010609060101010101" charset="-122"/>
              </a:rPr>
              <a:t>售后沟通与服务</a:t>
            </a:r>
            <a:endParaRPr lang="zh-CN" altLang="en-US" sz="4800" b="1" dirty="0" smtClean="0">
              <a:solidFill>
                <a:srgbClr val="04C0BF"/>
              </a:solidFill>
              <a:latin typeface="黑体" panose="02010609060101010101" charset="-122"/>
              <a:ea typeface="黑体" panose="02010609060101010101" charset="-122"/>
              <a:cs typeface="黑体" panose="02010609060101010101" charset="-122"/>
            </a:endParaRPr>
          </a:p>
        </p:txBody>
      </p:sp>
    </p:spTree>
    <p:custDataLst>
      <p:tags r:id="rId2"/>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3" name="组合 12"/>
          <p:cNvGrpSpPr/>
          <p:nvPr/>
        </p:nvGrpSpPr>
        <p:grpSpPr>
          <a:xfrm>
            <a:off x="3225800" y="1341120"/>
            <a:ext cx="5257165" cy="2972947"/>
            <a:chOff x="5005" y="2262"/>
            <a:chExt cx="8279" cy="4546"/>
          </a:xfrm>
        </p:grpSpPr>
        <p:pic>
          <p:nvPicPr>
            <p:cNvPr id="3" name="图片 2" descr="&amp;pky8019982452&amp;"/>
            <p:cNvPicPr>
              <a:picLocks noChangeAspect="1"/>
            </p:cNvPicPr>
            <p:nvPr/>
          </p:nvPicPr>
          <p:blipFill>
            <a:blip r:embed="rId1"/>
            <a:stretch>
              <a:fillRect/>
            </a:stretch>
          </p:blipFill>
          <p:spPr>
            <a:xfrm>
              <a:off x="6548" y="2325"/>
              <a:ext cx="6736" cy="4483"/>
            </a:xfrm>
            <a:prstGeom prst="rect">
              <a:avLst/>
            </a:prstGeom>
          </p:spPr>
        </p:pic>
        <p:sp>
          <p:nvSpPr>
            <p:cNvPr id="11" name="椭圆 10"/>
            <p:cNvSpPr/>
            <p:nvPr/>
          </p:nvSpPr>
          <p:spPr>
            <a:xfrm>
              <a:off x="5005" y="2262"/>
              <a:ext cx="3698" cy="451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 name="文本框 3"/>
          <p:cNvSpPr txBox="1"/>
          <p:nvPr/>
        </p:nvSpPr>
        <p:spPr>
          <a:xfrm>
            <a:off x="1029970" y="1327785"/>
            <a:ext cx="3157855" cy="2971165"/>
          </a:xfrm>
          <a:prstGeom prst="rect">
            <a:avLst/>
          </a:prstGeom>
          <a:noFill/>
        </p:spPr>
        <p:txBody>
          <a:bodyPr wrap="square" rtlCol="0">
            <a:spAutoFit/>
          </a:bodyPr>
          <a:p>
            <a:pPr fontAlgn="auto">
              <a:lnSpc>
                <a:spcPct val="130000"/>
              </a:lnSpc>
            </a:pPr>
            <a:r>
              <a:rPr lang="zh-CN" altLang="en-US" sz="1600">
                <a:latin typeface="黑体" panose="02010609060101010101" charset="-122"/>
                <a:ea typeface="黑体" panose="02010609060101010101" charset="-122"/>
              </a:rPr>
              <a:t>买家将纠纷升级为平台纠纷，此时卖家可以继续和买家沟通，希望他能关闭纠纷；如果协商不成功，也可以告知买家已经将证据交给平台，等待纠纷专员裁决。如果平台裁决退货退款，卖家要再次询问买家退货地址，并表达希望后续继续交易的期望。亚马逊平台也是一样的过程。</a:t>
            </a:r>
            <a:endParaRPr lang="zh-CN" altLang="en-US" sz="1600">
              <a:latin typeface="黑体" panose="02010609060101010101" charset="-122"/>
              <a:ea typeface="黑体" panose="02010609060101010101" charset="-122"/>
            </a:endParaRPr>
          </a:p>
        </p:txBody>
      </p:sp>
      <p:sp>
        <p:nvSpPr>
          <p:cNvPr id="34" name="矩形 33"/>
          <p:cNvSpPr/>
          <p:nvPr/>
        </p:nvSpPr>
        <p:spPr>
          <a:xfrm>
            <a:off x="689469" y="233665"/>
            <a:ext cx="3027680" cy="521970"/>
          </a:xfrm>
          <a:prstGeom prst="rect">
            <a:avLst/>
          </a:prstGeom>
        </p:spPr>
        <p:txBody>
          <a:bodyPr wrap="none">
            <a:spAutoFit/>
          </a:bodyPr>
          <a:lstStyle/>
          <a:p>
            <a:pPr algn="l"/>
            <a:r>
              <a:rPr lang="zh-CN" altLang="en-US" sz="2800" dirty="0">
                <a:solidFill>
                  <a:schemeClr val="tx1"/>
                </a:solidFill>
                <a:latin typeface="黑体" panose="02010609060101010101" charset="-122"/>
                <a:ea typeface="黑体" panose="02010609060101010101" charset="-122"/>
                <a:cs typeface="黑体" panose="02010609060101010101" charset="-122"/>
                <a:sym typeface="+mn-lt"/>
              </a:rPr>
              <a:t>提交平台裁决纠纷</a:t>
            </a:r>
            <a:endParaRPr lang="zh-CN" altLang="en-US" sz="2800" dirty="0">
              <a:solidFill>
                <a:schemeClr val="tx1"/>
              </a:solidFill>
              <a:latin typeface="黑体" panose="02010609060101010101" charset="-122"/>
              <a:ea typeface="黑体" panose="02010609060101010101" charset="-122"/>
              <a:cs typeface="黑体" panose="02010609060101010101" charset="-122"/>
              <a:sym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 name="矩形 33"/>
          <p:cNvSpPr/>
          <p:nvPr/>
        </p:nvSpPr>
        <p:spPr>
          <a:xfrm>
            <a:off x="689469" y="233665"/>
            <a:ext cx="3027680" cy="521970"/>
          </a:xfrm>
          <a:prstGeom prst="rect">
            <a:avLst/>
          </a:prstGeom>
        </p:spPr>
        <p:txBody>
          <a:bodyPr wrap="none">
            <a:spAutoFit/>
          </a:bodyPr>
          <a:lstStyle/>
          <a:p>
            <a:pPr algn="l"/>
            <a:r>
              <a:rPr lang="zh-CN" altLang="en-US" sz="2800" dirty="0">
                <a:solidFill>
                  <a:schemeClr val="tx1"/>
                </a:solidFill>
                <a:latin typeface="黑体" panose="02010609060101010101" charset="-122"/>
                <a:ea typeface="黑体" panose="02010609060101010101" charset="-122"/>
                <a:cs typeface="黑体" panose="02010609060101010101" charset="-122"/>
                <a:sym typeface="+mn-lt"/>
              </a:rPr>
              <a:t>提交平台裁决纠纷</a:t>
            </a:r>
            <a:endParaRPr lang="zh-CN" altLang="en-US" sz="2800" dirty="0">
              <a:solidFill>
                <a:schemeClr val="tx1"/>
              </a:solidFill>
              <a:latin typeface="黑体" panose="02010609060101010101" charset="-122"/>
              <a:ea typeface="黑体" panose="02010609060101010101" charset="-122"/>
              <a:cs typeface="黑体" panose="02010609060101010101" charset="-122"/>
              <a:sym typeface="+mn-lt"/>
            </a:endParaRPr>
          </a:p>
        </p:txBody>
      </p:sp>
      <p:grpSp>
        <p:nvGrpSpPr>
          <p:cNvPr id="14" name="组合 13"/>
          <p:cNvGrpSpPr/>
          <p:nvPr/>
        </p:nvGrpSpPr>
        <p:grpSpPr>
          <a:xfrm>
            <a:off x="1078230" y="1933575"/>
            <a:ext cx="6014720" cy="2559911"/>
            <a:chOff x="1440" y="3341"/>
            <a:chExt cx="11273" cy="5529"/>
          </a:xfrm>
        </p:grpSpPr>
        <p:sp>
          <p:nvSpPr>
            <p:cNvPr id="15" name="矩形 14"/>
            <p:cNvSpPr/>
            <p:nvPr/>
          </p:nvSpPr>
          <p:spPr>
            <a:xfrm>
              <a:off x="1440" y="3341"/>
              <a:ext cx="11273" cy="5529"/>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Subtitle 2"/>
            <p:cNvSpPr txBox="1"/>
            <p:nvPr/>
          </p:nvSpPr>
          <p:spPr>
            <a:xfrm>
              <a:off x="1706" y="3495"/>
              <a:ext cx="10958" cy="5273"/>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Customer,</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We sincerely regret that we have been unable to come to terms regarding your order (no: XXXXX) but we hope to bring this matter to a successful resolution. We have provided photo and/or video evidence to AliExpress. Whatever the outcome, we will continue to honor you as a valued customer and appreciate your giving us the opportunity to serve you. If you have any questions, please feel free to contact 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Best 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(your name)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
        <p:nvSpPr>
          <p:cNvPr id="17" name="泪滴形 16"/>
          <p:cNvSpPr/>
          <p:nvPr/>
        </p:nvSpPr>
        <p:spPr>
          <a:xfrm>
            <a:off x="741045" y="1364615"/>
            <a:ext cx="360045" cy="360045"/>
          </a:xfrm>
          <a:prstGeom prst="teardrop">
            <a:avLst/>
          </a:prstGeom>
          <a:solidFill>
            <a:srgbClr val="04C0BF"/>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cs typeface="黑体" panose="02010609060101010101" charset="-122"/>
            </a:endParaRPr>
          </a:p>
        </p:txBody>
      </p:sp>
      <p:sp>
        <p:nvSpPr>
          <p:cNvPr id="18" name="文本框 17"/>
          <p:cNvSpPr txBox="1"/>
          <p:nvPr/>
        </p:nvSpPr>
        <p:spPr>
          <a:xfrm>
            <a:off x="1184275" y="1339850"/>
            <a:ext cx="3326765" cy="398780"/>
          </a:xfrm>
          <a:prstGeom prst="rect">
            <a:avLst/>
          </a:prstGeom>
          <a:noFill/>
        </p:spPr>
        <p:txBody>
          <a:bodyPr wrap="square" rtlCol="0">
            <a:spAutoFit/>
          </a:bodyPr>
          <a:p>
            <a:pPr algn="l">
              <a:buClrTx/>
              <a:buSzTx/>
              <a:buFontTx/>
            </a:pPr>
            <a:r>
              <a:rPr lang="zh-CN" altLang="en-US" sz="2000" b="1" dirty="0">
                <a:solidFill>
                  <a:srgbClr val="00544F"/>
                </a:solidFill>
                <a:latin typeface="Arial" panose="020B0604020202020204" pitchFamily="34" charset="0"/>
                <a:ea typeface="黑体" panose="02010609060101010101" charset="-122"/>
                <a:cs typeface="Arial" panose="020B0604020202020204" pitchFamily="34" charset="0"/>
                <a:sym typeface="+mn-ea"/>
              </a:rPr>
              <a:t>Sample </a:t>
            </a:r>
            <a:r>
              <a:rPr lang="en-US" altLang="zh-CN" sz="2000" b="1" dirty="0">
                <a:solidFill>
                  <a:srgbClr val="00544F"/>
                </a:solidFill>
                <a:latin typeface="Arial" panose="020B0604020202020204" pitchFamily="34" charset="0"/>
                <a:ea typeface="黑体" panose="02010609060101010101" charset="-122"/>
                <a:cs typeface="Arial" panose="020B0604020202020204" pitchFamily="34" charset="0"/>
                <a:sym typeface="+mn-ea"/>
              </a:rPr>
              <a:t>1</a:t>
            </a:r>
            <a:endParaRPr lang="en-US" altLang="zh-CN" sz="2000" b="1" dirty="0">
              <a:solidFill>
                <a:srgbClr val="00544F"/>
              </a:solidFill>
              <a:latin typeface="Arial" panose="020B0604020202020204" pitchFamily="34" charset="0"/>
              <a:ea typeface="黑体" panose="02010609060101010101" charset="-122"/>
              <a:cs typeface="Arial" panose="020B0604020202020204" pitchFamily="34" charset="0"/>
              <a:sym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3" name="组合 2"/>
          <p:cNvGrpSpPr/>
          <p:nvPr/>
        </p:nvGrpSpPr>
        <p:grpSpPr>
          <a:xfrm>
            <a:off x="1087755" y="1344930"/>
            <a:ext cx="7352665" cy="3521594"/>
            <a:chOff x="1440" y="3341"/>
            <a:chExt cx="11273" cy="5529"/>
          </a:xfrm>
        </p:grpSpPr>
        <p:sp>
          <p:nvSpPr>
            <p:cNvPr id="8" name="矩形 7"/>
            <p:cNvSpPr/>
            <p:nvPr/>
          </p:nvSpPr>
          <p:spPr>
            <a:xfrm>
              <a:off x="1440" y="3341"/>
              <a:ext cx="11273" cy="5529"/>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Subtitle 2"/>
            <p:cNvSpPr txBox="1"/>
            <p:nvPr/>
          </p:nvSpPr>
          <p:spPr>
            <a:xfrm>
              <a:off x="1602" y="3426"/>
              <a:ext cx="10958" cy="5319"/>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Customer,</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We are pleased to inform you that as a result of Aliexpress's arbitration, we may bring the dispute to a successful resolution. Regarding your order(No:XXXX), you are eligible for a return or refund. We have already provided our return address on Aliexpress but we'll confirm it here as well: Contact name: Address: xxxxx  Zip Code: xxxxx Tel: xxxxxxxxx(very important for us to receive the item) Please also be reminded: 1. Returned goods must remain intact and in original condition 2. Remember to mark"Order No. And Returned Goods on the parcel. Please let me know your shipment tracking number so we may be able to better ensure there are no shipping delays and we can apply your refund to you as quickly as possible. We appreciate your cooperation and thank you for giving us the opportunity to serve you.</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Best 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(your name)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
        <p:nvSpPr>
          <p:cNvPr id="34" name="矩形 33"/>
          <p:cNvSpPr/>
          <p:nvPr/>
        </p:nvSpPr>
        <p:spPr>
          <a:xfrm>
            <a:off x="689469" y="233665"/>
            <a:ext cx="3027680" cy="521970"/>
          </a:xfrm>
          <a:prstGeom prst="rect">
            <a:avLst/>
          </a:prstGeom>
        </p:spPr>
        <p:txBody>
          <a:bodyPr wrap="none">
            <a:spAutoFit/>
          </a:bodyPr>
          <a:lstStyle/>
          <a:p>
            <a:pPr algn="l"/>
            <a:r>
              <a:rPr lang="zh-CN" altLang="en-US" sz="2800" dirty="0">
                <a:solidFill>
                  <a:schemeClr val="tx1"/>
                </a:solidFill>
                <a:latin typeface="黑体" panose="02010609060101010101" charset="-122"/>
                <a:ea typeface="黑体" panose="02010609060101010101" charset="-122"/>
                <a:cs typeface="黑体" panose="02010609060101010101" charset="-122"/>
                <a:sym typeface="+mn-lt"/>
              </a:rPr>
              <a:t>提交平台裁决纠纷</a:t>
            </a:r>
            <a:endParaRPr lang="zh-CN" altLang="en-US" sz="2800"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4" name="泪滴形 3"/>
          <p:cNvSpPr/>
          <p:nvPr/>
        </p:nvSpPr>
        <p:spPr>
          <a:xfrm>
            <a:off x="741045" y="862330"/>
            <a:ext cx="360045" cy="360045"/>
          </a:xfrm>
          <a:prstGeom prst="teardrop">
            <a:avLst/>
          </a:prstGeom>
          <a:solidFill>
            <a:srgbClr val="04C0BF"/>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cs typeface="黑体" panose="02010609060101010101" charset="-122"/>
            </a:endParaRPr>
          </a:p>
        </p:txBody>
      </p:sp>
      <p:sp>
        <p:nvSpPr>
          <p:cNvPr id="5" name="文本框 4"/>
          <p:cNvSpPr txBox="1"/>
          <p:nvPr/>
        </p:nvSpPr>
        <p:spPr>
          <a:xfrm>
            <a:off x="1184275" y="837565"/>
            <a:ext cx="3326765" cy="398780"/>
          </a:xfrm>
          <a:prstGeom prst="rect">
            <a:avLst/>
          </a:prstGeom>
          <a:noFill/>
        </p:spPr>
        <p:txBody>
          <a:bodyPr wrap="square" rtlCol="0">
            <a:spAutoFit/>
          </a:bodyPr>
          <a:p>
            <a:pPr algn="l">
              <a:buClrTx/>
              <a:buSzTx/>
              <a:buFontTx/>
            </a:pPr>
            <a:r>
              <a:rPr lang="zh-CN" altLang="en-US" sz="2000" b="1" dirty="0">
                <a:solidFill>
                  <a:srgbClr val="00544F"/>
                </a:solidFill>
                <a:latin typeface="Arial" panose="020B0604020202020204" pitchFamily="34" charset="0"/>
                <a:cs typeface="Arial" panose="020B0604020202020204" pitchFamily="34" charset="0"/>
                <a:sym typeface="+mn-ea"/>
              </a:rPr>
              <a:t>Sample </a:t>
            </a:r>
            <a:r>
              <a:rPr lang="en-US" altLang="zh-CN" sz="2000" b="1" dirty="0">
                <a:solidFill>
                  <a:srgbClr val="00544F"/>
                </a:solidFill>
                <a:latin typeface="Arial" panose="020B0604020202020204" pitchFamily="34" charset="0"/>
                <a:cs typeface="Arial" panose="020B0604020202020204" pitchFamily="34" charset="0"/>
                <a:sym typeface="+mn-ea"/>
              </a:rPr>
              <a:t>2</a:t>
            </a:r>
            <a:endParaRPr lang="en-US" altLang="zh-CN" sz="2000" b="1" dirty="0">
              <a:solidFill>
                <a:srgbClr val="00544F"/>
              </a:solidFill>
              <a:latin typeface="Arial" panose="020B0604020202020204" pitchFamily="34" charset="0"/>
              <a:cs typeface="Arial" panose="020B0604020202020204" pitchFamily="34" charset="0"/>
              <a:sym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l="163" t="53388" r="-163" b="28231"/>
          <a:stretch>
            <a:fillRect/>
          </a:stretch>
        </p:blipFill>
        <p:spPr bwMode="auto">
          <a:xfrm>
            <a:off x="0" y="2266294"/>
            <a:ext cx="9144239" cy="2898599"/>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2910790" y="1471564"/>
            <a:ext cx="3243580" cy="1014730"/>
          </a:xfrm>
          <a:prstGeom prst="rect">
            <a:avLst/>
          </a:prstGeom>
        </p:spPr>
        <p:txBody>
          <a:bodyPr wrap="none">
            <a:spAutoFit/>
          </a:bodyPr>
          <a:lstStyle/>
          <a:p>
            <a:r>
              <a:rPr lang="zh-CN" altLang="en-US" sz="6000" b="1" dirty="0" smtClean="0">
                <a:solidFill>
                  <a:srgbClr val="04C0BF"/>
                </a:solidFill>
                <a:latin typeface="黑体" panose="02010609060101010101" charset="-122"/>
                <a:ea typeface="黑体" panose="02010609060101010101" charset="-122"/>
                <a:cs typeface="黑体" panose="02010609060101010101" charset="-122"/>
              </a:rPr>
              <a:t>谢谢大家</a:t>
            </a:r>
            <a:endParaRPr lang="zh-CN" altLang="en-US" sz="6000" b="1" dirty="0" smtClean="0">
              <a:solidFill>
                <a:srgbClr val="04C0BF"/>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395345" y="439420"/>
            <a:ext cx="1877060" cy="645160"/>
          </a:xfrm>
          <a:prstGeom prst="rect">
            <a:avLst/>
          </a:prstGeom>
          <a:noFill/>
        </p:spPr>
        <p:txBody>
          <a:bodyPr wrap="square" rtlCol="0">
            <a:spAutoFit/>
          </a:bodyPr>
          <a:p>
            <a:r>
              <a:rPr lang="zh-CN" altLang="en-US" sz="3600">
                <a:latin typeface="黑体" panose="02010609060101010101" charset="-122"/>
                <a:ea typeface="黑体" panose="02010609060101010101" charset="-122"/>
                <a:cs typeface="黑体" panose="02010609060101010101" charset="-122"/>
              </a:rPr>
              <a:t>目  录</a:t>
            </a:r>
            <a:endParaRPr lang="zh-CN" altLang="en-US" sz="3600">
              <a:latin typeface="黑体" panose="02010609060101010101" charset="-122"/>
              <a:ea typeface="黑体" panose="02010609060101010101" charset="-122"/>
              <a:cs typeface="黑体" panose="02010609060101010101" charset="-122"/>
            </a:endParaRPr>
          </a:p>
        </p:txBody>
      </p:sp>
      <p:grpSp>
        <p:nvGrpSpPr>
          <p:cNvPr id="25" name="组合 24"/>
          <p:cNvGrpSpPr/>
          <p:nvPr/>
        </p:nvGrpSpPr>
        <p:grpSpPr>
          <a:xfrm>
            <a:off x="555625" y="1249680"/>
            <a:ext cx="619760" cy="3526790"/>
            <a:chOff x="1779" y="2194"/>
            <a:chExt cx="976" cy="5554"/>
          </a:xfrm>
        </p:grpSpPr>
        <p:grpSp>
          <p:nvGrpSpPr>
            <p:cNvPr id="15" name="组合 14"/>
            <p:cNvGrpSpPr/>
            <p:nvPr/>
          </p:nvGrpSpPr>
          <p:grpSpPr>
            <a:xfrm>
              <a:off x="1779" y="2194"/>
              <a:ext cx="976" cy="1060"/>
              <a:chOff x="1679" y="2194"/>
              <a:chExt cx="976" cy="1060"/>
            </a:xfrm>
          </p:grpSpPr>
          <p:sp>
            <p:nvSpPr>
              <p:cNvPr id="9" name="菱形 8"/>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14" name="文本框 13"/>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6.1</a:t>
                </a:r>
                <a:endParaRPr lang="en-US" altLang="zh-CN" sz="2000">
                  <a:cs typeface="黑体" panose="02010609060101010101" charset="-122"/>
                </a:endParaRPr>
              </a:p>
            </p:txBody>
          </p:sp>
        </p:grpSp>
        <p:grpSp>
          <p:nvGrpSpPr>
            <p:cNvPr id="16" name="组合 15"/>
            <p:cNvGrpSpPr/>
            <p:nvPr/>
          </p:nvGrpSpPr>
          <p:grpSpPr>
            <a:xfrm>
              <a:off x="1779" y="3692"/>
              <a:ext cx="976" cy="1060"/>
              <a:chOff x="1679" y="2194"/>
              <a:chExt cx="976" cy="1060"/>
            </a:xfrm>
          </p:grpSpPr>
          <p:sp>
            <p:nvSpPr>
              <p:cNvPr id="17" name="菱形 16"/>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18" name="文本框 17"/>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6.2</a:t>
                </a:r>
                <a:endParaRPr lang="en-US" altLang="zh-CN" sz="2000">
                  <a:cs typeface="黑体" panose="02010609060101010101" charset="-122"/>
                </a:endParaRPr>
              </a:p>
            </p:txBody>
          </p:sp>
        </p:grpSp>
        <p:grpSp>
          <p:nvGrpSpPr>
            <p:cNvPr id="19" name="组合 18"/>
            <p:cNvGrpSpPr/>
            <p:nvPr/>
          </p:nvGrpSpPr>
          <p:grpSpPr>
            <a:xfrm>
              <a:off x="1779" y="5190"/>
              <a:ext cx="976" cy="1060"/>
              <a:chOff x="1679" y="2194"/>
              <a:chExt cx="976" cy="1060"/>
            </a:xfrm>
          </p:grpSpPr>
          <p:sp>
            <p:nvSpPr>
              <p:cNvPr id="20" name="菱形 19"/>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21" name="文本框 20"/>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6.3</a:t>
                </a:r>
                <a:endParaRPr lang="en-US" altLang="zh-CN" sz="2000">
                  <a:cs typeface="黑体" panose="02010609060101010101" charset="-122"/>
                </a:endParaRPr>
              </a:p>
            </p:txBody>
          </p:sp>
        </p:grpSp>
        <p:grpSp>
          <p:nvGrpSpPr>
            <p:cNvPr id="22" name="组合 21"/>
            <p:cNvGrpSpPr/>
            <p:nvPr/>
          </p:nvGrpSpPr>
          <p:grpSpPr>
            <a:xfrm>
              <a:off x="1779" y="6688"/>
              <a:ext cx="976" cy="1060"/>
              <a:chOff x="1679" y="2194"/>
              <a:chExt cx="976" cy="1060"/>
            </a:xfrm>
          </p:grpSpPr>
          <p:sp>
            <p:nvSpPr>
              <p:cNvPr id="23" name="菱形 22"/>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24" name="文本框 23"/>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6.4</a:t>
                </a:r>
                <a:endParaRPr lang="en-US" altLang="zh-CN" sz="2000">
                  <a:cs typeface="黑体" panose="02010609060101010101" charset="-122"/>
                </a:endParaRPr>
              </a:p>
            </p:txBody>
          </p:sp>
        </p:grpSp>
      </p:grpSp>
      <p:grpSp>
        <p:nvGrpSpPr>
          <p:cNvPr id="30" name="组合 29"/>
          <p:cNvGrpSpPr/>
          <p:nvPr/>
        </p:nvGrpSpPr>
        <p:grpSpPr>
          <a:xfrm>
            <a:off x="1196975" y="1404620"/>
            <a:ext cx="3180715" cy="3275330"/>
            <a:chOff x="2789" y="2438"/>
            <a:chExt cx="5009" cy="5158"/>
          </a:xfrm>
        </p:grpSpPr>
        <p:sp>
          <p:nvSpPr>
            <p:cNvPr id="13" name="文本框 12"/>
            <p:cNvSpPr txBox="1"/>
            <p:nvPr/>
          </p:nvSpPr>
          <p:spPr>
            <a:xfrm>
              <a:off x="2789" y="2438"/>
              <a:ext cx="5009"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催促评价的方法</a:t>
              </a:r>
              <a:endParaRPr lang="zh-CN" altLang="en-US" sz="2000">
                <a:latin typeface="黑体" panose="02010609060101010101" charset="-122"/>
                <a:ea typeface="黑体" panose="02010609060101010101" charset="-122"/>
                <a:cs typeface="黑体" panose="02010609060101010101" charset="-122"/>
              </a:endParaRPr>
            </a:p>
          </p:txBody>
        </p:sp>
        <p:sp>
          <p:nvSpPr>
            <p:cNvPr id="26" name="文本框 25"/>
            <p:cNvSpPr txBox="1"/>
            <p:nvPr/>
          </p:nvSpPr>
          <p:spPr>
            <a:xfrm>
              <a:off x="2803" y="3709"/>
              <a:ext cx="4516" cy="1113"/>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修改评价及收到好评的沟通方法</a:t>
              </a:r>
              <a:endParaRPr lang="zh-CN" altLang="en-US" sz="2000">
                <a:latin typeface="黑体" panose="02010609060101010101" charset="-122"/>
                <a:ea typeface="黑体" panose="02010609060101010101" charset="-122"/>
                <a:cs typeface="黑体" panose="02010609060101010101" charset="-122"/>
              </a:endParaRPr>
            </a:p>
          </p:txBody>
        </p:sp>
        <p:sp>
          <p:nvSpPr>
            <p:cNvPr id="27" name="文本框 26"/>
            <p:cNvSpPr txBox="1"/>
            <p:nvPr/>
          </p:nvSpPr>
          <p:spPr>
            <a:xfrm>
              <a:off x="2789" y="5458"/>
              <a:ext cx="5009"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纠纷处理总流程</a:t>
              </a:r>
              <a:endParaRPr lang="zh-CN" altLang="en-US" sz="2000">
                <a:latin typeface="黑体" panose="02010609060101010101" charset="-122"/>
                <a:ea typeface="黑体" panose="02010609060101010101" charset="-122"/>
                <a:cs typeface="黑体" panose="02010609060101010101" charset="-122"/>
              </a:endParaRPr>
            </a:p>
          </p:txBody>
        </p:sp>
        <p:sp>
          <p:nvSpPr>
            <p:cNvPr id="28" name="文本框 27"/>
            <p:cNvSpPr txBox="1"/>
            <p:nvPr/>
          </p:nvSpPr>
          <p:spPr>
            <a:xfrm>
              <a:off x="2789" y="6968"/>
              <a:ext cx="5009"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纠纷开始前的处理方法</a:t>
              </a:r>
              <a:endParaRPr lang="zh-CN" altLang="en-US" sz="2000">
                <a:latin typeface="黑体" panose="02010609060101010101" charset="-122"/>
                <a:ea typeface="黑体" panose="02010609060101010101" charset="-122"/>
                <a:cs typeface="黑体" panose="02010609060101010101" charset="-122"/>
              </a:endParaRPr>
            </a:p>
          </p:txBody>
        </p:sp>
      </p:grpSp>
      <p:grpSp>
        <p:nvGrpSpPr>
          <p:cNvPr id="31" name="组合 30"/>
          <p:cNvGrpSpPr/>
          <p:nvPr/>
        </p:nvGrpSpPr>
        <p:grpSpPr>
          <a:xfrm>
            <a:off x="4503420" y="1254760"/>
            <a:ext cx="619760" cy="2575560"/>
            <a:chOff x="1779" y="2194"/>
            <a:chExt cx="976" cy="4056"/>
          </a:xfrm>
        </p:grpSpPr>
        <p:grpSp>
          <p:nvGrpSpPr>
            <p:cNvPr id="32" name="组合 31"/>
            <p:cNvGrpSpPr/>
            <p:nvPr/>
          </p:nvGrpSpPr>
          <p:grpSpPr>
            <a:xfrm>
              <a:off x="1779" y="2194"/>
              <a:ext cx="976" cy="1060"/>
              <a:chOff x="1679" y="2194"/>
              <a:chExt cx="976" cy="1060"/>
            </a:xfrm>
          </p:grpSpPr>
          <p:sp>
            <p:nvSpPr>
              <p:cNvPr id="33" name="菱形 32"/>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34" name="文本框 33"/>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6.5</a:t>
                </a:r>
                <a:endParaRPr lang="en-US" altLang="zh-CN" sz="2000">
                  <a:cs typeface="黑体" panose="02010609060101010101" charset="-122"/>
                </a:endParaRPr>
              </a:p>
            </p:txBody>
          </p:sp>
        </p:grpSp>
        <p:grpSp>
          <p:nvGrpSpPr>
            <p:cNvPr id="35" name="组合 34"/>
            <p:cNvGrpSpPr/>
            <p:nvPr/>
          </p:nvGrpSpPr>
          <p:grpSpPr>
            <a:xfrm>
              <a:off x="1779" y="3692"/>
              <a:ext cx="976" cy="1060"/>
              <a:chOff x="1679" y="2194"/>
              <a:chExt cx="976" cy="1060"/>
            </a:xfrm>
          </p:grpSpPr>
          <p:sp>
            <p:nvSpPr>
              <p:cNvPr id="36" name="菱形 35"/>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37" name="文本框 36"/>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6.6</a:t>
                </a:r>
                <a:endParaRPr lang="en-US" altLang="zh-CN" sz="2000">
                  <a:cs typeface="黑体" panose="02010609060101010101" charset="-122"/>
                </a:endParaRPr>
              </a:p>
            </p:txBody>
          </p:sp>
        </p:grpSp>
        <p:grpSp>
          <p:nvGrpSpPr>
            <p:cNvPr id="38" name="组合 37"/>
            <p:cNvGrpSpPr/>
            <p:nvPr/>
          </p:nvGrpSpPr>
          <p:grpSpPr>
            <a:xfrm>
              <a:off x="1779" y="5190"/>
              <a:ext cx="976" cy="1060"/>
              <a:chOff x="1679" y="2194"/>
              <a:chExt cx="976" cy="1060"/>
            </a:xfrm>
          </p:grpSpPr>
          <p:sp>
            <p:nvSpPr>
              <p:cNvPr id="39" name="菱形 38"/>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40" name="文本框 39"/>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6.7</a:t>
                </a:r>
                <a:endParaRPr lang="en-US" altLang="zh-CN" sz="2000">
                  <a:cs typeface="黑体" panose="02010609060101010101" charset="-122"/>
                </a:endParaRPr>
              </a:p>
            </p:txBody>
          </p:sp>
        </p:grpSp>
      </p:grpSp>
      <p:grpSp>
        <p:nvGrpSpPr>
          <p:cNvPr id="44" name="组合 43"/>
          <p:cNvGrpSpPr/>
          <p:nvPr/>
        </p:nvGrpSpPr>
        <p:grpSpPr>
          <a:xfrm>
            <a:off x="5116195" y="1413510"/>
            <a:ext cx="3771265" cy="2317115"/>
            <a:chOff x="2744" y="2437"/>
            <a:chExt cx="5939" cy="3649"/>
          </a:xfrm>
        </p:grpSpPr>
        <p:sp>
          <p:nvSpPr>
            <p:cNvPr id="45" name="文本框 44"/>
            <p:cNvSpPr txBox="1"/>
            <p:nvPr/>
          </p:nvSpPr>
          <p:spPr>
            <a:xfrm>
              <a:off x="2744" y="2437"/>
              <a:ext cx="5517"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纠纷开启时的处理方法</a:t>
              </a:r>
              <a:endParaRPr lang="zh-CN" altLang="en-US" sz="2000">
                <a:latin typeface="黑体" panose="02010609060101010101" charset="-122"/>
                <a:ea typeface="黑体" panose="02010609060101010101" charset="-122"/>
                <a:cs typeface="黑体" panose="02010609060101010101" charset="-122"/>
              </a:endParaRPr>
            </a:p>
          </p:txBody>
        </p:sp>
        <p:sp>
          <p:nvSpPr>
            <p:cNvPr id="46" name="文本框 45"/>
            <p:cNvSpPr txBox="1"/>
            <p:nvPr/>
          </p:nvSpPr>
          <p:spPr>
            <a:xfrm>
              <a:off x="2744" y="3948"/>
              <a:ext cx="5939"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纠纷升级为平台纠纷的处理方法</a:t>
              </a:r>
              <a:endParaRPr lang="zh-CN" altLang="en-US" sz="2000">
                <a:latin typeface="黑体" panose="02010609060101010101" charset="-122"/>
                <a:ea typeface="黑体" panose="02010609060101010101" charset="-122"/>
                <a:cs typeface="黑体" panose="02010609060101010101" charset="-122"/>
              </a:endParaRPr>
            </a:p>
          </p:txBody>
        </p:sp>
        <p:sp>
          <p:nvSpPr>
            <p:cNvPr id="47" name="文本框 46"/>
            <p:cNvSpPr txBox="1"/>
            <p:nvPr/>
          </p:nvSpPr>
          <p:spPr>
            <a:xfrm>
              <a:off x="2759" y="5458"/>
              <a:ext cx="5563"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客户维护的方法</a:t>
              </a:r>
              <a:endParaRPr lang="zh-CN" altLang="en-US" sz="2000">
                <a:latin typeface="黑体" panose="02010609060101010101" charset="-122"/>
                <a:ea typeface="黑体" panose="02010609060101010101" charset="-122"/>
                <a:cs typeface="黑体" panose="02010609060101010101" charset="-122"/>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任意多边形 241"/>
          <p:cNvSpPr/>
          <p:nvPr/>
        </p:nvSpPr>
        <p:spPr>
          <a:xfrm>
            <a:off x="-3334" y="2561590"/>
            <a:ext cx="3499961" cy="916305"/>
          </a:xfrm>
          <a:custGeom>
            <a:avLst/>
            <a:gdLst>
              <a:gd name="connsiteX0" fmla="*/ 1 w 8461"/>
              <a:gd name="connsiteY0" fmla="*/ 662 h 1624"/>
              <a:gd name="connsiteX1" fmla="*/ 9 w 8461"/>
              <a:gd name="connsiteY1" fmla="*/ 0 h 1624"/>
              <a:gd name="connsiteX2" fmla="*/ 7652 w 8461"/>
              <a:gd name="connsiteY2" fmla="*/ 0 h 1624"/>
              <a:gd name="connsiteX3" fmla="*/ 8462 w 8461"/>
              <a:gd name="connsiteY3" fmla="*/ 810 h 1624"/>
              <a:gd name="connsiteX4" fmla="*/ 8462 w 8461"/>
              <a:gd name="connsiteY4" fmla="*/ 810 h 1624"/>
              <a:gd name="connsiteX5" fmla="*/ 7652 w 8461"/>
              <a:gd name="connsiteY5" fmla="*/ 1620 h 1624"/>
              <a:gd name="connsiteX6" fmla="*/ 834 w 8461"/>
              <a:gd name="connsiteY6" fmla="*/ 1607 h 1624"/>
              <a:gd name="connsiteX7" fmla="*/ 2712 w 8461"/>
              <a:gd name="connsiteY7" fmla="*/ 1615 h 1624"/>
              <a:gd name="connsiteX8" fmla="*/ 1614 w 8461"/>
              <a:gd name="connsiteY8" fmla="*/ 1600 h 1624"/>
              <a:gd name="connsiteX9" fmla="*/ 6 w 8461"/>
              <a:gd name="connsiteY9" fmla="*/ 1600 h 1624"/>
              <a:gd name="connsiteX10" fmla="*/ 1 w 8461"/>
              <a:gd name="connsiteY10" fmla="*/ 662 h 1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62" h="1624">
                <a:moveTo>
                  <a:pt x="1" y="662"/>
                </a:moveTo>
                <a:cubicBezTo>
                  <a:pt x="1" y="215"/>
                  <a:pt x="-4" y="1588"/>
                  <a:pt x="9" y="0"/>
                </a:cubicBezTo>
                <a:lnTo>
                  <a:pt x="7652" y="0"/>
                </a:lnTo>
                <a:cubicBezTo>
                  <a:pt x="8100" y="0"/>
                  <a:pt x="8462" y="363"/>
                  <a:pt x="8462" y="810"/>
                </a:cubicBezTo>
                <a:lnTo>
                  <a:pt x="8462" y="810"/>
                </a:lnTo>
                <a:cubicBezTo>
                  <a:pt x="8462" y="1257"/>
                  <a:pt x="8100" y="1620"/>
                  <a:pt x="7652" y="1620"/>
                </a:cubicBezTo>
                <a:lnTo>
                  <a:pt x="834" y="1607"/>
                </a:lnTo>
                <a:cubicBezTo>
                  <a:pt x="11" y="1606"/>
                  <a:pt x="2600" y="1616"/>
                  <a:pt x="2712" y="1615"/>
                </a:cubicBezTo>
                <a:cubicBezTo>
                  <a:pt x="2824" y="1614"/>
                  <a:pt x="2065" y="1603"/>
                  <a:pt x="1614" y="1600"/>
                </a:cubicBezTo>
                <a:cubicBezTo>
                  <a:pt x="1614" y="1597"/>
                  <a:pt x="118" y="1656"/>
                  <a:pt x="6" y="1600"/>
                </a:cubicBezTo>
                <a:cubicBezTo>
                  <a:pt x="6" y="1543"/>
                  <a:pt x="1" y="929"/>
                  <a:pt x="1" y="662"/>
                </a:cubicBezTo>
                <a:close/>
              </a:path>
            </a:pathLst>
          </a:cu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39" name="任意多边形 238"/>
          <p:cNvSpPr/>
          <p:nvPr/>
        </p:nvSpPr>
        <p:spPr>
          <a:xfrm>
            <a:off x="2220278" y="1792923"/>
            <a:ext cx="6945154" cy="2478881"/>
          </a:xfrm>
          <a:custGeom>
            <a:avLst/>
            <a:gdLst>
              <a:gd name="connsiteX0" fmla="*/ 13416 w 13443"/>
              <a:gd name="connsiteY0" fmla="*/ 754 h 5205"/>
              <a:gd name="connsiteX1" fmla="*/ 13416 w 13443"/>
              <a:gd name="connsiteY1" fmla="*/ 38 h 5205"/>
              <a:gd name="connsiteX2" fmla="*/ 13413 w 13443"/>
              <a:gd name="connsiteY2" fmla="*/ 753 h 5205"/>
              <a:gd name="connsiteX3" fmla="*/ 13423 w 13443"/>
              <a:gd name="connsiteY3" fmla="*/ 4333 h 5205"/>
              <a:gd name="connsiteX4" fmla="*/ 13443 w 13443"/>
              <a:gd name="connsiteY4" fmla="*/ 5203 h 5205"/>
              <a:gd name="connsiteX5" fmla="*/ 13424 w 13443"/>
              <a:gd name="connsiteY5" fmla="*/ 5205 h 5205"/>
              <a:gd name="connsiteX6" fmla="*/ 2603 w 13443"/>
              <a:gd name="connsiteY6" fmla="*/ 5205 h 5205"/>
              <a:gd name="connsiteX7" fmla="*/ 0 w 13443"/>
              <a:gd name="connsiteY7" fmla="*/ 2603 h 5205"/>
              <a:gd name="connsiteX8" fmla="*/ 2603 w 13443"/>
              <a:gd name="connsiteY8" fmla="*/ 0 h 5205"/>
              <a:gd name="connsiteX9" fmla="*/ 13400 w 13443"/>
              <a:gd name="connsiteY9" fmla="*/ 5 h 5205"/>
              <a:gd name="connsiteX10" fmla="*/ 13416 w 13443"/>
              <a:gd name="connsiteY10" fmla="*/ 754 h 5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443" h="5205">
                <a:moveTo>
                  <a:pt x="13416" y="754"/>
                </a:moveTo>
                <a:cubicBezTo>
                  <a:pt x="13419" y="760"/>
                  <a:pt x="13417" y="38"/>
                  <a:pt x="13416" y="38"/>
                </a:cubicBezTo>
                <a:cubicBezTo>
                  <a:pt x="13418" y="163"/>
                  <a:pt x="13413" y="43"/>
                  <a:pt x="13413" y="753"/>
                </a:cubicBezTo>
                <a:cubicBezTo>
                  <a:pt x="13417" y="1474"/>
                  <a:pt x="13414" y="3586"/>
                  <a:pt x="13423" y="4333"/>
                </a:cubicBezTo>
                <a:cubicBezTo>
                  <a:pt x="13434" y="5204"/>
                  <a:pt x="13443" y="5058"/>
                  <a:pt x="13443" y="5203"/>
                </a:cubicBezTo>
                <a:lnTo>
                  <a:pt x="13424" y="5205"/>
                </a:lnTo>
                <a:lnTo>
                  <a:pt x="2603" y="5205"/>
                </a:lnTo>
                <a:cubicBezTo>
                  <a:pt x="1165" y="5205"/>
                  <a:pt x="0" y="4040"/>
                  <a:pt x="0" y="2603"/>
                </a:cubicBezTo>
                <a:cubicBezTo>
                  <a:pt x="0" y="1165"/>
                  <a:pt x="1165" y="0"/>
                  <a:pt x="2603" y="0"/>
                </a:cubicBezTo>
                <a:lnTo>
                  <a:pt x="13400" y="5"/>
                </a:lnTo>
                <a:lnTo>
                  <a:pt x="13416" y="754"/>
                </a:lnTo>
                <a:close/>
              </a:path>
            </a:pathLst>
          </a:custGeom>
          <a:solidFill>
            <a:srgbClr val="01A8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45" name="文本框 244"/>
          <p:cNvSpPr txBox="1"/>
          <p:nvPr/>
        </p:nvSpPr>
        <p:spPr>
          <a:xfrm>
            <a:off x="3381375" y="2407920"/>
            <a:ext cx="4919980" cy="1337945"/>
          </a:xfrm>
          <a:prstGeom prst="rect">
            <a:avLst/>
          </a:prstGeom>
          <a:noFill/>
        </p:spPr>
        <p:txBody>
          <a:bodyPr wrap="square" rtlCol="0">
            <a:spAutoFit/>
          </a:bodyPr>
          <a:lstStyle/>
          <a:p>
            <a:pPr algn="r"/>
            <a:r>
              <a:rPr lang="zh-CN" altLang="en-US" sz="4050" b="1" dirty="0" smtClean="0">
                <a:solidFill>
                  <a:schemeClr val="bg1"/>
                </a:solidFill>
                <a:latin typeface="黑体" panose="02010609060101010101" charset="-122"/>
                <a:ea typeface="黑体" panose="02010609060101010101" charset="-122"/>
              </a:rPr>
              <a:t>纠纷升级为平台纠纷的处理方法</a:t>
            </a:r>
            <a:endParaRPr lang="zh-CN" altLang="en-US" sz="4050" b="1" dirty="0" smtClean="0">
              <a:solidFill>
                <a:schemeClr val="bg1"/>
              </a:solidFill>
              <a:latin typeface="黑体" panose="02010609060101010101" charset="-122"/>
              <a:ea typeface="黑体" panose="02010609060101010101" charset="-122"/>
            </a:endParaRPr>
          </a:p>
        </p:txBody>
      </p:sp>
      <p:sp>
        <p:nvSpPr>
          <p:cNvPr id="2" name="文本框 1"/>
          <p:cNvSpPr txBox="1"/>
          <p:nvPr/>
        </p:nvSpPr>
        <p:spPr>
          <a:xfrm>
            <a:off x="690086" y="2672080"/>
            <a:ext cx="1038225" cy="714375"/>
          </a:xfrm>
          <a:prstGeom prst="rect">
            <a:avLst/>
          </a:prstGeom>
          <a:noFill/>
        </p:spPr>
        <p:txBody>
          <a:bodyPr wrap="square" rtlCol="0">
            <a:spAutoFit/>
          </a:bodyPr>
          <a:p>
            <a:r>
              <a:rPr lang="en-US" altLang="zh-CN" sz="4050" b="1">
                <a:solidFill>
                  <a:schemeClr val="tx1"/>
                </a:solidFill>
                <a:latin typeface="黑体" panose="02010609060101010101" charset="-122"/>
                <a:ea typeface="黑体" panose="02010609060101010101" charset="-122"/>
              </a:rPr>
              <a:t>6.6</a:t>
            </a:r>
            <a:endParaRPr lang="en-US" altLang="zh-CN" sz="4050" b="1">
              <a:solidFill>
                <a:schemeClr val="tx1"/>
              </a:solidFill>
              <a:latin typeface="黑体" panose="02010609060101010101" charset="-122"/>
              <a:ea typeface="黑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矩形 13"/>
          <p:cNvSpPr/>
          <p:nvPr/>
        </p:nvSpPr>
        <p:spPr>
          <a:xfrm>
            <a:off x="4678045" y="594360"/>
            <a:ext cx="2884170" cy="645160"/>
          </a:xfrm>
          <a:prstGeom prst="rect">
            <a:avLst/>
          </a:prstGeom>
        </p:spPr>
        <p:txBody>
          <a:bodyPr wrap="square">
            <a:spAutoFit/>
          </a:bodyPr>
          <a:lstStyle/>
          <a:p>
            <a:pPr algn="ctr"/>
            <a:r>
              <a:rPr lang="zh-CN" altLang="en-US" sz="3600" dirty="0">
                <a:solidFill>
                  <a:srgbClr val="5E799A"/>
                </a:solidFill>
                <a:latin typeface="黑体" panose="02010609060101010101" charset="-122"/>
                <a:ea typeface="黑体" panose="02010609060101010101" charset="-122"/>
                <a:cs typeface="黑体" panose="02010609060101010101" charset="-122"/>
                <a:sym typeface="+mn-lt"/>
              </a:rPr>
              <a:t>课程</a:t>
            </a:r>
            <a:r>
              <a:rPr lang="zh-CN" altLang="en-US" sz="3600" dirty="0">
                <a:solidFill>
                  <a:srgbClr val="5E799A"/>
                </a:solidFill>
                <a:latin typeface="黑体" panose="02010609060101010101" charset="-122"/>
                <a:ea typeface="黑体" panose="02010609060101010101" charset="-122"/>
                <a:cs typeface="黑体" panose="02010609060101010101" charset="-122"/>
                <a:sym typeface="+mn-lt"/>
              </a:rPr>
              <a:t>内容</a:t>
            </a:r>
            <a:endParaRPr lang="zh-CN" altLang="en-US" sz="3600" dirty="0">
              <a:solidFill>
                <a:srgbClr val="5E799A"/>
              </a:solidFill>
              <a:latin typeface="黑体" panose="02010609060101010101" charset="-122"/>
              <a:ea typeface="黑体" panose="02010609060101010101" charset="-122"/>
              <a:cs typeface="黑体" panose="02010609060101010101" charset="-122"/>
              <a:sym typeface="+mn-lt"/>
            </a:endParaRPr>
          </a:p>
        </p:txBody>
      </p:sp>
      <p:sp>
        <p:nvSpPr>
          <p:cNvPr id="32" name="矩形 31"/>
          <p:cNvSpPr/>
          <p:nvPr/>
        </p:nvSpPr>
        <p:spPr>
          <a:xfrm>
            <a:off x="467893" y="690585"/>
            <a:ext cx="3510939" cy="3921388"/>
          </a:xfrm>
          <a:prstGeom prst="rect">
            <a:avLst/>
          </a:prstGeom>
          <a:blipFill>
            <a:blip r:embed="rId1"/>
            <a:srcRect/>
            <a:stretch>
              <a:fillRect l="-33860" r="-3367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16" name="矩形 15"/>
          <p:cNvSpPr/>
          <p:nvPr/>
        </p:nvSpPr>
        <p:spPr>
          <a:xfrm>
            <a:off x="5133340" y="2113915"/>
            <a:ext cx="3270250" cy="398780"/>
          </a:xfrm>
          <a:prstGeom prst="rect">
            <a:avLst/>
          </a:prstGeom>
        </p:spPr>
        <p:txBody>
          <a:bodyPr wrap="square">
            <a:spAutoFit/>
          </a:bodyPr>
          <a:lstStyle/>
          <a:p>
            <a:pPr algn="l"/>
            <a:r>
              <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卖方过错，给予退款或退货</a:t>
            </a:r>
            <a:endPar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18" name="矩形 17"/>
          <p:cNvSpPr/>
          <p:nvPr/>
        </p:nvSpPr>
        <p:spPr>
          <a:xfrm>
            <a:off x="5133340" y="3208655"/>
            <a:ext cx="2536190" cy="398780"/>
          </a:xfrm>
          <a:prstGeom prst="rect">
            <a:avLst/>
          </a:prstGeom>
        </p:spPr>
        <p:txBody>
          <a:bodyPr wrap="square">
            <a:spAutoFit/>
          </a:bodyPr>
          <a:lstStyle/>
          <a:p>
            <a:pPr algn="l"/>
            <a:r>
              <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提交平台裁决纠纷</a:t>
            </a:r>
            <a:endPar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grpSp>
        <p:nvGrpSpPr>
          <p:cNvPr id="2" name="组合 1"/>
          <p:cNvGrpSpPr/>
          <p:nvPr/>
        </p:nvGrpSpPr>
        <p:grpSpPr>
          <a:xfrm rot="0">
            <a:off x="4632325" y="2069465"/>
            <a:ext cx="462280" cy="448310"/>
            <a:chOff x="7423" y="2807"/>
            <a:chExt cx="728" cy="706"/>
          </a:xfrm>
        </p:grpSpPr>
        <p:sp>
          <p:nvSpPr>
            <p:cNvPr id="20" name="矩形 19"/>
            <p:cNvSpPr/>
            <p:nvPr/>
          </p:nvSpPr>
          <p:spPr>
            <a:xfrm>
              <a:off x="7423" y="2807"/>
              <a:ext cx="689" cy="689"/>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22" name="矩形 21"/>
            <p:cNvSpPr/>
            <p:nvPr/>
          </p:nvSpPr>
          <p:spPr>
            <a:xfrm>
              <a:off x="7423" y="2836"/>
              <a:ext cx="728" cy="677"/>
            </a:xfrm>
            <a:prstGeom prst="rect">
              <a:avLst/>
            </a:prstGeom>
            <a:ln>
              <a:noFill/>
            </a:ln>
          </p:spPr>
          <p:txBody>
            <a:bodyPr wrap="none">
              <a:spAutoFit/>
            </a:bodyPr>
            <a:lstStyle/>
            <a:p>
              <a:r>
                <a:rPr lang="en-US" altLang="zh-CN" sz="22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rPr>
                <a:t>01</a:t>
              </a:r>
              <a:endParaRPr lang="en-US" altLang="zh-CN" sz="22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grpSp>
      <p:grpSp>
        <p:nvGrpSpPr>
          <p:cNvPr id="3" name="组合 2"/>
          <p:cNvGrpSpPr/>
          <p:nvPr/>
        </p:nvGrpSpPr>
        <p:grpSpPr>
          <a:xfrm rot="0">
            <a:off x="4632325" y="3140075"/>
            <a:ext cx="449580" cy="460375"/>
            <a:chOff x="7423" y="4093"/>
            <a:chExt cx="708" cy="725"/>
          </a:xfrm>
        </p:grpSpPr>
        <p:sp>
          <p:nvSpPr>
            <p:cNvPr id="21" name="矩形 20"/>
            <p:cNvSpPr/>
            <p:nvPr/>
          </p:nvSpPr>
          <p:spPr>
            <a:xfrm>
              <a:off x="7423" y="4093"/>
              <a:ext cx="689" cy="689"/>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23" name="矩形 22"/>
            <p:cNvSpPr/>
            <p:nvPr/>
          </p:nvSpPr>
          <p:spPr>
            <a:xfrm>
              <a:off x="7427" y="4123"/>
              <a:ext cx="704" cy="695"/>
            </a:xfrm>
            <a:prstGeom prst="rect">
              <a:avLst/>
            </a:prstGeom>
            <a:ln>
              <a:noFill/>
            </a:ln>
          </p:spPr>
          <p:txBody>
            <a:bodyPr wrap="none">
              <a:spAutoFit/>
            </a:bodyPr>
            <a:lstStyle/>
            <a:p>
              <a:r>
                <a:rPr lang="en-US" altLang="zh-CN" sz="22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rPr>
                <a:t>02</a:t>
              </a:r>
              <a:endParaRPr lang="en-US" altLang="zh-CN" sz="22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b="80019"/>
          <a:stretch>
            <a:fillRect/>
          </a:stretch>
        </p:blipFill>
        <p:spPr bwMode="auto">
          <a:xfrm>
            <a:off x="0" y="48"/>
            <a:ext cx="9144239" cy="315088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6186095" y="2031263"/>
            <a:ext cx="1097280" cy="1198880"/>
          </a:xfrm>
          <a:prstGeom prst="rect">
            <a:avLst/>
          </a:prstGeom>
        </p:spPr>
        <p:txBody>
          <a:bodyPr wrap="none">
            <a:spAutoFit/>
          </a:bodyPr>
          <a:lstStyle/>
          <a:p>
            <a:pPr algn="r"/>
            <a:r>
              <a:rPr lang="en-US" altLang="zh-CN" sz="7200" b="1" dirty="0" smtClean="0">
                <a:solidFill>
                  <a:schemeClr val="accent5">
                    <a:lumMod val="75000"/>
                  </a:schemeClr>
                </a:solidFill>
                <a:latin typeface="黑体" panose="02010609060101010101" charset="-122"/>
                <a:cs typeface="黑体" panose="02010609060101010101" charset="-122"/>
              </a:rPr>
              <a:t>01</a:t>
            </a:r>
            <a:endParaRPr lang="zh-CN" altLang="en-US" sz="7200" b="1" dirty="0">
              <a:solidFill>
                <a:schemeClr val="accent5">
                  <a:lumMod val="75000"/>
                </a:schemeClr>
              </a:solidFill>
              <a:latin typeface="黑体" panose="02010609060101010101" charset="-122"/>
              <a:cs typeface="黑体" panose="02010609060101010101" charset="-122"/>
            </a:endParaRPr>
          </a:p>
        </p:txBody>
      </p:sp>
      <p:sp>
        <p:nvSpPr>
          <p:cNvPr id="5" name="矩形 4"/>
          <p:cNvSpPr/>
          <p:nvPr/>
        </p:nvSpPr>
        <p:spPr>
          <a:xfrm>
            <a:off x="1917700" y="3345815"/>
            <a:ext cx="6516370" cy="706755"/>
          </a:xfrm>
          <a:prstGeom prst="rect">
            <a:avLst/>
          </a:prstGeom>
        </p:spPr>
        <p:txBody>
          <a:bodyPr wrap="square">
            <a:spAutoFit/>
          </a:bodyPr>
          <a:lstStyle/>
          <a:p>
            <a:pPr algn="l"/>
            <a:r>
              <a:rPr lang="zh-CN" altLang="en-US"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卖方过错，给予退款或退货</a:t>
            </a:r>
            <a:endParaRPr lang="zh-CN" altLang="en-US"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矩形 33"/>
          <p:cNvSpPr/>
          <p:nvPr/>
        </p:nvSpPr>
        <p:spPr>
          <a:xfrm>
            <a:off x="689469" y="233665"/>
            <a:ext cx="4450080" cy="521970"/>
          </a:xfrm>
          <a:prstGeom prst="rect">
            <a:avLst/>
          </a:prstGeom>
        </p:spPr>
        <p:txBody>
          <a:bodyPr wrap="none">
            <a:spAutoFit/>
          </a:bodyPr>
          <a:lstStyle/>
          <a:p>
            <a:pPr algn="l"/>
            <a:r>
              <a:rPr lang="zh-CN" altLang="en-US" sz="2800" dirty="0">
                <a:solidFill>
                  <a:schemeClr val="tx1"/>
                </a:solidFill>
                <a:latin typeface="黑体" panose="02010609060101010101" charset="-122"/>
                <a:ea typeface="黑体" panose="02010609060101010101" charset="-122"/>
                <a:cs typeface="黑体" panose="02010609060101010101" charset="-122"/>
                <a:sym typeface="+mn-lt"/>
              </a:rPr>
              <a:t>卖方过错，给予退款或退货</a:t>
            </a:r>
            <a:endParaRPr lang="zh-CN" altLang="en-US" sz="2800"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5" name="文本框 4"/>
          <p:cNvSpPr txBox="1"/>
          <p:nvPr/>
        </p:nvSpPr>
        <p:spPr>
          <a:xfrm>
            <a:off x="1619250" y="1208405"/>
            <a:ext cx="6644640" cy="730885"/>
          </a:xfrm>
          <a:prstGeom prst="rect">
            <a:avLst/>
          </a:prstGeom>
          <a:noFill/>
        </p:spPr>
        <p:txBody>
          <a:bodyPr wrap="square" rtlCol="0">
            <a:spAutoFit/>
          </a:bodyPr>
          <a:p>
            <a:pPr algn="just" fontAlgn="auto">
              <a:lnSpc>
                <a:spcPct val="130000"/>
              </a:lnSpc>
            </a:pPr>
            <a:r>
              <a:rPr lang="zh-CN" altLang="en-US" sz="1600">
                <a:solidFill>
                  <a:schemeClr val="tx1"/>
                </a:solidFill>
                <a:latin typeface="黑体" panose="02010609060101010101" charset="-122"/>
                <a:ea typeface="黑体" panose="02010609060101010101" charset="-122"/>
              </a:rPr>
              <a:t>纠纷升级为平台纠纷，可能存在多种情况，包括</a:t>
            </a:r>
            <a:r>
              <a:rPr lang="zh-CN" altLang="en-US" sz="1600" b="1">
                <a:solidFill>
                  <a:schemeClr val="tx1"/>
                </a:solidFill>
                <a:latin typeface="黑体" panose="02010609060101010101" charset="-122"/>
                <a:ea typeface="黑体" panose="02010609060101010101" charset="-122"/>
              </a:rPr>
              <a:t>双方有无及时响应</a:t>
            </a:r>
            <a:r>
              <a:rPr lang="zh-CN" altLang="en-US" sz="1600">
                <a:solidFill>
                  <a:schemeClr val="tx1"/>
                </a:solidFill>
                <a:latin typeface="黑体" panose="02010609060101010101" charset="-122"/>
                <a:ea typeface="黑体" panose="02010609060101010101" charset="-122"/>
              </a:rPr>
              <a:t>、</a:t>
            </a:r>
            <a:r>
              <a:rPr lang="zh-CN" altLang="en-US" sz="1600" b="1">
                <a:solidFill>
                  <a:schemeClr val="tx1"/>
                </a:solidFill>
                <a:latin typeface="黑体" panose="02010609060101010101" charset="-122"/>
                <a:ea typeface="黑体" panose="02010609060101010101" charset="-122"/>
              </a:rPr>
              <a:t>是否一直在有效协商</a:t>
            </a:r>
            <a:r>
              <a:rPr lang="zh-CN" altLang="en-US" sz="1600">
                <a:solidFill>
                  <a:schemeClr val="tx1"/>
                </a:solidFill>
                <a:latin typeface="黑体" panose="02010609060101010101" charset="-122"/>
                <a:ea typeface="黑体" panose="02010609060101010101" charset="-122"/>
              </a:rPr>
              <a:t>、</a:t>
            </a:r>
            <a:r>
              <a:rPr lang="zh-CN" altLang="en-US" sz="1600" b="1">
                <a:solidFill>
                  <a:schemeClr val="tx1"/>
                </a:solidFill>
                <a:latin typeface="黑体" panose="02010609060101010101" charset="-122"/>
                <a:ea typeface="黑体" panose="02010609060101010101" charset="-122"/>
              </a:rPr>
              <a:t>是否某一方有另一方不能接受的要求</a:t>
            </a:r>
            <a:r>
              <a:rPr lang="zh-CN" altLang="en-US" sz="1600">
                <a:solidFill>
                  <a:schemeClr val="tx1"/>
                </a:solidFill>
                <a:latin typeface="黑体" panose="02010609060101010101" charset="-122"/>
                <a:ea typeface="黑体" panose="02010609060101010101" charset="-122"/>
              </a:rPr>
              <a:t>等。</a:t>
            </a:r>
            <a:endParaRPr lang="zh-CN" altLang="en-US" sz="1600">
              <a:solidFill>
                <a:schemeClr val="tx1"/>
              </a:solidFill>
              <a:latin typeface="黑体" panose="02010609060101010101" charset="-122"/>
              <a:ea typeface="黑体" panose="02010609060101010101" charset="-122"/>
            </a:endParaRPr>
          </a:p>
        </p:txBody>
      </p:sp>
      <p:sp>
        <p:nvSpPr>
          <p:cNvPr id="3" name="文本框 2"/>
          <p:cNvSpPr txBox="1"/>
          <p:nvPr/>
        </p:nvSpPr>
        <p:spPr>
          <a:xfrm>
            <a:off x="765175" y="2601595"/>
            <a:ext cx="7470140" cy="1050925"/>
          </a:xfrm>
          <a:prstGeom prst="rect">
            <a:avLst/>
          </a:prstGeom>
          <a:noFill/>
        </p:spPr>
        <p:txBody>
          <a:bodyPr wrap="square" rtlCol="0">
            <a:spAutoFit/>
          </a:bodyPr>
          <a:p>
            <a:pPr algn="just" fontAlgn="auto">
              <a:lnSpc>
                <a:spcPct val="130000"/>
              </a:lnSpc>
            </a:pPr>
            <a:r>
              <a:rPr lang="zh-CN" altLang="en-US" sz="1600">
                <a:latin typeface="黑体" panose="02010609060101010101" charset="-122"/>
                <a:ea typeface="黑体" panose="02010609060101010101" charset="-122"/>
                <a:cs typeface="黑体" panose="02010609060101010101" charset="-122"/>
                <a:sym typeface="+mn-ea"/>
              </a:rPr>
              <a:t>在纠纷开启阶段，卖家要核实买家投诉的原因，根据投诉原因再提供有效的证据。卖家要查看买家的留言和反馈的问题，及时地进行有效的沟通，争取在</a:t>
            </a:r>
            <a:r>
              <a:rPr lang="zh-CN" altLang="en-US" sz="1600" b="1">
                <a:latin typeface="黑体" panose="02010609060101010101" charset="-122"/>
                <a:ea typeface="黑体" panose="02010609060101010101" charset="-122"/>
                <a:cs typeface="黑体" panose="02010609060101010101" charset="-122"/>
                <a:sym typeface="+mn-ea"/>
              </a:rPr>
              <a:t>3天内</a:t>
            </a:r>
            <a:r>
              <a:rPr lang="zh-CN" altLang="en-US" sz="1600">
                <a:latin typeface="黑体" panose="02010609060101010101" charset="-122"/>
                <a:ea typeface="黑体" panose="02010609060101010101" charset="-122"/>
                <a:cs typeface="黑体" panose="02010609060101010101" charset="-122"/>
                <a:sym typeface="+mn-ea"/>
              </a:rPr>
              <a:t>协商一致解决方案。如果问题已经解决，可以引导买家关闭纠纷。</a:t>
            </a:r>
            <a:endParaRPr lang="zh-CN" altLang="en-US" sz="1600">
              <a:solidFill>
                <a:schemeClr val="tx1"/>
              </a:solidFill>
              <a:latin typeface="黑体" panose="02010609060101010101" charset="-122"/>
              <a:ea typeface="黑体" panose="02010609060101010101" charset="-122"/>
              <a:cs typeface="黑体" panose="02010609060101010101" charset="-122"/>
            </a:endParaRPr>
          </a:p>
        </p:txBody>
      </p:sp>
      <p:pic>
        <p:nvPicPr>
          <p:cNvPr id="4" name="图片 3" descr="3471243"/>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45185" y="1216660"/>
            <a:ext cx="701040" cy="70104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5243830" y="1816735"/>
            <a:ext cx="2149475" cy="2312035"/>
          </a:xfrm>
          <a:prstGeom prst="rect">
            <a:avLst/>
          </a:prstGeom>
          <a:solidFill>
            <a:srgbClr val="0080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文本框 1"/>
          <p:cNvSpPr txBox="1"/>
          <p:nvPr/>
        </p:nvSpPr>
        <p:spPr>
          <a:xfrm>
            <a:off x="5297805" y="1946910"/>
            <a:ext cx="2063115" cy="2011045"/>
          </a:xfrm>
          <a:prstGeom prst="rect">
            <a:avLst/>
          </a:prstGeom>
          <a:noFill/>
        </p:spPr>
        <p:txBody>
          <a:bodyPr wrap="square" rtlCol="0">
            <a:spAutoFit/>
          </a:bodyPr>
          <a:p>
            <a:pPr fontAlgn="auto">
              <a:lnSpc>
                <a:spcPct val="130000"/>
              </a:lnSpc>
            </a:pPr>
            <a:r>
              <a:rPr lang="zh-CN" altLang="en-US" sz="1600">
                <a:solidFill>
                  <a:schemeClr val="bg1"/>
                </a:solidFill>
              </a:rPr>
              <a:t>在卖家看到买家提供的证据以后，卖方确实有过错的，同意给予部分退款或者退货退款的建议，要求买家关闭纠纷。</a:t>
            </a:r>
            <a:endParaRPr lang="zh-CN" altLang="en-US" sz="1600">
              <a:solidFill>
                <a:schemeClr val="bg1"/>
              </a:solidFill>
            </a:endParaRPr>
          </a:p>
        </p:txBody>
      </p:sp>
      <p:sp>
        <p:nvSpPr>
          <p:cNvPr id="8" name="文本框 7"/>
          <p:cNvSpPr txBox="1"/>
          <p:nvPr/>
        </p:nvSpPr>
        <p:spPr>
          <a:xfrm>
            <a:off x="803910" y="1056640"/>
            <a:ext cx="5287010" cy="368300"/>
          </a:xfrm>
          <a:prstGeom prst="rect">
            <a:avLst/>
          </a:prstGeom>
          <a:noFill/>
        </p:spPr>
        <p:txBody>
          <a:bodyPr wrap="square" rtlCol="0">
            <a:spAutoFit/>
          </a:bodyPr>
          <a:p>
            <a:r>
              <a:rPr lang="en-US" altLang="zh-CN">
                <a:latin typeface="黑体" panose="02010609060101010101" charset="-122"/>
                <a:ea typeface="黑体" panose="02010609060101010101" charset="-122"/>
                <a:cs typeface="黑体" panose="02010609060101010101" charset="-122"/>
              </a:rPr>
              <a:t>1</a:t>
            </a:r>
            <a:r>
              <a:rPr lang="zh-CN" altLang="en-US">
                <a:latin typeface="黑体" panose="02010609060101010101" charset="-122"/>
                <a:ea typeface="黑体" panose="02010609060101010101" charset="-122"/>
                <a:cs typeface="黑体" panose="02010609060101010101" charset="-122"/>
              </a:rPr>
              <a:t>.卖方过错，给予退款或退货</a:t>
            </a:r>
            <a:endParaRPr lang="zh-CN" altLang="en-US">
              <a:latin typeface="黑体" panose="02010609060101010101" charset="-122"/>
              <a:ea typeface="黑体" panose="02010609060101010101" charset="-122"/>
              <a:cs typeface="黑体" panose="02010609060101010101" charset="-122"/>
            </a:endParaRPr>
          </a:p>
        </p:txBody>
      </p:sp>
      <p:sp>
        <p:nvSpPr>
          <p:cNvPr id="9" name="矩形 8"/>
          <p:cNvSpPr/>
          <p:nvPr/>
        </p:nvSpPr>
        <p:spPr>
          <a:xfrm>
            <a:off x="689469" y="233665"/>
            <a:ext cx="4450080" cy="521970"/>
          </a:xfrm>
          <a:prstGeom prst="rect">
            <a:avLst/>
          </a:prstGeom>
        </p:spPr>
        <p:txBody>
          <a:bodyPr wrap="none">
            <a:spAutoFit/>
          </a:bodyPr>
          <a:p>
            <a:pPr algn="l"/>
            <a:r>
              <a:rPr lang="zh-CN" altLang="en-US" sz="2800" dirty="0">
                <a:latin typeface="黑体" panose="02010609060101010101" charset="-122"/>
                <a:ea typeface="黑体" panose="02010609060101010101" charset="-122"/>
                <a:cs typeface="黑体" panose="02010609060101010101" charset="-122"/>
                <a:sym typeface="+mn-lt"/>
              </a:rPr>
              <a:t>卖方过错，给予退款或退货</a:t>
            </a:r>
            <a:endParaRPr lang="zh-CN" altLang="en-US" sz="2800" dirty="0">
              <a:solidFill>
                <a:schemeClr val="tx1"/>
              </a:solidFill>
              <a:latin typeface="黑体" panose="02010609060101010101" charset="-122"/>
              <a:ea typeface="黑体" panose="02010609060101010101" charset="-122"/>
              <a:cs typeface="黑体" panose="02010609060101010101" charset="-122"/>
              <a:sym typeface="+mn-lt"/>
            </a:endParaRPr>
          </a:p>
        </p:txBody>
      </p:sp>
      <p:pic>
        <p:nvPicPr>
          <p:cNvPr id="3" name="图片 2" descr="&amp;pky8419982447&amp;"/>
          <p:cNvPicPr>
            <a:picLocks noChangeAspect="1"/>
          </p:cNvPicPr>
          <p:nvPr/>
        </p:nvPicPr>
        <p:blipFill>
          <a:blip r:embed="rId1"/>
          <a:srcRect l="-16" t="11856" r="16" b="3860"/>
          <a:stretch>
            <a:fillRect/>
          </a:stretch>
        </p:blipFill>
        <p:spPr>
          <a:xfrm>
            <a:off x="1168400" y="1814235"/>
            <a:ext cx="4093210" cy="2302431"/>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1428750" y="1332230"/>
            <a:ext cx="6770370" cy="3231294"/>
            <a:chOff x="1487" y="3315"/>
            <a:chExt cx="11273" cy="5137"/>
          </a:xfrm>
        </p:grpSpPr>
        <p:sp>
          <p:nvSpPr>
            <p:cNvPr id="8" name="矩形 7"/>
            <p:cNvSpPr/>
            <p:nvPr/>
          </p:nvSpPr>
          <p:spPr>
            <a:xfrm>
              <a:off x="1487" y="3315"/>
              <a:ext cx="11273" cy="5137"/>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Subtitle 2"/>
            <p:cNvSpPr txBox="1"/>
            <p:nvPr/>
          </p:nvSpPr>
          <p:spPr>
            <a:xfrm>
              <a:off x="1658" y="3406"/>
              <a:ext cx="10958" cy="5009"/>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customer,</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We sincerely regret that we have been unable to come to terms thus far but we hope to bring this matter to a successful resolution. As such, we would like to offer you the following options: 1. Keep your ordered item(s) and accept a partial refund. It is possible to receive a partial refund of SXXX XX (USD). 2. Return and Refund. If you decide not to keep your ordered item(s), you can still return your order to XXXXXXXX and receive a full refund. However, you would be responsible for all return shipping fees. Whatever you decide,  we will continue to honor you as a valued customer and appreciate your giving us the opportunity to serve you. If you have any questions, please feel free to contact 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Best 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(your name)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
        <p:nvSpPr>
          <p:cNvPr id="34" name="矩形 33"/>
          <p:cNvSpPr/>
          <p:nvPr/>
        </p:nvSpPr>
        <p:spPr>
          <a:xfrm>
            <a:off x="689469" y="233665"/>
            <a:ext cx="4450080" cy="521970"/>
          </a:xfrm>
          <a:prstGeom prst="rect">
            <a:avLst/>
          </a:prstGeom>
        </p:spPr>
        <p:txBody>
          <a:bodyPr wrap="none">
            <a:spAutoFit/>
          </a:bodyPr>
          <a:lstStyle/>
          <a:p>
            <a:pPr algn="l"/>
            <a:r>
              <a:rPr lang="zh-CN" altLang="en-US" sz="2800" dirty="0">
                <a:latin typeface="黑体" panose="02010609060101010101" charset="-122"/>
                <a:ea typeface="黑体" panose="02010609060101010101" charset="-122"/>
                <a:cs typeface="黑体" panose="02010609060101010101" charset="-122"/>
                <a:sym typeface="+mn-lt"/>
              </a:rPr>
              <a:t>卖方过错，给予退款或退货</a:t>
            </a:r>
            <a:endParaRPr lang="zh-CN" altLang="en-US" sz="2800"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2" name="文本框 1"/>
          <p:cNvSpPr txBox="1"/>
          <p:nvPr/>
        </p:nvSpPr>
        <p:spPr>
          <a:xfrm>
            <a:off x="795020" y="895985"/>
            <a:ext cx="5287010" cy="368300"/>
          </a:xfrm>
          <a:prstGeom prst="rect">
            <a:avLst/>
          </a:prstGeom>
          <a:noFill/>
        </p:spPr>
        <p:txBody>
          <a:bodyPr wrap="square" rtlCol="0">
            <a:spAutoFit/>
          </a:bodyPr>
          <a:p>
            <a:r>
              <a:rPr lang="en-US" altLang="zh-CN">
                <a:latin typeface="黑体" panose="02010609060101010101" charset="-122"/>
                <a:ea typeface="黑体" panose="02010609060101010101" charset="-122"/>
                <a:cs typeface="黑体" panose="02010609060101010101" charset="-122"/>
              </a:rPr>
              <a:t>1.</a:t>
            </a:r>
            <a:r>
              <a:rPr lang="zh-CN" altLang="en-US">
                <a:latin typeface="黑体" panose="02010609060101010101" charset="-122"/>
                <a:ea typeface="黑体" panose="02010609060101010101" charset="-122"/>
                <a:cs typeface="黑体" panose="02010609060101010101" charset="-122"/>
                <a:sym typeface="+mn-ea"/>
              </a:rPr>
              <a:t>卖方过错，给予退款或退货</a:t>
            </a:r>
            <a:endParaRPr lang="zh-CN" altLang="en-US">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b="80019"/>
          <a:stretch>
            <a:fillRect/>
          </a:stretch>
        </p:blipFill>
        <p:spPr bwMode="auto">
          <a:xfrm>
            <a:off x="0" y="48"/>
            <a:ext cx="9144239" cy="315088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6321985" y="1959508"/>
            <a:ext cx="1104900" cy="1198880"/>
          </a:xfrm>
          <a:prstGeom prst="rect">
            <a:avLst/>
          </a:prstGeom>
        </p:spPr>
        <p:txBody>
          <a:bodyPr wrap="none">
            <a:spAutoFit/>
          </a:bodyPr>
          <a:p>
            <a:pPr algn="r"/>
            <a:r>
              <a:rPr lang="en-US" altLang="zh-CN" sz="7200" b="1" dirty="0" smtClean="0">
                <a:solidFill>
                  <a:schemeClr val="accent5">
                    <a:lumMod val="75000"/>
                  </a:schemeClr>
                </a:solidFill>
                <a:latin typeface="黑体" panose="02010609060101010101" charset="-122"/>
                <a:cs typeface="黑体" panose="02010609060101010101" charset="-122"/>
              </a:rPr>
              <a:t>02</a:t>
            </a:r>
            <a:endParaRPr lang="zh-CN" altLang="en-US" sz="7200" b="1" dirty="0">
              <a:solidFill>
                <a:schemeClr val="accent5">
                  <a:lumMod val="75000"/>
                </a:schemeClr>
              </a:solidFill>
              <a:latin typeface="黑体" panose="02010609060101010101" charset="-122"/>
              <a:cs typeface="黑体" panose="02010609060101010101" charset="-122"/>
            </a:endParaRPr>
          </a:p>
        </p:txBody>
      </p:sp>
      <p:sp>
        <p:nvSpPr>
          <p:cNvPr id="7" name="矩形 6"/>
          <p:cNvSpPr/>
          <p:nvPr/>
        </p:nvSpPr>
        <p:spPr>
          <a:xfrm>
            <a:off x="1278890" y="3130550"/>
            <a:ext cx="6085205" cy="706755"/>
          </a:xfrm>
          <a:prstGeom prst="rect">
            <a:avLst/>
          </a:prstGeom>
        </p:spPr>
        <p:txBody>
          <a:bodyPr wrap="square">
            <a:spAutoFit/>
          </a:bodyPr>
          <a:p>
            <a:pPr algn="r"/>
            <a:r>
              <a:rPr lang="zh-CN" altLang="zh-CN"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提交平台裁决纠纷</a:t>
            </a:r>
            <a:endParaRPr lang="zh-CN" altLang="zh-CN"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1.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22.xml><?xml version="1.0" encoding="utf-8"?>
<p:tagLst xmlns:p="http://schemas.openxmlformats.org/presentationml/2006/main">
  <p:tag name="KSO_WM_SLIDE_MODEL_TYPE" val="cover"/>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fontScheme name="Office">
      <a:maj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fontScheme name="Office">
      <a:maj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黑体"/>
        <a:ea typeface="黑体"/>
        <a:cs typeface=""/>
      </a:majorFont>
      <a:minorFont>
        <a:latin typeface="黑体"/>
        <a:ea typeface="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2.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3.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4.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5.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6.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7.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8.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2647</Words>
  <Application>WPS 演示</Application>
  <PresentationFormat>自定义</PresentationFormat>
  <Paragraphs>100</Paragraphs>
  <Slides>13</Slides>
  <Notes>0</Notes>
  <HiddenSlides>0</HiddenSlides>
  <MMClips>0</MMClips>
  <ScaleCrop>false</ScaleCrop>
  <HeadingPairs>
    <vt:vector size="6" baseType="variant">
      <vt:variant>
        <vt:lpstr>已用的字体</vt:lpstr>
      </vt:variant>
      <vt:variant>
        <vt:i4>10</vt:i4>
      </vt:variant>
      <vt:variant>
        <vt:lpstr>主题</vt:lpstr>
      </vt:variant>
      <vt:variant>
        <vt:i4>3</vt:i4>
      </vt:variant>
      <vt:variant>
        <vt:lpstr>幻灯片标题</vt:lpstr>
      </vt:variant>
      <vt:variant>
        <vt:i4>13</vt:i4>
      </vt:variant>
    </vt:vector>
  </HeadingPairs>
  <TitlesOfParts>
    <vt:vector size="26" baseType="lpstr">
      <vt:lpstr>Arial</vt:lpstr>
      <vt:lpstr>宋体</vt:lpstr>
      <vt:lpstr>Wingdings</vt:lpstr>
      <vt:lpstr>黑体</vt:lpstr>
      <vt:lpstr>Arial</vt:lpstr>
      <vt:lpstr>Open Sans Light</vt:lpstr>
      <vt:lpstr>Open Sans</vt:lpstr>
      <vt:lpstr>微软雅黑</vt:lpstr>
      <vt:lpstr>Arial Unicode MS</vt:lpstr>
      <vt:lpstr>Segoe Print</vt:lpstr>
      <vt:lpstr>Office 主题</vt:lpstr>
      <vt:lpstr>1_Office 主题</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苹果</cp:lastModifiedBy>
  <cp:revision>71</cp:revision>
  <dcterms:created xsi:type="dcterms:W3CDTF">2019-08-18T12:20:00Z</dcterms:created>
  <dcterms:modified xsi:type="dcterms:W3CDTF">2019-12-18T09:00:52Z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2052-11.1.0.8976</vt:lpwstr>
  </property>
</Properties>
</file>