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34"/>
  </p:handoutMasterIdLst>
  <p:sldIdLst>
    <p:sldId id="258" r:id="rId5"/>
    <p:sldId id="349" r:id="rId7"/>
    <p:sldId id="293" r:id="rId8"/>
    <p:sldId id="259" r:id="rId9"/>
    <p:sldId id="257" r:id="rId10"/>
    <p:sldId id="261" r:id="rId11"/>
    <p:sldId id="262" r:id="rId12"/>
    <p:sldId id="310" r:id="rId13"/>
    <p:sldId id="315" r:id="rId14"/>
    <p:sldId id="330" r:id="rId15"/>
    <p:sldId id="316" r:id="rId16"/>
    <p:sldId id="317" r:id="rId17"/>
    <p:sldId id="263" r:id="rId18"/>
    <p:sldId id="264" r:id="rId19"/>
    <p:sldId id="318" r:id="rId20"/>
    <p:sldId id="265" r:id="rId21"/>
    <p:sldId id="319" r:id="rId22"/>
    <p:sldId id="320" r:id="rId23"/>
    <p:sldId id="321" r:id="rId24"/>
    <p:sldId id="322" r:id="rId25"/>
    <p:sldId id="323" r:id="rId26"/>
    <p:sldId id="325" r:id="rId27"/>
    <p:sldId id="324" r:id="rId28"/>
    <p:sldId id="331" r:id="rId29"/>
    <p:sldId id="326" r:id="rId30"/>
    <p:sldId id="327" r:id="rId31"/>
    <p:sldId id="332" r:id="rId32"/>
    <p:sldId id="273" r:id="rId33"/>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44F"/>
    <a:srgbClr val="6D7A84"/>
    <a:srgbClr val="04D4D1"/>
    <a:srgbClr val="04C0BF"/>
    <a:srgbClr val="01BDAD"/>
    <a:srgbClr val="01A89E"/>
    <a:srgbClr val="008075"/>
    <a:srgbClr val="004640"/>
    <a:srgbClr val="03A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85"/>
        <p:guide pos="29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6.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7.xml"/><Relationship Id="rId2" Type="http://schemas.openxmlformats.org/officeDocument/2006/relationships/image" Target="../media/image9.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jpeg"/><Relationship Id="rId2" Type="http://schemas.openxmlformats.org/officeDocument/2006/relationships/image" Target="../media/image2.sv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6</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en-US" sz="4800" b="1" dirty="0" smtClean="0">
                <a:solidFill>
                  <a:srgbClr val="04C0BF"/>
                </a:solidFill>
                <a:latin typeface="黑体" panose="02010609060101010101" charset="-122"/>
                <a:ea typeface="黑体" panose="02010609060101010101" charset="-122"/>
                <a:cs typeface="黑体" panose="02010609060101010101" charset="-122"/>
              </a:rPr>
              <a:t>售后沟通与服务</a:t>
            </a:r>
            <a:endParaRPr lang="zh-CN" altLang="en-US"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815975" y="1116330"/>
            <a:ext cx="7644765" cy="3333115"/>
            <a:chOff x="1440" y="3341"/>
            <a:chExt cx="11273" cy="8138"/>
          </a:xfrm>
        </p:grpSpPr>
        <p:sp>
          <p:nvSpPr>
            <p:cNvPr id="8" name="矩形 7"/>
            <p:cNvSpPr/>
            <p:nvPr/>
          </p:nvSpPr>
          <p:spPr>
            <a:xfrm>
              <a:off x="1440" y="3341"/>
              <a:ext cx="11273" cy="8138"/>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05" y="3371"/>
              <a:ext cx="10958" cy="807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sincerely regret that you are not satisfied with your purchase. We accept returns or exchanges as long as the item is unopened and/or unused. We strive to provide exceptional products and service to our customers and your opinion is very important to us. Please provide a detailed explanation, photos are also welcome. Please send your item back to:  xx, xxxx, 325000, Wenzhou, China</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send you a replacement upon receipt of your parcel. Please be aware that the return shipping and any new shipping charges for a replacement item will be charged to the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other concerns, please contact us through eBay message so that we can respond you promptly,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7" name="矩形 36"/>
          <p:cNvSpPr/>
          <p:nvPr/>
        </p:nvSpPr>
        <p:spPr>
          <a:xfrm>
            <a:off x="689469" y="233665"/>
            <a:ext cx="2672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货不对版启纠纷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926465" y="2758440"/>
            <a:ext cx="6744335" cy="1911350"/>
            <a:chOff x="1440" y="3341"/>
            <a:chExt cx="11273" cy="9274"/>
          </a:xfrm>
        </p:grpSpPr>
        <p:sp>
          <p:nvSpPr>
            <p:cNvPr id="8" name="矩形 7"/>
            <p:cNvSpPr/>
            <p:nvPr/>
          </p:nvSpPr>
          <p:spPr>
            <a:xfrm>
              <a:off x="1440" y="3341"/>
              <a:ext cx="11273" cy="9274"/>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596" y="3644"/>
              <a:ext cx="10958" cy="877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Yes, we accept return or exchange. Please send your item back to: xx, xxxx, 325000, Wenzhou, China</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refund (excluding the postage) you via Pay Pal once I receive your parcel.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815975" y="975360"/>
            <a:ext cx="754570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当买家收到货物不满意并提出退货时，我们该如何应对呢？</a:t>
            </a:r>
            <a:endParaRPr lang="zh-CN" altLang="en-US" sz="1600">
              <a:latin typeface="黑体" panose="02010609060101010101" charset="-122"/>
              <a:ea typeface="黑体" panose="02010609060101010101" charset="-122"/>
              <a:sym typeface="+mn-ea"/>
            </a:endParaRPr>
          </a:p>
        </p:txBody>
      </p:sp>
      <p:sp>
        <p:nvSpPr>
          <p:cNvPr id="37" name="矩形 36"/>
          <p:cNvSpPr/>
          <p:nvPr/>
        </p:nvSpPr>
        <p:spPr>
          <a:xfrm>
            <a:off x="689469" y="233665"/>
            <a:ext cx="2672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货不对版启纠纷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文本框 3"/>
          <p:cNvSpPr txBox="1"/>
          <p:nvPr/>
        </p:nvSpPr>
        <p:spPr>
          <a:xfrm>
            <a:off x="881380" y="2248535"/>
            <a:ext cx="3940810"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cs typeface="黑体" panose="02010609060101010101" charset="-122"/>
                <a:sym typeface="+mn-ea"/>
              </a:rPr>
              <a:t>当然，我们是允许退货的，因此可以回复:</a:t>
            </a:r>
            <a:endParaRPr lang="zh-CN" altLang="en-US" sz="1600">
              <a:latin typeface="黑体" panose="02010609060101010101" charset="-122"/>
              <a:ea typeface="黑体" panose="02010609060101010101" charset="-122"/>
              <a:cs typeface="黑体" panose="02010609060101010101" charset="-122"/>
              <a:sym typeface="+mn-ea"/>
            </a:endParaRPr>
          </a:p>
        </p:txBody>
      </p:sp>
      <p:grpSp>
        <p:nvGrpSpPr>
          <p:cNvPr id="5" name="组合 4"/>
          <p:cNvGrpSpPr/>
          <p:nvPr/>
        </p:nvGrpSpPr>
        <p:grpSpPr>
          <a:xfrm>
            <a:off x="963930" y="1457960"/>
            <a:ext cx="5565140" cy="425450"/>
            <a:chOff x="1440" y="3341"/>
            <a:chExt cx="11273" cy="9274"/>
          </a:xfrm>
        </p:grpSpPr>
        <p:sp>
          <p:nvSpPr>
            <p:cNvPr id="6" name="矩形 5"/>
            <p:cNvSpPr/>
            <p:nvPr/>
          </p:nvSpPr>
          <p:spPr>
            <a:xfrm>
              <a:off x="1440" y="3341"/>
              <a:ext cx="11273" cy="9274"/>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Subtitle 2"/>
            <p:cNvSpPr txBox="1"/>
            <p:nvPr/>
          </p:nvSpPr>
          <p:spPr>
            <a:xfrm>
              <a:off x="1565" y="4848"/>
              <a:ext cx="10958" cy="692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Hello, seller, I don't like the goods you send to me, can I return?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038860" y="2390775"/>
            <a:ext cx="6660515" cy="2488565"/>
            <a:chOff x="1440" y="3341"/>
            <a:chExt cx="11273" cy="5158"/>
          </a:xfrm>
        </p:grpSpPr>
        <p:sp>
          <p:nvSpPr>
            <p:cNvPr id="8" name="矩形 7"/>
            <p:cNvSpPr/>
            <p:nvPr/>
          </p:nvSpPr>
          <p:spPr>
            <a:xfrm>
              <a:off x="1440" y="3341"/>
              <a:ext cx="11273" cy="5158"/>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519"/>
              <a:ext cx="10958" cy="488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Sure, you can send it back for exchange. Please send your item back to: xx, xxxx, 325000, Wenzhou, China</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send you a new one after receiving you parcel. Please be aware that you must bear the cost of return shipping and re-send shipping.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understanding and any other questions feel free to let me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1122045" y="821055"/>
            <a:ext cx="166306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客户要求换货：</a:t>
            </a:r>
            <a:endParaRPr lang="zh-CN" altLang="en-US" sz="1600">
              <a:latin typeface="黑体" panose="02010609060101010101" charset="-122"/>
              <a:ea typeface="黑体" panose="02010609060101010101" charset="-122"/>
              <a:sym typeface="+mn-ea"/>
            </a:endParaRPr>
          </a:p>
        </p:txBody>
      </p:sp>
      <p:sp>
        <p:nvSpPr>
          <p:cNvPr id="37" name="矩形 36"/>
          <p:cNvSpPr/>
          <p:nvPr/>
        </p:nvSpPr>
        <p:spPr>
          <a:xfrm>
            <a:off x="689469" y="233665"/>
            <a:ext cx="2672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货不对版启纠纷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文本框 3"/>
          <p:cNvSpPr txBox="1"/>
          <p:nvPr/>
        </p:nvSpPr>
        <p:spPr>
          <a:xfrm>
            <a:off x="954405" y="1931035"/>
            <a:ext cx="6634480"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如果我们能接受换货，但是客户需要承担物流费用，以减轻我们的成本。</a:t>
            </a:r>
            <a:endParaRPr lang="zh-CN" altLang="en-US" sz="1600">
              <a:latin typeface="黑体" panose="02010609060101010101" charset="-122"/>
              <a:ea typeface="黑体" panose="02010609060101010101" charset="-122"/>
              <a:sym typeface="+mn-ea"/>
            </a:endParaRPr>
          </a:p>
        </p:txBody>
      </p:sp>
      <p:grpSp>
        <p:nvGrpSpPr>
          <p:cNvPr id="5" name="组合 4"/>
          <p:cNvGrpSpPr/>
          <p:nvPr/>
        </p:nvGrpSpPr>
        <p:grpSpPr>
          <a:xfrm>
            <a:off x="1140460" y="1299210"/>
            <a:ext cx="5565140" cy="425450"/>
            <a:chOff x="1440" y="3341"/>
            <a:chExt cx="11273" cy="9274"/>
          </a:xfrm>
        </p:grpSpPr>
        <p:sp>
          <p:nvSpPr>
            <p:cNvPr id="6" name="矩形 5"/>
            <p:cNvSpPr/>
            <p:nvPr/>
          </p:nvSpPr>
          <p:spPr>
            <a:xfrm>
              <a:off x="1440" y="3341"/>
              <a:ext cx="11273" cy="9274"/>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Subtitle 2"/>
            <p:cNvSpPr txBox="1"/>
            <p:nvPr/>
          </p:nvSpPr>
          <p:spPr>
            <a:xfrm>
              <a:off x="1565" y="4848"/>
              <a:ext cx="10958" cy="692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Hello, seller, I don' t like the goods you send to me, can I barter?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706755"/>
          </a:xfrm>
          <a:prstGeom prst="rect">
            <a:avLst/>
          </a:prstGeom>
        </p:spPr>
        <p:txBody>
          <a:bodyPr wrap="square">
            <a:spAutoFit/>
          </a:bodyPr>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635" y="1062990"/>
            <a:ext cx="4189095" cy="3839210"/>
          </a:xfrm>
          <a:prstGeom prst="rect">
            <a:avLst/>
          </a:prstGeom>
        </p:spPr>
      </p:pic>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848995" y="1404620"/>
            <a:ext cx="3282950" cy="20110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货物由于一些原因仍在途中超过了规定时间未到货，或者货物丢失，这些都会引起买家开启纠纷。开启纠纷后，卖家要及时和买家沟通，可通过退款或重新发货来处理纠纷问题。</a:t>
            </a:r>
            <a:endParaRPr lang="zh-CN" altLang="en-US" sz="1600">
              <a:latin typeface="黑体" panose="02010609060101010101" charset="-122"/>
              <a:ea typeface="黑体" panose="02010609060101010101" charset="-122"/>
            </a:endParaRPr>
          </a:p>
        </p:txBody>
      </p:sp>
      <p:pic>
        <p:nvPicPr>
          <p:cNvPr id="3" name="图片 2" descr="&amp;pky8119987412&amp;"/>
          <p:cNvPicPr>
            <a:picLocks noChangeAspect="1"/>
          </p:cNvPicPr>
          <p:nvPr/>
        </p:nvPicPr>
        <p:blipFill>
          <a:blip r:embed="rId2"/>
          <a:srcRect l="31187" t="-1267" r="31313" b="7496"/>
          <a:stretch>
            <a:fillRect/>
          </a:stretch>
        </p:blipFill>
        <p:spPr>
          <a:xfrm>
            <a:off x="5252085" y="673735"/>
            <a:ext cx="2477770" cy="41294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58875" y="1350645"/>
            <a:ext cx="6632575" cy="3276600"/>
            <a:chOff x="1440" y="3341"/>
            <a:chExt cx="11273" cy="5421"/>
          </a:xfrm>
        </p:grpSpPr>
        <p:sp>
          <p:nvSpPr>
            <p:cNvPr id="8" name="矩形 7"/>
            <p:cNvSpPr/>
            <p:nvPr/>
          </p:nvSpPr>
          <p:spPr>
            <a:xfrm>
              <a:off x="1440" y="3341"/>
              <a:ext cx="11273" cy="5421"/>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41" y="3452"/>
              <a:ext cx="10958" cy="5213"/>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sincerely regret that you haven't received your package. We have looked into this matter, and can share the following information about your order(No XXXXX):  Tracking No: XXXXXXX Status: XXXXXXX Shipped Date: XXXXXXX Standard shipping times are approximately 7-15business days, however with increased holiday demand there may be a delay in international delivery times. We promise a full refund including original shipping charge if the item is not delivered in XXXX days after receipt of payment. Your satisfaction is our utmost priority; please contact us if you have any concerns. We apologize for the inconvenience. Your under standing is greatly appreciated.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74" name="矩形 73"/>
          <p:cNvSpPr/>
          <p:nvPr/>
        </p:nvSpPr>
        <p:spPr>
          <a:xfrm>
            <a:off x="689469" y="233665"/>
            <a:ext cx="4094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泪滴形 3"/>
          <p:cNvSpPr/>
          <p:nvPr/>
        </p:nvSpPr>
        <p:spPr>
          <a:xfrm>
            <a:off x="741045" y="86233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5" name="文本框 4"/>
          <p:cNvSpPr txBox="1"/>
          <p:nvPr/>
        </p:nvSpPr>
        <p:spPr>
          <a:xfrm>
            <a:off x="1184275" y="83756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1</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10640" y="1564005"/>
            <a:ext cx="5875020" cy="2779174"/>
            <a:chOff x="1487" y="3329"/>
            <a:chExt cx="11273" cy="6005"/>
          </a:xfrm>
        </p:grpSpPr>
        <p:sp>
          <p:nvSpPr>
            <p:cNvPr id="8" name="矩形 7"/>
            <p:cNvSpPr/>
            <p:nvPr/>
          </p:nvSpPr>
          <p:spPr>
            <a:xfrm>
              <a:off x="1487" y="3329"/>
              <a:ext cx="11273" cy="6005"/>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578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sincerely regret that you haven’t received your parcel yet. We can confirm that we sent your order on January 10, 2014; however, we were informed by the shipping company that the package has been delayed due to problems on their end. We can arrange reshipment or a full refund to you. Please let us know what is your preferred option and we'll resolve this matter as quickly as possible. We apologize for the inconvenience. Your understanding is greatly appreciated.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泪滴形 3"/>
          <p:cNvSpPr/>
          <p:nvPr/>
        </p:nvSpPr>
        <p:spPr>
          <a:xfrm>
            <a:off x="884555" y="100584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5" name="文本框 4"/>
          <p:cNvSpPr txBox="1"/>
          <p:nvPr/>
        </p:nvSpPr>
        <p:spPr>
          <a:xfrm>
            <a:off x="1327785" y="98107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2</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62685" y="1416244"/>
            <a:ext cx="5974715" cy="2835309"/>
            <a:chOff x="1487" y="3350"/>
            <a:chExt cx="11200" cy="6126"/>
          </a:xfrm>
        </p:grpSpPr>
        <p:sp>
          <p:nvSpPr>
            <p:cNvPr id="2" name="矩形 1"/>
            <p:cNvSpPr/>
            <p:nvPr/>
          </p:nvSpPr>
          <p:spPr>
            <a:xfrm>
              <a:off x="1487" y="3350"/>
              <a:ext cx="11200" cy="612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889" cy="578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would like to confirm that we sent your order on January 10, 2014however, we were informed the package has not yet arrived due to shipping delays at the shipping company. According to our agreement, we have resent your order by EMS, with a new tracking number of: XXX. It typically takes 7-10 business days to arrive to your destination. We apologize for the inconvenience and thank you for your patience.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泪滴形 3"/>
          <p:cNvSpPr/>
          <p:nvPr/>
        </p:nvSpPr>
        <p:spPr>
          <a:xfrm>
            <a:off x="741045" y="86233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5" name="文本框 4"/>
          <p:cNvSpPr txBox="1"/>
          <p:nvPr/>
        </p:nvSpPr>
        <p:spPr>
          <a:xfrm>
            <a:off x="1184275" y="83756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3</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圆角矩形 18"/>
          <p:cNvSpPr/>
          <p:nvPr/>
        </p:nvSpPr>
        <p:spPr>
          <a:xfrm>
            <a:off x="1059815" y="3454400"/>
            <a:ext cx="7272655" cy="1151890"/>
          </a:xfrm>
          <a:prstGeom prst="roundRect">
            <a:avLst/>
          </a:prstGeom>
          <a:solidFill>
            <a:srgbClr val="00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956945" y="949960"/>
            <a:ext cx="1740535" cy="4108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买家的留言：</a:t>
            </a:r>
            <a:endParaRPr lang="zh-CN" altLang="en-US" sz="1600">
              <a:latin typeface="黑体" panose="02010609060101010101" charset="-122"/>
              <a:ea typeface="黑体" panose="02010609060101010101" charset="-122"/>
            </a:endParaRPr>
          </a:p>
        </p:txBody>
      </p:sp>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 name="文本框 2"/>
          <p:cNvSpPr txBox="1"/>
          <p:nvPr/>
        </p:nvSpPr>
        <p:spPr>
          <a:xfrm>
            <a:off x="1971040" y="2513965"/>
            <a:ext cx="3264535" cy="450850"/>
          </a:xfrm>
          <a:prstGeom prst="rect">
            <a:avLst/>
          </a:prstGeom>
          <a:noFill/>
        </p:spPr>
        <p:txBody>
          <a:bodyPr wrap="square" rtlCol="0">
            <a:spAutoFit/>
          </a:bodyPr>
          <a:p>
            <a:pPr algn="just" fontAlgn="auto">
              <a:lnSpc>
                <a:spcPct val="130000"/>
              </a:lnSpc>
            </a:pPr>
            <a:r>
              <a:rPr lang="zh-CN" altLang="en-US">
                <a:latin typeface="黑体" panose="02010609060101010101" charset="-122"/>
                <a:ea typeface="黑体" panose="02010609060101010101" charset="-122"/>
                <a:sym typeface="+mn-ea"/>
              </a:rPr>
              <a:t>这时我们该怎么进行回复呢？</a:t>
            </a:r>
            <a:endParaRPr lang="zh-CN" altLang="en-US">
              <a:latin typeface="黑体" panose="02010609060101010101" charset="-122"/>
              <a:ea typeface="黑体" panose="02010609060101010101" charset="-122"/>
              <a:sym typeface="+mn-ea"/>
            </a:endParaRPr>
          </a:p>
        </p:txBody>
      </p:sp>
      <p:grpSp>
        <p:nvGrpSpPr>
          <p:cNvPr id="5" name="组合 4"/>
          <p:cNvGrpSpPr/>
          <p:nvPr/>
        </p:nvGrpSpPr>
        <p:grpSpPr>
          <a:xfrm>
            <a:off x="1092200" y="1418590"/>
            <a:ext cx="5565140" cy="425450"/>
            <a:chOff x="1440" y="3341"/>
            <a:chExt cx="11273" cy="9274"/>
          </a:xfrm>
        </p:grpSpPr>
        <p:sp>
          <p:nvSpPr>
            <p:cNvPr id="6" name="矩形 5"/>
            <p:cNvSpPr/>
            <p:nvPr/>
          </p:nvSpPr>
          <p:spPr>
            <a:xfrm>
              <a:off x="1440" y="3341"/>
              <a:ext cx="11273" cy="9274"/>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Subtitle 2"/>
            <p:cNvSpPr txBox="1"/>
            <p:nvPr/>
          </p:nvSpPr>
          <p:spPr>
            <a:xfrm>
              <a:off x="1565" y="4848"/>
              <a:ext cx="10958" cy="692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Hello, seller, I haven't received the product that you sent to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4" name="文本框 3"/>
          <p:cNvSpPr txBox="1"/>
          <p:nvPr/>
        </p:nvSpPr>
        <p:spPr>
          <a:xfrm>
            <a:off x="1320165" y="3675380"/>
            <a:ext cx="6694170" cy="730885"/>
          </a:xfrm>
          <a:prstGeom prst="rect">
            <a:avLst/>
          </a:prstGeom>
          <a:noFill/>
        </p:spPr>
        <p:txBody>
          <a:bodyPr wrap="square" rtlCol="0">
            <a:spAutoFit/>
          </a:bodyPr>
          <a:p>
            <a:pPr algn="just" fontAlgn="auto">
              <a:lnSpc>
                <a:spcPct val="130000"/>
              </a:lnSpc>
            </a:pPr>
            <a:r>
              <a:rPr lang="zh-CN" altLang="en-US" sz="1600">
                <a:solidFill>
                  <a:schemeClr val="bg1"/>
                </a:solidFill>
                <a:latin typeface="黑体" panose="02010609060101010101" charset="-122"/>
                <a:ea typeface="黑体" panose="02010609060101010101" charset="-122"/>
                <a:sym typeface="+mn-ea"/>
              </a:rPr>
              <a:t>将物流信息和物流单号告诉客户，或者对节假日等可预测的邮递延误进行解释，也或者对天气等不可抗力因素造成的延误进行解释。</a:t>
            </a:r>
            <a:endParaRPr lang="zh-CN" altLang="en-US" sz="1600">
              <a:solidFill>
                <a:schemeClr val="bg1"/>
              </a:solidFill>
              <a:latin typeface="黑体" panose="02010609060101010101" charset="-122"/>
              <a:ea typeface="黑体" panose="02010609060101010101" charset="-122"/>
              <a:sym typeface="+mn-ea"/>
            </a:endParaRPr>
          </a:p>
        </p:txBody>
      </p:sp>
      <p:sp>
        <p:nvSpPr>
          <p:cNvPr id="8" name="矩形 7"/>
          <p:cNvSpPr/>
          <p:nvPr/>
        </p:nvSpPr>
        <p:spPr>
          <a:xfrm>
            <a:off x="1497330" y="2312035"/>
            <a:ext cx="3634105" cy="791845"/>
          </a:xfrm>
          <a:prstGeom prst="rect">
            <a:avLst/>
          </a:prstGeom>
          <a:noFill/>
          <a:ln w="63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a:off x="1037590" y="1974215"/>
            <a:ext cx="951230" cy="859790"/>
            <a:chOff x="1634" y="3109"/>
            <a:chExt cx="1498" cy="1354"/>
          </a:xfrm>
        </p:grpSpPr>
        <p:sp>
          <p:nvSpPr>
            <p:cNvPr id="9" name="矩形 8"/>
            <p:cNvSpPr/>
            <p:nvPr/>
          </p:nvSpPr>
          <p:spPr>
            <a:xfrm>
              <a:off x="1634" y="3109"/>
              <a:ext cx="1498" cy="135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36494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25" y="3307"/>
              <a:ext cx="1339" cy="1002"/>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94690" y="1368425"/>
            <a:ext cx="7766685" cy="3463925"/>
            <a:chOff x="1440" y="3341"/>
            <a:chExt cx="11273" cy="7223"/>
          </a:xfrm>
        </p:grpSpPr>
        <p:sp>
          <p:nvSpPr>
            <p:cNvPr id="8" name="矩形 7"/>
            <p:cNvSpPr/>
            <p:nvPr/>
          </p:nvSpPr>
          <p:spPr>
            <a:xfrm>
              <a:off x="1440" y="3341"/>
              <a:ext cx="11273" cy="7223"/>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65"/>
              <a:ext cx="10958" cy="705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purchasing (item ID or item title). We have sent the package out on Dec16. The postal tracking number is below for your reference:No. RR725377313CN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Status: departure from outward office of exchange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Ship-out Date: 2017-1-10</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Standard ship times are approximately 7-15 business days. However, there may be delay in international parcel delivery times due to increased holiday demand. We promise a full refund including original shipping charge if the item is not delivered within 30 days upon receipt of payment. Your satisfaction is our utmost priority, please contact us if you have any concerns. We apologize for any inconvenience. Your understanding is greatly appreciated.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629285" y="765175"/>
            <a:ext cx="5259705"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（1）物品未收到的问题</a:t>
            </a:r>
            <a:endParaRPr lang="zh-CN" altLang="en-US">
              <a:latin typeface="黑体" panose="02010609060101010101" charset="-122"/>
              <a:ea typeface="黑体" panose="02010609060101010101" charset="-122"/>
              <a:cs typeface="黑体" panose="02010609060101010101" charset="-122"/>
              <a:sym typeface="+mn-ea"/>
            </a:endParaRPr>
          </a:p>
        </p:txBody>
      </p:sp>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6.4</a:t>
                </a:r>
                <a:endParaRPr lang="en-US" altLang="zh-CN" sz="2000">
                  <a:cs typeface="黑体" panose="02010609060101010101" charset="-122"/>
                </a:endParaRPr>
              </a:p>
            </p:txBody>
          </p:sp>
        </p:grpSp>
      </p:grpSp>
      <p:grpSp>
        <p:nvGrpSpPr>
          <p:cNvPr id="30" name="组合 29"/>
          <p:cNvGrpSpPr/>
          <p:nvPr/>
        </p:nvGrpSpPr>
        <p:grpSpPr>
          <a:xfrm>
            <a:off x="1196975" y="1404620"/>
            <a:ext cx="3180715" cy="3275330"/>
            <a:chOff x="2789" y="2438"/>
            <a:chExt cx="5009"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催促评价的方法</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803" y="3709"/>
              <a:ext cx="4516" cy="1113"/>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修改评价及收到好评的沟通方法</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纠纷处理总流程</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纠纷开始前的处理方法</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503420"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6.7</a:t>
                </a:r>
                <a:endParaRPr lang="en-US" altLang="zh-CN" sz="2000">
                  <a:cs typeface="黑体" panose="02010609060101010101" charset="-122"/>
                </a:endParaRPr>
              </a:p>
            </p:txBody>
          </p:sp>
        </p:grpSp>
      </p:grpSp>
      <p:grpSp>
        <p:nvGrpSpPr>
          <p:cNvPr id="44" name="组合 43"/>
          <p:cNvGrpSpPr/>
          <p:nvPr/>
        </p:nvGrpSpPr>
        <p:grpSpPr>
          <a:xfrm>
            <a:off x="5116195" y="1413510"/>
            <a:ext cx="3771265" cy="2317115"/>
            <a:chOff x="2744" y="2437"/>
            <a:chExt cx="5939" cy="3649"/>
          </a:xfrm>
        </p:grpSpPr>
        <p:sp>
          <p:nvSpPr>
            <p:cNvPr id="45" name="文本框 44"/>
            <p:cNvSpPr txBox="1"/>
            <p:nvPr/>
          </p:nvSpPr>
          <p:spPr>
            <a:xfrm>
              <a:off x="2744" y="2437"/>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纠纷开启时的处理方法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93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纠纷升级为平台纠纷的处理方法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客户维护的方法</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076325" y="1424305"/>
            <a:ext cx="6474460" cy="2896235"/>
            <a:chOff x="1440" y="3341"/>
            <a:chExt cx="11273" cy="5647"/>
          </a:xfrm>
        </p:grpSpPr>
        <p:sp>
          <p:nvSpPr>
            <p:cNvPr id="8" name="矩形 7"/>
            <p:cNvSpPr/>
            <p:nvPr/>
          </p:nvSpPr>
          <p:spPr>
            <a:xfrm>
              <a:off x="1440" y="3341"/>
              <a:ext cx="11273" cy="564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552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purchase and prompt payment. China will celebrate National Holiday from October 1st through October 7th. During that time, all the shipping services will be unavailable and may cause the shipping delay for several days.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promptly ship your item when the post office re-opens on October 8th. If you have any concerns, please contact us through eBay message.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understanding and your patience is much appreciated.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759460" y="830580"/>
            <a:ext cx="727583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（2）对节假日等可预测的邮递延误进行解释</a:t>
            </a:r>
            <a:endParaRPr lang="zh-CN" altLang="en-US">
              <a:latin typeface="黑体" panose="02010609060101010101" charset="-122"/>
              <a:ea typeface="黑体" panose="02010609060101010101" charset="-122"/>
              <a:cs typeface="黑体" panose="02010609060101010101" charset="-122"/>
              <a:sym typeface="+mn-ea"/>
            </a:endParaRPr>
          </a:p>
        </p:txBody>
      </p:sp>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60145" y="1405890"/>
            <a:ext cx="6539865" cy="3100901"/>
            <a:chOff x="1440" y="3341"/>
            <a:chExt cx="11273" cy="6046"/>
          </a:xfrm>
        </p:grpSpPr>
        <p:sp>
          <p:nvSpPr>
            <p:cNvPr id="8" name="矩形 7"/>
            <p:cNvSpPr/>
            <p:nvPr/>
          </p:nvSpPr>
          <p:spPr>
            <a:xfrm>
              <a:off x="1440" y="3341"/>
              <a:ext cx="11273" cy="604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598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purchasing an item from our store. We are sorry to inform of you that the delivery of your item may be delayed due to Hurricane Sandy.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shipped your item(white cotton T-shirt) on Dec. 3rd but unfortunately, we were notified by the post off ice that all parcels will be delayed due to this natural disaster.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patience is much appreciated If you have any concerns, please contact us through eBay message so that we can respond promptly. Our thoughts are with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852805" y="839470"/>
            <a:ext cx="727583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（3）对天气等不可抗力因素造成的延误进行解释</a:t>
            </a:r>
            <a:endParaRPr lang="zh-CN" altLang="en-US">
              <a:latin typeface="黑体" panose="02010609060101010101" charset="-122"/>
              <a:ea typeface="黑体" panose="02010609060101010101" charset="-122"/>
              <a:cs typeface="黑体" panose="02010609060101010101" charset="-122"/>
              <a:sym typeface="+mn-ea"/>
            </a:endParaRPr>
          </a:p>
        </p:txBody>
      </p:sp>
      <p:sp>
        <p:nvSpPr>
          <p:cNvPr id="74" name="矩形 73"/>
          <p:cNvSpPr/>
          <p:nvPr/>
        </p:nvSpPr>
        <p:spPr>
          <a:xfrm>
            <a:off x="689469" y="233665"/>
            <a:ext cx="4094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03</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706755"/>
          </a:xfrm>
          <a:prstGeom prst="rect">
            <a:avLst/>
          </a:prstGeom>
        </p:spPr>
        <p:txBody>
          <a:bodyPr wrap="square">
            <a:spAutoFit/>
          </a:bodyPr>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产品质量问题启纠纷</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29915" y="2919730"/>
            <a:ext cx="5202555" cy="73088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买家因为产品质量问题开启纠纷，此时卖家要积极与买家协商解决问题，要双方达成一致地解决意见。</a:t>
            </a:r>
            <a:endParaRPr lang="zh-CN" altLang="en-US" sz="1600">
              <a:latin typeface="黑体" panose="02010609060101010101" charset="-122"/>
              <a:ea typeface="黑体" panose="02010609060101010101" charset="-122"/>
              <a:sym typeface="+mn-ea"/>
            </a:endParaRPr>
          </a:p>
        </p:txBody>
      </p:sp>
      <p:sp>
        <p:nvSpPr>
          <p:cNvPr id="74" name="矩形 73"/>
          <p:cNvSpPr/>
          <p:nvPr/>
        </p:nvSpPr>
        <p:spPr>
          <a:xfrm>
            <a:off x="689469" y="233665"/>
            <a:ext cx="3383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产品质量问题启纠纷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7" name="组合 6"/>
          <p:cNvGrpSpPr/>
          <p:nvPr/>
        </p:nvGrpSpPr>
        <p:grpSpPr>
          <a:xfrm>
            <a:off x="640080" y="1995170"/>
            <a:ext cx="7868285" cy="1887220"/>
            <a:chOff x="1008" y="2464"/>
            <a:chExt cx="12391" cy="2972"/>
          </a:xfrm>
        </p:grpSpPr>
        <p:sp>
          <p:nvSpPr>
            <p:cNvPr id="4" name="剪去同侧角的矩形 3"/>
            <p:cNvSpPr/>
            <p:nvPr/>
          </p:nvSpPr>
          <p:spPr>
            <a:xfrm>
              <a:off x="1008" y="2464"/>
              <a:ext cx="3742" cy="2973"/>
            </a:xfrm>
            <a:prstGeom prst="snip2SameRect">
              <a:avLst>
                <a:gd name="adj1" fmla="val 33400"/>
                <a:gd name="adj2" fmla="val 0"/>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350535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88" y="2987"/>
              <a:ext cx="2257" cy="2257"/>
            </a:xfrm>
            <a:prstGeom prst="rect">
              <a:avLst/>
            </a:prstGeom>
          </p:spPr>
        </p:pic>
        <p:cxnSp>
          <p:nvCxnSpPr>
            <p:cNvPr id="6" name="直接连接符 5"/>
            <p:cNvCxnSpPr/>
            <p:nvPr/>
          </p:nvCxnSpPr>
          <p:spPr>
            <a:xfrm>
              <a:off x="4735" y="5399"/>
              <a:ext cx="8664" cy="0"/>
            </a:xfrm>
            <a:prstGeom prst="line">
              <a:avLst/>
            </a:prstGeom>
            <a:ln w="19050">
              <a:solidFill>
                <a:srgbClr val="008075"/>
              </a:solidFill>
            </a:ln>
          </p:spPr>
          <p:style>
            <a:lnRef idx="1">
              <a:schemeClr val="accent1"/>
            </a:lnRef>
            <a:fillRef idx="0">
              <a:schemeClr val="accent1"/>
            </a:fillRef>
            <a:effectRef idx="0">
              <a:schemeClr val="accent1"/>
            </a:effectRef>
            <a:fontRef idx="minor">
              <a:schemeClr val="tx1"/>
            </a:fontRef>
          </p:style>
        </p:cxnSp>
      </p:grpSp>
      <p:sp>
        <p:nvSpPr>
          <p:cNvPr id="9" name="椭圆 8"/>
          <p:cNvSpPr/>
          <p:nvPr/>
        </p:nvSpPr>
        <p:spPr>
          <a:xfrm>
            <a:off x="5477510" y="300990"/>
            <a:ext cx="3029585" cy="252476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79195" y="1508125"/>
            <a:ext cx="6920230" cy="3221355"/>
            <a:chOff x="1440" y="3341"/>
            <a:chExt cx="11273" cy="6281"/>
          </a:xfrm>
        </p:grpSpPr>
        <p:sp>
          <p:nvSpPr>
            <p:cNvPr id="8" name="矩形 7"/>
            <p:cNvSpPr/>
            <p:nvPr/>
          </p:nvSpPr>
          <p:spPr>
            <a:xfrm>
              <a:off x="1440" y="3341"/>
              <a:ext cx="11273" cy="6281"/>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613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are sorry for the quality problems and would pay more attention to the product quality check in the future.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accept your requirement and please kindly return the goods to the following address: xxxxxxxx</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However, some friends will accept the second plan that we send you anew one with 90% discount and you cancel the dispute without paying for the highly returning shipping fee. Hope you consider it.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74" name="矩形 73"/>
          <p:cNvSpPr/>
          <p:nvPr/>
        </p:nvSpPr>
        <p:spPr>
          <a:xfrm>
            <a:off x="689469" y="233665"/>
            <a:ext cx="33832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产品质量问题启纠纷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泪滴形 3"/>
          <p:cNvSpPr/>
          <p:nvPr/>
        </p:nvSpPr>
        <p:spPr>
          <a:xfrm>
            <a:off x="884555" y="100584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5" name="文本框 4"/>
          <p:cNvSpPr txBox="1"/>
          <p:nvPr/>
        </p:nvSpPr>
        <p:spPr>
          <a:xfrm>
            <a:off x="1327785" y="98107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1</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69670" y="1558290"/>
            <a:ext cx="6539865" cy="2774706"/>
            <a:chOff x="1440" y="3341"/>
            <a:chExt cx="11273" cy="5410"/>
          </a:xfrm>
        </p:grpSpPr>
        <p:sp>
          <p:nvSpPr>
            <p:cNvPr id="8" name="矩形 7"/>
            <p:cNvSpPr/>
            <p:nvPr/>
          </p:nvSpPr>
          <p:spPr>
            <a:xfrm>
              <a:off x="1440" y="3341"/>
              <a:ext cx="11273" cy="541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43" y="3393"/>
              <a:ext cx="10958" cy="521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The photos were received with thanks. Sorry that we failed to check out the problem and we would pay more attention to this part.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 Anyway we will refund you $3 for compensating or may you just accept this time and we would like to provide bigger discount for your next order?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Sorry again for the trouble. Please feel free to let us have your comment.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74" name="矩形 73"/>
          <p:cNvSpPr/>
          <p:nvPr/>
        </p:nvSpPr>
        <p:spPr>
          <a:xfrm>
            <a:off x="689469" y="233665"/>
            <a:ext cx="33832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产品质量问题启纠纷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泪滴形 3"/>
          <p:cNvSpPr/>
          <p:nvPr/>
        </p:nvSpPr>
        <p:spPr>
          <a:xfrm>
            <a:off x="884555" y="100584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5" name="文本框 4"/>
          <p:cNvSpPr txBox="1"/>
          <p:nvPr/>
        </p:nvSpPr>
        <p:spPr>
          <a:xfrm>
            <a:off x="1327785" y="98107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2</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5495" y="926465"/>
            <a:ext cx="377126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当买家收到货，发觉质量有问题。</a:t>
            </a:r>
            <a:endParaRPr lang="zh-CN" altLang="en-US" sz="1600">
              <a:latin typeface="黑体" panose="02010609060101010101" charset="-122"/>
              <a:ea typeface="黑体" panose="02010609060101010101" charset="-122"/>
              <a:sym typeface="+mn-ea"/>
            </a:endParaRPr>
          </a:p>
        </p:txBody>
      </p:sp>
      <p:sp>
        <p:nvSpPr>
          <p:cNvPr id="74" name="矩形 73"/>
          <p:cNvSpPr/>
          <p:nvPr/>
        </p:nvSpPr>
        <p:spPr>
          <a:xfrm>
            <a:off x="689469" y="233665"/>
            <a:ext cx="3383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产品质量问题启纠纷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5" name="组合 4"/>
          <p:cNvGrpSpPr/>
          <p:nvPr/>
        </p:nvGrpSpPr>
        <p:grpSpPr>
          <a:xfrm>
            <a:off x="1053465" y="1549400"/>
            <a:ext cx="6659245" cy="710586"/>
            <a:chOff x="1426" y="3341"/>
            <a:chExt cx="11273" cy="15483"/>
          </a:xfrm>
        </p:grpSpPr>
        <p:sp>
          <p:nvSpPr>
            <p:cNvPr id="6" name="矩形 5"/>
            <p:cNvSpPr/>
            <p:nvPr/>
          </p:nvSpPr>
          <p:spPr>
            <a:xfrm>
              <a:off x="1426" y="3341"/>
              <a:ext cx="11273" cy="15483"/>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Subtitle 2"/>
            <p:cNvSpPr txBox="1"/>
            <p:nvPr/>
          </p:nvSpPr>
          <p:spPr>
            <a:xfrm>
              <a:off x="1565" y="4848"/>
              <a:ext cx="10958" cy="12079"/>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Hello, seller, I have received the goods you send to me, but I found that it is with a bad quality.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4" name="文本框 3"/>
          <p:cNvSpPr txBox="1"/>
          <p:nvPr/>
        </p:nvSpPr>
        <p:spPr>
          <a:xfrm>
            <a:off x="862330" y="2753360"/>
            <a:ext cx="7132955" cy="105092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如果不是产品质量有问题，卖家首先要表明质量不是由我方造成的，而是由于物流不当造成质量问题，以便能得到客户的原谅，但是最好能够允诺下次的购物优惠，让客户能更好地接受。</a:t>
            </a:r>
            <a:endParaRPr lang="zh-CN" altLang="en-US" sz="1600">
              <a:latin typeface="黑体" panose="02010609060101010101" charset="-122"/>
              <a:ea typeface="黑体" panose="02010609060101010101" charset="-122"/>
              <a:sym typeface="+mn-ea"/>
            </a:endParaRPr>
          </a:p>
        </p:txBody>
      </p:sp>
      <p:sp>
        <p:nvSpPr>
          <p:cNvPr id="14" name="矩形 13"/>
          <p:cNvSpPr/>
          <p:nvPr/>
        </p:nvSpPr>
        <p:spPr>
          <a:xfrm>
            <a:off x="683260" y="2677795"/>
            <a:ext cx="7489190" cy="122428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1027430" y="1682750"/>
            <a:ext cx="7044690" cy="2533650"/>
            <a:chOff x="1440" y="3341"/>
            <a:chExt cx="11273" cy="4940"/>
          </a:xfrm>
        </p:grpSpPr>
        <p:sp>
          <p:nvSpPr>
            <p:cNvPr id="10" name="矩形 9"/>
            <p:cNvSpPr/>
            <p:nvPr/>
          </p:nvSpPr>
          <p:spPr>
            <a:xfrm>
              <a:off x="1440" y="3341"/>
              <a:ext cx="11273" cy="494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Subtitle 2"/>
            <p:cNvSpPr txBox="1"/>
            <p:nvPr/>
          </p:nvSpPr>
          <p:spPr>
            <a:xfrm>
              <a:off x="1658" y="3393"/>
              <a:ext cx="10958" cy="476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friend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very sorry to hear about that. Since I did carefully check the order and the package to make sure everything was in good condition before shipping it out, I suppose that the damage might have happened during the transportation. But I'm still very sorry for the inconvenience this has brought you. I guarantee that I will give you more discounts to make this up next time you buy from us. Thanks for your understanding.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3" name="文本框 12"/>
          <p:cNvSpPr txBox="1"/>
          <p:nvPr/>
        </p:nvSpPr>
        <p:spPr>
          <a:xfrm>
            <a:off x="862330" y="949325"/>
            <a:ext cx="303720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卖家可以按照如下模板回复：</a:t>
            </a:r>
            <a:endParaRPr lang="zh-CN" altLang="en-US" sz="1600">
              <a:latin typeface="黑体" panose="02010609060101010101" charset="-122"/>
              <a:ea typeface="黑体" panose="02010609060101010101" charset="-122"/>
              <a:sym typeface="+mn-ea"/>
            </a:endParaRPr>
          </a:p>
        </p:txBody>
      </p:sp>
      <p:sp>
        <p:nvSpPr>
          <p:cNvPr id="74" name="矩形 73"/>
          <p:cNvSpPr/>
          <p:nvPr/>
        </p:nvSpPr>
        <p:spPr>
          <a:xfrm>
            <a:off x="689469" y="233665"/>
            <a:ext cx="33832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产品质量问题启纠纷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3009265" y="2658745"/>
            <a:ext cx="5494655" cy="714375"/>
          </a:xfrm>
          <a:prstGeom prst="rect">
            <a:avLst/>
          </a:prstGeom>
          <a:noFill/>
        </p:spPr>
        <p:txBody>
          <a:bodyPr wrap="square" rtlCol="0">
            <a:spAutoFit/>
          </a:bodyPr>
          <a:lstStyle/>
          <a:p>
            <a:pPr algn="just"/>
            <a:r>
              <a:rPr lang="zh-CN" altLang="en-US" sz="4050" b="1" dirty="0" smtClean="0">
                <a:solidFill>
                  <a:schemeClr val="bg1"/>
                </a:solidFill>
                <a:latin typeface="黑体" panose="02010609060101010101" charset="-122"/>
                <a:ea typeface="黑体" panose="02010609060101010101" charset="-122"/>
              </a:rPr>
              <a:t>纠纷开启时的处理方法</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6.5</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678045" y="594360"/>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6" name="矩形 15"/>
          <p:cNvSpPr/>
          <p:nvPr/>
        </p:nvSpPr>
        <p:spPr>
          <a:xfrm>
            <a:off x="5573395" y="1732280"/>
            <a:ext cx="2908300"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货不对版启纠纷</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5573395" y="2731770"/>
            <a:ext cx="321500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货物未在规定时间内到货</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rot="0">
            <a:off x="5072380" y="1710690"/>
            <a:ext cx="462280" cy="448310"/>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rot="0">
            <a:off x="5072380" y="2703830"/>
            <a:ext cx="449580" cy="46037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
        <p:nvSpPr>
          <p:cNvPr id="24" name="矩形 23"/>
          <p:cNvSpPr/>
          <p:nvPr/>
        </p:nvSpPr>
        <p:spPr>
          <a:xfrm>
            <a:off x="5573395" y="3731260"/>
            <a:ext cx="2777490" cy="398780"/>
          </a:xfrm>
          <a:prstGeom prst="rect">
            <a:avLst/>
          </a:prstGeom>
        </p:spPr>
        <p:txBody>
          <a:bodyPr wrap="square">
            <a:spAutoFit/>
          </a:bodyPr>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产品质量问题启纠纷</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4" name="组合 3"/>
          <p:cNvGrpSpPr/>
          <p:nvPr/>
        </p:nvGrpSpPr>
        <p:grpSpPr>
          <a:xfrm rot="0">
            <a:off x="5072380" y="3709035"/>
            <a:ext cx="449580" cy="46037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03126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121535" y="3202305"/>
            <a:ext cx="5099050"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货不对版启纠纷</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amp;pky8919994115&amp;"/>
          <p:cNvPicPr>
            <a:picLocks noChangeAspect="1"/>
          </p:cNvPicPr>
          <p:nvPr/>
        </p:nvPicPr>
        <p:blipFill>
          <a:blip r:embed="rId1"/>
          <a:stretch>
            <a:fillRect/>
          </a:stretch>
        </p:blipFill>
        <p:spPr>
          <a:xfrm>
            <a:off x="3621405" y="1158875"/>
            <a:ext cx="5003165" cy="3339465"/>
          </a:xfrm>
          <a:prstGeom prst="rect">
            <a:avLst/>
          </a:prstGeom>
        </p:spPr>
      </p:pic>
      <p:sp>
        <p:nvSpPr>
          <p:cNvPr id="9" name="单圆角矩形 8"/>
          <p:cNvSpPr/>
          <p:nvPr/>
        </p:nvSpPr>
        <p:spPr>
          <a:xfrm>
            <a:off x="-22860" y="1946910"/>
            <a:ext cx="3756660" cy="1815465"/>
          </a:xfrm>
          <a:prstGeom prst="round1Rect">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689469" y="233665"/>
            <a:ext cx="26720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货不对版启纠纷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 name="文本框 2"/>
          <p:cNvSpPr txBox="1"/>
          <p:nvPr/>
        </p:nvSpPr>
        <p:spPr>
          <a:xfrm>
            <a:off x="798830" y="2158365"/>
            <a:ext cx="2518410" cy="1370965"/>
          </a:xfrm>
          <a:prstGeom prst="rect">
            <a:avLst/>
          </a:prstGeom>
          <a:noFill/>
        </p:spPr>
        <p:txBody>
          <a:bodyPr wrap="square" rtlCol="0">
            <a:spAutoFit/>
          </a:bodyPr>
          <a:p>
            <a:pPr fontAlgn="auto">
              <a:lnSpc>
                <a:spcPct val="130000"/>
              </a:lnSpc>
            </a:pPr>
            <a:r>
              <a:rPr lang="zh-CN" altLang="en-US" sz="1600">
                <a:solidFill>
                  <a:schemeClr val="bg1"/>
                </a:solidFill>
                <a:latin typeface="黑体" panose="02010609060101010101" charset="-122"/>
                <a:ea typeface="黑体" panose="02010609060101010101" charset="-122"/>
                <a:sym typeface="+mn-ea"/>
              </a:rPr>
              <a:t>买家投诉货物与描述不符或者货物数量不对，这时候卖家可以请求买家根据问题类型提供相应的证据。</a:t>
            </a:r>
            <a:endParaRPr lang="zh-CN" altLang="en-US" sz="1600">
              <a:solidFill>
                <a:schemeClr val="bg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89469" y="233665"/>
            <a:ext cx="2672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货不对版启纠纷</a:t>
            </a:r>
            <a:endParaRPr lang="zh-CN" altLang="en-US" sz="2800" dirty="0">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746760" y="1523365"/>
            <a:ext cx="7585075" cy="3205140"/>
            <a:chOff x="1487" y="3329"/>
            <a:chExt cx="11273" cy="5095"/>
          </a:xfrm>
        </p:grpSpPr>
        <p:sp>
          <p:nvSpPr>
            <p:cNvPr id="8" name="矩形 7"/>
            <p:cNvSpPr/>
            <p:nvPr/>
          </p:nvSpPr>
          <p:spPr>
            <a:xfrm>
              <a:off x="1487" y="3329"/>
              <a:ext cx="11273" cy="5095"/>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5009"/>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sincerely regret that the items you've received in order XXXXX were not as described. Our goal is to resolve any dispute as quickly and conveniently as possible. Choice #1: You have claimed the items did notwork/work properly. As such, we must ask that you please make a video recording to illustrate this issue and send them directly to my email XXXXXXXX. This will allow us to verify the problem and help resolve it to your satisfaction. Choice #2: You have claimed the items did not work/work properly. As such, we must ask that you please take some photos to illustrate this issue and send them to my email: XXXXXXXX. This will allow us to verify the problem and help resolve it to your satisfaction. We apologize for the inconvenience and look forward to hearing from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泪滴形 1"/>
          <p:cNvSpPr/>
          <p:nvPr/>
        </p:nvSpPr>
        <p:spPr>
          <a:xfrm>
            <a:off x="741045" y="100584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4" name="文本框 3"/>
          <p:cNvSpPr txBox="1"/>
          <p:nvPr/>
        </p:nvSpPr>
        <p:spPr>
          <a:xfrm>
            <a:off x="1184275" y="98107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1</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565150" y="1330325"/>
            <a:ext cx="5417185" cy="2876550"/>
            <a:chOff x="1440" y="3341"/>
            <a:chExt cx="11273" cy="5509"/>
          </a:xfrm>
        </p:grpSpPr>
        <p:sp>
          <p:nvSpPr>
            <p:cNvPr id="8" name="矩形 7"/>
            <p:cNvSpPr/>
            <p:nvPr/>
          </p:nvSpPr>
          <p:spPr>
            <a:xfrm>
              <a:off x="1440" y="3341"/>
              <a:ext cx="11273" cy="550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527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 sorry for our carelessness. I need confirm the weight of parcel to check the less quantity with our shipment staff who just start to work after some days. Could i offset the i piece's money when you order next time, and we can give you a good discount or send a simple gift to you? Or if you ask for immediate refund now, could you give me your PayPal account?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 sorry for all the inconvenience.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7" name="矩形 36"/>
          <p:cNvSpPr/>
          <p:nvPr/>
        </p:nvSpPr>
        <p:spPr>
          <a:xfrm>
            <a:off x="689469" y="233665"/>
            <a:ext cx="2672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货不对版启纠纷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2" name="图片 1"/>
          <p:cNvPicPr>
            <a:picLocks noChangeAspect="1"/>
          </p:cNvPicPr>
          <p:nvPr/>
        </p:nvPicPr>
        <p:blipFill>
          <a:blip r:embed="rId1"/>
          <a:stretch>
            <a:fillRect/>
          </a:stretch>
        </p:blipFill>
        <p:spPr>
          <a:xfrm>
            <a:off x="6109970" y="434975"/>
            <a:ext cx="2729230" cy="4283075"/>
          </a:xfrm>
          <a:prstGeom prst="rect">
            <a:avLst/>
          </a:prstGeom>
        </p:spPr>
      </p:pic>
      <p:sp>
        <p:nvSpPr>
          <p:cNvPr id="4" name="泪滴形 3"/>
          <p:cNvSpPr/>
          <p:nvPr/>
        </p:nvSpPr>
        <p:spPr>
          <a:xfrm>
            <a:off x="741045" y="86233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5" name="文本框 4"/>
          <p:cNvSpPr txBox="1"/>
          <p:nvPr/>
        </p:nvSpPr>
        <p:spPr>
          <a:xfrm>
            <a:off x="1184275" y="837565"/>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2</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1024890" y="1336675"/>
            <a:ext cx="1716405" cy="2752090"/>
            <a:chOff x="2037" y="2653"/>
            <a:chExt cx="2835" cy="3968"/>
          </a:xfrm>
        </p:grpSpPr>
        <p:sp>
          <p:nvSpPr>
            <p:cNvPr id="6" name="矩形 5"/>
            <p:cNvSpPr/>
            <p:nvPr/>
          </p:nvSpPr>
          <p:spPr>
            <a:xfrm>
              <a:off x="2037" y="2653"/>
              <a:ext cx="2835" cy="3968"/>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222" y="2786"/>
              <a:ext cx="2563" cy="3822"/>
            </a:xfrm>
            <a:prstGeom prst="rect">
              <a:avLst/>
            </a:prstGeom>
            <a:noFill/>
          </p:spPr>
          <p:txBody>
            <a:bodyPr wrap="square" rtlCol="0">
              <a:spAutoFit/>
            </a:bodyPr>
            <a:p>
              <a:pPr fontAlgn="auto">
                <a:lnSpc>
                  <a:spcPct val="130000"/>
                </a:lnSpc>
              </a:pPr>
              <a:r>
                <a:rPr lang="zh-CN" altLang="en-US" sz="1600">
                  <a:solidFill>
                    <a:schemeClr val="bg1"/>
                  </a:solidFill>
                  <a:latin typeface="黑体" panose="02010609060101010101" charset="-122"/>
                  <a:ea typeface="黑体" panose="02010609060101010101" charset="-122"/>
                  <a:sym typeface="+mn-ea"/>
                </a:rPr>
                <a:t>买家投诉货物与描述不符或者货物数量不对，这时候卖家可以请求买家根据问题类型提供相应的证据。</a:t>
              </a:r>
              <a:endParaRPr lang="zh-CN" altLang="en-US" sz="1600">
                <a:solidFill>
                  <a:schemeClr val="bg1"/>
                </a:solidFill>
                <a:latin typeface="黑体" panose="02010609060101010101" charset="-122"/>
                <a:ea typeface="黑体" panose="02010609060101010101" charset="-122"/>
                <a:sym typeface="+mn-ea"/>
              </a:endParaRPr>
            </a:p>
          </p:txBody>
        </p:sp>
      </p:grpSp>
      <p:sp>
        <p:nvSpPr>
          <p:cNvPr id="37" name="矩形 36"/>
          <p:cNvSpPr/>
          <p:nvPr/>
        </p:nvSpPr>
        <p:spPr>
          <a:xfrm>
            <a:off x="689469" y="233665"/>
            <a:ext cx="2672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货不对版启纠纷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10" name="图片 9" descr="&amp;pky8019987466&amp;"/>
          <p:cNvPicPr>
            <a:picLocks noChangeAspect="1"/>
          </p:cNvPicPr>
          <p:nvPr/>
        </p:nvPicPr>
        <p:blipFill>
          <a:blip r:embed="rId1"/>
          <a:srcRect t="3202" b="3202"/>
          <a:stretch>
            <a:fillRect/>
          </a:stretch>
        </p:blipFill>
        <p:spPr>
          <a:xfrm>
            <a:off x="4766945" y="1199515"/>
            <a:ext cx="3069590" cy="1918335"/>
          </a:xfrm>
          <a:prstGeom prst="rect">
            <a:avLst/>
          </a:prstGeom>
        </p:spPr>
      </p:pic>
      <p:pic>
        <p:nvPicPr>
          <p:cNvPr id="12" name="图片 11" descr="&amp;pky8153085947&amp;"/>
          <p:cNvPicPr>
            <a:picLocks noChangeAspect="1"/>
          </p:cNvPicPr>
          <p:nvPr/>
        </p:nvPicPr>
        <p:blipFill>
          <a:blip r:embed="rId2"/>
          <a:srcRect l="25480" t="1708" r="21495" b="8032"/>
          <a:stretch>
            <a:fillRect/>
          </a:stretch>
        </p:blipFill>
        <p:spPr>
          <a:xfrm>
            <a:off x="2701925" y="1343660"/>
            <a:ext cx="2067560" cy="2754630"/>
          </a:xfrm>
          <a:prstGeom prst="rect">
            <a:avLst/>
          </a:prstGeom>
        </p:spPr>
      </p:pic>
      <p:pic>
        <p:nvPicPr>
          <p:cNvPr id="13" name="图片 12" descr="&amp;pky787305067&amp;"/>
          <p:cNvPicPr>
            <a:picLocks noChangeAspect="1"/>
          </p:cNvPicPr>
          <p:nvPr/>
        </p:nvPicPr>
        <p:blipFill>
          <a:blip r:embed="rId3"/>
          <a:srcRect l="-706" t="2107" r="706" b="13500"/>
          <a:stretch>
            <a:fillRect/>
          </a:stretch>
        </p:blipFill>
        <p:spPr>
          <a:xfrm>
            <a:off x="4738370" y="2664242"/>
            <a:ext cx="3060065" cy="1721287"/>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8498</Words>
  <Application>WPS 演示</Application>
  <PresentationFormat>自定义</PresentationFormat>
  <Paragraphs>250</Paragraphs>
  <Slides>28</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28</vt:i4>
      </vt:variant>
    </vt:vector>
  </HeadingPairs>
  <TitlesOfParts>
    <vt:vector size="41"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苹果</cp:lastModifiedBy>
  <cp:revision>71</cp:revision>
  <dcterms:created xsi:type="dcterms:W3CDTF">2019-08-18T12:20:00Z</dcterms:created>
  <dcterms:modified xsi:type="dcterms:W3CDTF">2019-12-18T09:00:49Z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