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8" r:id="rId4"/>
  </p:sldMasterIdLst>
  <p:notesMasterIdLst>
    <p:notesMasterId r:id="rId6"/>
  </p:notesMasterIdLst>
  <p:handoutMasterIdLst>
    <p:handoutMasterId r:id="rId21"/>
  </p:handoutMasterIdLst>
  <p:sldIdLst>
    <p:sldId id="258" r:id="rId5"/>
    <p:sldId id="276" r:id="rId7"/>
    <p:sldId id="293" r:id="rId8"/>
    <p:sldId id="324" r:id="rId9"/>
    <p:sldId id="257" r:id="rId10"/>
    <p:sldId id="260" r:id="rId11"/>
    <p:sldId id="262" r:id="rId12"/>
    <p:sldId id="263" r:id="rId13"/>
    <p:sldId id="261" r:id="rId14"/>
    <p:sldId id="310" r:id="rId15"/>
    <p:sldId id="316" r:id="rId16"/>
    <p:sldId id="317" r:id="rId17"/>
    <p:sldId id="325" r:id="rId18"/>
    <p:sldId id="264" r:id="rId19"/>
    <p:sldId id="273" r:id="rId20"/>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4F"/>
    <a:srgbClr val="FFFFFF"/>
    <a:srgbClr val="04D4D1"/>
    <a:srgbClr val="04C0BF"/>
    <a:srgbClr val="01BDAD"/>
    <a:srgbClr val="01A89E"/>
    <a:srgbClr val="008075"/>
    <a:srgbClr val="004640"/>
    <a:srgbClr val="03A8A6"/>
    <a:srgbClr val="017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42" y="-930"/>
      </p:cViewPr>
      <p:guideLst>
        <p:guide orient="horz" pos="1581"/>
        <p:guide pos="29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黑体" panose="02010609060101010101" charset="-122"/>
                <a:ea typeface="黑体" panose="02010609060101010101" charset="-122"/>
                <a:cs typeface="黑体" panose="02010609060101010101" charset="-122"/>
              </a:defRPr>
            </a:lvl1pPr>
          </a:lstStyle>
          <a:p>
            <a:fld id="{2A00C20A-6EC9-472C-9F4C-C15DE03405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黑体" panose="02010609060101010101" charset="-122"/>
                <a:ea typeface="黑体" panose="02010609060101010101" charset="-122"/>
                <a:cs typeface="黑体" panose="02010609060101010101" charset="-122"/>
              </a:defRPr>
            </a:lvl1pPr>
          </a:lstStyle>
          <a:p>
            <a:fld id="{4F6A9EF6-7160-4A3C-9ECB-1F8501A7DD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黑体" panose="02010609060101010101" charset="-122"/>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6"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53388" r="-163" b="28231"/>
          <a:stretch>
            <a:fillRect/>
          </a:stretch>
        </p:blipFill>
        <p:spPr bwMode="auto">
          <a:xfrm>
            <a:off x="889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1026" name="Picture 2" descr="C:\Users\Administrator\Desktop\蓝色简约商务广告名片设计.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0019"/>
          <a:stretch>
            <a:fillRect/>
          </a:stretch>
        </p:blipFill>
        <p:spPr bwMode="auto">
          <a:xfrm>
            <a:off x="635" y="48"/>
            <a:ext cx="9144239" cy="3150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04823"/>
            <a:ext cx="3008392"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43" y="204824"/>
            <a:ext cx="511188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2" y="1076514"/>
            <a:ext cx="3008392"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35" y="3601080"/>
            <a:ext cx="5486543"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35" y="459662"/>
            <a:ext cx="5486543"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1792335" y="4026208"/>
            <a:ext cx="5486543"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1" Type="http://schemas.openxmlformats.org/officeDocument/2006/relationships/theme" Target="../theme/theme3.xml"/><Relationship Id="rId10" Type="http://schemas.openxmlformats.org/officeDocument/2006/relationships/tags" Target="../tags/tag21.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fld>
            <a:endParaRPr lang="zh-CN" altLang="en-US"/>
          </a:p>
        </p:txBody>
      </p:sp>
      <p:pic>
        <p:nvPicPr>
          <p:cNvPr id="7" name="Picture 2" descr="C:\Users\Administrator\Desktop\蓝色简约商务广告名片设计.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293370" y="318135"/>
            <a:ext cx="328930" cy="328930"/>
            <a:chOff x="406574" y="404664"/>
            <a:chExt cx="432048" cy="432048"/>
          </a:xfrm>
        </p:grpSpPr>
        <p:sp>
          <p:nvSpPr>
            <p:cNvPr id="9" name="椭圆 8"/>
            <p:cNvSpPr/>
            <p:nvPr/>
          </p:nvSpPr>
          <p:spPr>
            <a:xfrm>
              <a:off x="406574" y="404664"/>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
          <p:nvSpPr>
            <p:cNvPr id="10" name="椭圆 9"/>
            <p:cNvSpPr/>
            <p:nvPr/>
          </p:nvSpPr>
          <p:spPr>
            <a:xfrm>
              <a:off x="514586" y="5126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8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7"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502412" y="324040"/>
            <a:ext cx="8139178" cy="48606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502412" y="972120"/>
            <a:ext cx="8139178" cy="378046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7"/>
            </p:custDataLst>
          </p:nvPr>
        </p:nvSpPr>
        <p:spPr>
          <a:xfrm>
            <a:off x="659807" y="4762963"/>
            <a:ext cx="2025000" cy="237629"/>
          </a:xfrm>
          <a:prstGeom prst="rect">
            <a:avLst/>
          </a:prstGeom>
        </p:spPr>
        <p:txBody>
          <a:bodyPr vert="horz" lIns="91440" tIns="45720" rIns="91440" bIns="45720" rtlCol="0" anchor="ctr">
            <a:normAutofit/>
          </a:bodyP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3087000" y="4762963"/>
            <a:ext cx="2970000" cy="237629"/>
          </a:xfrm>
          <a:prstGeom prst="rect">
            <a:avLst/>
          </a:prstGeom>
        </p:spPr>
        <p:txBody>
          <a:bodyPr vert="horz" lIns="91440" tIns="45720" rIns="91440" bIns="45720" rtlCol="0" anchor="ctr">
            <a:normAutofit/>
          </a:bodyP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dirty="0"/>
          </a:p>
        </p:txBody>
      </p:sp>
      <p:sp>
        <p:nvSpPr>
          <p:cNvPr id="6" name="灯片编号占位符 5"/>
          <p:cNvSpPr>
            <a:spLocks noGrp="1"/>
          </p:cNvSpPr>
          <p:nvPr>
            <p:ph type="sldNum" sz="quarter" idx="4"/>
            <p:custDataLst>
              <p:tags r:id="rId9"/>
            </p:custDataLst>
          </p:nvPr>
        </p:nvSpPr>
        <p:spPr>
          <a:xfrm>
            <a:off x="6457950" y="4762963"/>
            <a:ext cx="2025000" cy="237629"/>
          </a:xfrm>
          <a:prstGeom prst="rect">
            <a:avLst/>
          </a:prstGeom>
        </p:spPr>
        <p:txBody>
          <a:bodyPr vert="horz" lIns="91440" tIns="45720" rIns="91440" bIns="45720" rtlCol="0" anchor="ctr">
            <a:normAutofit/>
          </a:bodyP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2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8.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1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themeOverride" Target="../theme/themeOverride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hemeOverride" Target="../theme/themeOverride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6.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635"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74800" y="381269"/>
            <a:ext cx="4467860" cy="2445385"/>
          </a:xfrm>
          <a:prstGeom prst="rect">
            <a:avLst/>
          </a:prstGeom>
        </p:spPr>
        <p:txBody>
          <a:bodyPr wrap="none">
            <a:spAutoFit/>
          </a:bodyPr>
          <a:lstStyle/>
          <a:p>
            <a:pPr algn="ctr" fontAlgn="auto">
              <a:lnSpc>
                <a:spcPct val="150000"/>
              </a:lnSpc>
            </a:pP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第</a:t>
            </a:r>
            <a:r>
              <a:rPr lang="en-US" altLang="zh-CN" sz="5400" b="1" dirty="0" smtClean="0">
                <a:solidFill>
                  <a:srgbClr val="04C0BF"/>
                </a:solidFill>
                <a:latin typeface="黑体" panose="02010609060101010101" charset="-122"/>
                <a:ea typeface="黑体" panose="02010609060101010101" charset="-122"/>
                <a:cs typeface="黑体" panose="02010609060101010101" charset="-122"/>
              </a:rPr>
              <a:t>6</a:t>
            </a: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章</a:t>
            </a:r>
            <a:endParaRPr lang="zh-CN" altLang="en-US" sz="5400" b="1" dirty="0" smtClean="0">
              <a:solidFill>
                <a:srgbClr val="04C0BF"/>
              </a:solidFill>
              <a:latin typeface="黑体" panose="02010609060101010101" charset="-122"/>
              <a:ea typeface="黑体" panose="02010609060101010101" charset="-122"/>
              <a:cs typeface="黑体" panose="02010609060101010101" charset="-122"/>
            </a:endParaRPr>
          </a:p>
          <a:p>
            <a:pPr algn="ctr" fontAlgn="auto">
              <a:lnSpc>
                <a:spcPct val="150000"/>
              </a:lnSpc>
            </a:pPr>
            <a:r>
              <a:rPr lang="zh-CN" altLang="en-US" sz="4800" b="1" dirty="0" smtClean="0">
                <a:solidFill>
                  <a:srgbClr val="04C0BF"/>
                </a:solidFill>
                <a:latin typeface="黑体" panose="02010609060101010101" charset="-122"/>
                <a:ea typeface="黑体" panose="02010609060101010101" charset="-122"/>
                <a:cs typeface="黑体" panose="02010609060101010101" charset="-122"/>
              </a:rPr>
              <a:t>售后沟通与服务</a:t>
            </a:r>
            <a:endParaRPr lang="zh-CN" altLang="en-US" sz="4800" b="1" dirty="0" smtClean="0">
              <a:solidFill>
                <a:srgbClr val="04C0BF"/>
              </a:solidFill>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7250" y="831215"/>
            <a:ext cx="5287010" cy="450850"/>
          </a:xfrm>
          <a:prstGeom prst="rect">
            <a:avLst/>
          </a:prstGeom>
          <a:noFill/>
        </p:spPr>
        <p:txBody>
          <a:bodyPr wrap="square" rtlCol="0">
            <a:spAutoFit/>
          </a:bodyPr>
          <a:p>
            <a:pPr fontAlgn="auto">
              <a:lnSpc>
                <a:spcPct val="130000"/>
              </a:lnSpc>
            </a:pPr>
            <a:r>
              <a:rPr lang="zh-CN" altLang="en-US">
                <a:latin typeface="黑体" panose="02010609060101010101" charset="-122"/>
                <a:ea typeface="黑体" panose="02010609060101010101" charset="-122"/>
                <a:cs typeface="黑体" panose="02010609060101010101" charset="-122"/>
                <a:sym typeface="+mn-ea"/>
              </a:rPr>
              <a:t>（1）如果使用的挂号运输方式，如EMS或者DHL等</a:t>
            </a:r>
            <a:endParaRPr lang="zh-CN" altLang="en-US">
              <a:latin typeface="黑体" panose="02010609060101010101" charset="-122"/>
              <a:ea typeface="黑体" panose="02010609060101010101" charset="-122"/>
              <a:cs typeface="黑体" panose="02010609060101010101" charset="-122"/>
            </a:endParaRPr>
          </a:p>
        </p:txBody>
      </p:sp>
      <p:sp>
        <p:nvSpPr>
          <p:cNvPr id="34" name="矩形 33"/>
          <p:cNvSpPr/>
          <p:nvPr/>
        </p:nvSpPr>
        <p:spPr>
          <a:xfrm>
            <a:off x="689469" y="233665"/>
            <a:ext cx="23164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继续跟踪物流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482725" y="1369060"/>
            <a:ext cx="5935345" cy="3116149"/>
            <a:chOff x="1487" y="3329"/>
            <a:chExt cx="11273" cy="4999"/>
          </a:xfrm>
        </p:grpSpPr>
        <p:sp>
          <p:nvSpPr>
            <p:cNvPr id="8" name="矩形 7"/>
            <p:cNvSpPr/>
            <p:nvPr/>
          </p:nvSpPr>
          <p:spPr>
            <a:xfrm>
              <a:off x="1487" y="3329"/>
              <a:ext cx="11273" cy="4962"/>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06"/>
              <a:ext cx="10958" cy="4922"/>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Valued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are happy to inform you that your purchase has been dispatched! The typical time of arrival is between 7 and 10 days. If your item does not arrive with in 10 days, please let us know.</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After your item has arrived, why not take a moment to leave positive feedback about our products and service? It only takes a moment, and it's a great way to help others make purchases like yours.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your custom, and we look forward to providing you with the best buying experience again on Amazon.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Yours sincerely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66775" y="877570"/>
            <a:ext cx="5287010" cy="368300"/>
          </a:xfrm>
          <a:prstGeom prst="rect">
            <a:avLst/>
          </a:prstGeom>
          <a:noFill/>
        </p:spPr>
        <p:txBody>
          <a:bodyPr wrap="square" rtlCol="0">
            <a:spAutoFit/>
          </a:bodyPr>
          <a:p>
            <a:r>
              <a:rPr>
                <a:latin typeface="黑体" panose="02010609060101010101" charset="-122"/>
                <a:ea typeface="黑体" panose="02010609060101010101" charset="-122"/>
                <a:cs typeface="黑体" panose="02010609060101010101" charset="-122"/>
              </a:rPr>
              <a:t>（2）如果使用的是挂号大小包</a:t>
            </a:r>
            <a:endParaRPr>
              <a:latin typeface="黑体" panose="02010609060101010101" charset="-122"/>
              <a:ea typeface="黑体" panose="02010609060101010101" charset="-122"/>
              <a:cs typeface="黑体" panose="02010609060101010101" charset="-122"/>
            </a:endParaRPr>
          </a:p>
        </p:txBody>
      </p:sp>
      <p:sp>
        <p:nvSpPr>
          <p:cNvPr id="34" name="矩形 33"/>
          <p:cNvSpPr/>
          <p:nvPr/>
        </p:nvSpPr>
        <p:spPr>
          <a:xfrm>
            <a:off x="689469" y="233665"/>
            <a:ext cx="23164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继续跟踪物流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14" name="组合 13"/>
          <p:cNvGrpSpPr/>
          <p:nvPr/>
        </p:nvGrpSpPr>
        <p:grpSpPr>
          <a:xfrm>
            <a:off x="1437640" y="1397000"/>
            <a:ext cx="6269990" cy="3138805"/>
            <a:chOff x="1487" y="3329"/>
            <a:chExt cx="11273" cy="4990"/>
          </a:xfrm>
        </p:grpSpPr>
        <p:sp>
          <p:nvSpPr>
            <p:cNvPr id="15" name="矩形 14"/>
            <p:cNvSpPr/>
            <p:nvPr/>
          </p:nvSpPr>
          <p:spPr>
            <a:xfrm>
              <a:off x="1487" y="3329"/>
              <a:ext cx="11273" cy="4990"/>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Subtitle 2"/>
            <p:cNvSpPr txBox="1"/>
            <p:nvPr/>
          </p:nvSpPr>
          <p:spPr>
            <a:xfrm>
              <a:off x="1658" y="3406"/>
              <a:ext cx="10958" cy="4878"/>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Valued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are happy to inform you that your purchase has been dispatched! The typical time of arrival is between 14 and 39 days. If your item does not arrive with in 39 days, please let us know.</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After your item has arrived, why not take a moment to leave positive feedback about our products and service? It only takes a moment, and it's a great way to help others make purchases like yours.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your custom, and we look forward to providing you with the best buying experience again on Amazon.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Yours sincerely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Seller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66775" y="877570"/>
            <a:ext cx="5287010" cy="368300"/>
          </a:xfrm>
          <a:prstGeom prst="rect">
            <a:avLst/>
          </a:prstGeom>
          <a:noFill/>
        </p:spPr>
        <p:txBody>
          <a:bodyPr wrap="square" rtlCol="0">
            <a:spAutoFit/>
          </a:bodyPr>
          <a:p>
            <a:r>
              <a:rPr>
                <a:latin typeface="黑体" panose="02010609060101010101" charset="-122"/>
                <a:ea typeface="黑体" panose="02010609060101010101" charset="-122"/>
                <a:cs typeface="黑体" panose="02010609060101010101" charset="-122"/>
                <a:sym typeface="+mn-ea"/>
              </a:rPr>
              <a:t>（2）如果使用的是挂号大小包</a:t>
            </a:r>
            <a:endParaRPr lang="zh-CN" altLang="en-US">
              <a:latin typeface="黑体" panose="02010609060101010101" charset="-122"/>
              <a:ea typeface="黑体" panose="02010609060101010101" charset="-122"/>
              <a:cs typeface="黑体" panose="02010609060101010101" charset="-122"/>
            </a:endParaRPr>
          </a:p>
        </p:txBody>
      </p:sp>
      <p:sp>
        <p:nvSpPr>
          <p:cNvPr id="34" name="矩形 33"/>
          <p:cNvSpPr/>
          <p:nvPr/>
        </p:nvSpPr>
        <p:spPr>
          <a:xfrm>
            <a:off x="689469" y="233665"/>
            <a:ext cx="23164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继续跟踪物流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7" name="组合 6"/>
          <p:cNvGrpSpPr/>
          <p:nvPr/>
        </p:nvGrpSpPr>
        <p:grpSpPr>
          <a:xfrm>
            <a:off x="1419225" y="1369060"/>
            <a:ext cx="5824220" cy="3017403"/>
            <a:chOff x="1487" y="3329"/>
            <a:chExt cx="11273" cy="4797"/>
          </a:xfrm>
        </p:grpSpPr>
        <p:sp>
          <p:nvSpPr>
            <p:cNvPr id="8" name="矩形 7"/>
            <p:cNvSpPr/>
            <p:nvPr/>
          </p:nvSpPr>
          <p:spPr>
            <a:xfrm>
              <a:off x="1487" y="3329"/>
              <a:ext cx="11273" cy="4797"/>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06"/>
              <a:ext cx="10958" cy="4634"/>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your patience. We confirmed that your order was mailed(order No: xxx)on January 20th. However, the tracking information shows  it's still on the way. We were informed that the package did not arrive yet due to a shipping delay from the delivery company. If you do not receive your package before January 20th, we can resend your order or apply a full refund to you as per your choice. If you have any further questions, please feel free to contact us directly and we will be glad to assist you.</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321985" y="1959508"/>
            <a:ext cx="1104900" cy="1198880"/>
          </a:xfrm>
          <a:prstGeom prst="rect">
            <a:avLst/>
          </a:prstGeom>
        </p:spPr>
        <p:txBody>
          <a:bodyPr wrap="none">
            <a:spAutoFit/>
          </a:bodyPr>
          <a:p>
            <a:pPr algn="r"/>
            <a:r>
              <a:rPr lang="en-US" altLang="zh-CN" sz="7200" b="1" dirty="0" smtClean="0">
                <a:solidFill>
                  <a:schemeClr val="accent5">
                    <a:lumMod val="75000"/>
                  </a:schemeClr>
                </a:solidFill>
                <a:latin typeface="黑体" panose="02010609060101010101" charset="-122"/>
                <a:cs typeface="黑体" panose="02010609060101010101" charset="-122"/>
              </a:rPr>
              <a:t>03</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7" name="矩形 6"/>
          <p:cNvSpPr/>
          <p:nvPr/>
        </p:nvSpPr>
        <p:spPr>
          <a:xfrm>
            <a:off x="1278890" y="3130550"/>
            <a:ext cx="6085205" cy="706755"/>
          </a:xfrm>
          <a:prstGeom prst="rect">
            <a:avLst/>
          </a:prstGeom>
        </p:spPr>
        <p:txBody>
          <a:bodyPr wrap="square">
            <a:spAutoFit/>
          </a:bodyPr>
          <a:p>
            <a:pPr algn="r"/>
            <a:r>
              <a:rPr lang="zh-CN" altLang="zh-CN"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包裹扣关</a:t>
            </a:r>
            <a:endParaRPr lang="zh-CN" altLang="zh-CN"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689469" y="233665"/>
            <a:ext cx="16052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包裹扣关</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704850" y="1045845"/>
            <a:ext cx="7706360" cy="73088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rPr>
              <a:t>国际快递被扣关有很多原因，在被扣关后不要害怕或慌张，只要按照正常的流程解决，通常在交清关税后都可以顺利放行。包裹扣关时希望买家联系海关进行清关。</a:t>
            </a:r>
            <a:endParaRPr lang="zh-CN" altLang="en-US" sz="1600">
              <a:latin typeface="黑体" panose="02010609060101010101" charset="-122"/>
              <a:ea typeface="黑体" panose="02010609060101010101" charset="-122"/>
            </a:endParaRPr>
          </a:p>
        </p:txBody>
      </p:sp>
      <p:grpSp>
        <p:nvGrpSpPr>
          <p:cNvPr id="4" name="组合 3"/>
          <p:cNvGrpSpPr/>
          <p:nvPr/>
        </p:nvGrpSpPr>
        <p:grpSpPr>
          <a:xfrm>
            <a:off x="1171575" y="2096770"/>
            <a:ext cx="6477635" cy="2099945"/>
            <a:chOff x="1487" y="3329"/>
            <a:chExt cx="11273" cy="5646"/>
          </a:xfrm>
        </p:grpSpPr>
        <p:sp>
          <p:nvSpPr>
            <p:cNvPr id="7" name="矩形 6"/>
            <p:cNvSpPr/>
            <p:nvPr/>
          </p:nvSpPr>
          <p:spPr>
            <a:xfrm>
              <a:off x="1487" y="3329"/>
              <a:ext cx="11273" cy="5646"/>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06"/>
              <a:ext cx="10958" cy="529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have checked the tracking information and found your package has now arrived at your country's customs agency. If your package is delay please consult your local customs office to resolve the problem. If you have any further questions, please feel free to contact 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10790" y="1471564"/>
            <a:ext cx="3243580" cy="1014730"/>
          </a:xfrm>
          <a:prstGeom prst="rect">
            <a:avLst/>
          </a:prstGeom>
        </p:spPr>
        <p:txBody>
          <a:bodyPr wrap="none">
            <a:spAutoFit/>
          </a:bodyPr>
          <a:lstStyle/>
          <a:p>
            <a:r>
              <a:rPr lang="zh-CN" altLang="en-US" sz="6000" b="1" dirty="0" smtClean="0">
                <a:solidFill>
                  <a:srgbClr val="04C0BF"/>
                </a:solidFill>
                <a:latin typeface="黑体" panose="02010609060101010101" charset="-122"/>
                <a:ea typeface="黑体" panose="02010609060101010101" charset="-122"/>
                <a:cs typeface="黑体" panose="02010609060101010101" charset="-122"/>
              </a:rPr>
              <a:t>谢谢大家</a:t>
            </a:r>
            <a:endParaRPr lang="zh-CN" altLang="en-US" sz="6000" b="1" dirty="0" smtClean="0">
              <a:solidFill>
                <a:srgbClr val="04C0BF"/>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95345" y="439420"/>
            <a:ext cx="1877060" cy="645160"/>
          </a:xfrm>
          <a:prstGeom prst="rect">
            <a:avLst/>
          </a:prstGeom>
          <a:noFill/>
        </p:spPr>
        <p:txBody>
          <a:bodyPr wrap="square" rtlCol="0">
            <a:spAutoFit/>
          </a:bodyPr>
          <a:p>
            <a:r>
              <a:rPr lang="zh-CN" altLang="en-US" sz="3600">
                <a:latin typeface="黑体" panose="02010609060101010101" charset="-122"/>
                <a:ea typeface="黑体" panose="02010609060101010101" charset="-122"/>
                <a:cs typeface="黑体" panose="02010609060101010101" charset="-122"/>
              </a:rPr>
              <a:t>目  录</a:t>
            </a:r>
            <a:endParaRPr lang="zh-CN" altLang="en-US" sz="3600">
              <a:latin typeface="黑体" panose="02010609060101010101" charset="-122"/>
              <a:ea typeface="黑体" panose="02010609060101010101" charset="-122"/>
              <a:cs typeface="黑体" panose="02010609060101010101" charset="-122"/>
            </a:endParaRPr>
          </a:p>
        </p:txBody>
      </p:sp>
      <p:grpSp>
        <p:nvGrpSpPr>
          <p:cNvPr id="25" name="组合 24"/>
          <p:cNvGrpSpPr/>
          <p:nvPr/>
        </p:nvGrpSpPr>
        <p:grpSpPr>
          <a:xfrm>
            <a:off x="555625" y="1249680"/>
            <a:ext cx="619760" cy="3526790"/>
            <a:chOff x="1779" y="2194"/>
            <a:chExt cx="976" cy="5554"/>
          </a:xfrm>
        </p:grpSpPr>
        <p:grpSp>
          <p:nvGrpSpPr>
            <p:cNvPr id="15" name="组合 14"/>
            <p:cNvGrpSpPr/>
            <p:nvPr/>
          </p:nvGrpSpPr>
          <p:grpSpPr>
            <a:xfrm>
              <a:off x="1779" y="2194"/>
              <a:ext cx="976" cy="1060"/>
              <a:chOff x="1679" y="2194"/>
              <a:chExt cx="976" cy="1060"/>
            </a:xfrm>
          </p:grpSpPr>
          <p:sp>
            <p:nvSpPr>
              <p:cNvPr id="9" name="菱形 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4" name="文本框 1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6.1</a:t>
                </a:r>
                <a:endParaRPr lang="en-US" altLang="zh-CN" sz="2000">
                  <a:cs typeface="黑体" panose="02010609060101010101" charset="-122"/>
                </a:endParaRPr>
              </a:p>
            </p:txBody>
          </p:sp>
        </p:grpSp>
        <p:grpSp>
          <p:nvGrpSpPr>
            <p:cNvPr id="16" name="组合 15"/>
            <p:cNvGrpSpPr/>
            <p:nvPr/>
          </p:nvGrpSpPr>
          <p:grpSpPr>
            <a:xfrm>
              <a:off x="1779" y="3692"/>
              <a:ext cx="976" cy="1060"/>
              <a:chOff x="1679" y="2194"/>
              <a:chExt cx="976" cy="1060"/>
            </a:xfrm>
          </p:grpSpPr>
          <p:sp>
            <p:nvSpPr>
              <p:cNvPr id="17" name="菱形 16"/>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8" name="文本框 17"/>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6.2</a:t>
                </a:r>
                <a:endParaRPr lang="en-US" altLang="zh-CN" sz="2000">
                  <a:cs typeface="黑体" panose="02010609060101010101" charset="-122"/>
                </a:endParaRPr>
              </a:p>
            </p:txBody>
          </p:sp>
        </p:grpSp>
        <p:grpSp>
          <p:nvGrpSpPr>
            <p:cNvPr id="19" name="组合 18"/>
            <p:cNvGrpSpPr/>
            <p:nvPr/>
          </p:nvGrpSpPr>
          <p:grpSpPr>
            <a:xfrm>
              <a:off x="1779" y="5190"/>
              <a:ext cx="976" cy="1060"/>
              <a:chOff x="1679" y="2194"/>
              <a:chExt cx="976" cy="1060"/>
            </a:xfrm>
          </p:grpSpPr>
          <p:sp>
            <p:nvSpPr>
              <p:cNvPr id="20" name="菱形 19"/>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1" name="文本框 20"/>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6.3</a:t>
                </a:r>
                <a:endParaRPr lang="en-US" altLang="zh-CN" sz="2000">
                  <a:cs typeface="黑体" panose="02010609060101010101" charset="-122"/>
                </a:endParaRPr>
              </a:p>
            </p:txBody>
          </p:sp>
        </p:grpSp>
        <p:grpSp>
          <p:nvGrpSpPr>
            <p:cNvPr id="22" name="组合 21"/>
            <p:cNvGrpSpPr/>
            <p:nvPr/>
          </p:nvGrpSpPr>
          <p:grpSpPr>
            <a:xfrm>
              <a:off x="1779" y="6688"/>
              <a:ext cx="976" cy="1060"/>
              <a:chOff x="1679" y="2194"/>
              <a:chExt cx="976" cy="1060"/>
            </a:xfrm>
          </p:grpSpPr>
          <p:sp>
            <p:nvSpPr>
              <p:cNvPr id="23" name="菱形 2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4" name="文本框 2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6.4</a:t>
                </a:r>
                <a:endParaRPr lang="en-US" altLang="zh-CN" sz="2000">
                  <a:cs typeface="黑体" panose="02010609060101010101" charset="-122"/>
                </a:endParaRPr>
              </a:p>
            </p:txBody>
          </p:sp>
        </p:grpSp>
      </p:grpSp>
      <p:grpSp>
        <p:nvGrpSpPr>
          <p:cNvPr id="30" name="组合 29"/>
          <p:cNvGrpSpPr/>
          <p:nvPr/>
        </p:nvGrpSpPr>
        <p:grpSpPr>
          <a:xfrm>
            <a:off x="1196975" y="1404620"/>
            <a:ext cx="3180715" cy="3275330"/>
            <a:chOff x="2789" y="2438"/>
            <a:chExt cx="5009" cy="5158"/>
          </a:xfrm>
        </p:grpSpPr>
        <p:sp>
          <p:nvSpPr>
            <p:cNvPr id="13" name="文本框 12"/>
            <p:cNvSpPr txBox="1"/>
            <p:nvPr/>
          </p:nvSpPr>
          <p:spPr>
            <a:xfrm>
              <a:off x="2789" y="243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催促评价的方法</a:t>
              </a:r>
              <a:endParaRPr lang="zh-CN" altLang="en-US" sz="2000">
                <a:latin typeface="黑体" panose="02010609060101010101" charset="-122"/>
                <a:ea typeface="黑体" panose="02010609060101010101" charset="-122"/>
                <a:cs typeface="黑体" panose="02010609060101010101" charset="-122"/>
              </a:endParaRPr>
            </a:p>
          </p:txBody>
        </p:sp>
        <p:sp>
          <p:nvSpPr>
            <p:cNvPr id="26" name="文本框 25"/>
            <p:cNvSpPr txBox="1"/>
            <p:nvPr/>
          </p:nvSpPr>
          <p:spPr>
            <a:xfrm>
              <a:off x="2803" y="3709"/>
              <a:ext cx="4516" cy="1113"/>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修改评价及收到好评的沟通方法</a:t>
              </a:r>
              <a:endParaRPr lang="zh-CN" altLang="en-US" sz="2000">
                <a:latin typeface="黑体" panose="02010609060101010101" charset="-122"/>
                <a:ea typeface="黑体" panose="02010609060101010101" charset="-122"/>
                <a:cs typeface="黑体" panose="02010609060101010101" charset="-122"/>
              </a:endParaRPr>
            </a:p>
          </p:txBody>
        </p:sp>
        <p:sp>
          <p:nvSpPr>
            <p:cNvPr id="27" name="文本框 26"/>
            <p:cNvSpPr txBox="1"/>
            <p:nvPr/>
          </p:nvSpPr>
          <p:spPr>
            <a:xfrm>
              <a:off x="2789" y="545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纠纷处理总流程</a:t>
              </a:r>
              <a:endParaRPr lang="zh-CN" altLang="en-US" sz="2000">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2789" y="696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纠纷开始前的处理方法</a:t>
              </a:r>
              <a:endParaRPr lang="zh-CN" altLang="en-US" sz="2000">
                <a:latin typeface="黑体" panose="02010609060101010101" charset="-122"/>
                <a:ea typeface="黑体" panose="02010609060101010101" charset="-122"/>
                <a:cs typeface="黑体" panose="02010609060101010101" charset="-122"/>
              </a:endParaRPr>
            </a:p>
          </p:txBody>
        </p:sp>
      </p:grpSp>
      <p:grpSp>
        <p:nvGrpSpPr>
          <p:cNvPr id="31" name="组合 30"/>
          <p:cNvGrpSpPr/>
          <p:nvPr/>
        </p:nvGrpSpPr>
        <p:grpSpPr>
          <a:xfrm>
            <a:off x="4503420" y="1254760"/>
            <a:ext cx="619760" cy="2575560"/>
            <a:chOff x="1779" y="2194"/>
            <a:chExt cx="976" cy="4056"/>
          </a:xfrm>
        </p:grpSpPr>
        <p:grpSp>
          <p:nvGrpSpPr>
            <p:cNvPr id="32" name="组合 31"/>
            <p:cNvGrpSpPr/>
            <p:nvPr/>
          </p:nvGrpSpPr>
          <p:grpSpPr>
            <a:xfrm>
              <a:off x="1779" y="2194"/>
              <a:ext cx="976" cy="1060"/>
              <a:chOff x="1679" y="2194"/>
              <a:chExt cx="976" cy="1060"/>
            </a:xfrm>
          </p:grpSpPr>
          <p:sp>
            <p:nvSpPr>
              <p:cNvPr id="33" name="菱形 3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4" name="文本框 3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6.5</a:t>
                </a:r>
                <a:endParaRPr lang="en-US" altLang="zh-CN" sz="2000">
                  <a:cs typeface="黑体" panose="02010609060101010101" charset="-122"/>
                </a:endParaRPr>
              </a:p>
            </p:txBody>
          </p:sp>
        </p:grpSp>
        <p:grpSp>
          <p:nvGrpSpPr>
            <p:cNvPr id="35" name="组合 34"/>
            <p:cNvGrpSpPr/>
            <p:nvPr/>
          </p:nvGrpSpPr>
          <p:grpSpPr>
            <a:xfrm>
              <a:off x="1779" y="3692"/>
              <a:ext cx="976" cy="1060"/>
              <a:chOff x="1679" y="2194"/>
              <a:chExt cx="976" cy="1060"/>
            </a:xfrm>
          </p:grpSpPr>
          <p:sp>
            <p:nvSpPr>
              <p:cNvPr id="36" name="菱形 35"/>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7" name="文本框 36"/>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6.6</a:t>
                </a:r>
                <a:endParaRPr lang="en-US" altLang="zh-CN" sz="2000">
                  <a:cs typeface="黑体" panose="02010609060101010101" charset="-122"/>
                </a:endParaRPr>
              </a:p>
            </p:txBody>
          </p:sp>
        </p:grpSp>
        <p:grpSp>
          <p:nvGrpSpPr>
            <p:cNvPr id="38" name="组合 37"/>
            <p:cNvGrpSpPr/>
            <p:nvPr/>
          </p:nvGrpSpPr>
          <p:grpSpPr>
            <a:xfrm>
              <a:off x="1779" y="5190"/>
              <a:ext cx="976" cy="1060"/>
              <a:chOff x="1679" y="2194"/>
              <a:chExt cx="976" cy="1060"/>
            </a:xfrm>
          </p:grpSpPr>
          <p:sp>
            <p:nvSpPr>
              <p:cNvPr id="39" name="菱形 3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40" name="文本框 39"/>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6.7</a:t>
                </a:r>
                <a:endParaRPr lang="en-US" altLang="zh-CN" sz="2000">
                  <a:cs typeface="黑体" panose="02010609060101010101" charset="-122"/>
                </a:endParaRPr>
              </a:p>
            </p:txBody>
          </p:sp>
        </p:grpSp>
      </p:grpSp>
      <p:grpSp>
        <p:nvGrpSpPr>
          <p:cNvPr id="44" name="组合 43"/>
          <p:cNvGrpSpPr/>
          <p:nvPr/>
        </p:nvGrpSpPr>
        <p:grpSpPr>
          <a:xfrm>
            <a:off x="5116195" y="1413510"/>
            <a:ext cx="3771265" cy="2317115"/>
            <a:chOff x="2744" y="2437"/>
            <a:chExt cx="5939" cy="3649"/>
          </a:xfrm>
        </p:grpSpPr>
        <p:sp>
          <p:nvSpPr>
            <p:cNvPr id="45" name="文本框 44"/>
            <p:cNvSpPr txBox="1"/>
            <p:nvPr/>
          </p:nvSpPr>
          <p:spPr>
            <a:xfrm>
              <a:off x="2744" y="2437"/>
              <a:ext cx="5517"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纠纷开启时的处理方法</a:t>
              </a:r>
              <a:endParaRPr lang="zh-CN" altLang="en-US" sz="2000">
                <a:latin typeface="黑体" panose="02010609060101010101" charset="-122"/>
                <a:ea typeface="黑体" panose="02010609060101010101" charset="-122"/>
                <a:cs typeface="黑体" panose="02010609060101010101" charset="-122"/>
              </a:endParaRPr>
            </a:p>
          </p:txBody>
        </p:sp>
        <p:sp>
          <p:nvSpPr>
            <p:cNvPr id="46" name="文本框 45"/>
            <p:cNvSpPr txBox="1"/>
            <p:nvPr/>
          </p:nvSpPr>
          <p:spPr>
            <a:xfrm>
              <a:off x="2744" y="3948"/>
              <a:ext cx="593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纠纷升级为平台纠纷的处理方法</a:t>
              </a:r>
              <a:endParaRPr lang="zh-CN" altLang="en-US" sz="2000">
                <a:latin typeface="黑体" panose="02010609060101010101" charset="-122"/>
                <a:ea typeface="黑体" panose="02010609060101010101" charset="-122"/>
                <a:cs typeface="黑体" panose="02010609060101010101" charset="-122"/>
              </a:endParaRPr>
            </a:p>
          </p:txBody>
        </p:sp>
        <p:sp>
          <p:nvSpPr>
            <p:cNvPr id="47" name="文本框 46"/>
            <p:cNvSpPr txBox="1"/>
            <p:nvPr/>
          </p:nvSpPr>
          <p:spPr>
            <a:xfrm>
              <a:off x="2759" y="5458"/>
              <a:ext cx="5563"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客户维护的方法</a:t>
              </a:r>
              <a:endParaRPr lang="zh-CN" altLang="en-US" sz="200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任意多边形 241"/>
          <p:cNvSpPr/>
          <p:nvPr/>
        </p:nvSpPr>
        <p:spPr>
          <a:xfrm>
            <a:off x="-3334" y="2561590"/>
            <a:ext cx="3499961" cy="916305"/>
          </a:xfrm>
          <a:custGeom>
            <a:avLst/>
            <a:gdLst>
              <a:gd name="connsiteX0" fmla="*/ 1 w 8461"/>
              <a:gd name="connsiteY0" fmla="*/ 662 h 1624"/>
              <a:gd name="connsiteX1" fmla="*/ 9 w 8461"/>
              <a:gd name="connsiteY1" fmla="*/ 0 h 1624"/>
              <a:gd name="connsiteX2" fmla="*/ 7652 w 8461"/>
              <a:gd name="connsiteY2" fmla="*/ 0 h 1624"/>
              <a:gd name="connsiteX3" fmla="*/ 8462 w 8461"/>
              <a:gd name="connsiteY3" fmla="*/ 810 h 1624"/>
              <a:gd name="connsiteX4" fmla="*/ 8462 w 8461"/>
              <a:gd name="connsiteY4" fmla="*/ 810 h 1624"/>
              <a:gd name="connsiteX5" fmla="*/ 7652 w 8461"/>
              <a:gd name="connsiteY5" fmla="*/ 1620 h 1624"/>
              <a:gd name="connsiteX6" fmla="*/ 834 w 8461"/>
              <a:gd name="connsiteY6" fmla="*/ 1607 h 1624"/>
              <a:gd name="connsiteX7" fmla="*/ 2712 w 8461"/>
              <a:gd name="connsiteY7" fmla="*/ 1615 h 1624"/>
              <a:gd name="connsiteX8" fmla="*/ 1614 w 8461"/>
              <a:gd name="connsiteY8" fmla="*/ 1600 h 1624"/>
              <a:gd name="connsiteX9" fmla="*/ 6 w 8461"/>
              <a:gd name="connsiteY9" fmla="*/ 1600 h 1624"/>
              <a:gd name="connsiteX10" fmla="*/ 1 w 8461"/>
              <a:gd name="connsiteY10" fmla="*/ 662 h 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 h="1624">
                <a:moveTo>
                  <a:pt x="1" y="662"/>
                </a:moveTo>
                <a:cubicBezTo>
                  <a:pt x="1" y="215"/>
                  <a:pt x="-4" y="1588"/>
                  <a:pt x="9" y="0"/>
                </a:cubicBezTo>
                <a:lnTo>
                  <a:pt x="7652" y="0"/>
                </a:lnTo>
                <a:cubicBezTo>
                  <a:pt x="8100" y="0"/>
                  <a:pt x="8462" y="363"/>
                  <a:pt x="8462" y="810"/>
                </a:cubicBezTo>
                <a:lnTo>
                  <a:pt x="8462" y="810"/>
                </a:lnTo>
                <a:cubicBezTo>
                  <a:pt x="8462" y="1257"/>
                  <a:pt x="8100" y="1620"/>
                  <a:pt x="7652" y="1620"/>
                </a:cubicBezTo>
                <a:lnTo>
                  <a:pt x="834" y="1607"/>
                </a:lnTo>
                <a:cubicBezTo>
                  <a:pt x="11" y="1606"/>
                  <a:pt x="2600" y="1616"/>
                  <a:pt x="2712" y="1615"/>
                </a:cubicBezTo>
                <a:cubicBezTo>
                  <a:pt x="2824" y="1614"/>
                  <a:pt x="2065" y="1603"/>
                  <a:pt x="1614" y="1600"/>
                </a:cubicBezTo>
                <a:cubicBezTo>
                  <a:pt x="1614" y="1597"/>
                  <a:pt x="118" y="1656"/>
                  <a:pt x="6" y="1600"/>
                </a:cubicBezTo>
                <a:cubicBezTo>
                  <a:pt x="6" y="1543"/>
                  <a:pt x="1" y="929"/>
                  <a:pt x="1" y="6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9" name="任意多边形 238"/>
          <p:cNvSpPr/>
          <p:nvPr/>
        </p:nvSpPr>
        <p:spPr>
          <a:xfrm>
            <a:off x="2220278" y="1784033"/>
            <a:ext cx="6945154" cy="2478881"/>
          </a:xfrm>
          <a:custGeom>
            <a:avLst/>
            <a:gdLst>
              <a:gd name="connsiteX0" fmla="*/ 13416 w 13443"/>
              <a:gd name="connsiteY0" fmla="*/ 754 h 5205"/>
              <a:gd name="connsiteX1" fmla="*/ 13416 w 13443"/>
              <a:gd name="connsiteY1" fmla="*/ 38 h 5205"/>
              <a:gd name="connsiteX2" fmla="*/ 13413 w 13443"/>
              <a:gd name="connsiteY2" fmla="*/ 753 h 5205"/>
              <a:gd name="connsiteX3" fmla="*/ 13423 w 13443"/>
              <a:gd name="connsiteY3" fmla="*/ 4333 h 5205"/>
              <a:gd name="connsiteX4" fmla="*/ 13443 w 13443"/>
              <a:gd name="connsiteY4" fmla="*/ 5203 h 5205"/>
              <a:gd name="connsiteX5" fmla="*/ 13424 w 13443"/>
              <a:gd name="connsiteY5" fmla="*/ 5205 h 5205"/>
              <a:gd name="connsiteX6" fmla="*/ 2603 w 13443"/>
              <a:gd name="connsiteY6" fmla="*/ 5205 h 5205"/>
              <a:gd name="connsiteX7" fmla="*/ 0 w 13443"/>
              <a:gd name="connsiteY7" fmla="*/ 2603 h 5205"/>
              <a:gd name="connsiteX8" fmla="*/ 2603 w 13443"/>
              <a:gd name="connsiteY8" fmla="*/ 0 h 5205"/>
              <a:gd name="connsiteX9" fmla="*/ 13400 w 13443"/>
              <a:gd name="connsiteY9" fmla="*/ 5 h 5205"/>
              <a:gd name="connsiteX10" fmla="*/ 13416 w 13443"/>
              <a:gd name="connsiteY10" fmla="*/ 754 h 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3" h="5205">
                <a:moveTo>
                  <a:pt x="13416" y="754"/>
                </a:moveTo>
                <a:cubicBezTo>
                  <a:pt x="13419" y="760"/>
                  <a:pt x="13417" y="38"/>
                  <a:pt x="13416" y="38"/>
                </a:cubicBezTo>
                <a:cubicBezTo>
                  <a:pt x="13418" y="163"/>
                  <a:pt x="13413" y="43"/>
                  <a:pt x="13413" y="753"/>
                </a:cubicBezTo>
                <a:cubicBezTo>
                  <a:pt x="13417" y="1474"/>
                  <a:pt x="13414" y="3586"/>
                  <a:pt x="13423" y="4333"/>
                </a:cubicBezTo>
                <a:cubicBezTo>
                  <a:pt x="13434" y="5204"/>
                  <a:pt x="13443" y="5058"/>
                  <a:pt x="13443" y="5203"/>
                </a:cubicBezTo>
                <a:lnTo>
                  <a:pt x="13424" y="5205"/>
                </a:lnTo>
                <a:lnTo>
                  <a:pt x="2603" y="5205"/>
                </a:lnTo>
                <a:cubicBezTo>
                  <a:pt x="1165" y="5205"/>
                  <a:pt x="0" y="4040"/>
                  <a:pt x="0" y="2603"/>
                </a:cubicBezTo>
                <a:cubicBezTo>
                  <a:pt x="0" y="1165"/>
                  <a:pt x="1165" y="0"/>
                  <a:pt x="2603" y="0"/>
                </a:cubicBezTo>
                <a:lnTo>
                  <a:pt x="13400" y="5"/>
                </a:lnTo>
                <a:lnTo>
                  <a:pt x="13416" y="754"/>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5" name="文本框 244"/>
          <p:cNvSpPr txBox="1"/>
          <p:nvPr/>
        </p:nvSpPr>
        <p:spPr>
          <a:xfrm>
            <a:off x="3093720" y="2611755"/>
            <a:ext cx="5402580" cy="714375"/>
          </a:xfrm>
          <a:prstGeom prst="rect">
            <a:avLst/>
          </a:prstGeom>
          <a:noFill/>
        </p:spPr>
        <p:txBody>
          <a:bodyPr wrap="square" rtlCol="0">
            <a:spAutoFit/>
          </a:bodyPr>
          <a:lstStyle/>
          <a:p>
            <a:pPr algn="r"/>
            <a:r>
              <a:rPr lang="zh-CN" altLang="en-US" sz="4050" b="1" dirty="0" smtClean="0">
                <a:solidFill>
                  <a:schemeClr val="bg1"/>
                </a:solidFill>
                <a:latin typeface="黑体" panose="02010609060101010101" charset="-122"/>
                <a:ea typeface="黑体" panose="02010609060101010101" charset="-122"/>
              </a:rPr>
              <a:t>纠纷开始前的处理方法</a:t>
            </a:r>
            <a:endParaRPr lang="zh-CN" altLang="en-US" sz="4050" b="1" dirty="0" smtClean="0">
              <a:solidFill>
                <a:schemeClr val="bg1"/>
              </a:solidFill>
              <a:latin typeface="黑体" panose="02010609060101010101" charset="-122"/>
              <a:ea typeface="黑体" panose="02010609060101010101" charset="-122"/>
            </a:endParaRPr>
          </a:p>
        </p:txBody>
      </p:sp>
      <p:sp>
        <p:nvSpPr>
          <p:cNvPr id="2" name="文本框 1"/>
          <p:cNvSpPr txBox="1"/>
          <p:nvPr/>
        </p:nvSpPr>
        <p:spPr>
          <a:xfrm>
            <a:off x="690086" y="2672080"/>
            <a:ext cx="1038225" cy="714375"/>
          </a:xfrm>
          <a:prstGeom prst="rect">
            <a:avLst/>
          </a:prstGeom>
          <a:noFill/>
        </p:spPr>
        <p:txBody>
          <a:bodyPr wrap="square" rtlCol="0">
            <a:spAutoFit/>
          </a:bodyPr>
          <a:p>
            <a:r>
              <a:rPr lang="en-US" altLang="zh-CN" sz="4050" b="1">
                <a:solidFill>
                  <a:schemeClr val="tx1"/>
                </a:solidFill>
                <a:latin typeface="黑体" panose="02010609060101010101" charset="-122"/>
                <a:ea typeface="黑体" panose="02010609060101010101" charset="-122"/>
              </a:rPr>
              <a:t>6.4</a:t>
            </a:r>
            <a:endParaRPr lang="en-US" altLang="zh-CN" sz="405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591685" y="545465"/>
            <a:ext cx="2884170" cy="645160"/>
          </a:xfrm>
          <a:prstGeom prst="rect">
            <a:avLst/>
          </a:prstGeom>
        </p:spPr>
        <p:txBody>
          <a:bodyPr wrap="square">
            <a:spAutoFit/>
          </a:bodyPr>
          <a:lstStyle/>
          <a:p>
            <a:pPr algn="ct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课程</a:t>
            </a: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内容</a:t>
            </a:r>
            <a:endParaRPr lang="zh-CN" altLang="en-US" sz="3600" dirty="0">
              <a:solidFill>
                <a:srgbClr val="5E799A"/>
              </a:solidFill>
              <a:latin typeface="黑体" panose="02010609060101010101" charset="-122"/>
              <a:ea typeface="黑体" panose="02010609060101010101" charset="-122"/>
              <a:cs typeface="黑体" panose="02010609060101010101" charset="-122"/>
              <a:sym typeface="+mn-lt"/>
            </a:endParaRPr>
          </a:p>
        </p:txBody>
      </p:sp>
      <p:sp>
        <p:nvSpPr>
          <p:cNvPr id="32" name="矩形 31"/>
          <p:cNvSpPr/>
          <p:nvPr/>
        </p:nvSpPr>
        <p:spPr>
          <a:xfrm>
            <a:off x="467893" y="690585"/>
            <a:ext cx="3510939" cy="3921388"/>
          </a:xfrm>
          <a:prstGeom prst="rect">
            <a:avLst/>
          </a:prstGeom>
          <a:blipFill>
            <a:blip r:embed="rId1"/>
            <a:srcRect/>
            <a:stretch>
              <a:fillRect l="-33860" r="-336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6" name="矩形 15"/>
          <p:cNvSpPr/>
          <p:nvPr/>
        </p:nvSpPr>
        <p:spPr>
          <a:xfrm>
            <a:off x="5511165" y="1584325"/>
            <a:ext cx="2794635" cy="398780"/>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发货后通知买家已发货</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8" name="矩形 17"/>
          <p:cNvSpPr/>
          <p:nvPr/>
        </p:nvSpPr>
        <p:spPr>
          <a:xfrm>
            <a:off x="5501640" y="2446020"/>
            <a:ext cx="1706880" cy="398780"/>
          </a:xfrm>
          <a:prstGeom prst="rect">
            <a:avLst/>
          </a:prstGeom>
        </p:spPr>
        <p:txBody>
          <a:bodyPr wrap="non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继续跟踪物流</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4" name="矩形 23"/>
          <p:cNvSpPr/>
          <p:nvPr/>
        </p:nvSpPr>
        <p:spPr>
          <a:xfrm>
            <a:off x="5501640" y="3308985"/>
            <a:ext cx="2304415" cy="398780"/>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包裹扣关</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nvGrpSpPr>
          <p:cNvPr id="2" name="组合 1"/>
          <p:cNvGrpSpPr/>
          <p:nvPr/>
        </p:nvGrpSpPr>
        <p:grpSpPr>
          <a:xfrm rot="0">
            <a:off x="5010150" y="1567180"/>
            <a:ext cx="462280" cy="448310"/>
            <a:chOff x="7423" y="2807"/>
            <a:chExt cx="728" cy="706"/>
          </a:xfrm>
        </p:grpSpPr>
        <p:sp>
          <p:nvSpPr>
            <p:cNvPr id="20" name="矩形 19"/>
            <p:cNvSpPr/>
            <p:nvPr/>
          </p:nvSpPr>
          <p:spPr>
            <a:xfrm>
              <a:off x="7423" y="2807"/>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2" name="矩形 21"/>
            <p:cNvSpPr/>
            <p:nvPr/>
          </p:nvSpPr>
          <p:spPr>
            <a:xfrm>
              <a:off x="7423" y="2836"/>
              <a:ext cx="728" cy="677"/>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01</a:t>
              </a:r>
              <a:endParaRPr lang="en-US" altLang="zh-CN" sz="22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3" name="组合 2"/>
          <p:cNvGrpSpPr/>
          <p:nvPr/>
        </p:nvGrpSpPr>
        <p:grpSpPr>
          <a:xfrm rot="0">
            <a:off x="5000625" y="2422525"/>
            <a:ext cx="449580" cy="460375"/>
            <a:chOff x="7423" y="4093"/>
            <a:chExt cx="708" cy="725"/>
          </a:xfrm>
        </p:grpSpPr>
        <p:sp>
          <p:nvSpPr>
            <p:cNvPr id="21" name="矩形 20"/>
            <p:cNvSpPr/>
            <p:nvPr/>
          </p:nvSpPr>
          <p:spPr>
            <a:xfrm>
              <a:off x="7423" y="4093"/>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3" name="矩形 22"/>
            <p:cNvSpPr/>
            <p:nvPr/>
          </p:nvSpPr>
          <p:spPr>
            <a:xfrm>
              <a:off x="7427" y="4123"/>
              <a:ext cx="704" cy="695"/>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02</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4" name="组合 3"/>
          <p:cNvGrpSpPr/>
          <p:nvPr/>
        </p:nvGrpSpPr>
        <p:grpSpPr>
          <a:xfrm rot="0">
            <a:off x="5000625" y="3277870"/>
            <a:ext cx="449580" cy="460375"/>
            <a:chOff x="7423" y="5273"/>
            <a:chExt cx="708" cy="725"/>
          </a:xfrm>
        </p:grpSpPr>
        <p:sp>
          <p:nvSpPr>
            <p:cNvPr id="28" name="矩形 27"/>
            <p:cNvSpPr/>
            <p:nvPr/>
          </p:nvSpPr>
          <p:spPr>
            <a:xfrm>
              <a:off x="7423" y="5273"/>
              <a:ext cx="689" cy="6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30" name="矩形 29"/>
            <p:cNvSpPr/>
            <p:nvPr/>
          </p:nvSpPr>
          <p:spPr>
            <a:xfrm>
              <a:off x="7423" y="5303"/>
              <a:ext cx="708" cy="695"/>
            </a:xfrm>
            <a:prstGeom prst="rect">
              <a:avLst/>
            </a:prstGeom>
            <a:ln w="25400">
              <a:solidFill>
                <a:schemeClr val="accent5">
                  <a:lumMod val="75000"/>
                </a:schemeClr>
              </a:solidFill>
            </a:ln>
          </p:spPr>
          <p:txBody>
            <a:bodyPr wrap="none">
              <a:spAutoFit/>
            </a:bodyPr>
            <a:lstStyle/>
            <a:p>
              <a:pPr algn="l">
                <a:buClrTx/>
                <a:buSzTx/>
                <a:buFontTx/>
              </a:pPr>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03</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86095" y="2031263"/>
            <a:ext cx="109728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01</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1870710" y="3202305"/>
            <a:ext cx="5349875" cy="706755"/>
          </a:xfrm>
          <a:prstGeom prst="rect">
            <a:avLst/>
          </a:prstGeom>
        </p:spPr>
        <p:txBody>
          <a:bodyPr wrap="squar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发货后通知买家已发货</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37388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发货后通知买家已发货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5" name="文本框 4"/>
          <p:cNvSpPr txBox="1"/>
          <p:nvPr/>
        </p:nvSpPr>
        <p:spPr>
          <a:xfrm>
            <a:off x="690245" y="1141730"/>
            <a:ext cx="7739380" cy="1050925"/>
          </a:xfrm>
          <a:prstGeom prst="rect">
            <a:avLst/>
          </a:prstGeom>
          <a:noFill/>
        </p:spPr>
        <p:txBody>
          <a:bodyPr wrap="square" rtlCol="0">
            <a:spAutoFit/>
          </a:bodyPr>
          <a:p>
            <a:pPr algn="just" fontAlgn="auto">
              <a:lnSpc>
                <a:spcPct val="130000"/>
              </a:lnSpc>
            </a:pPr>
            <a:r>
              <a:rPr lang="zh-CN" altLang="en-US" sz="1600">
                <a:solidFill>
                  <a:schemeClr val="tx1"/>
                </a:solidFill>
                <a:latin typeface="黑体" panose="02010609060101010101" charset="-122"/>
                <a:ea typeface="黑体" panose="02010609060101010101" charset="-122"/>
              </a:rPr>
              <a:t>国际物流往往存在很多不确定因素，例如：海关问题、关税问题、派送转运等。在整个运输过程中，任何情况都有可能发生，而结果就可能是包裹清关延误，配送超时甚至包裹丢失等。</a:t>
            </a:r>
            <a:endParaRPr lang="zh-CN" altLang="en-US" sz="1600">
              <a:solidFill>
                <a:schemeClr val="tx1"/>
              </a:solidFill>
              <a:latin typeface="黑体" panose="02010609060101010101" charset="-122"/>
              <a:ea typeface="黑体" panose="02010609060101010101" charset="-122"/>
            </a:endParaRPr>
          </a:p>
        </p:txBody>
      </p:sp>
      <p:sp>
        <p:nvSpPr>
          <p:cNvPr id="4" name="文本框 3"/>
          <p:cNvSpPr txBox="1"/>
          <p:nvPr/>
        </p:nvSpPr>
        <p:spPr>
          <a:xfrm>
            <a:off x="681990" y="2498725"/>
            <a:ext cx="3922395" cy="201104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sym typeface="+mn-ea"/>
              </a:rPr>
              <a:t>对于买家来说，长时间无法收到货物或者长时间不能査询到物流更新信息将会直接导致其提起纠纷，这对店铺来说影响是非常大的。所以在发货后，卖家要第一时间给买家发信告诉对方货已经发运了，并提供运单号和查询网址等信息。</a:t>
            </a:r>
            <a:endParaRPr lang="zh-CN" altLang="en-US" sz="1600">
              <a:solidFill>
                <a:schemeClr val="tx1"/>
              </a:solidFill>
              <a:latin typeface="黑体" panose="02010609060101010101" charset="-122"/>
              <a:ea typeface="黑体" panose="02010609060101010101" charset="-122"/>
            </a:endParaRPr>
          </a:p>
        </p:txBody>
      </p:sp>
      <p:pic>
        <p:nvPicPr>
          <p:cNvPr id="12" name="图片 11" descr="&amp;pky8723611347&amp;"/>
          <p:cNvPicPr>
            <a:picLocks noChangeAspect="1"/>
          </p:cNvPicPr>
          <p:nvPr/>
        </p:nvPicPr>
        <p:blipFill>
          <a:blip r:embed="rId1"/>
          <a:stretch>
            <a:fillRect/>
          </a:stretch>
        </p:blipFill>
        <p:spPr>
          <a:xfrm>
            <a:off x="5254625" y="2416810"/>
            <a:ext cx="3213100" cy="21412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28750" y="1341120"/>
            <a:ext cx="5824220" cy="2600325"/>
            <a:chOff x="1487" y="3329"/>
            <a:chExt cx="11273" cy="4459"/>
          </a:xfrm>
        </p:grpSpPr>
        <p:sp>
          <p:nvSpPr>
            <p:cNvPr id="8" name="矩形 7"/>
            <p:cNvSpPr/>
            <p:nvPr/>
          </p:nvSpPr>
          <p:spPr>
            <a:xfrm>
              <a:off x="1487" y="3329"/>
              <a:ext cx="11273" cy="4459"/>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06"/>
              <a:ext cx="10958" cy="4187"/>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shopping with us. We have dispatched your order (order No:xxx)on January 20th by EMS. The tracking number is xxx. It should take 5-10 business days to reach your destination. Please check the tracking information here: www. xxxxx. com for updates. Thank you for your patience! If you have any further questions, please feel free to contact 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34" name="矩形 33"/>
          <p:cNvSpPr/>
          <p:nvPr/>
        </p:nvSpPr>
        <p:spPr>
          <a:xfrm>
            <a:off x="689469" y="233665"/>
            <a:ext cx="37388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发货后通知买家已发货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321985" y="1959508"/>
            <a:ext cx="1104900" cy="1198880"/>
          </a:xfrm>
          <a:prstGeom prst="rect">
            <a:avLst/>
          </a:prstGeom>
        </p:spPr>
        <p:txBody>
          <a:bodyPr wrap="none">
            <a:spAutoFit/>
          </a:bodyPr>
          <a:p>
            <a:pPr algn="r"/>
            <a:r>
              <a:rPr lang="en-US" altLang="zh-CN" sz="7200" b="1" dirty="0" smtClean="0">
                <a:solidFill>
                  <a:schemeClr val="accent5">
                    <a:lumMod val="75000"/>
                  </a:schemeClr>
                </a:solidFill>
                <a:latin typeface="黑体" panose="02010609060101010101" charset="-122"/>
                <a:cs typeface="黑体" panose="02010609060101010101" charset="-122"/>
              </a:rPr>
              <a:t>02</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7" name="矩形 6"/>
          <p:cNvSpPr/>
          <p:nvPr/>
        </p:nvSpPr>
        <p:spPr>
          <a:xfrm>
            <a:off x="1278890" y="3130550"/>
            <a:ext cx="6085205" cy="706755"/>
          </a:xfrm>
          <a:prstGeom prst="rect">
            <a:avLst/>
          </a:prstGeom>
        </p:spPr>
        <p:txBody>
          <a:bodyPr wrap="square">
            <a:spAutoFit/>
          </a:bodyPr>
          <a:p>
            <a:pPr algn="r"/>
            <a:r>
              <a:rPr lang="zh-CN" altLang="zh-CN"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继续跟踪物流</a:t>
            </a:r>
            <a:endParaRPr lang="zh-CN" altLang="zh-CN"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52525" y="1797685"/>
            <a:ext cx="2676525" cy="201104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rPr>
              <a:t>物流时间长是跨境电商的一个主要问题，因此为了能为客户提供一个好的购物体验，卖家要不时地和客户进行跟进，如果包裹显示在途，请买家耐心等待。</a:t>
            </a:r>
            <a:endParaRPr lang="zh-CN" altLang="en-US" sz="1600">
              <a:latin typeface="黑体" panose="02010609060101010101" charset="-122"/>
              <a:ea typeface="黑体" panose="02010609060101010101" charset="-122"/>
            </a:endParaRPr>
          </a:p>
        </p:txBody>
      </p:sp>
      <p:sp>
        <p:nvSpPr>
          <p:cNvPr id="9" name="矩形 8"/>
          <p:cNvSpPr/>
          <p:nvPr/>
        </p:nvSpPr>
        <p:spPr>
          <a:xfrm>
            <a:off x="689469" y="233665"/>
            <a:ext cx="23164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继续跟踪物流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pic>
        <p:nvPicPr>
          <p:cNvPr id="4" name="图片 3" descr="&amp;pky8319987432&amp;"/>
          <p:cNvPicPr>
            <a:picLocks noChangeAspect="1"/>
          </p:cNvPicPr>
          <p:nvPr/>
        </p:nvPicPr>
        <p:blipFill>
          <a:blip r:embed="rId1"/>
          <a:stretch>
            <a:fillRect/>
          </a:stretch>
        </p:blipFill>
        <p:spPr>
          <a:xfrm>
            <a:off x="4681855" y="1676400"/>
            <a:ext cx="3739515" cy="249618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2.xml><?xml version="1.0" encoding="utf-8"?>
<p:tagLst xmlns:p="http://schemas.openxmlformats.org/presentationml/2006/main">
  <p:tag name="KSO_WM_SLIDE_MODEL_TYPE" val="cover"/>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2931</Words>
  <Application>WPS 演示</Application>
  <PresentationFormat>自定义</PresentationFormat>
  <Paragraphs>122</Paragraphs>
  <Slides>15</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15</vt:i4>
      </vt:variant>
    </vt:vector>
  </HeadingPairs>
  <TitlesOfParts>
    <vt:vector size="28" baseType="lpstr">
      <vt:lpstr>Arial</vt:lpstr>
      <vt:lpstr>宋体</vt:lpstr>
      <vt:lpstr>Wingdings</vt:lpstr>
      <vt:lpstr>黑体</vt:lpstr>
      <vt:lpstr>Arial</vt:lpstr>
      <vt:lpstr>Open Sans Light</vt:lpstr>
      <vt:lpstr>Open Sans</vt:lpstr>
      <vt:lpstr>微软雅黑</vt:lpstr>
      <vt:lpstr>Arial Unicode MS</vt:lpstr>
      <vt:lpstr>Segoe Print</vt:lpstr>
      <vt:lpstr>Office 主题</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苹果</cp:lastModifiedBy>
  <cp:revision>71</cp:revision>
  <dcterms:created xsi:type="dcterms:W3CDTF">2019-08-18T12:20:00Z</dcterms:created>
  <dcterms:modified xsi:type="dcterms:W3CDTF">2019-12-18T09:00:44Z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