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customXml/itemProps2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8" r:id="rId4"/>
  </p:sldMasterIdLst>
  <p:notesMasterIdLst>
    <p:notesMasterId r:id="rId6"/>
  </p:notesMasterIdLst>
  <p:handoutMasterIdLst>
    <p:handoutMasterId r:id="rId18"/>
  </p:handoutMasterIdLst>
  <p:sldIdLst>
    <p:sldId id="258" r:id="rId5"/>
    <p:sldId id="276" r:id="rId7"/>
    <p:sldId id="293" r:id="rId8"/>
    <p:sldId id="257" r:id="rId9"/>
    <p:sldId id="260" r:id="rId10"/>
    <p:sldId id="261" r:id="rId11"/>
    <p:sldId id="318" r:id="rId12"/>
    <p:sldId id="310" r:id="rId13"/>
    <p:sldId id="264" r:id="rId14"/>
    <p:sldId id="265" r:id="rId15"/>
    <p:sldId id="315" r:id="rId16"/>
    <p:sldId id="273" r:id="rId17"/>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0234"/>
    <a:srgbClr val="C97381"/>
    <a:srgbClr val="9E9E9E"/>
    <a:srgbClr val="FFFFFF"/>
    <a:srgbClr val="04D4D1"/>
    <a:srgbClr val="04C0BF"/>
    <a:srgbClr val="01BDAD"/>
    <a:srgbClr val="01A89E"/>
    <a:srgbClr val="008075"/>
    <a:srgbClr val="004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42" y="-930"/>
      </p:cViewPr>
      <p:guideLst>
        <p:guide orient="horz" pos="1568"/>
        <p:guide pos="289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customXml" Target="../customXml/item1.xml"/><Relationship Id="rId22" Type="http://schemas.openxmlformats.org/officeDocument/2006/relationships/customXmlProps" Target="../customXml/itemProps23.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黑体" panose="02010609060101010101" charset="-122"/>
                <a:ea typeface="黑体" panose="02010609060101010101" charset="-122"/>
                <a:cs typeface="黑体" panose="02010609060101010101" charset="-122"/>
              </a:defRPr>
            </a:lvl1pPr>
          </a:lstStyle>
          <a:p>
            <a:fld id="{2A00C20A-6EC9-472C-9F4C-C15DE034050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黑体" panose="02010609060101010101" charset="-122"/>
                <a:ea typeface="黑体" panose="02010609060101010101" charset="-122"/>
                <a:cs typeface="黑体" panose="02010609060101010101" charset="-122"/>
              </a:defRPr>
            </a:lvl1pPr>
          </a:lstStyle>
          <a:p>
            <a:fld id="{4F6A9EF6-7160-4A3C-9ECB-1F8501A7DD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1pPr>
    <a:lvl2pPr marL="4572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2pPr>
    <a:lvl3pPr marL="9144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3pPr>
    <a:lvl4pPr marL="13716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4pPr>
    <a:lvl5pPr marL="18288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黑体" panose="02010609060101010101" charset="-122"/>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6"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53388" r="-163" b="28231"/>
          <a:stretch>
            <a:fillRect/>
          </a:stretch>
        </p:blipFill>
        <p:spPr bwMode="auto">
          <a:xfrm>
            <a:off x="889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1026" name="Picture 2" descr="C:\Users\Administrator\Desktop\蓝色简约商务广告名片设计.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0019"/>
          <a:stretch>
            <a:fillRect/>
          </a:stretch>
        </p:blipFill>
        <p:spPr bwMode="auto">
          <a:xfrm>
            <a:off x="635" y="48"/>
            <a:ext cx="9144239" cy="3150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04823"/>
            <a:ext cx="3008392" cy="87169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143" y="204824"/>
            <a:ext cx="511188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2" y="1076514"/>
            <a:ext cx="3008392"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35" y="3601080"/>
            <a:ext cx="5486543" cy="42512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35" y="459662"/>
            <a:ext cx="5486543"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1792335" y="4026208"/>
            <a:ext cx="5486543"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1" Type="http://schemas.openxmlformats.org/officeDocument/2006/relationships/theme" Target="../theme/theme3.xml"/><Relationship Id="rId10" Type="http://schemas.openxmlformats.org/officeDocument/2006/relationships/tags" Target="../tags/tag21.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fld>
            <a:endParaRPr lang="zh-CN" altLang="en-US"/>
          </a:p>
        </p:txBody>
      </p:sp>
      <p:pic>
        <p:nvPicPr>
          <p:cNvPr id="7" name="Picture 2" descr="C:\Users\Administrator\Desktop\蓝色简约商务广告名片设计.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293370" y="318135"/>
            <a:ext cx="328930" cy="328930"/>
            <a:chOff x="406574" y="404664"/>
            <a:chExt cx="432048" cy="432048"/>
          </a:xfrm>
        </p:grpSpPr>
        <p:sp>
          <p:nvSpPr>
            <p:cNvPr id="9" name="椭圆 8"/>
            <p:cNvSpPr/>
            <p:nvPr/>
          </p:nvSpPr>
          <p:spPr>
            <a:xfrm>
              <a:off x="406574" y="404664"/>
              <a:ext cx="432048"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
          <p:nvSpPr>
            <p:cNvPr id="10" name="椭圆 9"/>
            <p:cNvSpPr/>
            <p:nvPr/>
          </p:nvSpPr>
          <p:spPr>
            <a:xfrm>
              <a:off x="514586" y="5126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8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7"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502412" y="324040"/>
            <a:ext cx="8139178" cy="48606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502412" y="972120"/>
            <a:ext cx="8139178" cy="378046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7"/>
            </p:custDataLst>
          </p:nvPr>
        </p:nvSpPr>
        <p:spPr>
          <a:xfrm>
            <a:off x="659807" y="4762963"/>
            <a:ext cx="2025000" cy="237629"/>
          </a:xfrm>
          <a:prstGeom prst="rect">
            <a:avLst/>
          </a:prstGeom>
        </p:spPr>
        <p:txBody>
          <a:bodyPr vert="horz" lIns="91440" tIns="45720" rIns="91440" bIns="45720" rtlCol="0" anchor="ctr">
            <a:normAutofit/>
          </a:bodyP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3087000" y="4762963"/>
            <a:ext cx="2970000" cy="237629"/>
          </a:xfrm>
          <a:prstGeom prst="rect">
            <a:avLst/>
          </a:prstGeom>
        </p:spPr>
        <p:txBody>
          <a:bodyPr vert="horz" lIns="91440" tIns="45720" rIns="91440" bIns="45720" rtlCol="0" anchor="ctr">
            <a:normAutofit/>
          </a:bodyP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dirty="0"/>
          </a:p>
        </p:txBody>
      </p:sp>
      <p:sp>
        <p:nvSpPr>
          <p:cNvPr id="6" name="灯片编号占位符 5"/>
          <p:cNvSpPr>
            <a:spLocks noGrp="1"/>
          </p:cNvSpPr>
          <p:nvPr>
            <p:ph type="sldNum" sz="quarter" idx="4"/>
            <p:custDataLst>
              <p:tags r:id="rId9"/>
            </p:custDataLst>
          </p:nvPr>
        </p:nvSpPr>
        <p:spPr>
          <a:xfrm>
            <a:off x="6457950" y="4762963"/>
            <a:ext cx="2025000" cy="237629"/>
          </a:xfrm>
          <a:prstGeom prst="rect">
            <a:avLst/>
          </a:prstGeom>
        </p:spPr>
        <p:txBody>
          <a:bodyPr vert="horz" lIns="91440" tIns="45720" rIns="91440" bIns="45720" rtlCol="0" anchor="ctr">
            <a:normAutofit/>
          </a:bodyP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黑体" panose="02010609060101010101" charset="-122"/>
          <a:ea typeface="黑体" panose="02010609060101010101" charset="-122"/>
          <a:cs typeface="黑体" panose="02010609060101010101" charset="-122"/>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2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6.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hemeOverride" Target="../theme/themeOverride3.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4.xml"/><Relationship Id="rId2" Type="http://schemas.openxmlformats.org/officeDocument/2006/relationships/image" Target="../media/image4.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hemeOverride" Target="../theme/themeOverride5.xml"/><Relationship Id="rId3" Type="http://schemas.openxmlformats.org/officeDocument/2006/relationships/image" Target="../media/image8.jpeg"/><Relationship Id="rId2" Type="http://schemas.openxmlformats.org/officeDocument/2006/relationships/image" Target="../media/image1.sv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635"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74800" y="381269"/>
            <a:ext cx="4467860" cy="2445385"/>
          </a:xfrm>
          <a:prstGeom prst="rect">
            <a:avLst/>
          </a:prstGeom>
        </p:spPr>
        <p:txBody>
          <a:bodyPr wrap="none">
            <a:spAutoFit/>
          </a:bodyPr>
          <a:lstStyle/>
          <a:p>
            <a:pPr algn="ctr" fontAlgn="auto">
              <a:lnSpc>
                <a:spcPct val="150000"/>
              </a:lnSpc>
            </a:pP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第</a:t>
            </a:r>
            <a:r>
              <a:rPr lang="en-US" altLang="zh-CN" sz="5400" b="1" dirty="0" smtClean="0">
                <a:solidFill>
                  <a:srgbClr val="04C0BF"/>
                </a:solidFill>
                <a:latin typeface="黑体" panose="02010609060101010101" charset="-122"/>
                <a:ea typeface="黑体" panose="02010609060101010101" charset="-122"/>
                <a:cs typeface="黑体" panose="02010609060101010101" charset="-122"/>
              </a:rPr>
              <a:t>6</a:t>
            </a: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章</a:t>
            </a:r>
            <a:endParaRPr lang="zh-CN" altLang="en-US" sz="5400" b="1" dirty="0" smtClean="0">
              <a:solidFill>
                <a:srgbClr val="04C0BF"/>
              </a:solidFill>
              <a:latin typeface="黑体" panose="02010609060101010101" charset="-122"/>
              <a:ea typeface="黑体" panose="02010609060101010101" charset="-122"/>
              <a:cs typeface="黑体" panose="02010609060101010101" charset="-122"/>
            </a:endParaRPr>
          </a:p>
          <a:p>
            <a:pPr algn="ctr" fontAlgn="auto">
              <a:lnSpc>
                <a:spcPct val="150000"/>
              </a:lnSpc>
            </a:pPr>
            <a:r>
              <a:rPr lang="zh-CN" altLang="en-US" sz="4800" b="1" dirty="0" smtClean="0">
                <a:solidFill>
                  <a:srgbClr val="04C0BF"/>
                </a:solidFill>
                <a:latin typeface="黑体" panose="02010609060101010101" charset="-122"/>
                <a:ea typeface="黑体" panose="02010609060101010101" charset="-122"/>
                <a:cs typeface="黑体" panose="02010609060101010101" charset="-122"/>
              </a:rPr>
              <a:t>售后沟通与服务</a:t>
            </a:r>
            <a:endParaRPr lang="zh-CN" altLang="en-US" sz="4800" b="1" dirty="0" smtClean="0">
              <a:solidFill>
                <a:srgbClr val="04C0BF"/>
              </a:solidFill>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89469" y="233665"/>
            <a:ext cx="1605280" cy="521970"/>
          </a:xfrm>
          <a:prstGeom prst="rect">
            <a:avLst/>
          </a:prstGeom>
        </p:spPr>
        <p:txBody>
          <a:bodyPr wrap="none">
            <a:spAutoFit/>
          </a:bodyPr>
          <a:lstStyle/>
          <a:p>
            <a:pPr algn="l"/>
            <a:r>
              <a:rPr lang="zh-CN" altLang="en-US" sz="2800" dirty="0">
                <a:latin typeface="黑体" panose="02010609060101010101" charset="-122"/>
                <a:ea typeface="黑体" panose="02010609060101010101" charset="-122"/>
                <a:cs typeface="黑体" panose="02010609060101010101" charset="-122"/>
                <a:sym typeface="+mn-lt"/>
              </a:rPr>
              <a:t>纠纷处理</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793750" y="930275"/>
            <a:ext cx="7616190" cy="3610610"/>
          </a:xfrm>
          <a:prstGeom prst="rect">
            <a:avLst/>
          </a:prstGeom>
          <a:noFill/>
        </p:spPr>
        <p:txBody>
          <a:bodyPr wrap="square" rtlCol="0">
            <a:spAutoFit/>
          </a:bodyPr>
          <a:p>
            <a:pPr indent="406400" algn="just" fontAlgn="auto">
              <a:lnSpc>
                <a:spcPct val="130000"/>
              </a:lnSpc>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1</a:t>
            </a:r>
            <a:r>
              <a:rPr lang="zh-CN" altLang="en-US" sz="1600">
                <a:latin typeface="黑体" panose="02010609060101010101" charset="-122"/>
                <a:ea typeface="黑体" panose="02010609060101010101" charset="-122"/>
                <a:cs typeface="黑体" panose="02010609060101010101" charset="-122"/>
              </a:rPr>
              <a:t>、买家提交纠纷裁决</a:t>
            </a:r>
            <a:endParaRPr lang="zh-CN" altLang="en-US" sz="1600">
              <a:latin typeface="黑体" panose="02010609060101010101" charset="-122"/>
              <a:ea typeface="黑体" panose="02010609060101010101" charset="-122"/>
              <a:cs typeface="黑体" panose="02010609060101010101" charset="-122"/>
            </a:endParaRPr>
          </a:p>
          <a:p>
            <a:pPr indent="406400" algn="just"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自买家第一次提起退款申请开始</a:t>
            </a:r>
            <a:r>
              <a:rPr lang="zh-CN" altLang="en-US" sz="1600" b="1">
                <a:latin typeface="黑体" panose="02010609060101010101" charset="-122"/>
                <a:ea typeface="黑体" panose="02010609060101010101" charset="-122"/>
                <a:cs typeface="黑体" panose="02010609060101010101" charset="-122"/>
              </a:rPr>
              <a:t>第4天</a:t>
            </a:r>
            <a:r>
              <a:rPr lang="zh-CN" altLang="en-US" sz="1600">
                <a:latin typeface="黑体" panose="02010609060101010101" charset="-122"/>
                <a:ea typeface="黑体" panose="02010609060101010101" charset="-122"/>
                <a:cs typeface="黑体" panose="02010609060101010101" charset="-122"/>
              </a:rPr>
              <a:t>至</a:t>
            </a:r>
            <a:r>
              <a:rPr lang="zh-CN" altLang="en-US" sz="1600" b="1">
                <a:latin typeface="黑体" panose="02010609060101010101" charset="-122"/>
                <a:ea typeface="黑体" panose="02010609060101010101" charset="-122"/>
                <a:cs typeface="黑体" panose="02010609060101010101" charset="-122"/>
              </a:rPr>
              <a:t>第15天</a:t>
            </a:r>
            <a:r>
              <a:rPr lang="zh-CN" altLang="en-US" sz="1600">
                <a:latin typeface="黑体" panose="02010609060101010101" charset="-122"/>
                <a:ea typeface="黑体" panose="02010609060101010101" charset="-122"/>
                <a:cs typeface="黑体" panose="02010609060101010101" charset="-122"/>
              </a:rPr>
              <a:t>，若买卖双方无法协商一致，买家均可以提交至平台进行裁决。</a:t>
            </a:r>
            <a:endParaRPr lang="zh-CN" altLang="en-US" sz="1600">
              <a:latin typeface="黑体" panose="02010609060101010101" charset="-122"/>
              <a:ea typeface="黑体" panose="02010609060101010101" charset="-122"/>
              <a:cs typeface="黑体" panose="02010609060101010101" charset="-122"/>
            </a:endParaRPr>
          </a:p>
          <a:p>
            <a:pPr indent="406400" algn="just" fontAlgn="auto">
              <a:lnSpc>
                <a:spcPct val="130000"/>
              </a:lnSpc>
              <a:extLst>
                <a:ext uri="{35155182-B16C-46BC-9424-99874614C6A1}">
                  <wpsdc:indentchars xmlns:wpsdc="http://www.wps.cn/officeDocument/2017/drawingmlCustomData" val="200" checksum="1740828767"/>
                </a:ext>
              </a:extLst>
            </a:pPr>
            <a:endParaRPr lang="en-US" altLang="zh-CN" sz="1600">
              <a:latin typeface="黑体" panose="02010609060101010101" charset="-122"/>
              <a:ea typeface="黑体" panose="02010609060101010101" charset="-122"/>
              <a:cs typeface="黑体" panose="02010609060101010101" charset="-122"/>
            </a:endParaRPr>
          </a:p>
          <a:p>
            <a:pPr indent="406400" algn="just" fontAlgn="auto">
              <a:lnSpc>
                <a:spcPct val="130000"/>
              </a:lnSpc>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2、系统提交纠纷裁决</a:t>
            </a:r>
            <a:endParaRPr lang="zh-CN" altLang="en-US" sz="1600">
              <a:latin typeface="黑体" panose="02010609060101010101" charset="-122"/>
              <a:ea typeface="黑体" panose="02010609060101010101" charset="-122"/>
              <a:cs typeface="黑体" panose="02010609060101010101" charset="-122"/>
            </a:endParaRPr>
          </a:p>
          <a:p>
            <a:pPr indent="406400" algn="just"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自买家第一次提起退款申请开始截止至</a:t>
            </a:r>
            <a:r>
              <a:rPr lang="zh-CN" altLang="en-US" sz="1600" b="1">
                <a:latin typeface="黑体" panose="02010609060101010101" charset="-122"/>
                <a:ea typeface="黑体" panose="02010609060101010101" charset="-122"/>
                <a:cs typeface="黑体" panose="02010609060101010101" charset="-122"/>
              </a:rPr>
              <a:t>第16天</a:t>
            </a:r>
            <a:r>
              <a:rPr lang="zh-CN" altLang="en-US" sz="1600">
                <a:latin typeface="黑体" panose="02010609060101010101" charset="-122"/>
                <a:ea typeface="黑体" panose="02010609060101010101" charset="-122"/>
                <a:cs typeface="黑体" panose="02010609060101010101" charset="-122"/>
              </a:rPr>
              <a:t>，卖家未能与买家达成退款协议，买家未取消退款申请也未提交至平台进行裁决，系统会自动提交至平台。</a:t>
            </a:r>
            <a:endParaRPr lang="zh-CN" altLang="en-US" sz="1600">
              <a:latin typeface="黑体" panose="02010609060101010101" charset="-122"/>
              <a:ea typeface="黑体" panose="02010609060101010101" charset="-122"/>
              <a:cs typeface="黑体" panose="02010609060101010101" charset="-122"/>
            </a:endParaRPr>
          </a:p>
          <a:p>
            <a:pPr indent="406400" algn="just" fontAlgn="auto">
              <a:lnSpc>
                <a:spcPct val="130000"/>
              </a:lnSpc>
              <a:extLst>
                <a:ext uri="{35155182-B16C-46BC-9424-99874614C6A1}">
                  <wpsdc:indentchars xmlns:wpsdc="http://www.wps.cn/officeDocument/2017/drawingmlCustomData" val="200" checksum="1740828767"/>
                </a:ext>
              </a:extLst>
            </a:pPr>
            <a:endParaRPr lang="en-US" altLang="zh-CN" sz="1600">
              <a:latin typeface="黑体" panose="02010609060101010101" charset="-122"/>
              <a:ea typeface="黑体" panose="02010609060101010101" charset="-122"/>
              <a:cs typeface="黑体" panose="02010609060101010101" charset="-122"/>
            </a:endParaRPr>
          </a:p>
          <a:p>
            <a:pPr indent="406400" algn="just" fontAlgn="auto">
              <a:lnSpc>
                <a:spcPct val="130000"/>
              </a:lnSpc>
              <a:extLst>
                <a:ext uri="{35155182-B16C-46BC-9424-99874614C6A1}">
                  <wpsdc:indentchars xmlns:wpsdc="http://www.wps.cn/officeDocument/2017/drawingmlCustomData" val="200" checksum="1740828767"/>
                </a:ext>
              </a:extLst>
            </a:pPr>
            <a:r>
              <a:rPr lang="en-US" altLang="zh-CN" sz="1600">
                <a:latin typeface="黑体" panose="02010609060101010101" charset="-122"/>
                <a:ea typeface="黑体" panose="02010609060101010101" charset="-122"/>
                <a:cs typeface="黑体" panose="02010609060101010101" charset="-122"/>
              </a:rPr>
              <a:t>3、卖家提交纠纷裁决</a:t>
            </a:r>
            <a:endParaRPr lang="zh-CN" altLang="en-US" sz="1600">
              <a:latin typeface="黑体" panose="02010609060101010101" charset="-122"/>
              <a:ea typeface="黑体" panose="02010609060101010101" charset="-122"/>
              <a:cs typeface="黑体" panose="02010609060101010101" charset="-122"/>
            </a:endParaRPr>
          </a:p>
          <a:p>
            <a:pPr indent="406400" algn="just"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rPr>
              <a:t>若买家申请退款退货，在买家填写了退货地址的</a:t>
            </a:r>
            <a:r>
              <a:rPr lang="zh-CN" altLang="en-US" sz="1600" b="1">
                <a:latin typeface="黑体" panose="02010609060101010101" charset="-122"/>
                <a:ea typeface="黑体" panose="02010609060101010101" charset="-122"/>
                <a:cs typeface="黑体" panose="02010609060101010101" charset="-122"/>
              </a:rPr>
              <a:t>30天内</a:t>
            </a:r>
            <a:r>
              <a:rPr lang="zh-CN" altLang="en-US" sz="1600">
                <a:latin typeface="黑体" panose="02010609060101010101" charset="-122"/>
                <a:ea typeface="黑体" panose="02010609060101010101" charset="-122"/>
                <a:cs typeface="黑体" panose="02010609060101010101" charset="-122"/>
              </a:rPr>
              <a:t>，卖家未收到退货或收到的退货货不对版，可以提交至平台进行裁决。</a:t>
            </a:r>
            <a:endParaRPr lang="zh-CN" altLang="en-US" sz="1600">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22630" y="992505"/>
            <a:ext cx="7633970" cy="73088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cs typeface="黑体" panose="02010609060101010101" charset="-122"/>
              </a:rPr>
              <a:t>纠纷裁决产生的2个工作日内亚马逊平台会介入处理，它会参看买卖双方纠纷协商阶段以及提交纠纷裁决阶段提供的证明进行裁决：</a:t>
            </a:r>
            <a:endParaRPr lang="zh-CN" altLang="en-US" sz="1600">
              <a:latin typeface="黑体" panose="02010609060101010101" charset="-122"/>
              <a:ea typeface="黑体" panose="02010609060101010101" charset="-122"/>
              <a:cs typeface="黑体" panose="02010609060101010101" charset="-122"/>
            </a:endParaRPr>
          </a:p>
        </p:txBody>
      </p:sp>
      <p:sp>
        <p:nvSpPr>
          <p:cNvPr id="34" name="矩形 33"/>
          <p:cNvSpPr/>
          <p:nvPr/>
        </p:nvSpPr>
        <p:spPr>
          <a:xfrm>
            <a:off x="689469" y="233665"/>
            <a:ext cx="16052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纠纷处理</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3" name="文本框 2"/>
          <p:cNvSpPr txBox="1"/>
          <p:nvPr/>
        </p:nvSpPr>
        <p:spPr>
          <a:xfrm>
            <a:off x="794385" y="1716405"/>
            <a:ext cx="7633970" cy="2971165"/>
          </a:xfrm>
          <a:prstGeom prst="rect">
            <a:avLst/>
          </a:prstGeom>
          <a:noFill/>
        </p:spPr>
        <p:txBody>
          <a:bodyPr wrap="square" rtlCol="0">
            <a:spAutoFit/>
          </a:bodyPr>
          <a:p>
            <a:pPr indent="406400" algn="just"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sym typeface="+mn-ea"/>
              </a:rPr>
              <a:t>（1）若现有证明充足，则直接给出裁决意见后进入申诉期；若证明不足，则联系双方限期提供相应证明，亚马逊将根据双方提供的证明给出裁决意见，如果任何一方逾期未提供证明，亚马逊会按照已得证明给出裁决意见并进入申诉期。</a:t>
            </a:r>
            <a:endParaRPr lang="zh-CN" altLang="en-US" sz="1600">
              <a:latin typeface="黑体" panose="02010609060101010101" charset="-122"/>
              <a:ea typeface="黑体" panose="02010609060101010101" charset="-122"/>
              <a:cs typeface="黑体" panose="02010609060101010101" charset="-122"/>
            </a:endParaRPr>
          </a:p>
          <a:p>
            <a:pPr indent="406400" algn="just" fontAlgn="auto">
              <a:lnSpc>
                <a:spcPct val="130000"/>
              </a:lnSpc>
              <a:extLst>
                <a:ext uri="{35155182-B16C-46BC-9424-99874614C6A1}">
                  <wpsdc:indentchars xmlns:wpsdc="http://www.wps.cn/officeDocument/2017/drawingmlCustomData" val="200" checksum="1740828767"/>
                </a:ext>
              </a:extLst>
            </a:pPr>
            <a:endParaRPr lang="zh-CN" altLang="en-US" sz="1600">
              <a:latin typeface="黑体" panose="02010609060101010101" charset="-122"/>
              <a:ea typeface="黑体" panose="02010609060101010101" charset="-122"/>
              <a:cs typeface="黑体" panose="02010609060101010101" charset="-122"/>
            </a:endParaRPr>
          </a:p>
          <a:p>
            <a:pPr indent="406400" algn="just"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sym typeface="+mn-ea"/>
              </a:rPr>
              <a:t>（2）申诉期内若补充了充足的证明，则根据补充证明进行最终裁决，若未补充有效证明，则根据裁决意见进行最终裁决。</a:t>
            </a:r>
            <a:endParaRPr lang="zh-CN" altLang="en-US" sz="1600">
              <a:latin typeface="黑体" panose="02010609060101010101" charset="-122"/>
              <a:ea typeface="黑体" panose="02010609060101010101" charset="-122"/>
              <a:cs typeface="黑体" panose="02010609060101010101" charset="-122"/>
            </a:endParaRPr>
          </a:p>
          <a:p>
            <a:pPr indent="406400" algn="just" fontAlgn="auto">
              <a:lnSpc>
                <a:spcPct val="130000"/>
              </a:lnSpc>
              <a:extLst>
                <a:ext uri="{35155182-B16C-46BC-9424-99874614C6A1}">
                  <wpsdc:indentchars xmlns:wpsdc="http://www.wps.cn/officeDocument/2017/drawingmlCustomData" val="200" checksum="1740828767"/>
                </a:ext>
              </a:extLst>
            </a:pPr>
            <a:endParaRPr lang="zh-CN" altLang="en-US" sz="1600">
              <a:latin typeface="黑体" panose="02010609060101010101" charset="-122"/>
              <a:ea typeface="黑体" panose="02010609060101010101" charset="-122"/>
              <a:cs typeface="黑体" panose="02010609060101010101" charset="-122"/>
            </a:endParaRPr>
          </a:p>
          <a:p>
            <a:pPr indent="406400" algn="just" fontAlgn="auto">
              <a:lnSpc>
                <a:spcPct val="130000"/>
              </a:lnSpc>
              <a:extLst>
                <a:ext uri="{35155182-B16C-46BC-9424-99874614C6A1}">
                  <wpsdc:indentchars xmlns:wpsdc="http://www.wps.cn/officeDocument/2017/drawingmlCustomData" val="200" checksum="1740828767"/>
                </a:ext>
              </a:extLst>
            </a:pPr>
            <a:r>
              <a:rPr lang="zh-CN" altLang="en-US" sz="1600">
                <a:latin typeface="黑体" panose="02010609060101010101" charset="-122"/>
                <a:ea typeface="黑体" panose="02010609060101010101" charset="-122"/>
                <a:cs typeface="黑体" panose="02010609060101010101" charset="-122"/>
                <a:sym typeface="+mn-ea"/>
              </a:rPr>
              <a:t>（3）若买卖双方在申诉期内协商达成一致处理意见，亚马逊会根据双方意见进行裁决。</a:t>
            </a:r>
            <a:endParaRPr lang="zh-CN" altLang="en-US" sz="160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10790" y="1471564"/>
            <a:ext cx="3243580" cy="1014730"/>
          </a:xfrm>
          <a:prstGeom prst="rect">
            <a:avLst/>
          </a:prstGeom>
        </p:spPr>
        <p:txBody>
          <a:bodyPr wrap="none">
            <a:spAutoFit/>
          </a:bodyPr>
          <a:lstStyle/>
          <a:p>
            <a:r>
              <a:rPr lang="zh-CN" altLang="en-US" sz="6000" b="1" dirty="0" smtClean="0">
                <a:solidFill>
                  <a:srgbClr val="04C0BF"/>
                </a:solidFill>
                <a:latin typeface="黑体" panose="02010609060101010101" charset="-122"/>
                <a:ea typeface="黑体" panose="02010609060101010101" charset="-122"/>
                <a:cs typeface="黑体" panose="02010609060101010101" charset="-122"/>
              </a:rPr>
              <a:t>谢谢大家</a:t>
            </a:r>
            <a:endParaRPr lang="zh-CN" altLang="en-US" sz="6000" b="1" dirty="0" smtClean="0">
              <a:solidFill>
                <a:srgbClr val="04C0BF"/>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95345" y="439420"/>
            <a:ext cx="1877060" cy="645160"/>
          </a:xfrm>
          <a:prstGeom prst="rect">
            <a:avLst/>
          </a:prstGeom>
          <a:noFill/>
        </p:spPr>
        <p:txBody>
          <a:bodyPr wrap="square" rtlCol="0">
            <a:spAutoFit/>
          </a:bodyPr>
          <a:p>
            <a:r>
              <a:rPr lang="zh-CN" altLang="en-US" sz="3600">
                <a:latin typeface="黑体" panose="02010609060101010101" charset="-122"/>
                <a:ea typeface="黑体" panose="02010609060101010101" charset="-122"/>
                <a:cs typeface="黑体" panose="02010609060101010101" charset="-122"/>
              </a:rPr>
              <a:t>目  录</a:t>
            </a:r>
            <a:endParaRPr lang="zh-CN" altLang="en-US" sz="3600">
              <a:latin typeface="黑体" panose="02010609060101010101" charset="-122"/>
              <a:ea typeface="黑体" panose="02010609060101010101" charset="-122"/>
              <a:cs typeface="黑体" panose="02010609060101010101" charset="-122"/>
            </a:endParaRPr>
          </a:p>
        </p:txBody>
      </p:sp>
      <p:grpSp>
        <p:nvGrpSpPr>
          <p:cNvPr id="25" name="组合 24"/>
          <p:cNvGrpSpPr/>
          <p:nvPr/>
        </p:nvGrpSpPr>
        <p:grpSpPr>
          <a:xfrm>
            <a:off x="555625" y="1249680"/>
            <a:ext cx="619760" cy="3526790"/>
            <a:chOff x="1779" y="2194"/>
            <a:chExt cx="976" cy="5554"/>
          </a:xfrm>
        </p:grpSpPr>
        <p:grpSp>
          <p:nvGrpSpPr>
            <p:cNvPr id="15" name="组合 14"/>
            <p:cNvGrpSpPr/>
            <p:nvPr/>
          </p:nvGrpSpPr>
          <p:grpSpPr>
            <a:xfrm>
              <a:off x="1779" y="2194"/>
              <a:ext cx="976" cy="1060"/>
              <a:chOff x="1679" y="2194"/>
              <a:chExt cx="976" cy="1060"/>
            </a:xfrm>
          </p:grpSpPr>
          <p:sp>
            <p:nvSpPr>
              <p:cNvPr id="9" name="菱形 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4" name="文本框 1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6.1</a:t>
                </a:r>
                <a:endParaRPr lang="en-US" altLang="zh-CN" sz="2000">
                  <a:cs typeface="黑体" panose="02010609060101010101" charset="-122"/>
                </a:endParaRPr>
              </a:p>
            </p:txBody>
          </p:sp>
        </p:grpSp>
        <p:grpSp>
          <p:nvGrpSpPr>
            <p:cNvPr id="16" name="组合 15"/>
            <p:cNvGrpSpPr/>
            <p:nvPr/>
          </p:nvGrpSpPr>
          <p:grpSpPr>
            <a:xfrm>
              <a:off x="1779" y="3692"/>
              <a:ext cx="976" cy="1060"/>
              <a:chOff x="1679" y="2194"/>
              <a:chExt cx="976" cy="1060"/>
            </a:xfrm>
          </p:grpSpPr>
          <p:sp>
            <p:nvSpPr>
              <p:cNvPr id="17" name="菱形 16"/>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8" name="文本框 17"/>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6.2</a:t>
                </a:r>
                <a:endParaRPr lang="en-US" altLang="zh-CN" sz="2000">
                  <a:cs typeface="黑体" panose="02010609060101010101" charset="-122"/>
                </a:endParaRPr>
              </a:p>
            </p:txBody>
          </p:sp>
        </p:grpSp>
        <p:grpSp>
          <p:nvGrpSpPr>
            <p:cNvPr id="19" name="组合 18"/>
            <p:cNvGrpSpPr/>
            <p:nvPr/>
          </p:nvGrpSpPr>
          <p:grpSpPr>
            <a:xfrm>
              <a:off x="1779" y="5190"/>
              <a:ext cx="976" cy="1060"/>
              <a:chOff x="1679" y="2194"/>
              <a:chExt cx="976" cy="1060"/>
            </a:xfrm>
          </p:grpSpPr>
          <p:sp>
            <p:nvSpPr>
              <p:cNvPr id="20" name="菱形 19"/>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1" name="文本框 20"/>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6.3</a:t>
                </a:r>
                <a:endParaRPr lang="en-US" altLang="zh-CN" sz="2000">
                  <a:cs typeface="黑体" panose="02010609060101010101" charset="-122"/>
                </a:endParaRPr>
              </a:p>
            </p:txBody>
          </p:sp>
        </p:grpSp>
        <p:grpSp>
          <p:nvGrpSpPr>
            <p:cNvPr id="22" name="组合 21"/>
            <p:cNvGrpSpPr/>
            <p:nvPr/>
          </p:nvGrpSpPr>
          <p:grpSpPr>
            <a:xfrm>
              <a:off x="1779" y="6688"/>
              <a:ext cx="976" cy="1060"/>
              <a:chOff x="1679" y="2194"/>
              <a:chExt cx="976" cy="1060"/>
            </a:xfrm>
          </p:grpSpPr>
          <p:sp>
            <p:nvSpPr>
              <p:cNvPr id="23" name="菱形 2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4" name="文本框 2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6.4</a:t>
                </a:r>
                <a:endParaRPr lang="en-US" altLang="zh-CN" sz="2000">
                  <a:cs typeface="黑体" panose="02010609060101010101" charset="-122"/>
                </a:endParaRPr>
              </a:p>
            </p:txBody>
          </p:sp>
        </p:grpSp>
      </p:grpSp>
      <p:grpSp>
        <p:nvGrpSpPr>
          <p:cNvPr id="30" name="组合 29"/>
          <p:cNvGrpSpPr/>
          <p:nvPr/>
        </p:nvGrpSpPr>
        <p:grpSpPr>
          <a:xfrm>
            <a:off x="1196975" y="1404620"/>
            <a:ext cx="3180715" cy="3275330"/>
            <a:chOff x="2789" y="2438"/>
            <a:chExt cx="5009" cy="5158"/>
          </a:xfrm>
        </p:grpSpPr>
        <p:sp>
          <p:nvSpPr>
            <p:cNvPr id="13" name="文本框 12"/>
            <p:cNvSpPr txBox="1"/>
            <p:nvPr/>
          </p:nvSpPr>
          <p:spPr>
            <a:xfrm>
              <a:off x="2789" y="243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催促评价的方法</a:t>
              </a:r>
              <a:endParaRPr lang="zh-CN" altLang="en-US" sz="2000">
                <a:latin typeface="黑体" panose="02010609060101010101" charset="-122"/>
                <a:ea typeface="黑体" panose="02010609060101010101" charset="-122"/>
                <a:cs typeface="黑体" panose="02010609060101010101" charset="-122"/>
              </a:endParaRPr>
            </a:p>
          </p:txBody>
        </p:sp>
        <p:sp>
          <p:nvSpPr>
            <p:cNvPr id="26" name="文本框 25"/>
            <p:cNvSpPr txBox="1"/>
            <p:nvPr/>
          </p:nvSpPr>
          <p:spPr>
            <a:xfrm>
              <a:off x="2803" y="3709"/>
              <a:ext cx="4516" cy="1113"/>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修改评价及收到好评的沟通方法</a:t>
              </a:r>
              <a:endParaRPr lang="zh-CN" altLang="en-US" sz="2000">
                <a:latin typeface="黑体" panose="02010609060101010101" charset="-122"/>
                <a:ea typeface="黑体" panose="02010609060101010101" charset="-122"/>
                <a:cs typeface="黑体" panose="02010609060101010101" charset="-122"/>
              </a:endParaRPr>
            </a:p>
          </p:txBody>
        </p:sp>
        <p:sp>
          <p:nvSpPr>
            <p:cNvPr id="27" name="文本框 26"/>
            <p:cNvSpPr txBox="1"/>
            <p:nvPr/>
          </p:nvSpPr>
          <p:spPr>
            <a:xfrm>
              <a:off x="2789" y="545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纠纷处理总流程</a:t>
              </a:r>
              <a:endParaRPr lang="zh-CN" altLang="en-US" sz="2000">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2789" y="696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纠纷开始前的处理方法</a:t>
              </a:r>
              <a:endParaRPr lang="zh-CN" altLang="en-US" sz="2000">
                <a:latin typeface="黑体" panose="02010609060101010101" charset="-122"/>
                <a:ea typeface="黑体" panose="02010609060101010101" charset="-122"/>
                <a:cs typeface="黑体" panose="02010609060101010101" charset="-122"/>
              </a:endParaRPr>
            </a:p>
          </p:txBody>
        </p:sp>
      </p:grpSp>
      <p:grpSp>
        <p:nvGrpSpPr>
          <p:cNvPr id="31" name="组合 30"/>
          <p:cNvGrpSpPr/>
          <p:nvPr/>
        </p:nvGrpSpPr>
        <p:grpSpPr>
          <a:xfrm>
            <a:off x="4503420" y="1254760"/>
            <a:ext cx="619760" cy="2575560"/>
            <a:chOff x="1779" y="2194"/>
            <a:chExt cx="976" cy="4056"/>
          </a:xfrm>
        </p:grpSpPr>
        <p:grpSp>
          <p:nvGrpSpPr>
            <p:cNvPr id="32" name="组合 31"/>
            <p:cNvGrpSpPr/>
            <p:nvPr/>
          </p:nvGrpSpPr>
          <p:grpSpPr>
            <a:xfrm>
              <a:off x="1779" y="2194"/>
              <a:ext cx="976" cy="1060"/>
              <a:chOff x="1679" y="2194"/>
              <a:chExt cx="976" cy="1060"/>
            </a:xfrm>
          </p:grpSpPr>
          <p:sp>
            <p:nvSpPr>
              <p:cNvPr id="33" name="菱形 3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4" name="文本框 3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6.5</a:t>
                </a:r>
                <a:endParaRPr lang="en-US" altLang="zh-CN" sz="2000">
                  <a:cs typeface="黑体" panose="02010609060101010101" charset="-122"/>
                </a:endParaRPr>
              </a:p>
            </p:txBody>
          </p:sp>
        </p:grpSp>
        <p:grpSp>
          <p:nvGrpSpPr>
            <p:cNvPr id="35" name="组合 34"/>
            <p:cNvGrpSpPr/>
            <p:nvPr/>
          </p:nvGrpSpPr>
          <p:grpSpPr>
            <a:xfrm>
              <a:off x="1779" y="3692"/>
              <a:ext cx="976" cy="1060"/>
              <a:chOff x="1679" y="2194"/>
              <a:chExt cx="976" cy="1060"/>
            </a:xfrm>
          </p:grpSpPr>
          <p:sp>
            <p:nvSpPr>
              <p:cNvPr id="36" name="菱形 35"/>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7" name="文本框 36"/>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6.6</a:t>
                </a:r>
                <a:endParaRPr lang="en-US" altLang="zh-CN" sz="2000">
                  <a:cs typeface="黑体" panose="02010609060101010101" charset="-122"/>
                </a:endParaRPr>
              </a:p>
            </p:txBody>
          </p:sp>
        </p:grpSp>
        <p:grpSp>
          <p:nvGrpSpPr>
            <p:cNvPr id="38" name="组合 37"/>
            <p:cNvGrpSpPr/>
            <p:nvPr/>
          </p:nvGrpSpPr>
          <p:grpSpPr>
            <a:xfrm>
              <a:off x="1779" y="5190"/>
              <a:ext cx="976" cy="1060"/>
              <a:chOff x="1679" y="2194"/>
              <a:chExt cx="976" cy="1060"/>
            </a:xfrm>
          </p:grpSpPr>
          <p:sp>
            <p:nvSpPr>
              <p:cNvPr id="39" name="菱形 3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40" name="文本框 39"/>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6.7</a:t>
                </a:r>
                <a:endParaRPr lang="en-US" altLang="zh-CN" sz="2000">
                  <a:cs typeface="黑体" panose="02010609060101010101" charset="-122"/>
                </a:endParaRPr>
              </a:p>
            </p:txBody>
          </p:sp>
        </p:grpSp>
      </p:grpSp>
      <p:grpSp>
        <p:nvGrpSpPr>
          <p:cNvPr id="44" name="组合 43"/>
          <p:cNvGrpSpPr/>
          <p:nvPr/>
        </p:nvGrpSpPr>
        <p:grpSpPr>
          <a:xfrm>
            <a:off x="5116195" y="1413510"/>
            <a:ext cx="3771265" cy="2317115"/>
            <a:chOff x="2744" y="2437"/>
            <a:chExt cx="5939" cy="3649"/>
          </a:xfrm>
        </p:grpSpPr>
        <p:sp>
          <p:nvSpPr>
            <p:cNvPr id="45" name="文本框 44"/>
            <p:cNvSpPr txBox="1"/>
            <p:nvPr/>
          </p:nvSpPr>
          <p:spPr>
            <a:xfrm>
              <a:off x="2744" y="2437"/>
              <a:ext cx="5517"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纠纷开启时的处理方法</a:t>
              </a:r>
              <a:endParaRPr lang="zh-CN" altLang="en-US" sz="2000">
                <a:latin typeface="黑体" panose="02010609060101010101" charset="-122"/>
                <a:ea typeface="黑体" panose="02010609060101010101" charset="-122"/>
                <a:cs typeface="黑体" panose="02010609060101010101" charset="-122"/>
              </a:endParaRPr>
            </a:p>
          </p:txBody>
        </p:sp>
        <p:sp>
          <p:nvSpPr>
            <p:cNvPr id="46" name="文本框 45"/>
            <p:cNvSpPr txBox="1"/>
            <p:nvPr/>
          </p:nvSpPr>
          <p:spPr>
            <a:xfrm>
              <a:off x="2744" y="3948"/>
              <a:ext cx="593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纠纷升级为平台纠纷的处理方法</a:t>
              </a:r>
              <a:endParaRPr lang="zh-CN" altLang="en-US" sz="2000">
                <a:latin typeface="黑体" panose="02010609060101010101" charset="-122"/>
                <a:ea typeface="黑体" panose="02010609060101010101" charset="-122"/>
                <a:cs typeface="黑体" panose="02010609060101010101" charset="-122"/>
              </a:endParaRPr>
            </a:p>
          </p:txBody>
        </p:sp>
        <p:sp>
          <p:nvSpPr>
            <p:cNvPr id="47" name="文本框 46"/>
            <p:cNvSpPr txBox="1"/>
            <p:nvPr/>
          </p:nvSpPr>
          <p:spPr>
            <a:xfrm>
              <a:off x="2759" y="5458"/>
              <a:ext cx="5563"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客户维护的方法</a:t>
              </a:r>
              <a:endParaRPr lang="zh-CN" altLang="en-US" sz="200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任意多边形 241"/>
          <p:cNvSpPr/>
          <p:nvPr/>
        </p:nvSpPr>
        <p:spPr>
          <a:xfrm>
            <a:off x="-3334" y="2561590"/>
            <a:ext cx="3499961" cy="916305"/>
          </a:xfrm>
          <a:custGeom>
            <a:avLst/>
            <a:gdLst>
              <a:gd name="connsiteX0" fmla="*/ 1 w 8461"/>
              <a:gd name="connsiteY0" fmla="*/ 662 h 1624"/>
              <a:gd name="connsiteX1" fmla="*/ 9 w 8461"/>
              <a:gd name="connsiteY1" fmla="*/ 0 h 1624"/>
              <a:gd name="connsiteX2" fmla="*/ 7652 w 8461"/>
              <a:gd name="connsiteY2" fmla="*/ 0 h 1624"/>
              <a:gd name="connsiteX3" fmla="*/ 8462 w 8461"/>
              <a:gd name="connsiteY3" fmla="*/ 810 h 1624"/>
              <a:gd name="connsiteX4" fmla="*/ 8462 w 8461"/>
              <a:gd name="connsiteY4" fmla="*/ 810 h 1624"/>
              <a:gd name="connsiteX5" fmla="*/ 7652 w 8461"/>
              <a:gd name="connsiteY5" fmla="*/ 1620 h 1624"/>
              <a:gd name="connsiteX6" fmla="*/ 834 w 8461"/>
              <a:gd name="connsiteY6" fmla="*/ 1607 h 1624"/>
              <a:gd name="connsiteX7" fmla="*/ 2712 w 8461"/>
              <a:gd name="connsiteY7" fmla="*/ 1615 h 1624"/>
              <a:gd name="connsiteX8" fmla="*/ 1614 w 8461"/>
              <a:gd name="connsiteY8" fmla="*/ 1600 h 1624"/>
              <a:gd name="connsiteX9" fmla="*/ 6 w 8461"/>
              <a:gd name="connsiteY9" fmla="*/ 1600 h 1624"/>
              <a:gd name="connsiteX10" fmla="*/ 1 w 8461"/>
              <a:gd name="connsiteY10" fmla="*/ 662 h 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 h="1624">
                <a:moveTo>
                  <a:pt x="1" y="662"/>
                </a:moveTo>
                <a:cubicBezTo>
                  <a:pt x="1" y="215"/>
                  <a:pt x="-4" y="1588"/>
                  <a:pt x="9" y="0"/>
                </a:cubicBezTo>
                <a:lnTo>
                  <a:pt x="7652" y="0"/>
                </a:lnTo>
                <a:cubicBezTo>
                  <a:pt x="8100" y="0"/>
                  <a:pt x="8462" y="363"/>
                  <a:pt x="8462" y="810"/>
                </a:cubicBezTo>
                <a:lnTo>
                  <a:pt x="8462" y="810"/>
                </a:lnTo>
                <a:cubicBezTo>
                  <a:pt x="8462" y="1257"/>
                  <a:pt x="8100" y="1620"/>
                  <a:pt x="7652" y="1620"/>
                </a:cubicBezTo>
                <a:lnTo>
                  <a:pt x="834" y="1607"/>
                </a:lnTo>
                <a:cubicBezTo>
                  <a:pt x="11" y="1606"/>
                  <a:pt x="2600" y="1616"/>
                  <a:pt x="2712" y="1615"/>
                </a:cubicBezTo>
                <a:cubicBezTo>
                  <a:pt x="2824" y="1614"/>
                  <a:pt x="2065" y="1603"/>
                  <a:pt x="1614" y="1600"/>
                </a:cubicBezTo>
                <a:cubicBezTo>
                  <a:pt x="1614" y="1597"/>
                  <a:pt x="118" y="1656"/>
                  <a:pt x="6" y="1600"/>
                </a:cubicBezTo>
                <a:cubicBezTo>
                  <a:pt x="6" y="1543"/>
                  <a:pt x="1" y="929"/>
                  <a:pt x="1" y="6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9" name="任意多边形 238"/>
          <p:cNvSpPr/>
          <p:nvPr/>
        </p:nvSpPr>
        <p:spPr>
          <a:xfrm>
            <a:off x="2220278" y="1792923"/>
            <a:ext cx="6945154" cy="2478881"/>
          </a:xfrm>
          <a:custGeom>
            <a:avLst/>
            <a:gdLst>
              <a:gd name="connsiteX0" fmla="*/ 13416 w 13443"/>
              <a:gd name="connsiteY0" fmla="*/ 754 h 5205"/>
              <a:gd name="connsiteX1" fmla="*/ 13416 w 13443"/>
              <a:gd name="connsiteY1" fmla="*/ 38 h 5205"/>
              <a:gd name="connsiteX2" fmla="*/ 13413 w 13443"/>
              <a:gd name="connsiteY2" fmla="*/ 753 h 5205"/>
              <a:gd name="connsiteX3" fmla="*/ 13423 w 13443"/>
              <a:gd name="connsiteY3" fmla="*/ 4333 h 5205"/>
              <a:gd name="connsiteX4" fmla="*/ 13443 w 13443"/>
              <a:gd name="connsiteY4" fmla="*/ 5203 h 5205"/>
              <a:gd name="connsiteX5" fmla="*/ 13424 w 13443"/>
              <a:gd name="connsiteY5" fmla="*/ 5205 h 5205"/>
              <a:gd name="connsiteX6" fmla="*/ 2603 w 13443"/>
              <a:gd name="connsiteY6" fmla="*/ 5205 h 5205"/>
              <a:gd name="connsiteX7" fmla="*/ 0 w 13443"/>
              <a:gd name="connsiteY7" fmla="*/ 2603 h 5205"/>
              <a:gd name="connsiteX8" fmla="*/ 2603 w 13443"/>
              <a:gd name="connsiteY8" fmla="*/ 0 h 5205"/>
              <a:gd name="connsiteX9" fmla="*/ 13400 w 13443"/>
              <a:gd name="connsiteY9" fmla="*/ 5 h 5205"/>
              <a:gd name="connsiteX10" fmla="*/ 13416 w 13443"/>
              <a:gd name="connsiteY10" fmla="*/ 754 h 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3" h="5205">
                <a:moveTo>
                  <a:pt x="13416" y="754"/>
                </a:moveTo>
                <a:cubicBezTo>
                  <a:pt x="13419" y="760"/>
                  <a:pt x="13417" y="38"/>
                  <a:pt x="13416" y="38"/>
                </a:cubicBezTo>
                <a:cubicBezTo>
                  <a:pt x="13418" y="163"/>
                  <a:pt x="13413" y="43"/>
                  <a:pt x="13413" y="753"/>
                </a:cubicBezTo>
                <a:cubicBezTo>
                  <a:pt x="13417" y="1474"/>
                  <a:pt x="13414" y="3586"/>
                  <a:pt x="13423" y="4333"/>
                </a:cubicBezTo>
                <a:cubicBezTo>
                  <a:pt x="13434" y="5204"/>
                  <a:pt x="13443" y="5058"/>
                  <a:pt x="13443" y="5203"/>
                </a:cubicBezTo>
                <a:lnTo>
                  <a:pt x="13424" y="5205"/>
                </a:lnTo>
                <a:lnTo>
                  <a:pt x="2603" y="5205"/>
                </a:lnTo>
                <a:cubicBezTo>
                  <a:pt x="1165" y="5205"/>
                  <a:pt x="0" y="4040"/>
                  <a:pt x="0" y="2603"/>
                </a:cubicBezTo>
                <a:cubicBezTo>
                  <a:pt x="0" y="1165"/>
                  <a:pt x="1165" y="0"/>
                  <a:pt x="2603" y="0"/>
                </a:cubicBezTo>
                <a:lnTo>
                  <a:pt x="13400" y="5"/>
                </a:lnTo>
                <a:lnTo>
                  <a:pt x="13416" y="754"/>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5" name="文本框 244"/>
          <p:cNvSpPr txBox="1"/>
          <p:nvPr/>
        </p:nvSpPr>
        <p:spPr>
          <a:xfrm>
            <a:off x="4067810" y="2668270"/>
            <a:ext cx="3813175" cy="714375"/>
          </a:xfrm>
          <a:prstGeom prst="rect">
            <a:avLst/>
          </a:prstGeom>
          <a:noFill/>
        </p:spPr>
        <p:txBody>
          <a:bodyPr wrap="square" rtlCol="0">
            <a:spAutoFit/>
          </a:bodyPr>
          <a:lstStyle/>
          <a:p>
            <a:pPr algn="just"/>
            <a:r>
              <a:rPr lang="zh-CN" altLang="en-US" sz="4050" b="1" dirty="0" smtClean="0">
                <a:solidFill>
                  <a:schemeClr val="bg1"/>
                </a:solidFill>
                <a:latin typeface="黑体" panose="02010609060101010101" charset="-122"/>
                <a:ea typeface="黑体" panose="02010609060101010101" charset="-122"/>
              </a:rPr>
              <a:t>纠纷处理总流程</a:t>
            </a:r>
            <a:endParaRPr lang="zh-CN" altLang="en-US" sz="4050" b="1" dirty="0" smtClean="0">
              <a:solidFill>
                <a:schemeClr val="bg1"/>
              </a:solidFill>
              <a:latin typeface="黑体" panose="02010609060101010101" charset="-122"/>
              <a:ea typeface="黑体" panose="02010609060101010101" charset="-122"/>
            </a:endParaRPr>
          </a:p>
        </p:txBody>
      </p:sp>
      <p:sp>
        <p:nvSpPr>
          <p:cNvPr id="2" name="文本框 1"/>
          <p:cNvSpPr txBox="1"/>
          <p:nvPr/>
        </p:nvSpPr>
        <p:spPr>
          <a:xfrm>
            <a:off x="690086" y="2672080"/>
            <a:ext cx="1038225" cy="714375"/>
          </a:xfrm>
          <a:prstGeom prst="rect">
            <a:avLst/>
          </a:prstGeom>
          <a:noFill/>
        </p:spPr>
        <p:txBody>
          <a:bodyPr wrap="square" rtlCol="0">
            <a:spAutoFit/>
          </a:bodyPr>
          <a:p>
            <a:r>
              <a:rPr lang="en-US" altLang="zh-CN" sz="4050" b="1">
                <a:solidFill>
                  <a:schemeClr val="tx1"/>
                </a:solidFill>
                <a:latin typeface="黑体" panose="02010609060101010101" charset="-122"/>
                <a:ea typeface="黑体" panose="02010609060101010101" charset="-122"/>
              </a:rPr>
              <a:t>6.3</a:t>
            </a:r>
            <a:endParaRPr lang="en-US" altLang="zh-CN" sz="405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86095" y="2031263"/>
            <a:ext cx="109728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01</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2121535" y="3202305"/>
            <a:ext cx="5099050" cy="706755"/>
          </a:xfrm>
          <a:prstGeom prst="rect">
            <a:avLst/>
          </a:prstGeom>
        </p:spPr>
        <p:txBody>
          <a:bodyPr wrap="square">
            <a:spAutoFit/>
          </a:bodyPr>
          <a:lstStyle/>
          <a:p>
            <a:pPr algn="r"/>
            <a:r>
              <a:rPr lang="zh-CN" altLang="zh-CN"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纠纷处理</a:t>
            </a:r>
            <a:endParaRPr lang="zh-CN" altLang="zh-CN"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248275" y="1590675"/>
            <a:ext cx="2592070" cy="2314575"/>
          </a:xfrm>
          <a:prstGeom prst="rect">
            <a:avLst/>
          </a:prstGeom>
          <a:solidFill>
            <a:srgbClr val="008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矩形 33"/>
          <p:cNvSpPr/>
          <p:nvPr/>
        </p:nvSpPr>
        <p:spPr>
          <a:xfrm>
            <a:off x="689469" y="233665"/>
            <a:ext cx="1605280" cy="521970"/>
          </a:xfrm>
          <a:prstGeom prst="rect">
            <a:avLst/>
          </a:prstGeom>
        </p:spPr>
        <p:txBody>
          <a:bodyPr wrap="none">
            <a:spAutoFit/>
          </a:bodyPr>
          <a:lstStyle/>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纠纷处理</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5450840" y="1764665"/>
            <a:ext cx="2225040" cy="2011045"/>
          </a:xfrm>
          <a:prstGeom prst="rect">
            <a:avLst/>
          </a:prstGeom>
          <a:noFill/>
        </p:spPr>
        <p:txBody>
          <a:bodyPr wrap="square" rtlCol="0">
            <a:spAutoFit/>
          </a:bodyPr>
          <a:p>
            <a:pPr algn="just" fontAlgn="auto">
              <a:lnSpc>
                <a:spcPct val="130000"/>
              </a:lnSpc>
            </a:pPr>
            <a:r>
              <a:rPr lang="zh-CN" altLang="en-US" sz="1600">
                <a:solidFill>
                  <a:schemeClr val="bg1"/>
                </a:solidFill>
                <a:latin typeface="黑体" panose="02010609060101010101" charset="-122"/>
                <a:ea typeface="黑体" panose="02010609060101010101" charset="-122"/>
              </a:rPr>
              <a:t>亚马逊平台交易过程中所产生的纠纷属于交易纠纷，即在交易过程中产生了误会或者一方刻意隐瞒，从而无法使交易圆满完成。</a:t>
            </a:r>
            <a:endParaRPr lang="zh-CN" altLang="en-US" sz="1600">
              <a:solidFill>
                <a:schemeClr val="bg1"/>
              </a:solidFill>
              <a:latin typeface="黑体" panose="02010609060101010101" charset="-122"/>
              <a:ea typeface="黑体" panose="02010609060101010101" charset="-122"/>
            </a:endParaRPr>
          </a:p>
        </p:txBody>
      </p:sp>
      <p:pic>
        <p:nvPicPr>
          <p:cNvPr id="5" name="图片 4" descr="&amp;pky8319994579&amp;"/>
          <p:cNvPicPr>
            <a:picLocks noChangeAspect="1"/>
          </p:cNvPicPr>
          <p:nvPr/>
        </p:nvPicPr>
        <p:blipFill>
          <a:blip r:embed="rId1"/>
          <a:srcRect l="-542" t="14886" r="987" b="825"/>
          <a:stretch>
            <a:fillRect/>
          </a:stretch>
        </p:blipFill>
        <p:spPr>
          <a:xfrm>
            <a:off x="1182370" y="1592580"/>
            <a:ext cx="4066540" cy="2308225"/>
          </a:xfrm>
          <a:prstGeom prst="rect">
            <a:avLst/>
          </a:prstGeom>
        </p:spPr>
      </p:pic>
      <p:sp>
        <p:nvSpPr>
          <p:cNvPr id="7" name="等腰三角形 6"/>
          <p:cNvSpPr/>
          <p:nvPr/>
        </p:nvSpPr>
        <p:spPr>
          <a:xfrm rot="16200000">
            <a:off x="4900930" y="2621915"/>
            <a:ext cx="440690" cy="504190"/>
          </a:xfrm>
          <a:prstGeom prst="triangle">
            <a:avLst/>
          </a:prstGeom>
          <a:solidFill>
            <a:srgbClr val="008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80465" y="922655"/>
            <a:ext cx="5408930" cy="450850"/>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sym typeface="+mn-ea"/>
              </a:rPr>
              <a:t>买家在交易中提起</a:t>
            </a:r>
            <a:r>
              <a:rPr lang="zh-CN" altLang="en-US" b="1">
                <a:solidFill>
                  <a:srgbClr val="A30234"/>
                </a:solidFill>
                <a:latin typeface="黑体" panose="02010609060101010101" charset="-122"/>
                <a:ea typeface="黑体" panose="02010609060101010101" charset="-122"/>
                <a:sym typeface="+mn-ea"/>
              </a:rPr>
              <a:t>退款申请</a:t>
            </a:r>
            <a:r>
              <a:rPr lang="zh-CN" altLang="en-US" sz="1600">
                <a:latin typeface="黑体" panose="02010609060101010101" charset="-122"/>
                <a:ea typeface="黑体" panose="02010609060101010101" charset="-122"/>
                <a:sym typeface="+mn-ea"/>
              </a:rPr>
              <a:t>时有两个大类，分别是：</a:t>
            </a:r>
            <a:endParaRPr lang="zh-CN" altLang="en-US" sz="1600">
              <a:latin typeface="黑体" panose="02010609060101010101" charset="-122"/>
              <a:ea typeface="黑体" panose="02010609060101010101" charset="-122"/>
            </a:endParaRPr>
          </a:p>
        </p:txBody>
      </p:sp>
      <p:grpSp>
        <p:nvGrpSpPr>
          <p:cNvPr id="4" name="组合 3"/>
          <p:cNvGrpSpPr/>
          <p:nvPr/>
        </p:nvGrpSpPr>
        <p:grpSpPr>
          <a:xfrm>
            <a:off x="1628140" y="1565275"/>
            <a:ext cx="1799590" cy="781050"/>
            <a:chOff x="2438" y="2804"/>
            <a:chExt cx="2834" cy="1230"/>
          </a:xfrm>
        </p:grpSpPr>
        <p:sp>
          <p:nvSpPr>
            <p:cNvPr id="12" name="流程图: 终止 11"/>
            <p:cNvSpPr/>
            <p:nvPr/>
          </p:nvSpPr>
          <p:spPr>
            <a:xfrm>
              <a:off x="2438" y="2804"/>
              <a:ext cx="2834" cy="1230"/>
            </a:xfrm>
            <a:prstGeom prst="flowChartTerminator">
              <a:avLst/>
            </a:prstGeom>
            <a:solidFill>
              <a:srgbClr val="008075"/>
            </a:solidFill>
            <a:ln>
              <a:noFill/>
            </a:ln>
            <a:effectLst>
              <a:innerShdw blurRad="63500" dist="50800" dir="18900000">
                <a:prstClr val="black">
                  <a:alpha val="5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10" name="文本框 9"/>
            <p:cNvSpPr txBox="1"/>
            <p:nvPr/>
          </p:nvSpPr>
          <p:spPr>
            <a:xfrm>
              <a:off x="2787" y="3044"/>
              <a:ext cx="2166" cy="710"/>
            </a:xfrm>
            <a:prstGeom prst="rect">
              <a:avLst/>
            </a:prstGeom>
            <a:noFill/>
          </p:spPr>
          <p:txBody>
            <a:bodyPr wrap="square" rtlCol="0">
              <a:spAutoFit/>
            </a:bodyPr>
            <a:p>
              <a:pPr algn="just" fontAlgn="auto">
                <a:lnSpc>
                  <a:spcPct val="130000"/>
                </a:lnSpc>
              </a:pPr>
              <a:r>
                <a:rPr lang="zh-CN" altLang="en-US">
                  <a:solidFill>
                    <a:schemeClr val="bg1"/>
                  </a:solidFill>
                  <a:latin typeface="黑体" panose="02010609060101010101" charset="-122"/>
                  <a:ea typeface="黑体" panose="02010609060101010101" charset="-122"/>
                  <a:sym typeface="+mn-ea"/>
                </a:rPr>
                <a:t>未收到货物</a:t>
              </a:r>
              <a:endParaRPr lang="zh-CN" altLang="en-US">
                <a:solidFill>
                  <a:schemeClr val="bg1"/>
                </a:solidFill>
                <a:latin typeface="黑体" panose="02010609060101010101" charset="-122"/>
                <a:ea typeface="黑体" panose="02010609060101010101" charset="-122"/>
                <a:sym typeface="+mn-ea"/>
              </a:endParaRPr>
            </a:p>
          </p:txBody>
        </p:sp>
      </p:grpSp>
      <p:grpSp>
        <p:nvGrpSpPr>
          <p:cNvPr id="5" name="组合 4"/>
          <p:cNvGrpSpPr/>
          <p:nvPr/>
        </p:nvGrpSpPr>
        <p:grpSpPr>
          <a:xfrm>
            <a:off x="4149090" y="1556385"/>
            <a:ext cx="2538730" cy="781050"/>
            <a:chOff x="6408" y="2790"/>
            <a:chExt cx="3998" cy="1230"/>
          </a:xfrm>
        </p:grpSpPr>
        <p:sp>
          <p:nvSpPr>
            <p:cNvPr id="13" name="流程图: 终止 12"/>
            <p:cNvSpPr/>
            <p:nvPr/>
          </p:nvSpPr>
          <p:spPr>
            <a:xfrm>
              <a:off x="6408" y="2790"/>
              <a:ext cx="3998" cy="1230"/>
            </a:xfrm>
            <a:prstGeom prst="flowChartTerminator">
              <a:avLst/>
            </a:prstGeom>
            <a:solidFill>
              <a:srgbClr val="008075"/>
            </a:solidFill>
            <a:ln>
              <a:noFill/>
            </a:ln>
            <a:effectLst>
              <a:innerShdw blurRad="63500" dist="50800" dir="18900000">
                <a:prstClr val="black">
                  <a:alpha val="5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11" name="文本框 10"/>
            <p:cNvSpPr txBox="1"/>
            <p:nvPr/>
          </p:nvSpPr>
          <p:spPr>
            <a:xfrm>
              <a:off x="6574" y="3029"/>
              <a:ext cx="3617" cy="710"/>
            </a:xfrm>
            <a:prstGeom prst="rect">
              <a:avLst/>
            </a:prstGeom>
            <a:noFill/>
          </p:spPr>
          <p:txBody>
            <a:bodyPr wrap="square" rtlCol="0">
              <a:spAutoFit/>
            </a:bodyPr>
            <a:p>
              <a:pPr algn="just" fontAlgn="auto">
                <a:lnSpc>
                  <a:spcPct val="130000"/>
                </a:lnSpc>
              </a:pPr>
              <a:r>
                <a:rPr lang="zh-CN" altLang="en-US">
                  <a:solidFill>
                    <a:schemeClr val="bg1"/>
                  </a:solidFill>
                  <a:latin typeface="黑体" panose="02010609060101010101" charset="-122"/>
                  <a:ea typeface="黑体" panose="02010609060101010101" charset="-122"/>
                  <a:sym typeface="+mn-ea"/>
                </a:rPr>
                <a:t>收到货物与约定不符</a:t>
              </a:r>
              <a:endParaRPr lang="zh-CN" altLang="en-US">
                <a:solidFill>
                  <a:schemeClr val="bg1"/>
                </a:solidFill>
                <a:latin typeface="黑体" panose="02010609060101010101" charset="-122"/>
                <a:ea typeface="黑体" panose="02010609060101010101" charset="-122"/>
                <a:sym typeface="+mn-ea"/>
              </a:endParaRPr>
            </a:p>
          </p:txBody>
        </p:sp>
      </p:grpSp>
      <p:pic>
        <p:nvPicPr>
          <p:cNvPr id="14" name="图片 13" descr="&amp;pky8719982459&amp;"/>
          <p:cNvPicPr>
            <a:picLocks noChangeAspect="1"/>
          </p:cNvPicPr>
          <p:nvPr/>
        </p:nvPicPr>
        <p:blipFill>
          <a:blip r:embed="rId1"/>
          <a:stretch>
            <a:fillRect/>
          </a:stretch>
        </p:blipFill>
        <p:spPr>
          <a:xfrm>
            <a:off x="5223510" y="2715895"/>
            <a:ext cx="3232150" cy="2154555"/>
          </a:xfrm>
          <a:prstGeom prst="rect">
            <a:avLst/>
          </a:prstGeom>
        </p:spPr>
      </p:pic>
      <p:pic>
        <p:nvPicPr>
          <p:cNvPr id="15" name="图片 14" descr="&amp;pky8910001025&amp;"/>
          <p:cNvPicPr>
            <a:picLocks noChangeAspect="1"/>
          </p:cNvPicPr>
          <p:nvPr/>
        </p:nvPicPr>
        <p:blipFill>
          <a:blip r:embed="rId2"/>
          <a:srcRect t="17202"/>
          <a:stretch>
            <a:fillRect/>
          </a:stretch>
        </p:blipFill>
        <p:spPr>
          <a:xfrm>
            <a:off x="916940" y="2731770"/>
            <a:ext cx="3910330" cy="2160905"/>
          </a:xfrm>
          <a:prstGeom prst="rect">
            <a:avLst/>
          </a:prstGeom>
        </p:spPr>
      </p:pic>
      <p:sp>
        <p:nvSpPr>
          <p:cNvPr id="2" name="矩形 1"/>
          <p:cNvSpPr/>
          <p:nvPr/>
        </p:nvSpPr>
        <p:spPr>
          <a:xfrm>
            <a:off x="689469" y="233665"/>
            <a:ext cx="1605280" cy="521970"/>
          </a:xfrm>
          <a:prstGeom prst="rect">
            <a:avLst/>
          </a:prstGeom>
        </p:spPr>
        <p:txBody>
          <a:bodyPr wrap="none">
            <a:spAutoFit/>
          </a:bodyPr>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纠纷处理</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3095625" y="1595755"/>
            <a:ext cx="5501640" cy="770890"/>
          </a:xfrm>
          <a:prstGeom prst="rect">
            <a:avLst/>
          </a:prstGeom>
          <a:noFill/>
        </p:spPr>
        <p:txBody>
          <a:bodyPr wrap="square" rtlCol="0">
            <a:spAutoFit/>
          </a:bodyPr>
          <a:p>
            <a:pPr algn="just" fontAlgn="auto">
              <a:lnSpc>
                <a:spcPct val="130000"/>
              </a:lnSpc>
            </a:pPr>
            <a:r>
              <a:rPr lang="zh-CN" altLang="en-US" b="1">
                <a:latin typeface="黑体" panose="02010609060101010101" charset="-122"/>
                <a:ea typeface="黑体" panose="02010609060101010101" charset="-122"/>
                <a:sym typeface="+mn-ea"/>
              </a:rPr>
              <a:t>未收到货物</a:t>
            </a:r>
            <a:r>
              <a:rPr lang="zh-CN" altLang="en-US" sz="1600">
                <a:latin typeface="黑体" panose="02010609060101010101" charset="-122"/>
                <a:ea typeface="黑体" panose="02010609060101010101" charset="-122"/>
                <a:sym typeface="+mn-ea"/>
              </a:rPr>
              <a:t>和</a:t>
            </a:r>
            <a:r>
              <a:rPr lang="zh-CN" altLang="en-US" sz="1600" b="1">
                <a:latin typeface="黑体" panose="02010609060101010101" charset="-122"/>
                <a:ea typeface="黑体" panose="02010609060101010101" charset="-122"/>
                <a:sym typeface="+mn-ea"/>
              </a:rPr>
              <a:t>收到货物与约定不符</a:t>
            </a:r>
            <a:r>
              <a:rPr lang="zh-CN" altLang="en-US" sz="1600">
                <a:latin typeface="黑体" panose="02010609060101010101" charset="-122"/>
                <a:ea typeface="黑体" panose="02010609060101010101" charset="-122"/>
                <a:sym typeface="+mn-ea"/>
              </a:rPr>
              <a:t>又分别有不同的小类，分别是：</a:t>
            </a:r>
            <a:endParaRPr lang="zh-CN" altLang="en-US" sz="1600">
              <a:latin typeface="黑体" panose="02010609060101010101" charset="-122"/>
              <a:ea typeface="黑体" panose="02010609060101010101" charset="-122"/>
            </a:endParaRPr>
          </a:p>
        </p:txBody>
      </p:sp>
      <p:sp>
        <p:nvSpPr>
          <p:cNvPr id="2" name="文本框 1"/>
          <p:cNvSpPr txBox="1"/>
          <p:nvPr/>
        </p:nvSpPr>
        <p:spPr>
          <a:xfrm>
            <a:off x="3154680" y="2299970"/>
            <a:ext cx="5354320" cy="137096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sym typeface="+mn-ea"/>
              </a:rPr>
              <a:t>①未收到货物：运单号无效、发错地址、物流途中、海关扣关、包裹退回；</a:t>
            </a:r>
            <a:endParaRPr lang="zh-CN" altLang="en-US" sz="1600">
              <a:latin typeface="黑体" panose="02010609060101010101" charset="-122"/>
              <a:ea typeface="黑体" panose="02010609060101010101" charset="-122"/>
              <a:sym typeface="+mn-ea"/>
            </a:endParaRPr>
          </a:p>
          <a:p>
            <a:pPr algn="just" fontAlgn="auto">
              <a:lnSpc>
                <a:spcPct val="130000"/>
              </a:lnSpc>
            </a:pPr>
            <a:r>
              <a:rPr lang="zh-CN" altLang="en-US" sz="1600">
                <a:latin typeface="黑体" panose="02010609060101010101" charset="-122"/>
                <a:ea typeface="黑体" panose="02010609060101010101" charset="-122"/>
                <a:sym typeface="+mn-ea"/>
              </a:rPr>
              <a:t>②收到货物与约定不符：货物与描述不符、质量问题、货物破损、货物短装、销售假货。</a:t>
            </a:r>
            <a:endParaRPr lang="zh-CN" altLang="en-US" sz="1600">
              <a:latin typeface="黑体" panose="02010609060101010101" charset="-122"/>
              <a:ea typeface="黑体" panose="02010609060101010101" charset="-122"/>
            </a:endParaRPr>
          </a:p>
        </p:txBody>
      </p:sp>
      <p:sp>
        <p:nvSpPr>
          <p:cNvPr id="3" name="圆角矩形 2"/>
          <p:cNvSpPr/>
          <p:nvPr/>
        </p:nvSpPr>
        <p:spPr>
          <a:xfrm>
            <a:off x="632460" y="1583690"/>
            <a:ext cx="2232025" cy="2232025"/>
          </a:xfrm>
          <a:prstGeom prst="round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endParaRPr>
          </a:p>
        </p:txBody>
      </p:sp>
      <p:sp>
        <p:nvSpPr>
          <p:cNvPr id="34" name="矩形 33"/>
          <p:cNvSpPr/>
          <p:nvPr/>
        </p:nvSpPr>
        <p:spPr>
          <a:xfrm>
            <a:off x="689469" y="233665"/>
            <a:ext cx="1605280" cy="521970"/>
          </a:xfrm>
          <a:prstGeom prst="rect">
            <a:avLst/>
          </a:prstGeom>
        </p:spPr>
        <p:txBody>
          <a:bodyPr wrap="none">
            <a:spAutoFit/>
          </a:bodyPr>
          <a:lstStyle/>
          <a:p>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纠纷处理</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矩形 36"/>
          <p:cNvSpPr/>
          <p:nvPr/>
        </p:nvSpPr>
        <p:spPr>
          <a:xfrm>
            <a:off x="689469" y="233665"/>
            <a:ext cx="16052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纠纷处理</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pic>
        <p:nvPicPr>
          <p:cNvPr id="8" name="ECB019B1-382A-4266-B25C-5B523AA43C14-1" descr="qt_temp"/>
          <p:cNvPicPr>
            <a:picLocks noChangeAspect="1"/>
          </p:cNvPicPr>
          <p:nvPr/>
        </p:nvPicPr>
        <p:blipFill>
          <a:blip r:embed="rId1"/>
          <a:stretch>
            <a:fillRect/>
          </a:stretch>
        </p:blipFill>
        <p:spPr>
          <a:xfrm>
            <a:off x="3408045" y="233680"/>
            <a:ext cx="5121910" cy="4567555"/>
          </a:xfrm>
          <a:prstGeom prst="rect">
            <a:avLst/>
          </a:prstGeom>
        </p:spPr>
      </p:pic>
      <p:sp>
        <p:nvSpPr>
          <p:cNvPr id="9" name="文本框 8"/>
          <p:cNvSpPr txBox="1"/>
          <p:nvPr/>
        </p:nvSpPr>
        <p:spPr>
          <a:xfrm>
            <a:off x="866140" y="1236980"/>
            <a:ext cx="1903730" cy="73088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rPr>
              <a:t>纠纷处理的总流程如右图所示：</a:t>
            </a:r>
            <a:endParaRPr lang="zh-CN" altLang="en-US" sz="1600">
              <a:latin typeface="黑体" panose="02010609060101010101" charset="-122"/>
              <a:ea typeface="黑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a:off x="689469" y="233665"/>
            <a:ext cx="1605280" cy="521970"/>
          </a:xfrm>
          <a:prstGeom prst="rect">
            <a:avLst/>
          </a:prstGeom>
        </p:spPr>
        <p:txBody>
          <a:bodyPr wrap="none">
            <a:spAutoFit/>
          </a:bodyPr>
          <a:lstStyle/>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纠纷处理</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2" name="文本框 1"/>
          <p:cNvSpPr txBox="1"/>
          <p:nvPr/>
        </p:nvSpPr>
        <p:spPr>
          <a:xfrm>
            <a:off x="854710" y="923925"/>
            <a:ext cx="7505065" cy="73088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rPr>
              <a:t>买家在交易过程中未收到货物或者对于收到的货物不满意可提起退款申请，纠纷便产生，买卖双方可进行协商解决，若无法达成一致，可提交至平台进行裁决。</a:t>
            </a:r>
            <a:endParaRPr lang="zh-CN" altLang="en-US" sz="1600">
              <a:latin typeface="黑体" panose="02010609060101010101" charset="-122"/>
              <a:ea typeface="黑体" panose="02010609060101010101" charset="-122"/>
            </a:endParaRPr>
          </a:p>
        </p:txBody>
      </p:sp>
      <p:sp>
        <p:nvSpPr>
          <p:cNvPr id="3" name="文本框 2"/>
          <p:cNvSpPr txBox="1"/>
          <p:nvPr/>
        </p:nvSpPr>
        <p:spPr>
          <a:xfrm>
            <a:off x="1510030" y="1781175"/>
            <a:ext cx="3776980" cy="410845"/>
          </a:xfrm>
          <a:prstGeom prst="rect">
            <a:avLst/>
          </a:prstGeom>
          <a:noFill/>
        </p:spPr>
        <p:txBody>
          <a:bodyPr wrap="square" rtlCol="0">
            <a:spAutoFit/>
          </a:bodyPr>
          <a:p>
            <a:pPr algn="just" fontAlgn="auto">
              <a:lnSpc>
                <a:spcPct val="130000"/>
              </a:lnSpc>
            </a:pPr>
            <a:r>
              <a:rPr lang="zh-CN" altLang="en-US" sz="1600">
                <a:latin typeface="黑体" panose="02010609060101010101" charset="-122"/>
                <a:ea typeface="黑体" panose="02010609060101010101" charset="-122"/>
                <a:sym typeface="+mn-ea"/>
              </a:rPr>
              <a:t>裁决的提交包括以下三种情况：</a:t>
            </a:r>
            <a:endParaRPr lang="zh-CN" altLang="en-US" sz="1600">
              <a:latin typeface="黑体" panose="02010609060101010101" charset="-122"/>
              <a:ea typeface="黑体" panose="02010609060101010101" charset="-122"/>
              <a:sym typeface="+mn-ea"/>
            </a:endParaRPr>
          </a:p>
        </p:txBody>
      </p:sp>
      <p:sp>
        <p:nvSpPr>
          <p:cNvPr id="4" name="文本框 3"/>
          <p:cNvSpPr txBox="1"/>
          <p:nvPr/>
        </p:nvSpPr>
        <p:spPr>
          <a:xfrm>
            <a:off x="1981835" y="2124075"/>
            <a:ext cx="2460625" cy="1050925"/>
          </a:xfrm>
          <a:prstGeom prst="rect">
            <a:avLst/>
          </a:prstGeom>
          <a:noFill/>
        </p:spPr>
        <p:txBody>
          <a:bodyPr wrap="square" rtlCol="0">
            <a:spAutoFit/>
          </a:bodyPr>
          <a:p>
            <a:pPr algn="just" fontAlgn="auto">
              <a:lnSpc>
                <a:spcPct val="130000"/>
              </a:lnSpc>
            </a:pPr>
            <a:r>
              <a:rPr lang="en-US" altLang="zh-CN" sz="1600">
                <a:latin typeface="黑体" panose="02010609060101010101" charset="-122"/>
                <a:ea typeface="黑体" panose="02010609060101010101" charset="-122"/>
                <a:cs typeface="黑体" panose="02010609060101010101" charset="-122"/>
                <a:sym typeface="+mn-ea"/>
              </a:rPr>
              <a:t>1</a:t>
            </a:r>
            <a:r>
              <a:rPr lang="zh-CN" altLang="en-US" sz="1600">
                <a:latin typeface="黑体" panose="02010609060101010101" charset="-122"/>
                <a:ea typeface="黑体" panose="02010609060101010101" charset="-122"/>
                <a:cs typeface="黑体" panose="02010609060101010101" charset="-122"/>
                <a:sym typeface="+mn-ea"/>
              </a:rPr>
              <a:t>、买家提交纠纷裁决；</a:t>
            </a:r>
            <a:endParaRPr lang="zh-CN" altLang="en-US" sz="1600">
              <a:latin typeface="黑体" panose="02010609060101010101" charset="-122"/>
              <a:ea typeface="黑体" panose="02010609060101010101" charset="-122"/>
              <a:cs typeface="黑体" panose="02010609060101010101" charset="-122"/>
            </a:endParaRPr>
          </a:p>
          <a:p>
            <a:pPr algn="just" fontAlgn="auto">
              <a:lnSpc>
                <a:spcPct val="130000"/>
              </a:lnSpc>
            </a:pPr>
            <a:r>
              <a:rPr lang="en-US" altLang="zh-CN" sz="1600">
                <a:latin typeface="黑体" panose="02010609060101010101" charset="-122"/>
                <a:ea typeface="黑体" panose="02010609060101010101" charset="-122"/>
                <a:cs typeface="黑体" panose="02010609060101010101" charset="-122"/>
                <a:sym typeface="+mn-ea"/>
              </a:rPr>
              <a:t>2</a:t>
            </a:r>
            <a:r>
              <a:rPr lang="zh-CN" altLang="en-US" sz="1600">
                <a:latin typeface="黑体" panose="02010609060101010101" charset="-122"/>
                <a:ea typeface="黑体" panose="02010609060101010101" charset="-122"/>
                <a:cs typeface="黑体" panose="02010609060101010101" charset="-122"/>
                <a:sym typeface="+mn-ea"/>
              </a:rPr>
              <a:t>、系统提交纠纷裁决；</a:t>
            </a:r>
            <a:endParaRPr lang="zh-CN" altLang="en-US" sz="1600">
              <a:latin typeface="黑体" panose="02010609060101010101" charset="-122"/>
              <a:ea typeface="黑体" panose="02010609060101010101" charset="-122"/>
              <a:cs typeface="黑体" panose="02010609060101010101" charset="-122"/>
            </a:endParaRPr>
          </a:p>
          <a:p>
            <a:pPr algn="just" fontAlgn="auto">
              <a:lnSpc>
                <a:spcPct val="130000"/>
              </a:lnSpc>
            </a:pPr>
            <a:r>
              <a:rPr lang="en-US" altLang="zh-CN" sz="1600">
                <a:latin typeface="黑体" panose="02010609060101010101" charset="-122"/>
                <a:ea typeface="黑体" panose="02010609060101010101" charset="-122"/>
                <a:cs typeface="黑体" panose="02010609060101010101" charset="-122"/>
                <a:sym typeface="+mn-ea"/>
              </a:rPr>
              <a:t>3</a:t>
            </a:r>
            <a:r>
              <a:rPr lang="zh-CN" altLang="en-US" sz="1600">
                <a:latin typeface="黑体" panose="02010609060101010101" charset="-122"/>
                <a:ea typeface="黑体" panose="02010609060101010101" charset="-122"/>
                <a:cs typeface="黑体" panose="02010609060101010101" charset="-122"/>
                <a:sym typeface="+mn-ea"/>
              </a:rPr>
              <a:t>、卖家提交纠纷裁决。</a:t>
            </a:r>
            <a:endParaRPr lang="zh-CN" altLang="en-US" sz="1600">
              <a:latin typeface="黑体" panose="02010609060101010101" charset="-122"/>
              <a:ea typeface="黑体" panose="02010609060101010101" charset="-122"/>
              <a:cs typeface="黑体" panose="02010609060101010101" charset="-122"/>
            </a:endParaRPr>
          </a:p>
        </p:txBody>
      </p:sp>
      <p:pic>
        <p:nvPicPr>
          <p:cNvPr id="5" name="图片 4" descr="3642438"/>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48055" y="1769745"/>
            <a:ext cx="494665" cy="494665"/>
          </a:xfrm>
          <a:prstGeom prst="rect">
            <a:avLst/>
          </a:prstGeom>
        </p:spPr>
      </p:pic>
      <p:pic>
        <p:nvPicPr>
          <p:cNvPr id="6" name="图片 5" descr="&amp;pky8623624397&amp;"/>
          <p:cNvPicPr>
            <a:picLocks noChangeAspect="1"/>
          </p:cNvPicPr>
          <p:nvPr/>
        </p:nvPicPr>
        <p:blipFill>
          <a:blip r:embed="rId3"/>
          <a:stretch>
            <a:fillRect/>
          </a:stretch>
        </p:blipFill>
        <p:spPr>
          <a:xfrm>
            <a:off x="4833620" y="2029460"/>
            <a:ext cx="3606165" cy="240347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22.xml><?xml version="1.0" encoding="utf-8"?>
<p:tagLst xmlns:p="http://schemas.openxmlformats.org/presentationml/2006/main">
  <p:tag name="KSO_WM_SLIDE_MODEL_TYPE" val="cover"/>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customXml/item1.xml><?xml version="1.0" encoding="utf-8"?>
<s:customData xmlns="http://www.wps.cn/officeDocument/2013/wpsCustomData" xmlns:s="http://www.wps.cn/officeDocument/2013/wpsCustomData">
  <extobjs>
    <extobj name="ECB019B1-382A-4266-B25C-5B523AA43C14-1">
      <extobjdata type="ECB019B1-382A-4266-B25C-5B523AA43C14" data="ewogICAiRmlsZUlkIiA6ICI0NjE5MDI0ODUxMiIsCiAgICJHcm91cElkIiA6ICIxMzY3NDA3NzEiLAogICAiSW1hZ2UiIDogImlWQk9SdzBLR2dvQUFBQU5TVWhFVWdBQUE4QUFBQU5ZQ0FZQUFBQUw0NFMxQUFBQUNYQklXWE1BQUFzVEFBQUxFd0VBbXB3WUFBQWdBRWxFUVZSNG5PemRkMWhUWi9zSDhPOEpoQ1dpNEVSVUZIQVZCeEJGVzFwcnRmcHFpd3NYcnRiYTFsSEg2K2l3N2hiMzZOQlc2MnExYnEyamFsMjFQM2xSVkZxRzRLaFlRY1NCSW9LQUVBaEp6dThQbWxOQ0FnUkVRK0g3dWE1ZWxaTnpubk9ma0pEYzUzbWUrd0d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k2RjlLTUhjQVJFU2wwYkZqUjRlOHZMd0JBRG9EYUErZ1BnQkhBQlptRFl4S29nR1FCdUErZ0hBQUlYSzVmRjlZV0ZpR2VjTWlJaUtpcW9RSk1CSDlLM1RzMkxHZVNxV2FKd2pDMndEc3pCMFBsWXRzVVJTM1dGbFpmUllXRnZiQTNNRVFFUkZSNWNjRW1JZ3FQSVZDTVV3VXhYVUE3QVZCUUtkT25kQzVjMmUwYnQwYTlldlhoNE9EQXl3dExjMGRKaFZEclZZakl5TUQ5Ky9meCtYTGx4RVNFb0lMRnk1QUZFVUFlQ0lJd3RpSWlJZ2Q1bzZUaUlpSUtqY213RVJVa1FrK1BqNXpBY3dIQUg5L2Y0d2JOdzdPenM3bWpZcktSVkpTRXI3Nzdqc2NPWElFQUNBSXdyeUlpSWdnQUtKNUl5TWlJcUxLaWdrd0VWVklucDZlVnRiVzFwc0FqTEMydGhhWExGa2lkTzdjMmR4aDBUTVFFaEtDR1RObWlMbTV1UUtBcmJtNXVlOWR1WEpGWmU2NGlJaUlxUEpoMFJnaXFwQWFOV3EwQXNDWVdyVnFZZTNhdFVMNzl1M05IUkk5STY2dXJuanBwWmVFLy8zdmYxQXFsZTBzTFMzdGs1S1NUcGc3TGlJaUlxcDgyQU5NUkJXT3Q3ZDNIMEVRZnE1WnM2YTRkZXRXb1VHREJ1WU9pWjZEZS9mdVllVElrZUxqeDQ4RkFIMGlJeU1QbXpzbUlpSWlxbHpZQTB4RUZVcUhEaDBhaWFKNEFvRHRzbVhMQkU5UFQzT0hSTTlKOWVyVjRlSGhJUnc3ZGd3QWVqWnMySERIdlh2M3VFd1NFUkVSbFJ1WnVRTWdJaXBJbzlHc0JlQTRZc1FJK1BuNW1Uc2Nlczc4L1B3d2ZQaHdBSEQ4KzdWQVJFUkVWRzQ0QkpxSUtnd3ZMNjhPTXBuczk4YU5HMlAzN3Qyd3NySXlkMGhrQmlxVkNrT0dERUZpWWlKRVVld1FGUlVWYnU2WWlJaUlxSEpnRHpBUlZSZ3ltV3cyQUl3YU5ZckpieFZtWldXRnQ5OStHOEEvcndraUlpS2k4c0FlWUNLcUVMeTh2THhrTWxsVXZYcjE4UFBQUDBNdWw1czdKREtqdkx3ODlPblRCOG5KeVJCRjBTc3FLaXJhM0RFUkVSSFJ2eDk3Z0ltb1FwREpaSk1BWU1TSUVVeCtDWEs1SENOR2pBQUFDSUl3MmN6aEVCRVJVU1hCQkppSXpLNUxseTZXQVByS1pETDQrL3ViT3h5cUlIcjM3ZzJaVEFZQWZRWU5Hc1JWQzRpSWlPaXBNUUVtSXJOTFQwOS9DVUF0THk4dk9EZzRtRHNjcWlBY0hCelFybDA3QUtnZEZ4ZjNrcm5qSVNJaW9uOC9Kc0JFWkhhQ0lQUURnTTZkTzVzN0ZLcGdkSzhKM1d1RWlJaUk2R2t3QVNhaWlxQTM4TzlMZ0s5ZXZZcWNuQnh6aDFHcDZWNFRvaWoyTVhNb1JFUkVWQWt3QVNZaXMvTHk4cW9Kd01QSnlRbXVycTdsM3Y2cFU2ZlF0MjlmOU8zYkZ4a1pHZVhTNXY3OSs5R3JWeStNSERrUzBkRVZyeml4c2VzY08zWXNkdTNhaGV2WHJ3TUFJaU1qc1dYTGxsSzNuWm1aaVZtelp1SGV2WHZTdHZQbnorUHc0Y000ZWZKazJZTXVncXVyS3h3ZEhRSEFRNkZRMUNqM0V4QVJFVkdWWW1udUFJaW9hck93c0dndGlpTGMzTnllU2ZzeW1ReDM3dHdCQU5qWjJaVkxteTFhdEVCeWNqSUE0T3pacytqWXNXT3BqcDg1Y3lZdVg3NE11VndPdVZ3T1FUQjlSYnJldlh0ajJMQmh4ZTR6ZHV4WVZLOWVIZjcrL3VqVHB3OVNVMU1SSGg2TzhQQndCQVFFb0dmUG5wZzBhUkp5YzNOUnExYXRVaFVlKytxcnIzRDgrSEdjT25VSy92NyttRGx6Sm5idjNvMHpaODdBeGNVRlBYcjBBQUNvVkNxc1diTUdqbzZPMHBxK1pTRUlBdHpjM0JBUkVRRkJFRm9EQ0MxelkwUkVSRlRsTVFFbUluTnJDd0R1N3U1UDFVaEFRQUMwV2kyc3JLejB0bWRsWlVuL0xwdzRpcUlJcFZLSk45NTRBeDk4OElIZVkwdVdMTUZ2di8xVzRubjM3dDJMNDhlUEczMnNUcDA2MkxGamg4SDJ0TFEwM0wxN3Q4UzJqU2w0UGNiazV1WWlMaTRPR28wR0xWcTBBQURFeDhkTGovZnAwd2ZObWpXRGg0Y0hybHk1Z3FDZ0lOU3RXeGUrdnI0bG52dklrU000ZVBBZ0FNRFoyUmx2dmZVV0xDd3NZRzF0RFFDd3NiR0JWcXZGLy8zZi8ySE5talc0ZGVzV3JLeXMwS1ZMbDZmcTNYZDNkMGRFUkFSRVVXd0xKc0JFUkVUMEZKZ0FFNUc1dFFIdzFEM0FqeDQ5d3BNblQ0cmRKeTR1enVqMjdPeHNnMjJpS0NJMU5iWEU4K2JsNVJXNVgxRVZyWHYzN28xT25UckJ5c29LRmhZV3VxVitpclY0OFdJQU1FandDNHVKaVlGR280Rk1Kc1BRb1VNQkFOZXVYUU1BT0RvNm9uWHIxaEFFQVY5KytTV0dEUnVHbEpRVWZQenh4OWl5WlV1eFNXcFVWQlFXTGx3SUFIQnljc0xHalJ0UnUzWnRBSUNsWmY1SFNYSnlNdnIyN2FzM1BMcFZxMWE0ZGV2V1V5ZkFBS0RWYXR1VXVSRWlJaUlpTUFFbUlqTVRSYkVaZ0tlZS83dDkrM2JZMk5qQXlzcEtiMGp4K2ZQbjhlbW5ud0lBZ29PREM1OGJTcVVTY3JuY29EMWRVdWZ1N281Tm16YVZLcFp2dnZrR1AvMzBVNUhKNmh0dnZGR3E5b0IvRXVDU2t1VWpSNDRBQUh4OWZkR2dRUU1Bd0tWTGx3QUE3ZHUzbDU2YldyVnFZZEdpUlJnM2Jod0dEQmlBZXZYcUlUTXpFOVdyVnpkb015d3NEQjkrK0NGVUtoVUFvSGJ0MnFoWnN5WXVYYnFFaUlnSXhNVEVBTWlmSDV5Wm1Ra3JLeXY0Ky9zak1EQVFycTZ1MG5OWlZvMGJOd1lBQ0lMUTdLa2FJaUlpb2lxUENUQVJtVnROb09qZVVsTk1talFKZCs3Y2daV1ZsVUdDV0hESThKZ3hZNHBzWS96NDhYcFZxTlZxTlFEQXdzSUNTVWxKbURwMUtteHRiWTBteTBCK01xMVNxYUJVS3RHdFd6Y0ErY09SaTVLUWtBQUFrTXZsY0hGeEtmNENUYlIwNlZJcEFRNExDME9IRGgwQUFGcXRGa0IrUVREZE5oMnRWb3NmZi93Um16ZHZCZ0Q4L3Z2dnNMQ3drSzVwMjdadFdMMTZOVFFhalhSTVptWW1ldlRvZ2ZUMGRMMjI3T3pzOE82Nzc2SmZ2MzZvV2JNbUFHREtsQ2xvMDZZTkFnSUNkTVdzU3EzQWE2Tm1tUm9nSWlJaStoc1RZQ0l5dHhvQVVLMWF0VEkza0phV2hzVEV4QkwzMDFWQUxzelIwZEdna0ZYQnhGbXRWdVArL2ZzbXgrUGg0WUV1WGJxZ1JvMmlpeFlQR2pRSVdxMFdyVnExd3JadDIweHV1emhlWGw3WXMyY1BnUHprVlJSRnZjZU5iUVArU1pBTFMweE14UGZmZncrTlJnTS9QeitrcGFYaDZ0V3JzTE96UTdkdTNiQjkrM2EwYmRzV21abVppSStQaDdPek0wYU5HaVVkcjFhckVSc2Jpek5uemlBaUlnSnIxcXdwMDNVVmVHMndDalFSRVJFOUZTYkFSR1J1VDUwQUwxMjZGREtaVEpwVG01S1NnaUZEaHFCR2pScFl2SGd4V3JSb2djek1UUFRyMXc5QS92RGdtVE5uWXZqdzRjakt5c0tJRVNPa1FrNDZDeFlzd0lJRkN3RGs5K1R1Mzc4ZktTa3AyTFJwRThMQ3dnQUF2WHIxd3JScDB5Q1R5U0NLSW5KemN6RjkrblRjdkhrVEsxZXVMRFptS3lzcjVPVGtsTG95dGJFRVZ1ZTExMTVEUUVBQU9uYnNDR2RuWjlqWTJHRDkrdlU0ZGVvVVhGeGNzR3JWcWlMYlZLbFV5TTdPMXV0QmQzVjF4Y2FORzdGaHd3Yk1uejhmNzcvL1BvRDh4SGJNbURFWVBudzQ2dGF0aThXTEZ5TStQaDV4Y1hIbzFLbVROTXhhclZaTHlYVkFRRUNwcnJNZ0pzQkVSRVJVWHBnQUU1RzVQWFVDckJ0Q3ZHSERCdlR0MnhlWExsMkNJQWhJVDAvSGYvLzdYMHllUEZsdmVQT1FJVU93ZS9kdVpHVmxvVnExYWhnMGFGQ1JiV3MwR2tSRlJlSFFvVU00ZGVxVTNsQmdEdzhQT0RrNUFjaFBJci80NGd0Y3UzWU4xNjVkZzZXbEpTWk5tbFJrdTdvRU9Db3FDaSsrK0tMSjExcncvTWJhbkRWcmx2UnpkbmEybEt6NysvdWpTWk1tSnA5SHg5M2RIVXVXTEFFQUtKVktBUGxMSEZXclZrMzZuUTBkT2hUUjBkR0lpNHREWGw2ZTN2SFcxdGJ3OS9lWGhvV1hoYjI5dmU2ZlRJQ0ppSWpvcVRBQkpxSks0ZlRwMC9qdXUrK3dkZXRXVEpreUJldldyY1BzMmJPUm5KeU1sU3RYU29Xc0xDd3MwTEZqUjF5N2RnMEtoUUxObWpVelNMNlZTaVZPbkRpQnNMQXdYTGh3QVJrWkdkSmpYbDVlZVBMa0NXN2N1SUhWcTFlamZ2MzY4UEh4d2VlZmY0N3o1ODhEQUpvM2I0NFdMVnBBRk1VaTEvalZiZGRxdFZKeEtWT1VadCt0VzdjaU16TVRBTEJwMHliODhNTVBSZTQ3Yjk0ODlPelpzOWoyYnQ2OENRQklTa3FTS2t6ckNJSUFEdzhQdlcyT2pvNWxIdlpNUkVSRTlDd3dBU1lpYzBzSFVDY3JLNnZFSlg2SzQram9DQmNYRjl5OWV4Y0xGeTdFeXkrL2pEVnIxbUR4NHNXSWlJaEE3ZHExOGZqeFk3aTd1OFBXMWhianhvMHJzaTBiR3h2ODl0dHZPSGZ1bkxUTjE5Y1gvZnYzUjJob3FGUm9Db0MwTkpCdUthVXhZOFpnekpneFJTYStoZlhvMFVPcThGeWN3WU1IQXpDOXB6dytQbDRxYkFYOFU5VExtSHIxNnBuVVE5dWlSUXZFeHNZQ0tIbytkVUZQVzlsYnA4RHlWdW5GN1VkRVJFUlVFaWJBUkdSdVVnSmMxaXJCUUg3UDdPN2R1L0hsbDE5aTM3NTlPSHYyTE5MUzByQng0MGJzMjdjUEZ5OWV4STBiTitEajQxTmlXNElnNExQUFBzUFFvVVBScVZNbkJBUUU0UExseTFpeVpBblMwOU5oWVdHQk45OThFNGNPSFpJU1gwRVFJSW9pcksydFRVNStTME5YM01vVVNxVVNNMmJNME9zdDl2THl3b1lORzZRNXZuZnUzTUdnUVlPZ1Vxa3dkdXpZSXF0YkY2UzdRZEdrU1JPc1hMa1NHbzBHUC83NEl4bzFhZ1EzTnpkcExlZkpreWZqN3QyN0pyVnBpZ0lGeVpnQUV4RVIwVk5oQWt4RTVwWU82RmRkTG8zWTJGaTg5ZFpiZWtzVXlXUXlhTFZheE1mSDQ4MDMzOHcveWQ5TDlodzZkQWduVDU3VWF5TW5Kd2VOR3pmRzl1M2JwVzJPam81WXNtUUpUcHc0Z2NtVEowdTlrQzFhdEVCZ1lLRGVjT0pHalJxaFc3ZHUyTHg1TS9iczJZUEF3RURZMk5pVTZYcEtjdi8rZmRTdlg3L0l4N1ZhTFdiUG5vMjR1RGdBUUw5Ky9YRDA2RkZjdkhnUmE5ZXV4WVFKRTZCV3F6RjM3bHlvVkNwNGVucWlkKy9lSnAxYmw5aGJXVm1oU1pNbXVITGxpdFFiL3QvLy9oZGR1M1lGOE04YXl1VjFJNEFKTUJFUkVaVVhKc0JFWkc2UEFlak5zeTB0dFZxTnpNeE12UXJHTXBrTXVibTV5TTNOMVZ2bUp6czdHems1T2RMUHVzY0s3cE9hbW9wMzMzMVhiMm1sbWpWcjR2MzMzMGQ2ZWpvV0xWcUV2THc4Mk5uWklUczdHNDhlUGNLZ1FZT3dmZnQyUEhqd0FJc1hMOGE4ZWZNTTFpUitXdW5wNmVqZnZ6OEdEaHlJZ1FNSEdnd3hWcWxVbURObkRvS0Rnd0VBcjcvK09tYlBubzBXTFZwZzZkS2wrUDc3NzFHclZpMUVSMGNqT2pvYWRuWjJDQW9LTWpuT3d1c2EvL2JiYndEeW4ydFBUMDljdTNZTkxWdTJMSEwvc2lydzJuaGNMZzBTRVJGUmxjVUVtSWpNU2hDRXYwUlI3SGJyMWkxMDZOQ2gxTWQ3ZUhqZ2YvLzdIMnh0YldGaFlhSDNXRVpHQnBZdVhZcmp4NDlESnBQQndzSUM5ZXJWdy92dnY0ODMzbmhEU3Z4VUtwWGVjR0VuSnlkOCt1bW5tRGh4SWh3Y0hEQnc0RURVcWxVTDI3ZHZ4KzNidHdIa0wrdnp5aXV2WU9yVXFjak96b2FUa3hQZWV1c3RiTnEwQ1VlT0hFRnljakptejU0dFZhZ3VTbkhMR2hXV2tKQUFsVXFGSFR0MklEVTFWWnAvREFCeGNYR1lPM2N1cmwyN0JnQjQ1WlZYc0dEQkFnaUNnTUdEQitQeTVjdjQ1WmRmc0h6NWNnRDV4Y0FXTGx4WXFubTY3dTd1c0xlM1I2TkdqWERwMGlYczJyVUxBT0RuNTRlZE8zZmk5T25UYU5PbURXN2R1b1hHalJ1amJ0MjZKcmRkSE4yTkNGRVUveXFYQm9tSWlLaktLdC91Q1NLaTByc0U1QmR0S2dzTEN3dlkyOXZySmI4cEtTbjQvdnZ2MGE5ZlB4dy9maHh5dVZ3cVRIWG56aDNNbXpjUGd3WU53cWxUcHdEa0Qra3RzTlFPZ1B5aVZ5dFdyRUJBUUFBT0hUcUVKVXVXNFBidDIzQjJkc1lYWDN5QldiTm00ZkhqZnpva05Sb054b3daQTRWQ0FRRDQvZmZmTVhEZ1FIejk5ZGZGVm02T2o0K1hsaGNxU1VoSWlGNThPa2xKU1hqdnZmZWs1TmZmM3g4clZxeVFob1JuWkdTZ1hyMTZlbTE1ZUhpZ2NlUEdKcDFYNTlOUFA4WDQ4ZU5oYTJ1TE1XUEdJRGMzRi9iMjlnZ0lDTUNaTTJjQUFKY3VYUUtRUDJ4Wm9WRGcwYU5IcFRxSE1icmgzREtaN05KVE4wWkVSRVJWV3ZsWGFpRWlLZ1dGUXZHeUtJcG4ycmR2ajNYcjFwV3BqZFRVVkZ5L2ZoMHhNVEc0Y09FQ0xsMjZKQTFwZG5kM3gvejU4L0hDQ3kvZ3dZTUhXTE5tRFg3NTVSZXA1OVhUMHhQVHAwOUh1M2J0cFBhU2twSXdmLzU4UkVaR1N1M1kydHBpK1BEaGFOdTJMWUtEZzVHV2xvYXdzREJrWjJmRDJkbFptZ3VyVkNyeHlTZWZJRFEwRklJZzRNTVBQMFJnWUtCQnpIMzY5TUhkdTNjQkdFL0FDeElFQVdxMVdwckhiRzF0amVQSGo4UEJ3VUhhNS9yMTY1Z3dZUUpHang2Tm9VT0hJaWtwQ1ZGUlVRZ0pDVUZJU0lnMEhMbG16WnA2aVh2TGxpM1JvVU1IZUhwNndzM05EUzR1THRMOFpiVmFqUmt6WmlBdUxnNlBIejgyR0taZXYzNTlMRisrSEMrODhBSWVQMzZNWThlTzRjQ0JBMUxDQ2dCeXVSemR1blhEekprenk3elc4NWd4WXhBUkVRR1pUUFp5ZUhoNGFKa2FJU0lpSWdJVFlDSXlNeTh2cjVveW1Tek55Y2tKdi83NmE2bVBUMHRMdzVneFl3eDZrSnMwYVlLUkkwZWlkKy9lQmtPanIxNjlpaVZMbHVES2xTc0FnRzdkdW1IWnNtVjYrd1FGQmVIZ3dZT3dzckpDUUVBQTNuMzNYVGc1T1NFbEpRVnZ2dm1tdEt5UXRiVTFsaTlmRGo4L1ArbFlyVmFMalJzM3dzcktDcU5HalRJYTk5NjllN0YwNmRKU0RZRUc4cFBocVZPbll2anc0UWFQNWVUazRJOC8vc0RjdVhNTmtsVVhGeGU4OWRaYjZOZXZIODZmUDQvVnExZnJKYW82bjM3NktRWU9IQ2o5L1B2dnYyUDgrUEVHYlFVRUJHRElrQ0d3dGJVMWFDTWlJZ0xmZi84OUxseTRBTUQ0ODJzcVVSVFJ2WHQzcEtXbFFSQ0VtaEVSRVN5RVJVUkVSR1hHQkppSXpNN0h4K2N2QUI3NzkrOHYwOXF4RHg0OGtDb3Z2L3JxcStqUm8wZUp5eDFwdFZyczNic1hodzRkd3FaTm13eXFOcXZWYW16ZHVoVnZ2UEdHd2ZEaGFkT21JVFkyRmwyNmRNR3dZY05Lbk9kYmxJU0VCRnk1Y2dWNWVYa203VzloWVlFWFhuZ0I3dTd1UmU0amlpSkdqeDZObUpnWVdGdGI0NVZYWG9HL3Z6LzgvUHdNaWwyRmhZWGg1TW1UT0hQbURCNDllZ1JmWDErc1hidldvTTNaczJkRG85R2dUWnMyNk5DaEE1bzFhMlpTdkJjdlhzVHExYXV4WU1FQ09EczdtM1JNWVFrSkNSZ3dZQUFBM0lpTWpEVHR4RVJFUkVSRVJCV1ZqNC9QRno0K1B1S1BQLzRvbGxWcWFtcVpqdE5xdGFVK1JxMVdsK2xjejB0TVRJeDQ5dXhaTVNjbngrUmpFaElTeEh2MzdqM0RxTXBteTVZdG9vK1BqNmhRS0ZhYSszVktSRVJFLzM0c2drVkVaaWVLNGtGQXY4aFRhVGs2T3BicHVMS3NWVnQ0U0hWRjA2Wk5HL2o1K2NIYTJ0cmtZMXhkWGN2Y1Mvc3M2VjRUdXRjSUVSRVIwZE5nQWt4RVpsZWpSbzF6QUZJdVhyejRWT3NCVStXU2taR0I2T2hvQUVoeGQzYy9aKzU0aUlpSTZOK1BDVEFSbVYxd2NMQWF3Q0d0Vml0VlV5WTZmUGl3cmdyM29iMTc5MnJNSFE4UkVSSDkrekVCSnFJS1FhdlZyZ2FBYmR1Mm1Wd1VpaW92bFVxRmJkdTJBUUJFVVZ4bDVuQ0lpSWlva21BQ1RFUVZ3c1dMRnk4Q09QVGd3UU1jUFhyVTNPR1FtUjA5ZWhUSnlja1FCT0hucUtpb2FIUEhRMFJFUkpVREUyQWlxakJFVVF3Q2dNMmJOME9sVXBrN0hESVRsVXFGTFZ1MkFQam5OVUZFUkVSVUhpcDJLVk1pcWxMdTM3OS96OW5adVVONmVucnozTnhjdlBqaWkrWU9pY3pnNjYrL3h0bXpad0hnbDhqSVNDNS9SRVJFUk9XR1BjQkVWS0ZZV0ZpTUI1QzJiZHMyaElhR21qc2NlczVDUTBPeGZmdDJBRWhUcTlYanpCMFBFUkVSVlM2bFh3Q1RpT2daOC9IeDZRM2dVTTJhTmNXdFc3Y0tEUm8wTUhkSTlCemN1M2NQSTBlT0ZCOC9maXdBNkJNWkdYblkzREVSRVJGUjVjSWgwRVJVNFNRbEpWMTNkbmF1bVpPVDgrTEpreWVoVUNoUXAwNGRjNGRGejlEVnExY3hkdXhZcEtXbENRQytqSXlNWEczdW1JaUlpS2p5WVFKTVJCV1NrNVBUYVV0THl5WktwYkxkMGFOSHhXYk5tZ211cnE3bURvdWVnWkNRRUV5ZVBGbDg4dVNKQUdCcmJtN3U1SWNQSDNMZFh5SWlJaXAzSEFKTlJCV1pvRkFvNW9paStCa0F2UG5tbXhnL2ZqeWNuWjNOSFJlVmc2U2tKS3hkdXhhLy9QSUxBRUFRaExrUkVSRUxBSWptall5SWlJZ3FLeWJBUkZUaEtSU0tZYUlvcmdOZ0x3Z0NPblhxaEZkZWVRVnQyclJCL2ZyMTRlRGdBRXRMUzNPSFNjVlFxOVhJeU1qQS9mdjNjZW5TSlp3NWN3WVhMbHlBS0lvQThFUVFoTEVSRVJFN3pCMG5FUkVSVlc1TWdJbm9YNkZqeDQ3MTh2THk1Z0lZQmNET3pPRlErY2dHc0ZrdWwzOGVGaGIyd056QkVCRVJVZVhIQkppSS9sVTZkdXpva0plWE53REFLd0RhQTZnUHdBbXNhVkRSYVFDa0FyZ1BJQnpBR2JsY3ZpOHNMQ3pEdkdFUkVSRlJWY0lFbUlpb2d2SHg4YmtCd0IxQXM4akl5QnZtam9lSWlJaW9zcENaT3dBaUlpSWlJaUtpNTRFSk1CRVJFUkVSRVZVSlRJQ0ppSWlJaUlpb1NtQUNURVJFUkVSRVJGVUNFMkFpSWlJaUlpS3FFcGdBRXhFUkVSRVJVWlhBQkppSWlJaUlpSWlxQkNiQVJFUkVSRVJFVkNVd0FTWWlJaUlpSXFJcWdRa3dFUkVSRVJFUlZRbE1nSW1JaUlpSWlLaEtZQUpNUkVSRVJFUkVWUUlUWUNJaUlpSWlJcW9TTE0wZEFCRVJsWjZQajQ5bzdoaUlpSWpJT0ZFVWc2T2lvbDR6ZHh4a2lEM0FSRVJFUkVSRTVVZ1FoQzdtam9HTVl3OHdFZEcvVUdSa3BHRHVHSWlJaU1nUVIybFZiT3dCSmlJaUlpSWlvaXFCQ1RBUkVSRVJFUkZWQ1V5QWlZaUlpSWlJcUVwZ0FreEVWUEc0bXpzQUlpSWlvc3FJQ1RBUlVRV2xWcXN6ekIwREVSRVJVV1hDQkppSXFJS0tpWWxKTm5jTVJFUkVSSlVKRTJBaUlpSWlJaUtxRXBnQUV4RVJFUkVSVVpYQUJKaUlpSWlJaUlpcUJFdHpCMEJFVkpWMTZkTEZKalUxdGJheHg5cTJiZHV3NE05T1RrNHB3Y0hCT2M4bk1pSWlJcUxLaHdrd0VaRVpaV1ZsMWJTMHRFd0VJQlIrek5MUzhuYUJIN1ZLcGJJQkFDYkFSRVJFUkdYRUlkQkVSR2IweHg5LzNBY1FZc0t1WjhMQ3doNDg2M2lJaUlpSUtqTW13RVJFWmlhSzRqNFRkdnZwbVFkQ1JFUkVWTWt4QVNZaU1qT3RWcnUvcEgwMEdzMkI1eEVMRVJFUlVXWEdCSmlJeU15aW82UHZBcmhRekM3bi85NkhxaEFmSHgvUng4ZEg1RFp1NHpadTR6YXpia3R1Mzc2OU42alNZQUpNUkZRQkNJSlE1RERvNGg2anlxbmdGekN4QUc3ak5tN2pObTU3ZnR2Ky9sdGNSeFRGRWFCS3c2RHFLQkVSUFg5dDI3WnRhbWxwR1cvc01iVmE3UllURTNQemVjZEU1dVBqNDNQSzE5ZTMyOXExYTgwZENoRlJsYlYzNzE3czJiUG5YRUpDd3NmaDRlR2hwaDZudTRrWkdSbkpYS3NDNGkrRmlLaUM4UEh4aVFSUWVKaFZaR1JrcE1JYzhaQjVGZXlOSUNJaXN4a3BDTUsyMGh6QUJMaGk0eEJvSXFLS3c5aFFadzUvSmlJaUlpb25USUNKaUNvSVkzTjlaVElaRStBcXlOdmIrL1d3c0RCemgwRkVWS1ZGUjBjaktDaklyME9IRG03bWpvWEtEeE5nSXFJS0lpSWk0aHFBcTdxZkJVRzRFaDRlSG12R2tNaE1CRUg0OVlNUFBqQjNHRVJFVmRyZXZYdHg4T0RCY1JxTjVpVnp4MExsaHdrd0VWRUZJb3FpMU9PcjFXclorMXQxL2VicjYydnVHSWlJcXJSMjdkckJ6YzN0bkV3bVl5SEtTb1FUczRtSUtoQnZiKzkyZ2lCYy9QdkhkcEdSa1RGbURZak14aHhGc05ScU5kTFQweUdYeStIZzRQQzhUMDlFVkJHeENGWWxZMm51QUlpSTZCOVJVVkV4UGo0K2NRREV5TWpJUythT2g2cVcyTmhZdlBYV1cvRHo4OE9xVmF1UW1abUpSWXNXRmJsL3MyYk5NSHIwNkdMYnpNM05SV2hvS0M1ZHVvVC8vdmUvNVJhcldxM0c3Ny8vam1yVnFxRmR1M1pHOXpseTVBak9uajJMUllzV1FTYmpvRGNpSW1JQ1RFUlUwWWlDSVB5azFXcEZBRndHcDRyU0ZjSHEyTEZqaWZ1ZVBuMGFodzRkZ3BXVmxjbEpubGFyaFVxbFFzK2VQZkdmLy94SDJtNWpZd01Bc0xXMUJRQ0lvb2lUSjA4VzJVNXVibTZKNTBwSlNjRW5uM3dDclZhTFRwMDZtWFJOcHNqTnpjV2tTWlBRc21WTGJOKyszZUR4N094c3JGKy9IbmZ2M2tYTGxpMHhhdFFvQkFVRjRlclZxNURMNVJBRXc0Nlp0bTNiWXZyMDZlVVNIeEg5KzBWSFIrUFFvVU4rSFRwME9QZkhIMy9FbXpzZUtoOU1nSW1JS2hpTlJyTlBFQVFtdjFXWXJnaFdSRVJFaWZzbUpTVWhKQ1NrVE9jcDNITnFZV0VCQUZJaWJXbVovelhCMTljWHk1WXRrL2E3Zi84K0FnTURJWmZMU3p5SGk0c0xYbnJwSlp3OWV4Yjc5Kzh2TVFHZU5Ha1NDby8rYnRXcUZTWk1tS0MzemNyS0NnQmdiVzF0dEIwN096c3NXclFJbzBhTnd0cTFhL0hpaXk4aU9Ua1pDUWtKc0xTMDFMdFpvTlZxa1oyZGpUcDE2cFI0UFVSVWRlemR1eGZIamgwYkJ5QVVBQlBnU29JSk1CR1p4TlBUMDk3YTJ2b05BQzhCOEFYZ0FzQUpnTDFaQTZ2RWZIeDh6QjFDWlpNRDRCR0FCd0FpQUp4WHE5Vy94TVRFSkpzM0xLTis4L1gxN1diS2puMzc5c1hycjc4dTlRQWI2OW5VNmRLbEN3RGd4SWtURUVWUlNoNmZQSG1DaFFzWElpc3JDd0FRRXhPRDZkT25RMWVJNi9yMTYvajAwMCtsZG5ROXY0VjduTmV2WDQ5VHAwN0J3Y0ZCN3pGZEluL3ExQ21NR1RORzJxNVdxL0hreVJNb0ZBcDg4c2tuQUlBTEZ5NUFxOVhxdGF0THhBdlNKZXU2L3hkMDVjb1ZyRjI3RnExYXRjS1FJVVBnNk9pSWhnMGJZdlhxMVVhZmw0U0VCQXdZTU1Eb2VZaW82bXJYcmgxaVkyUFBKU1Frc0FoV0pjSy85RVJVTElWQzBWSVV4WThBREFGUXpkenhFRDBGRytUZnVIRUI0QVBnZlV0TFM3V1BqODhoUVJDK2pJaUlPR3ZlOFA0UkdSbjVla1JFaEVtakFLcFZxNFpxMWFvaE5UVVZTNWN1TmJwUGl4WXRNR3JVS09sbkJ3Y0hxUWNWeUU5b0N3NTF2bi8vUHU3ZnY0LzY5ZXNEQUI0L2Zveno1ODhidEZ1NHB6WWpJd08zYjkrR1hDNkhXcTFHYm00dVpESVo3TzMvdVUrbVM0YnQ3T3dnaWlLVVNpWGMzZDJseHkwdExkR2tTUlBzM0xsVFNreXZYYnVHZ1FNSFFpNlh3OUxTRW9JZ1NJbit0V3ZYTUh6NGNMaTV1U0VvS0VocTUvejU4N0N4c2NHeVpjc3dlL1pzTEZpd3dDRCttalZyU29rM2dHSnZIaEJSMVRObzBDQU1HalJvclNBSW9lYU9oY29QRTJBaU1xcE5temFPY3JsOGdTaUtZd0ZZQ0lJQVgxZXhiRFlBQUNBQVNVUkJWRjlmK1ByNnd0UFRFeTR1THFoUm93YnM3T3o0cFpIK0ZYSnljcENlbm83NzkrL2o2dFdyaUlxS3dwa3paeXhWS2xXQUtJb0JQajQrKzdWYTdmU0xGeThtbUR2V3NwREpaRVhPMTFXcjFjVWU2K2pvaUpDUUVEeDQ4QUNEQmcxQ2p4NDk4TmxubnlFakl3TzdkdTFDclZxMW9GQW9wUDJWU2lYT25EbGowTzYwYWRQdzRZY2ZRaFJGekowN0YwZVBIb1dMaXd1MmJ0Mks2dFdyNC9Ianh4ZzhlREFlUFhxRXRtM2JZc0dDQlhCd2NOQ2JTMnlzRnpZdkx3ODNiOTZFcGFXbE5IOVg5M2NuSnljSE4yL2VSTFZxLzl5ZjA4MWhsc3Zsa01sa09IMzZORlFxbFVHN1RabzBLZlo1SVNLaXlvY0pNQkVaYU4rK3ZhOVdxOTBEd05YS3lnckRoZzNENE1HRFVhOWVQWE9IUmxSbU5qWTJzTEd4UWIxNjlkQ3VYVHNNSFRvVUdSa1pPSFRvRURadDJvU01qSXdBQ3d1TDEzMThmRVpGUmtZZU1HZXNwU21DcGFQcjBXM1RwbzAwMURjeE1SRnZ2ZlZXaVVON1pUSVpxbFdycGpkc09UazVXVW95SHoxNlpEUzV6c25KTVdnbk56Y1hRVUZCT0hic0dPUnlPY2FPSFl2cTFhc0R5Tzl4SFQ5K1BCWXNXSUFMRnk0Z01EQVFuMy8rdWNGMTNybHpCeE1uVG9SU3FRUUFkT2pRQVV1V0xJRkdvNEZHbzVHdVZhRlF3TnZiRyt2WHI5Y2JObDE0YUxaY0xwZDZsWFVVQ29WZUx6Z1JVV0VzZ2xVNU1RRW1JajBLaFdLUVZxdmREa0R1NStlSFR6LzlGTTdPenVZT2kraVpjSEJ3d0lnUkk5Q25UeDk4ODgwMzJMZHZud09BL1Q0K1ByTWlJeU9MWHYvbkdTdE5FYXpDWkRLWmxIQVc3QlV0alQvKytBTjkrL2FGdTdzN3VuYnRDZ3NMQzZNalBmTHk4aEFVRklRNWMrWUFBTUxDd3JCMDZWTGN1blVMQU5DOGVYT2NPM2NPdlhyMWtvNUpURXlVL3AyU2tvS3BVNmRpNTg2ZGNIVjFCWkEvRERrckswdHZ5TFVnQ0RoNzlpeVdMVnVHMTE1N0RWT25UalY2M1VVUkJBRkpTVWw2ODVoTk5YSGlSQURBQ3krOGdBOCsrS0RVeHhQUnZ4ZUxZRlZPVElDSlNLSlFLSWFKb3JoVkVBVFpCeDk4Z0ZHalJuSHRUS29TSEJ3Y01IUG1UUGo0K09Eenp6OFhjM056RjNwN2UxdEhSVVhOTTFOSUpoZkJLZytwcWFrSURRM0Z3WU1IQVFCcGFXbnc4UERBalJzM0VCY1hWK3l4dXNRVkFPclVxUU5MUzBzMGJOZ1FjK2JNd2NTSkUvSG5uMy9pdmZmZWc2dXJLMUpUVS9IVFR6OEJBRmF1WEluRGh3OWp4SWdSZW0wSWdvRG16WnZyelFFR2dFYU5HdUhodzRmWXVYTW4rdlRwb3pkdjJCU1ptWm5GTHVsVUZHTnpuNG1vYW1BUnJNcUpDVEFSQVFDOHZMdzZBTmdpazhsazgrYk5nNysvdjdsRElucnVldmJzaVhyMTZnbVRKazBTbFVybFhJVkNFUnNSRWJIamVjZFJtaUpZaGNYSHgwdTlscm9oeENVSkRRM0YvUG56cFo5ZmZmVlZyRnk1RXNuSnlaZzRjU0o2OU9pQkxsMjZJREF3RUQxNjlNRGl4WXNCNVBjQUY1eS82K2JtaHZYcjF3UElIKzQ4WU1BQTdOcTFDOTk4OHcyV0wxK09wVXVYSWpzN0cvMzc5MGVYTGwya3F0UUZGYTRBcmVQcTZvcWhRNGRpeTVZdCtPcXJyNHFzNkZ3VVhWS3RVM0JPTXhHUk1TeUNWVGt4QVNZaUtCU0tHZ0QyaUtKb09YdjJiQ2EvVktWNWUzdGo5ZXJWd3BneFl5Q0s0bm92TDY4L0xsNjgrSmU1NHpKVlptYW1RYTlsU1VXd2V2YnNpYjE3OTJMQWdBSDQvUFBQWVcxdERVRVFvRlFxRVI4ZmoxT25UcUY3OSs0QThxczRUNWd3QVhsNWVYQnhjY0c4ZWZxZDVEVnIxcFQrUFhic1dKdzhlUkwvOTMvL2g4bVRKeU0wTkJSTm16YkY5T25UaTQybjhCeGdYVkk4Yk5nd3hNWEZvWC8vL2dZVnFJdWowV2lNRG9IV2FEUWxIbHVXWWVoRVJGUnhNUUVtSWtFVXhmVUFtdlRzMlJOOSsvWTFkenhFWnVmdDdZM3g0OGZqMjIrL3JTYVR5WFo3ZUhpOGVPUEdqZHlTanl5Mzg1ZTZDRloyZGphQS9DRjczMy8vUFlEOFFsWkxseTVGaXhZdGlqMVdMcGRqeTVZdDB0eGRuWXNYTHdJQTJyZHZMMjFMVDAvSHBVdVhrSmVYWjdTeWNrRU9EZzc0K09PUE1XUEdESVNHaHNMS3lnb3JWNjZVcWpRYm85VnFrWk9UbzVmRTZ4TDQyclZyNCt1dnZ5NzJuRVcxSjRxaXdSQm8zWE5XSE00QkpxcTZXQVNyY21JQ1RGVEYrZmo0dkE5Z3NJdUxDMmJPbk1rbGpZaitObXJVS0lTRmhTRThQTnk3Um8wYXl3Rk1mbDduTGtzUnJHclZxbUg5K3ZWNmErN1dyVnNYSzFldU5QV2NlajlydFZyczNic1hBSEQ4K0hHcEdGN1hybDJsSWRCRkRWY0c4dGNXUG43OE9OYXRXeWR0VTZsVUNBb0t3b2dSSS9EU1N5OFpyY0tzVnFzTjVnRG41ZVdaZEEwNkJYdUhaVElad3NQRGk5Mi91SjVnemdFbXFycFlCS3R5WWdKTVZJVjE3TmpSUWExV0w1UEpaRmkwYUZHWks4WVNWVVl5bVF4QlFVRVlNbVNJbUpHUk1kSGIyL3U3cUtpb3E4L3A5S1V1Z21WcmEydDBYbXRxYWlybXo1OHZEU2Uyc0xBd3VpelNtalZyRUIvL3ovZTd4WXNYNDlxMWE2aGR1emFlUEhtQ0w3LzhFZ0FRSGg2T3laUHo3d1ZrWldVaEl5TURhOWV1UmUzYXRSRVNFb0w0K0hqRXhNVGdqei8rUUhaMk5tUXlHWVlORzRadTNicGh5WklsaUlxS1FsUlVGS3lzck5DcVZTdDRlSGpBemMwTmdZR0JBUFNUMGRxMWEyUCsvUG1vVzdldXRDMHVMZzZwcWFtUXkrVkZQaGU2bnVtU2hqaHYyYklGd2NIQlNFNU9CZ0F1aTBSRWVsZ0VxM0ppQWt4VWhlWGw1VTBFVUNNZ0lBQ3RXN2MyZHpoRUZVN2R1blh4d1FjZkNFdVdMQUdBV1FDR1A0L3pQazBSck1LY25KeVFrcEtDMk5oWUFFRC8vdjJOVm5lWHkrVTRmZm8wQUNBbUpnYjM3OStIblowZHZ2amlDOVNzV1JOYnRteEJTRWdJSGo1OGlORFFmK3JCZE8zYUZiVnIxd1lBYk4rK1hlcHR0Ykd4UVo4K2ZmRE9PKytnY2VQR0FJQWRPM2JnMTE5L3hiNTkreEFaR1lubzZHaEVSMGRqMHFSSlVudnIxcTJUaGtqYjI5dWpkKy9lZW5IV3FWTUhFeVpNd01PSEQ2V2ZDM3Z5NUFrQWxEaEV1MHVYTGxpMWFoV0EvQnNleG9weWNRNHdVZFhGSWxpVkU4YzZFbFZSbnA2ZTlqWTJOcmNFUVhENitlZWYwYUJCQTNPSFJGUWg1ZWJtd3QvZkg2bXBxVnF0VnR2eWVSWEVFa3RUNWFrRUZ5NWNRRlpXRmp3OVBWRy9mbjJqK3lRa0pDQTJOaGF0V3JWQzQ4YU5zV3ZYTG5oN2V4dk1IODdOelVWV1ZoWTBHZzIwV2kzczdlMmwwU05SVVZIWXYzOC9YbnJwSmJ6NjZxdXdzN01yTXFiVTFGU0VoWVhoMHFWTG1EaHhZckg3RnJacjF5NmNPM2NPTDd6d0FnWVBIZ3duSnllOXh4ODllb1JMbHk3QjBkRVI3ZHExSzdhdGpSczNvbjc5K3VqUW9RUHExYXRuY2d4RVZHV01GQVJoVzJrTzhQSHhFUUVnTWpLU3VWWUZ4RjhLVVJXbFVDZytGRVZ4K1J0dnZJR2dvQ0J6aDBOVW9XM2V2Rm0zN003bXlNaklkNTcxK2J5OXZWOWZ1M2J0cjZVcGdrVkVST1hyN3lKWTN4MCtmSGg1YVlwZ01RR3UyQXpIUUJGUnBlZmg0V0d0MVdvL0JQSUwvUkJSOFFZT0hLZ3JMalhTMjl2YjlWbWZUMWNFaTRpSXpHZnYzcjA0ZVBEZ09JMUc4NUs1WTZIeXd3U1lxQXB5Y0hCNFRSQ0VlbjUrZm5CM2R6ZDNPRVFWbnIyOVBmcjM3dzhBRmpLWmJPQnpPT1Z2dnI2K3orRTBSRlNRUnFQQnQ5OStpN1ZyMXlJbkp3Y0FFQndjakN0WHJwZzVNaktIZHUzYXdjM043WnhNSm1NUnJFcUVSYkNJcXFiK1FIN3hHaUl5VGRldVhiRjE2MVpvdGRyK0FFeGJXNmlNeXJNSUZ2MzdaV2RubDJxT2RFVlcwYTlsMTY1ZDBqcmFVVkZSK09hYmIvRHJyNy9pNXMyYjJMRmpoNW1qbytlTlJiQXFKL1lBRTFVOU1sRVUrd0xBeXkrL2JPNVlpUDQxV3JkdURVZEhSd2lDOEZMSGpoMVpMYWtBdFZxTnVMZzRjNGNocVFqeEZLNWhkdWpRSWNUR3hrS2owVUNsVXBtOHZuQkdSZ1lDQWdLd2RPbFN4TWZINDhhTkczajc3YmV4WXNVS2FaL3IxNjhqSXlPalhPTXZxREpkUzNHMFdpMjJiOStPLy96blA1ZzBhUklpSWlJUUdCaUlFeWRPb0h2MzdtYUpxU3JJeWNuQjVzMmJzWG56WnFTbHBabDhYSG05THFucVlROHdVUlhqN2UzZFVSQ0VlcDZlbnRMU0pVUlVNcGxNaHBkZmZobUhEeDhXMUdwMWJ3QWJuOVc1dkwyOVh3OExDNE1wUmJDdVg3K09IMzc0QVc1dWJuai8vZmVOYnRQOXJLTmJnN2RmdjM2d3NiSFJhKy9peFlzNGNlSUVjbkp5NE9YbGhkNjlleHRkTnFtZ2d3Y1BZdVhLbFRoMjdCaVNrNU9sYzluWTJNRFYxUlc5ZXZYU3E3QmNtcGdMN21PcWd2SFVyRmtUbjM3NnFkSDkyclZyaDhEQVFPbGNEZzRPMHI3R3psOVNPd1Y5L3ZubjBHZzBHREZpQkpvM2I0Nk5HemZpN3QyNytPcXJyN0IzNzE2Y1AzOGVYMzMxRmZ6OC9JcThEcTFXaTNuejV1SGh3NGY0OWRkZjBiMTdkOWpiMitQeTVjdW9XN2N1VkNvVmR1ellnWFhyMXFGbno1NllOMjllcVo0blUxWGthMUdwVkVoSlNjSGR1M2R4OCtaTlhMdDJEZUhoNGRpd1lVT1JWYjJqb3FLd1o4OGUyTm5aWWNhTUdkS2EwaXFWQ25YcjFzWFFvVVBScGswYkFNRHExYXZoN3U2T1ljT0c2YlZ4NDhZTjdOKy9INm1wcVdqWXNDR0dEUnRtVUkwOEp5Y0hFUkVSeU1yS1FzdVdMYVhsd0FvYVBYbzBNakl5WUdscENVRXdYaTlKRkVXb1ZDcTgvUExMbURadG1yUzk4UHU2b0lFREIwS2hVT2p0TTNUb1VMUnQyeGJMbGkxRFdscWF3WHVycFBmK28wZVBzR2pSSXJpNXVXSENoQW5JemMzRnlwVXJrWldWaGZ2Mzc4UGEydHJnYjBWZVhoNWNYRnd3ZCs1Y28zRUMrYStOdjRzTW9sZXZYa1h1VjFoNXZDNUw4bmNSTEw4T0hUcWNLMDBSTEtyWW1BQVRWVEdDSVBRRGdNNmRPNXM3RktKL25WZGZmUldIRHgvV0RZTitaZ213cmdpV0tXdlFwcVNrNE9USmsxQW9GTktYMmNMYmREOFhkT1RJRWZ6eXl5L1l0R2tUckt5c0FBRDc5dTNENHNXTHBaNlZRNGNPSVNvcUN2UG56eS95L0xtNXVkaTRjU05lZi8xMTFLeFpFMWV2WGpVNDE0WU5HN0JpeFFxOCtPS0xwWTY1NEQ2bUtCd1BBSU40Q2dvTUROUjdmdno5L2RHbVRSdWo1eStwbllJdVhyeUl4TVJFdlBYV1c4ak96c2E5ZS9mZzZPZ0lQejgvWkdWbDRkeTVjNWd4WXdZMmJ0eG9zTlFVa0ovMHJGeTVFaUVoSWJDeHNjR21UWnZnNnVxS216ZnpweUpldVhJRmI3NzVKbEpUVXlHWHk1R1ZsZlhNaGhkWGhHdkp6TXpFZ2dVTGtKMmRqZXpzYkdSbVppSWxKUVhwNmVsR1kxNjJiQmxXcmpTY3FhQlNxZkQ1NTU4ak1URVJVNmRPbFpKZklQK0d6Wm8xYTZTYlFxTkdqY0ovL3ZNZjFLNWRXMisvcTFldjR0MTMzOVZiWi9yRWlSUFlzV01IcWxldkRnQ0lqNC9IQng5OElLMVhEUUR2dlBNT0prNmNxQmZQdzRjUDhlalJJNzBFK01tVEo1REpaTkwxYTdWYTVPWGxHVnlyc2ZlMXprc3Z2UVNGUXFHM1Q0c1dMZURwNlltZmZ2b0pHbzFHNzdWdHludGZyVllqT0RnWUR4NDh3SjA3ZCtEaTRvSjkrL1pKU2ErMXRUVUVRVUIyZGphc3JLeGdaV1VGdFZxTjNOeGNvekhxV0Z0YlMvLyt1OWlnU1o3MmRXbUt2WHYzNHRpeFkrTUFoQUpnQWx4Sk1BRW1xbnBlQVNCOUVmMDN1bnIxS3R6YzNBeDZya3lSbVptSjdPeHN5R1F5MUtsVDV4bEVSNFdKb29qTGx5OERBT3JWcTRlNmRldWFPYUt5NjlpeEkyUXlHYlJhN2N2SVgwcndXYzNUL2MzWDE3ZGJlVGZhc21WTHpKbzFDMmxwYWZqNjY2OXg5ZXBWN04rL0g0R0JnY2pLeXNJWFgzd0JTMHRMekprekI3YTJ0cGc3ZHk0T0h6Nk1kOTU1QjY2dXhvdGY3OW16QjJscGFSZzNicHpCdWFaT25Zb0RCdzdnK1BIam1EdDNMbjcrK2VkblB2L1RXRHhidDI0RkFNVEV4R0Q1OHVYUzgxQ2pSZzJENHc4Y09DRDEvaFZtYWp2SnljbElURXlFUXFHQWg0Y0hJaU1qSVlxaTlQcnAyYk1ucmwrL2ppMWJ0dURISDMvRXdvVUw5WTVYcVZSWXRHZ1JEaDgrRENBL01Ydnc0QUdPSFR1R0N4Y3VBQUFlUEhnQUJ3Y0hqQjQ5R29HQmdYank1TWt6ZVc0cnlyVW9sVXFjT25VS2dpREF4c1lHZG5aMnFGMjdOcG8xYTRZNmRlcWdidDI2MG4rMWE5ZEdyVnExSUlxaVFhL3FoZzBia0ppWWlPYk5tMlBvMEtFRzExdjR2TTdPemdiN3JGaXhBaXFWQ2gwN2RrVDM3dDN4MDA4LzRkcTFhOWk5ZXpmZWUrODlpS0tJMmJObjQrSERoL0QzOTBlZE9uV3djK2RPL1BEREQramV2YnRlTXZienp6OGI5SnJxbnV1ZE8zZnFiZGRxdFVaL1I3clhZVUV1TGk0Rys5MitmUnQzNzk2RlJxUFIyMjdxZTE5M284ek96ZzRuVDU1RXAwNmRJSlBKMExwMWEzei8vZmNRQkFHaG9hR1lQSGt5SmsrZUxEMi9CZU9lUG4wNkhqMTZCRHM3TzZNalN6NzY2Q085N1VxbEVrMmJOc1hzMmJQMTludmExNldwMnJWcmg5alkySE1KQ1Frc2dsV0pNQUVtcWxwa0FOcklaREo0ZUhpWU81WlMyNzkvUHpaczJJRGs1R1NzV2JQR3BPR2hoYTFmdng0N2R1eEEzYnAxY2V6WU1RREFxVk9uc0duVHBoS1AvZkRERDZGUUtJcDhQQ01qQTVNbVRRSUFUSjA2RlY1ZVhxV09yNkRvNkdnY1AzNGNzYkd4V0xWcUZlenQ3YkY2OVdxY08zZk9wT08vKys0N28xL3dDOXE4ZVRQV3JWdUhldlhxNGVEQmd3YVBMMTI2Rko2ZW51alVxVk9aaDh3TGdvRFJvMGREcTlWaTJyUnBHRDU4ZUtuYlVDcVZzTFcxTGZMeEsxZXVZUC8rL1FDQUNSTW1HQXhGTEM5MmRuWm8yTEFoRWhNVEhieTl2UnRIUlVYZE11VzRMbDI2MkFRSEIrZVllcDVuVlFTcldyVnFlT0dGRndBQTZlbnBtRE5uRHNMRHd4RVlHSWpZMkZqazVPVEEwOU1UYjc3NUpvRDhYcTFUcDA0aEtpckthQUtjbloyTkgzNzRBWDM3OWpYNHdsMnRXalcwYjk4ZUNvVUNkKzdjd2VYTGx4RVNFb0tlUFh1VzkyV1ZHSS91bWg4L2ZpekZwdHRXMk1tVEovSGhoeDhhZmN5VWRoNC9maXdObGRiOSs4NmRPd0R5aDgzcUh0TWxJWGw1ZVpneVpRcW1USm1DSmsyYTRNbVRKeGc5ZWpUaTR1TFFyRmt6L1BYWFh4QUVBYXRYcjhiVnExZGhZV0VCQUdqZnZqMVdyVm9GYTJ0cmlLS0kzcjE3NDhVWFgwUlFVRkM1SmNJVjZWcDBQWlBkdTNmSDRzV0x5M1E5Y1hGeCtQSEhIeUdUeVRCcjFpenAvS1Z0SXpvNkdpMWF0TUEzMzN3RG1VeUdSbzBhWWV6WXNZaU5qUVVBaElXRklUWTJGbDI3ZHNWbm4zMEdJSDlrd280ZE94QVRFNk9YQUpjMHZhQ2dvdll0N3ZWYzBLMWJ0NUNZbUdpdzNkVDN2dTc1MHQxOHRyVDhKNDJZTldzV1JGSEVyVnY1ZnhKLysrMDN4TVRFb0hidDJwZytmYnEwMzcxNzkzRDkrdlVpWXd3TEN6UFlWdmh2LzlPK0xrdURSYkFxSnliQVJGVkkyN1p0WFFIWU4yellVRy9JVVZsRlIwZGo1c3lac0xPejAvc2dMSTIrZmZzYURCMHNTb3NXTFpDY25Bd0FPSHYyYkprUzRHclZxZ0hRSDJhVm5aMWQ3QWV5VHVHNzVvVlpXVmxKUFoxNWVYblNkcVZTYVhSdVZFbEVVY1NlUFhzQUFNZVBIOGZBZ1FQeCtQRmprMklGb0Rka3J5ZzJOalpRcVZUU25mMkMxR28xRGg0OGlEMTc5dUQxMTEvSDBxVkxTeFYvNGZPVWRYam16cDA3cFNHMFBqNCtBUEovWnpZMk50SnptcEdSSVNYd2t5ZFBsbzdWYXJYSXlja3AxNTR4TnpjM0pDWW1RaENFTmdCS1RJRDkvUHlxWjJSay9LRlFLUFpXcjE3OXMrRGdZSFc1QmZNVWRFTTFzN096QWZ3ekRQSEdqUnU0ZlBreVdyZHVqZkhqeDJQdzRNRm8yTENoMFRhMmJkc0dwVktKOTk1N3I4anpDSUtBMTE1N0RaY3ZYOGFsUzVlZWFRSnNTandsVVNxVk9IYnNtTkdlUDFNNE9EaElmNmZpNHVMMGluSGR1SEVETjI3YzBOdi90OTkrQXdDOCsrNjdBUEwvTmdVR0J1TFhYMy9GbkRsejBMdDNiNGlpaUZtelppRXhNUkZObXpaRllHQWdidDI2SlExUHpjek1SRzV1THVMajQ4djF0VjZScmtXdHpuL2JuRDkvM21qUGJXRXFsUXErdnI3NDVKTlBBT1QvUFYyNGNDSFVhaldhTjIrT2hJUUUxSzlmdjlRMzlwbzJiWXE5ZS9mQ3dzSkM3KytQN25vQm9ISGp4cGd6Wnc3YXRtMHJIWmVhbXFxM0Q1RGYyeW1Lb3RINXYwbEpTUVp6em5YUHdmTGx5MHNWczA1aVlxTFJCTmpVOTM1Um4yR0NJT0QwNmROUXE5V3dzN09EdmIwOS92cnJMMFJGUlJrTVBmNzIyMjloYlcwTlcxdGJ2ZlowTjVmUG56OHZmUjZKb2dpbFVxazMxQng0K3RjbEVSTmdvaXBFSnBPMUJWQnVhLytxMVdyY3YzLy9xZG9vUE5Sd3laSWwwb2RWY2ZidTNZdmp4NDhiZmF4T25UcEZMbGVoUzlRTEp1eTZEMXNuSnlkczJMREI0SmdCQXdibzdWZVFWcXRGYm00dWJHMXQ5UjdYZmFISXpjM0ZzR0hEa0ppWUNFdExTNk5mSUw3NzdqdTBhOWZPWUx1WGx4ZWFObTJLbXpkdjR2RGh3eGc0Y0tDVTFEWnAwc1RvL0xidzhIQ3BkOFJZdk45Kyt5ME9IandvSlk5WldWa0E4cjhZOWUzYkY2SW9JamMzRjY2dXJoZzNicHoweFdQRWlCRUdiUldXbVpscDhFVkZSOWR6a0pPVGcwZVBIaG5keDg3T3p1Qk9mMFpHQmc0Y09JRDA5SFJNbURBQksxYXNnSitmSDNyMTZpWE5rN08wdE5RYllxZExzTlJxTmJSYUxheXNyTXExR3FpSGh3ZUNnNE1Cb0MyQUl5WHRuNTJkL1pvZ0NNMUVVWnlka1pIUnpjdkxhOWpGaXhjVGlqdW1ORVd3eXVycTFhc0FJSDNCYmRXcUZkemQzUkVYRjRkMzNua0hYYnQyeGJoeDQ0b2M5WkNSa1lGdDI3Wmg4T0RCSlE1cjEvWEdGdjU3RVI4ZkwzM0pMK3AxWWFyU3hGT1NBd2NPNElNUFBpalRzVEtaREhQbnpvV3RyUzNxMWF1SEJ3OGVZTlNvVVdqZXZEbldyVnRuc0wvdVM3NmpvNk8wTFNBZ0FBRUJBZEp6b2xhcjBiSmxTN1JzMlJKYXJSWmR1blRCMmJObjllWi9Pamc0WU1xVUtXV0srZDl3TGJya1Q2bFU0dDY5ZThYR0xZcWl3WnpaSTBlT0lEbzZHa0IrOGFoNTgrYkJ5c29LMDZaTnc2QkJnMHIxbkxpNXVlbHQrK1dYWHdBQW5UcDFBZ0EwYU5BQS9mcjFBNUNmMEowOWV4WW5UcHlBbloyZDN2U2ozMy8vSFUrZVBERjZuc3pNVEtQemU0M05rUzM0UHRJeDFrdis2TkVqL1Bubm53YmJUWDN2NjNyaGpRM0Zsc3ZsMHVmU2loVXIwS2xUSnl4ZHV0VGdScXlUa3hOR2p4NE5tVXdtelJrdWFNcVVLZExucEVxbGdsS3BsS1llNkpUSDY5SlVMSUpWT1RFQkpxcEMvdTZ4S3JjRXVGbXpadmorKysrbE83bExsaXpCZSsrOWgvcjE2MHY3ekp3NUV6azVPWEIzZDhkNzc3MEhhMnRyVEpzMkRiZHUzVUtqUm8zZzZlbXAxNllvaXRLZDh1TGs1ZVVWdVorRGcwT3Bya09YbkdWa1pCUlo1YlhnZmdYZHYzOGZ2WHYzaGlBSWVvKy8vLzc3MEdxMTBoY0Z1VndPdVZ3T0N3c0xDSUlBVVJTUm1aa0pBTVhPWmU3VnF4ZldyRm1EeTVjdlMwazBrRCtNekZpc3VvUVdNSDYzWHFWU0dYM2U4dkx5cENGa1FQNU5oTCtUUERScDBxVElPWkVGTFZ1MkRFZVBIaTEybnhVclZ1Z3RlVkxRMUtsVERSSnRCd2NIYk5pd0FSTW1UTUNmZi82SkR6LzhFR3ZXckFHUW4rRHJubE9OUmlOOVFkWTlueHFOUnE4bnZyd1UrUEpiOHBNQ0lDb3E2cEJDb1hoVkZNVWRBRjZVeVdRWGZYeDh4a1JHUnU0cDZwalNGTUVxRGQwWDVjZVBIeU04UEJ3eW1ReDkrL1lGa1A5NitmcnJyekZqeGd4Y3Zud1pwMDZkUW5Cd01ENysrR1BwSmxCQlAvendBMFJSeEtoUm8wbzhyNjRuVDlmYnJKT1dsbFpzWWFuU0tFMDhSZkh4OFVGeWNqTCsvUE5QYVRocldYVG8wRUg2OTNmZmZTZmRXRnEwYUpIQnZ2YjI5cGc1YzZiUkNzQ2lLS0pWcTFaNk43TmtNcG5SbTEvUFNrVzVscHljL0JrRWZmcjBNWmp2V2hUZDMxK3RWaXNsUnRiVzF1alFvUU1lUG55STJOaFlMRm15QkUyYk5rWDc5dTFOYXJPd2lJZ0lCQWNIbzBHREJ1amF0YXZCNHdXTFhnMFlNRUFxekFZQWE5YXNnWldWbFY0UDhOR2pSNlVwT1I5OTlKR1VWQU1vc3FDVXNmZFJVY1BFejU0OWE3RE4xUGQrY1Ftd0x2Njh2RHo4NzMvL0s3S2lOWkRmYTF0VTRsOTRDTFN4RzdsQStiMHVTOElpV0pVVEUyQ2lLa1FRQkU4Z2Z3aFhlWEJ3Y0pCNkxqZHUzSWlvcUNoOC9QSEgrT1NUVDZSNVJQYjI5b2lOamNXVEowL1Fva1VMM0xwMVM1b2paR3dvcEM3QmMzZDNOMmxlYmtIZmZQTU5mdnJwSjZNZm1NT0dEVU51YnE0MFZDMGhJUUdEQnc5R2RuYTI5QUd2VnF0TkhsNWNrSzRvaTF3dWw5clh6V1hMeWNuQjd0MjdEWG9NYnQrK0xmVVFGRGQ4L0pWWFhzRzZkZXZnNWVVbERma0M4aFBaa21JMWxnRDM2ZE1IblR0M1JwMDZkV0J0Ylkxang0NWg5ZXJWY0hOend6ZmZmQU8xV28xSGp4NGhMeThQTTJmT0JKRGZPMXk0YUpvZ0NEaCsvTGplellhbkhYcXBHNTVlV0kwYU5iQnExU3FNSERrU0tTa3B1SDM3TnQ1KysyMXMzTGdSRmhZV0JzOWZ3WjlGVVRTcDk3bzBDdHhBOGl4dXY0SWlJaUxPdnZqaWkxNjV1YmtiQUFRQTJPM3Q3ZDFkbzlGTWlZbUp5VEp5eURNcGdsWHdpM0wxNnRVeGZmcDB2WnRRenM3TzJMeDVNMEpDUXJCdTNUckV4c1ppMGFKRmFOU29FWHg5ZmFYOVVsSlNzSHYzYm93Y09kS2tYaFhkallqQ3ZVR3RXclhDbkRsekFPUVhsbHF5WkVtWnJxdTA4UlJGRUFUMDc5OGZxMWV2bHVhVVA0M282R2o4L1BQUEFQTC81aVFrSkJqc00zTGt5Q0svbVAvMTExOVN3bFM0ZW5CQnJxNnUrT2lqajU0NjN1S1krMXAwdmJrT0RnNllOR21Td1Jxd2hiVnMyVkk2ejE5Ly9ZV2twQ1FBK2NzYTZYbzJnNEtDY1BEZ1FSdzllclJNQ2JCU3FVUlFVQkNBL0JvUnhxYWRMRnk0RUNFaElWS1ZhSDkvZjZrR1IrRWJ3RUIrcjdET2lSTW5USm9pVlBCOVZKS2kxbGcyNWIydmV4OFg5NW1sR3dWVXExYXRJdmZadUhFanFsZXZEanM3TytuMTBxVkxGd0Q1dFQ1ME5SeVVTbVdKNndJLzdldXlKQ3lDVlRreEFTYXFRa1JSckNVSVFyRWZUR1hWcGswYjFLMWJGOG5KeVpnN2R5N09ueitQbVROblNyMXlyVnUzQmdDOUhrSmo2LzNwOXJld3NFQlNVaEttVHAwS1cxdmJJdWV6NnRaSFZDcVY2Tll0UDE4d2RvZjg0Y09IZWoyZktwVkttamVrMjcra0lkREc3bm8zYU5BQWYvenhoL1RocXZ0aTllMjMzNkpObXpZbGZrblRYV3RSUER3OGNQandZV2s5eTRLOXNpVU5nZFpxdFFaSnNMT3pNd1lQSGl6MW51cWViOTBOQWQyWGwwV0xGaUVsSlVWcXAvRFE1aFl0V2hqMHRPdStGRFZ0MmhTclZxM1NlMno0OE9ISXlNakFsQ2xUcE4rVFR1L2V2ZldPTjhiSnlRbGZmZlVWc3JPejBhNWRPMnpldkJscXRWcDY3Z3JPejlaZGt5bkxiNVJGZ1FKYnBabzhlUDc4K1ZRQUEzMThmTVlBK0VvUWhQY3NMUzFmOXZiMkRveUtpb291dU8rektvS2wrNkpzYlcyTmhnMGI2ajNuZCsvZXhhKy8vb3I2OWV1alo4K2U4UFB6dzdScDB4QWFHb29EQnc3b0pjQWJOMjZFdGJVMVJvNGNhZEo1ZGNOZkN4Y25zN096aytZSVBzMFE2TkxHVTV6ZXZYdGp6Wm8xSlE2ekxVbDZlanBtejU0dC9RMW8xS2dSZHU3Y0NWdGJXMlJuWnlNZ0lBQktwUkp2di8xMmtXMWtabWFhTkh6L1dZeDBLS2dpWEl2dTkrSHM3SXp0MjdlWGVNMEZiNFRxa2o1WFYxZTlZYjJkTzNmR3dZTUh5enlWWituU3BiaDkremJlZU9NTnZQcnFxMGIzNmRtekozcjI3Q25kTkR4MjdKaFVMTEd3VTZkTzRkS2xTMmpjdURIcTFLbURpSWdJN05xMXE4UWt1T0Q3cUNoMTZ0U1JsbVRTZlZicm1QcmUxejJQUmZYS0F2L01kUzV1Ym5XelpzMktmTXplM2w2cVQxQzlldlZpcHpPVXgrdXlKQ3lDVlRreEFTYXFXbW9BUmZlMGxkWHg0OGZoNCtPRFhidDJZZGFzV1RoLy9qeU9IVHVHTm0zYVNBbUliZzdnbTIrK2lYcjE2aUVwS2Nsb1ZkbUNRM2hMbkRiMlhRQUFJQUJKUkVGVU84Zll3OE1EWGJwME1WcjVlTk9tVGJDeHNjSHUzYnV4ZWZObXVMdTdZKzNhdGNqS3lrSjRlRGlBL0EvVGFkT21GZG0rTHJFcUtDY25CMVpXVmtYZVhSWkZVZXBSTGFqZ2x3OWp4YldDZzRQeDhPRkRhWTZVSUFqdzkvZVhIamRsQ0xSYXJTN3lpNG91b2JXd3NKRG0zYXJWYXVrYTE2NWRDeUEvWWRxMmJadDBYTDkrL1hENzltMmp5MmpwbmdPNVhJNEdEUm9ZZmF4bXpab0dqeFhsNE1HRCtQYmJiL1dTdFBuejUyUHQyclg0NVpkZjBLaFJJMWhZV01EQ3dnTFoyZG5TdGRldFcxZTNWQkUwR2cyT0hEbUM1T1JrazN0SVNsTGcvVk82c2ZiNXhNakl5SFh0MnJVN2EyRmhzUXRBYTBFUWZsY29GQjlGUkVTc1JobVdWZEw5amd1K3huVC9Mdno3TCs2TDh0MjdkN0Y2OVdxMGJ0MGFQWHYyaEtXbEpmcjM3NC9RMEZDOVhxTjc5KzdoNE1HREdEZHVuTWxyZHVybVhwWjFMYzdpbENXZTR0U3FWUXVkTzNmRzZkT255OXhHZG5ZMnBrNmRpbnYzN2tHaFVLQkRodzc0N3J2dk1ILytmQ3hhdEFpZmZmWVpIajU4aUU4KythVFlIbXZkamI4ZVBYcGc4ZUxGQ0E4UHg0RURCK0RwNllsaHc0WWhPRGdZMDZkUE4zcURVRGNQRm9BMFYvN2ZlaTBBcExtcmpSczNobHd1UjlPbVRRMldDUUx5YitZTkdEQkFyeDNka25lRlh4KzZhU2hscVJxL2YvOStIRDU4R0M0dUxwZ3hZNGJlWTBlT0hNR09IVHN3WmNvVUtYbHMxcXdaamg4L0RxVlNhYlM5Njlldlk4R0NCUUR5aXpVMWE5WU1JMGVPeEpkZmZvbEdqUnJCejgrdjFERVcxS0JCQTZTbHBVR3RWcU54NDhZR0NiQXA3MzNkTWNaK3o3clBqdmo0L0ZIQ3V0b0NCVzhjTDF1MkRPZk9uVVAxNnRXTExLZzFlZkprdmRlcVJxTkJWbFlXRkFxRjNsSkk1Zlc2cEtxSkNUQlJGU0lJUXJrbndFbEpTVktQNDBjZmZZUlZxMVpoNWNxVmVQVG9FWVlNR1NJVm85SWxQWTBiTjBianhvMkxiRy9CZ2dYU2w0RGMzRnpzMzc4ZktTa3AyTFJwa3pRM3FGZXZYcGcyYlJway84L2VtY2ZIZEwxLy9IMG55V1FqRmJYV2twRE5IaEtpaWxwVFNyV0sxRnA4UTFXci9DeFZsTmJXV0lyYUthVlVDYTIwdGFUVzBKUVN4U1NXcGlRRUNVR0tJTnNrazh6YzN4LzV6djFtTXBOSUNGTE8rL1hxcStiZWM4ODk1ODY5ay91YzUzaytqMHFsNVAyTUd6ZU95NWN2RjVoUFpqeW4wZGl6c3JMaXhSZGZ4TmJXVmpGQTlYcTlFcDV0Q1dNT1dsNUdqUnFGUnFOUkRERWpRNGNPTmNrQkxneExodld1WGJ0TXhNREtsU3RuWWdBWEpRVGFhSnpueGM3T2pwQ1FFS3BWcTFhZ3FOZXNXYlA0NVpkZmdGd1BTVlJVRkhYcTFPSEdqUnRjdlhvVmdGZGVlYVhBODE2NmRNbGtyUEMvRjgyRkN4ZGFGQ214UkZaV2xsbStzcFdWRmVucDZVbzRveVh5SzREbVBYOUpvRmFyalhuSGptM2J0clYrR0ZYbjA2ZFBSN2RvMGNJdkt5dHJQdkNoTE11TGZYeDgvQ1ZKK285R283bGRIQkVzRnhjWEpFa2lOamFXeE1SRVhucnBKU1ZTb0RqcERzWm5KRFkybGl0WHJ1RHE2cXFVM01vYndyOXExU3JLbGkxYlpQWDJJMGVPc0cvZlBxeXRyUzNtU0Q0cXhSMVBVWGo3N2JjZjJnQk9TRWhnNHNTSnhNVEU0T1hseFlJRkMzQjBkQ1F5TXBLd3NERE9uVHRIWW1JaUhUdDI1SjEzM2ltMHIveS9EV0ZoWWV6WnN3ZG5aMmVUNkJKTHZ5R3hzYkgwNjljUHlLMzd2bXpac24vdFhBd0dBNGNQSDBhbFVsRy9mdjBpaGJQbU5iQmNYRnlvV0xFaTU4NmRRNlBSNE92cnk3MTc5NVMvVDhVTmZ6NTI3Qmh6NXN6QnhzYUcyYk5ubS8xTnRiZTNKeVltaG1YTGxpbDV2c2JmYzB2ZXovRHdjS1pObTBacWFpcWRPblZTZmovSGpCbkQvUG56R1R0MkxCOTk5Qkg5K3ZWN3FOSk5rQnRoVTYxYU5lTGo0M0YxZFZVV2ZxSG96NzdSdURVdUdPUmR2RFV1cWhxZkcrTjNtamNLSnowOVhma2JVaERuejUrM3VMMU9uVHJLdjB2eXZud1FRZ1RyMlVRWXdBTEI4NFVUV0ZhUmZGak9ueitQd1dBZ0l5T0RxVk9uOHZ2dnYvUFpaNThwTHdUR3NNYmlsaFRSNi9WRVJVV3hZOGNPd3NMQ1RQN1F1cnU3SzMrQVpWbm1xNisrNHZ6NTg1dy9meDVyYStzQ3c4dnlrcDJkemRLbFMvbm5uMzhZTTJaTWtWYlhuWjJkQ3l6bG85ZnJMWWJoNXNlU2Q5cVNjckl4cjlobzRPYy9ybkxseWdRR0JySjE2MVlhTm14bzhuSXdkKzVjREFZRDU4NmRNek9nVkNvVi9mcjFJenM3Mjh6VGt0ZGpWTDkrZmF5dHJYRndjR0RvMEtGSWtzUW5uM3pDSzYrOFFuSnlza1hWNnJ4ekw4aEF2WC8vdm9reWEyRzBhOWVPQmcwYVlHZG5wN3pFMk5qWU1IandZTjU1NXgwR0RScWtpTWNZWDNhTkFtT3lMR013R0hCeWNtTEpraVVQN2YyeWhDUkpPRG82a3BLU3dwMDdkOG9DaFNlcEZVQkVSSVFXR09IcjY3dmZZRENzbFNUcERWbVd6L2o0K0F3QWlpeUNWYkZpUmRxMGFVTjRlRGc5ZS9iRTBkR1JlL2Z1S1Y2Y29sS2xTaFU2ZHV4SVdGZ1l2WHYzcGt5Wk10eTdkdzg3T3p0RkpmZktsU3ZzMnJXTGNlUEdGU3JlQm5EMjdGbjgvZjJWUll5UkkwY3FvZnpGNGRTcFUyYUdzN3U3TzZ0WHJ5N1dlSXBEaXhZdHFGS2xTckZEWTgrZE84ZVFJVVBJeXNyQzE5ZVhyNzc2aWpKbHlxRFg2Mm5YcmgzSGp4OG5NVEVSdFZyTndJRURIOWlmSkVsVXJWb1ZaMmRuNHVMaUNBME5WUmIrZXZic1NmWHExUlZodlpLbU5NMWx4NDRkSkNVbDBhaFJJeHdkSFpFa3lXS1pJRENOZ3NsNzd1SERoek56NWt5R0RSdEc1Y3FWdVh2M0xqcWREbGRYVjdwMDZWS3Nhek4vL256MGVqMVdWbGFLVmdMa2FqWjgvUEhIdEczYkZnOFBENktqbytuVXFSTnF0WnFVbEJScTFxeHBvbjBSRXhQRDZ0V3JsUVdyRGgwNktIV0RBZnIyN1l0V3EyWEZpaFVzV3JTSWtKQVFBZ0lDYU4rK3ZVa2t6ZG16WnhVeE95TXZ2L3l5MmZWeGNYRWhQajdlYkJHNktNOCs1RDZMOEQrRE9UTXpVL205UFhqd0lJY09IZUx6enovSHk4dExXZWowOS9kWGpoOHpaZ3pqeG8zRDBkSFJ6SkEzaHFidjI3ZlBKRTNMNkFFMi9uMHQ2ZnZ5UVFnUnJHY1RZUUFMQk04WEw4Q2ppeFhscFYyN2RtemV2SmxQUC8yVTZPaG9EaDQ4eUxsejU5aTBhUk9TSkNuaFhzWVE2TUxRYXJYczNidVhQLy84azJQSGpwbUVYalZ1M0ppMHREUXVYcnpJMHFWTHFWS2xDajQrUHN5WU1VUEpLL1AwOU1UTHl3dFpsZ3Q4SVRRYWVKY3ZYK2J5NVZ4TmkxMjdkaWxHVkVHcjY3SXNrNU9UZ3l6TEhENThXTG1HOCtiTlV4U2VyYTJ0K2Vtbm41ZzllemFlbnA1S250cmV2WHVWbDVxREJ3OFc1Ykl5Wjg0Y0pFbGl6Wm8xckZ5NTBxeHVjNWt5WllpT2p1Yml4WXRjdm55WkYxOThrV0hEaGhFU0VxSjRuY2VQSDgrcVZhdW9XN2V1eGZrVVZMTEkwOU9UZGV2V2taeWNySlQzc0xlM0p5QWdvRWlyNlZXclZqVmJoUGppaXkvSXlNaWdWNjllU2kxZkkzbGZJUE5TcVZJbHMvd3ZsVXFsNUpabFptWVdPQWNqam82T1JicjNpb3ZSQUxheXNuckJ4OGZud2JMbHBteksrK0cvTDVDL1M1TFVFcWdLSEFDdU5Hdld6TFdvSFU2ZlBwMTU4K1p4Nk5BaDB0UFQ4Zkx5WXNTSUVXYmlhMFhwcDF5NWN1emZ2NStNakF3YU5XckU2TkdqbFJmZXRXdlhVcmx5Wll1cTBQblI2WFNrcDZjcklhNFBXLzlYcjllYkxab1lQZnJGR1U5eE1LcGpGelZhd1VqZHVuV1ZhSlJldlhweDdOZ3hOQm9OQnc4ZTVQYnQyNmpWYXR6ZDNmbjc3NzhaT0hBZ2JtNXUrUHI2S3I5ZDllclZVL3JLenM2bVljT0dUSjgrbmFOSGp6SjQ4R0MwV2kxRGhnemgvUG56aXFDZ2s1TVRkZXZXSlNrcHFjQUZodUxXSUM5TmM0bUxpMU1pZTR5NkVjWkYxOElVeFBPbmxuVHYzcDJ5WmN2eS9mZmZFeE1UZzBxbG9uWHIxa3lhTktuUW5GWkxHSVdXZERxZGlYcStjY0hYeXNxSzVjdVhNMy8rZlA3NDR3OXljbkxvMUtrVFk4ZU9WYUtRUm8wYXhaRWp1V21sTmpZMkRCOCtuRUdEQnBuOTdRb01ETVREdzRPZ29DQ3VYYnZHd29VTHVYSGpCaDkvL0xIU0p2ODRBRVhESVM4dUxpNm9WQ3FMZGIwZjlPenI5WHFPSHorT3JhMHRIVHAwb0d2WHJ1aDBPbHEwYUVGV1ZoWmhZV0Y4K2VXWHFGUXFQdjc0WTJ4dGJSa3laQWlyVnEzQzF0YVdnUU1IbWloZzU2VXdyUXdyS3lzVHZZbVN2QytMZ2hEQmVqWXArU1ZEZ1VCUWF2SHg4Y2tCckk0ZlAvN1FZVlJHakdWbmpJWlpUazRPaXhZdFl2UG16VXlmUHAwMzNuZ0RqVWJEc0dIRGtDU0p3NGNQbTlWNE5SZ01aR2RuSzMzSXNzeW9VYU9VMENzQVB6OC9KUmNwTlBSL0pWZnpsMVVaTm15WWNxNzh4TVRFOE50dnZ4RVJFY0ZmZi8ybGJQZjA5S1JLbFNvY09uUUlXMXRiMUdvMUtwV0tyS3dzTWpNelVhbFVpaGlIMFR1YW1abkpvVU9IVEJZUmR1ellRVXhNREhYcjF1WHExYXVzV2JNR1QwOVBObS9lak1GZzRNQ0JBMHFPV0Y2UFhtR0d1aEdqQVd6c2IvNzgrV3pldkJsUFQwOEdEUnJFN05temxYSVNycTZ1eE1mSEk4c3l2cjYrekpneHc2UWtGY0RubjMvT2I3Lzl4b3N2dm9pZG5aM0orUTBHQTFxdGxudjM3dEczYjE4KytPQURWcXhZd2RxMWEzRjJkaVlzTEt6UXNlWWRXLzdjdlBidDIzUC8vbjJtVFp1bWlGNFpNYTc4VzlxWHY4MzY5ZXVWa2t4dDJyUWhMUzJOano3NmlIYnQycG0wRHdrSllmUG16Ymk1dWZIamp3VldHM3BvZXZUb1FYeDhQSklrMVpWbDJieXc1cU5qbURWcmxxcFRwMDZQb2V1SDUrYk5teVFrSkpnSVlqMU5TdHQ0aktTbXB0SzNiMThsRXNMSnlZbHUzYnJSdjM5L0tsZXV6TUdEQjltNGNhT1NHdzI1a1JzZE8zWUVZTUtFQ1diUG02T2pJOE9IRDFmQ21rK2RPc1dXTFZzNGNPQUFCb01CS3lzcnBrK2ZiaUl1ZVBic1dRWVBIc3pnd1lPTEZCbFRHdWNpeXpKNzl1eGh6Wm8xYk5xMENUczdPMTUrK2VVSDVnQzNhdFdLeFlzWFA5U2Nud1FKQ1FrTUhqeVlwazJiTW5Ma1NHclVxRkZvZTYxV1MwaElDUEh4OFNhNXNFK0tDeGN1TUhEZ1FGcTFhc1c4ZWZPQTNMLzd1M2Z2WnRPbVRWeTRjQUdWU3NXVUtWTVViL1RHalJ0WnVIQWhEUm8wWU9uU3BRV1dLTXpNekZTaXNIYnUzRmtrblloSHZTK0x5YnVTSkcxOGNMUC80ZVBqSXdORVJrWUtXNnNVSWp6QUFzSHpSU3BRTGlNalF6SHNIcGFUSjAveTRZY2ZXaFJYQ1FvS0lpZ29TUEZFeXJKc0ZzS1lrNU9Ed1dBd01aWWtTV0w2OU9uMDdkdVhsMTkrbVI0OWV2RFhYMzh4Wjg0Yzd0Ky9qNVdWRlYyN2RtWEhqaDJLNFdzTWVUV0tSVmxDcTlXYXFUdlhybDJiNE9CZzVlVnE0Y0tGTkd2V2pIZmZmWmNqUjQ2d2N1VkszTjNkelY2d0xDa3JhelFhUWtOREtWT21EUC81ejMrQTNKZUY1czJiRnhnS0RSQVJFY0g2OWV0NTg4MDNhZDI2dGNYdzZNTG8zTGt6WmN1V1pkU29VY0QvdkJMZTN0NTgvZlhYRnIwKzkrL2ZKeU1qdzZ3ZWEzNk1ZWVNKaVlsQWJ2bWN3anhNZWNuTXpPVHMyYk1tMjR6ZW1HdlhycG50ZTFpTWl6anIxcTFUY3ZueWppRnZtNUxHZVAwTUJrTktWRlJVa1Y1d0dqZHUzRmlsVWpVb1lIZHpJQkJ3a0NRcFJaYmxOenAxNm5Tb1pFWmJjbFNwVXNWc1VlVnBVdHJHWTZSczJiS01IRG1TeU1oSVdyWnNTWXNXTFV4U0R0cTNiMC83OXUyNWVmTW1SNDhlSlNrcHllVEZmUHo0OGNwQ1crUEdqV25WcWhYKy92NG02U3VOR3plbWNlUEd4TWZIczJMRkNrNmRPbVdpUkh6NzltMUdqUnBGNWNxVjZkKy8vNzkyTHBJazhmcnJyOU9oUXdmVWFqVUdnNEhhdFdzWHFDWGg0T0JBMjdadFM2emUvZU9pWnMyYWhJYUdGamtpeTk3ZXZrUlV6aDhXRHc4UHRtM2J4cjE3OTVSdDF0YldkT3ZXalc3ZHVyRisvWG84UER4TTBvbjY5ZXVIcmEwdFBYdjJMRFFLSWE5R1ExSDFHaDcxdmhRODN3Z0RXQ0I0dmtnQnlxV25weit5QVF5NVlYVjJkblpLSGlaZ29paHNOS0xzN096TVFuajFlajA2bmM3TWFIVjJkbWJPbkRuczNidVhVYU5HS2Q1Tkx5OHYrdlRwdzdwMTY1UzJOV3JVb0VPSERxeGZ2NTRmZi95UlBuMzZXTXdEYk55NE1jMmJOOGZMeXd1RHdjREdqUnVWTVV1U3hKMDdkMGhPVHViQWdRTk1tREJCT2U3S2xTdjA3ZHNYdlY2UFZxdGw1TWlSdlBiYWEyYjlYN2h3QWNnTnpUSysxRW1TaEwyOVBWbFpXU1podW5semJ5OWV2SWhHbzBHajBmRHR0OThXbWxkcnhCZ3FscHFheXVUSms5bTNieC8xNjllbmVmUG1yRisvSG9QQndPblRwL24wMDA5TmNyR05CQVlHMHFaTkc0S0NnaGc0Y0NCWldWbjg4TU1QdUxxNjBxdFhMOWF2WDgrMGFkTjQ4Y1VYa1dXWnFLZ281ZGc5ZS9ZVVdrN0NPRGFqWjhNU2E5YXNZYzJhTlErY1owRVlSYnFNZGFZaDExaTNsUGYzT0RHZVQ2ZlRXUzZxYVlGVHVRbDBwL0p1YTlTb2thT1ZsZFVpU1pLRy9uZlR6MnExK3IzTXpFeWZvb3BnQ1Vvbm5UcDE0a0VlL0NwVnF0Q2pSdyt6N1JVcVZHRDM3dDBGaG96bXhjWEZoYmx6NTVLY25HeGlURldvVUlFRkN4WlFzMmJOaDFJNXpzdlRuZ3Y4VDlGY3BWS1pMWGpscFZLbFNnV0tJWlkyU2pJZDZVbFF1WExsQWhkQkxmM21xMVFxa3h6aWduamhoUmVVNzdRd2tjejhQTXA5V1ZTRUNOYXppVENBQllMbmkvdGdXU1NrdVBqNStYSGl4QW1MK3d3R0F4TW1UT0Rnd1lOSWtrVG56cDFwMXF3WnI3MzJXcUdyd01uSnlRd1pNb1NFaEFSbFc3bHk1WGp2dmZlNGYvOCtzMmJOSWpzN0d3Y0hCekl5TXJoejV3NEJBUUZzMnJTSnBLUWtacytlemRTcFV5MmVZK25TcFZoWldWazB2b3psTlJvM2JtemloYzJ2dEd5cHBteFdWcGFpakJrWkdhbUVlT1gxSGg4L2Zwd1BQdmdBeUZXWE5TNCtHTlV3cTFXclJxTkdqUXE4TGtZTUJvTVN3bjNqeGcwbDlPdkNoUXNzVzdhTXhvMGJNMlhLRkZKU1V0aS9mei9uejUvbnl5Ky94TlBUVStuRDI5dGJVWGpldkhtell0REh4OGV6WU1FQ1pGa21PanFhb1VPSGN1alFJWktTa3BSanYvLytlOTU2NjYwQ1gyUWZ0UlpwVVdyMmZ2NzU1MXk3ZG8zOSsvY3JPZUtWSzFjMjg1N2Z1WFBua2VyS0ZvWXgveEF3UkVkSFAvVEQxS1JKRTI5SmtyWUFkWUJNWUhSa1pPUnFRUGJ4OFNteUNKYmcyYVFvQm1OZUxCbTUrZlB0bnhZbE1SZkJzNHRhclg0c0pkSktBaUdDOVd4U2ZGVUVnVUR3cjBXVzVSUW9HUU80b0hEampJd01KaytlcklnOXZmYmFhK3pkdTVmSmt5ZlRwMDhmRGg4K1hHQ2Y1Y3VYWjlLa1NWaFpXZUhzN014Nzc3M0g4T0hEMmJKbEM2dFhyeVk3TzVzZVBYb1FGQlNrbkt0OCtmS0swbU5vYUNnalJveFF3bmJ6VWxBb2JHWm1waUpFY3ZYcVZaTmozZHpjT0hEZ0FIdjM3bVhidG0wbTRZVkdJaU1qRmNOUHI5ZWJsQzR5MHJoeFkwV0k2c2FORzhUR3hoSWJHNHRXcThYR3hvWlJvMFlWZUQyTm9ieTNiOS9teUpFanhNVEVLUHNjSEJ3WU5HZ1FPM2Z1eE1uSmlaWXRXN0pwMHlhbHpNYmR1M2ROd3RVZ045Zk9LR3oxN3J2dktxdnRIaDRlaXNEVjJyVnJpWW1KVWJ3b0w3LzhNclZyMStidTNidE1uRGl4UU9FcFkxaXdwNmVuNHRrMi9tYzBVS2RObTJhMno1TFlWVjd5Q2lCZHUzYU5jdVhLTVgvK2ZLWFBwS1FrNVpvYS8zdGN4aStRdDQ1bkNnOVJ0eGVRZkgxOVIwbVNkSnhjNC9jdnZWN2ZOREl5Y2xXZS9nNlV0cnhXZ1dYMGVqM0xseTluNWNxVnl2TWFIaDVPZEhUMFV4NlpRQ0I0Vkx5OXZhbGR1L1pSbFVvbFJMQ2VJWVFIV0NCNHZyZ1BLR0hGSlVsV1ZoWTdkKzdrbTIrK1VkUW5lL1hxeGZ2dnY0K3RyUzA3ZCs0a0xpNk8wYU5IMDdScFU4YVBINCs3dTd0WlAzNStmc3lmUDUrLy92cExLWDBCdWNyQzQ4ZVBwMDJiTnV6WXNVTnByOWZyR1Rac0dLZE9uVUtqMFhEOCtIRjY5ZXBGbno1OStPQ0REeDZvN3JsMjdWcmxlaVFsSmRHL2YzOUZOZGpLeXNyRWM2SFg2N2w1OHlZNU9UbUtpdWEyYmRzQTZOaXhJemR1M0ZCZWVoTVRFOW0rZlRzdnYvd3lsU3RYNXZ2dnYrZjY5ZXNtWGxKSmtxaFlzU0o2dlo3bzZHaXFWNit1R0hXeUxMTnExU3ErKys0N0lOYzdQbTdjT0NXWHRrdVhMb3diTjg3TXMvTFNTeSt4Yk5reWhnNGRTcnQyN1RoejVneVNKTkdzV1RPU2s1UDU5Tk5QTVJnTWxDdFhqdjc5KzdOcDB5WmxMTys5OXg0N2R1eEFxOVVxNGpScXRacng0OGVUbXBwS1lHQWdKMDZjWU5pd1lRUUZCWm1wSzQ4Yk40NFBQL3pRckx6U2c5aTllM2VoKy9PV0JhbFpzeVpMbHk2bGV2WHFTc2oxeHg5L2JCYWFIaHdjelByMTY0czFqcUtTNS9rcFdqMm5QUGo2K2xhUVpYbWRMTXZHUXNrcmJHMXRQLzV2U1NTRnlNaklqaHFONW1HTWE0QUN5M1g5R3ludGM5bXlaUXZmZnZzdEFGRlJVU3hidG96OSsvZHorZkxsUWtOMS93MVkwandRRkkzU2Z0OFdoMmRwTHNVbElDQ0FnSUNBbFpJa0hYbmFZeEdVSE1JQUZnaWVJeVJKU2dRS3JORmFYTFJhTFNkUG5pUThQSndEQnc0bzRoV09qbzZNSFR1Vzd0MjdBekIxNmxSNjllcEZVRkFRTVRFeG5EeDVrbjc5K3ZIdXUrL3kvdnZ2SzBicWpSczNtRFp0R3BHUmtZcUFscjI5UGYzNzk2ZFJvMGFFaDRlemMrZE8vdnp6VHlEWEtEYm1IQzlldkpnSkV5Wnc1TWdSc3JPenFWeTVzb254dTJuVEpuYnQyc1UvLy93RDVJcDNoSVNFS0RuRkRSbzA0UHIxNnlRbkozUCsvSGtBWW1OamFkT21EV3ExbXB5Y0hOTFMwakFZREt4WXNZTHExYXVqMFdnVWorODc3N3lEbDVjWEV5ZE9KQ0lpZ3ZUMGRHYk1tQUhrNWtDWEwxOGVSMGRIcksydEZhVnBZeGgzVmxZV1ZhdFdWWXhwblU1bjRrVzNzYkZSampHeWE5Y3V3c1BES1ZldUhEWTJOdVRrNUpDVmxVVnFhcXJTYnNPR0RVcGJ5TTJ6Q2dnSVlOV3FWWGg1ZWRHaFF3ZWxQd2NIQjV5ZG5lbldyUnRidDI1VmpNdHg0OGJoNnVvSzVCcWFYMzc1SldmUG5xVlhyMTZzV0xHQ0prMmFLSDA0T3p2ajdPeGN6THZvd2ZUbzBZTkRodzVSdTNadHZ2NzZheVU4MGlnd1ZxWk1HYVZ1WkhwNk9yTm56MWErdzhkUkh6WFA4Mk1lYWxBSVBqNCs3V1ZaM2doVWxXVTVXYVZTRGRGb05OdEtlbndwS1NtODg4NDd0R3ZYam9DQUFBd0dBek5uenFSaHc0Wks2WlRZMkZpcVZLbFNvQ3JybzVKZjRYekhqaDE0ZVhuaDd1Nk9YcTlIbzlIUW9rV0xmOFZjQ3NOZ01MQnAweVk2ZGVxRXA2Y25TNWN1cFUrZlBpUWtKREJpeElnblBwN2lrcHFheXZEaHcybmR1alg5K3ZWVHJ1R3RXN2VZT1hNbWpSczNKakF3c0ZoOWhvU0VzR1hMRmo3NjZDUGF0bTFiNU9OMjc5N056ei8vVE0rZVBYbjExVmNmMmVBNmNPQUFQLzc0SXdFQkFVVVdQM3FXN3R0bmFTNENRVWtqREdDQjRQbmlES0RrckQ0S1I0NGNZY0tFQ1huRFFiRzJ0dWF0dDk1aTJMQmhTcTFXSS9YcjEyZmp4bzBFQndlemZQbHlkRG9kNjlldng5UFRVeEd4cUZxMUt0V3JWK2ZreVpPbzFXcDY5T2pCa0NGREtGKytQTGR2MzJiczJMR0swV05yYTh1a1NaT1UvdTN0N1ZtMGFCRnIxcXhCclZiVHAwOGZrL1A3K2ZueDFWZGZLWi8vL3Z0di92NzdieUEzaDNUKy9QblkydHJ5N2JmZnNuMzdkaVcvTkwrMzNOM2RYUkVtU2s1T3hzN09qa3FWS2lsbGVwWXVYY3Jldlh2NTRZY2ZPSHYyTExJc2s1bVp5ZlhyMXd1OW5qMTY5REJSMHpZdUp0U3FWWXRseTViaDdPek05dTNiQ1EwTjVkeTVjMG9lNm9QVW5LdFZxNmFJbGxoWldmR2YvL3lIOXUzYlU2VktGYnAwNmNLOWUvZVVHcitRSzVMMXh4OS9jUDM2ZFlZT0hVcXZYcjJVdm5yMzdrMVdWaGFMRnk5bTRNQ0JKc2J2Z3pCNnZoOG1UN2hWcTFiODMvLzlINisvL3JwSmJxQXgzRFF2am82TzJOdmJLeldlaXlPb1VsVGk0dUlBa0NUcFRGSGErL3I2MmhnTWh1bkFSSExMRC82dTErc0hSRVZGWFN2b21DWk5tblI4R0JFc2c4SEExS2xUdVhYckZ2djM3MWZVZHYvNjZ5OHFWYXFFVHFjak9EaVlWYXRXMGJselo2Wk9uVnFzL292S2pCa3owT3YxREJnd0FFOVBUOWFzV1VOaVlpS0xGaTFpNjlhdFJFUkVzR2pSSWhQRjJDYzFGNTFPeCszYnQwbE1UT1R5NWN1Y1AzK2VreWRQOHMwMzN4UW84Qk1WRmNXUFAvNklnNE1ERXlkT1ZLSWNkRG9kbFNwVm9tL2Z2a3A1cnFWTGwrTG01cVpFVVJpNWVQRWlQLy84TThuSnlWU3ZYcDErL2ZxWjNNOTVmOC95NCszdGJmS2JGaGdZU0VwS2lva0FZWDZNdGI1YnRXckYyTEZqTGJiNTg4OC9PWC8rUEFhRGdXSERoaW5iYld4c09ISGlCR2ZPbktGMzc5NW1ZbnFGa1pDUXdPWExsOW00Y1dPeERHQmpmVjY5WGwvb2ZaR2ZxVk9ua3BhV2hvMk5qY20xdUhyMUt1Zk9uZVBXclZzbXFTa0dnNEdjbkJ3YU5HaWdxUFliS2MzM2JYRXB6WE41bUdmd2FTRkVzSjVOaEFFc0VEeEh5TEo4VnBJa0xsNjgrTWg5dFd6WmtxKy8vcG9QUHZpQWN1WEs4Y1liYjlDelowOHp3emN2S3BXS0FRTUcwTHAxYXlaTm1tUmkvQnFaTkdrUzFhdFhwMHVYTGlaL0NDdFVxRURMbGkySmlZbWhiZHUyOU92WHp5d0VWNlZTbWJ6RTVjWE56UTF2YjI5cTFLaEJreVpONk55NU0rdlhyMmYzN3Qwc1g3NmNpaFVyQWpCNjlHaEdqaHhKYkd3czE2OWZSNnZWWWpBWWtHVVpXWmFwWGJ1MjBxZS92ejh2dlBDQ3lZS0NVZlNyYytmT3BLU2tFQk1UUTJKaUlzbkp5V2kxV3FYOGs3RS9vNmMxNzNWUXE5VjgrZVdYakIwN2xqbHo1aWpYOUoxMzN1R2RkOTRoSXlPRFM1Y3VjZTNhTlpLU2traEpTVkhxRnR2YjIrUG82SWlUa3hNdnZQQ0MyVFdDWEtWVmdJa1RKMkpyYTB1elpzMFVUM3JGaWhXWk8zY3VKMCtlVkhLcjh6Snc0RURxMUtsVDdMcXJSbU0xNzRKSmNjaGYvc05nTURCbXpCZ2dkM0VsTDMzNjlLRmN1WEkwYnR6NHNkU0hOUnJBUUpIcU9jbXkvTFlrU1pNQWd5UkpVMnZYcmoxcjY5YXQrc0tPa1NTcDJDSllzaXl6WU1FQ0RoMDZoSjJkSFd2WHJzWEZ4VVZaRElpT2pxWnIxNjRrSnlkalkyTkRlbnI2WXd0dFBIWHFGQWtKQ1F3Y09KQ01qQXl1WDcrT3M3TXpMVnUySkQwOW5hTkhqekp4NGtUV3JGbGpVZnltSk9hU21wcktGMTk4b1N3VXBhYW1jdnYyYlpPYzhyeDgrZVdYRnRXRGRUb2RNMmJNSUNFaGdURmp4cGlFK052WjJiRml4UXBGZlg3dzRNRjA2dFNKQ2hVcW1MVDcrKysvR1RKa2lFbisvTjY5ZXdrT0RsWkU4ZmJ0MjFmZzlaUWt5Y1FBdm5YckZuZnUzREV4Z05QUzBsQ3BWTW8xTU5aWnR6VGYrL2Z2czN6NWNrWGwzZDdlbmpsejVsQ3ZYajI2ZCs5T3VYTGw2Tnk1TXp0MjdPRDQ4ZU5tZGJZaFZ6anY2NisvTnR0dVhEeU1pb3BpL2ZyMVNKS0VWcXRGcTlXU2taRkJ6Wm8xelo3bnZYdjNLdm9HZG5aMnpKbzF5K0oxVUt2Vkppa1JrRnZuUFRrNVdZbXV5VXZWcWxYUjZYUW1wZGVNMThXU3Q3STAzTGNsUldtWVMwazlnMDhUSVlMMWJDSU1ZSUhnT2NMT3p1NXNWbFpXM2hmNFI2SkJnd2I4OU5OUFZLeFlzVmlocGk0dUxxeGZ2OTVpalZ4cmEydXpWWGtqOCtiTmUraTZyaXFWU3NuVE16SjgrSEFDQXdQTjhvU3RyS3lvVzdldUlseFZHSDUrZmdVYVdVNU9UalJyMW94bXpab1ZlN3hPVGs0RmxndHljSENnUVlNR05HaFFVRW5ab3VIdjcyOXhlNzE2OWFoWHIxNkJ4eFhYcUpSbFdhbkRYTFZxMVdJZFd4QXFsY3JNdzJiRXpjM3RzWWFmNWxsQUtwSUhPREl5Y3F1UGowOXJsVXExNWVUSmswZUthTlFlOFBQejYvRGdacm5vZERwbXpackZ6cDA3Z1Z3aklpa3BpZDI3ZDNQczJERWdOOGZkeWNtSndNQkErdlRwUTFwYTJtTjU4ZjdubjM5SVNFakExOWNYZDNkM0lpT25iRWZzQUFBZ0FFbEVRVlFqa1dXWjVzMmJvMUtwNk55NU03R3hzWHozM1hkczJMQkJFYlVyNmJsb3RWckN3c0tRSkFrN096c2NIQnlvVUtFQ0hoNGVWS3hZVVJGZnExU3BFaFVxVkZCS2YrWC9MZnZtbTI5SVNFakEwOU9Udm4zN21zMDMvM2t0M2VQejU4OUhwOVBSdkhsei9QMzlDUWtKNGZ6NTgvend3dzhNSFpwYkFldjc3NzgzTys3enp6L244dVhMWm5YVXQyL2ZibWJzR2ErM3BkcmwrY25KeWVHbm4zNVNQcDgrZlpyVHAwK3pjK2RPd3NMQ0tGdTJMQ2RQbmdSeURmTjkrL2FoMVdweGMzTmo1TWlSUUc0MFIyRkdPK1I2dy9PVFB4ejU3dDI3SmthUE1jWEZFZzRPRG1ZRzhKWXRXMGhKU1dIMjdObUZqc1ZJaFFvVkdEZHVuTm4yMG5MZmxnU2xaUzRsOVF3K1RieTl2WW1KaVRsNjVjb1ZJWUwxRENFTVlJSGdPU0lpSWlMWjE5ZjMydDI3ZDZzbkp5ZVhTS21Kd3RSN0MwT3RWajlRb0NvL0QydjhQbWdjZ3NlTEpFazBidHo0YVEranhEQjYvUFY2L1Y5RlBFU09qSXdjV1p4ekZFY0VLeTB0amNEQVFPTGk0dkR3OE9EQ2hRdElrc1RTcFV2NSsrKy9sZWVtYWRPbUxGbXlCRnRiVzJSWnBsdTNiclJvMFlLWk0yZVcyRXY0dlh2M2xGQmU0Nyt2WGN1TjlMNTQ4YUt5enlqbWxwMmR6ZWpSb3hrOWVqU3VycTRsT2hkamRJVy92MytSamFQOHhNWEZzV0hEQmxRcUZaTW5UMzZvMzZDNHVEaE9uejZObDVjWHk1WXRRNlZTVWFOR0RkNS8vMzBUVmZmOGkwNGFqWWJMbHk5VHQyNWRNNk94T01KVWx0b2F2ZFArL3Y2MGJkc1dQejgvL1AzOTBlbDBSRVJFbUxUTmErUWFJMFh5OXR1NmRXcysrZVFURml4WWdLT2pJKysvLzc1aXdQejAwMDgwYnR4WVVkUmZ0R2lSaVhHajArbVlNR0VDZCs3Y29XUEhqc3lkTzdmQWVUUnYzdHlzbnJ3UldaWWZhSXdic2VUdExFMzM3YU5TbXVaU0VzL2cwMGFJWUQyYkNBTllJSGpPa0dYNU5GQTlPanFhMXExYlArM2hDQVQvS3E1ZnY4N2R1M2NCNGsrZE9uWHZRZTJmQkdYS2xLRlBuejdzMzcrZnp6NzdqRzdkdWlITE1wTW5UeVloSVlGYXRXclJwMDhmNHVQam1UWnRHb0FpbG5icDBxVVM5VUE1T1RrcFFuTnhjWEVtMFNZWEwxNDBTNzh3NW1ZT0dUS2t4T2RpakRDSmlJaXc2TG5OajA2bnc4L1Bqd2tUSmdDNUwrOUJRVUhrNU9UZzZlbkpsU3RYcUZLbFNxRnBIcGFvVmFzV1c3ZHV4Y3JLU2pFYWpXSENaY3FVS2ZDNFZhdFdBU2dlWWlQang0OUhsbVdMK2I4M2J0d3d5eVUyWG9kNTgrWXAyNHpIN2QrL24vMzc5eXZwQkczYnRtWDI3TmtXRndaemNuSk1RcmlONlF3cWxZcXZ2LzZhOFBCd1pkK01HVFA0OWRkZkZTVjJQejgvWEYxZDhmVDBWQVRydEZvdEgzLzhzUkxtZitQR0RUNzY2Q096ODlhdlg1OFBQdmdBZzhGUW9BRmNIT1Y1UzIxTDAzMzdxSlNtdVR6cU15Z1FQQzZFQVN3UVBHZklzcnhYa3FTdWh3OGZGZ2F3UUZCTURoMDZaUHpubnNkNW51S0tZUFhvMFlNZVBYb285WTl6Y25Lb1U2Y09kZXJVd1dBdzBMWnRXLzc0NHc4VEw1bVRreE9qUjQ4dTBYR3JWQ28rLy94ejdPM3RxVnk1TWtsSlNRd2VQQmhQVDAvRm9NdUxMTXRvdFZvVDlmQ1Ntb3Z4NVZ1cjFUNVFoRTZXWmJOODJkRFFVRTZmUGcza3F0eE9uVG9WdFZyTjJMRmpGZEc0b2w2VHZOb0JnRktMKytXWFg3WjRUR3hzTEJxTkJoY1hGN1A2NDhlUEh5K3dsRjFxYXFwRlQyaEJobmJEaGcwNWQrNmNvaGl2VnF0SlMwc3pNWmJoZjJIRGVZWDY2dFdyeDd4NTgxaXlaQWxYcjE3RjN0NmVFU05HS1BYRVgzMzFWVWFOR3NXbVRaczRmdnc0eDQ4ZnAxR2pSb3I2L0RmZmZNT3hZOGNvWDc0OHljbkpCZFpOdHJlM1I1YmxRZzFnNDNkZHNXSkZSWnhQcTlWeStQQmhxbFNwUXFOR2pZQmNiN2FsMUp2U2ROOCtLcVZwTG8vNkRKWUdoQWpXczRrd2dBV0M1d3hyYSt0dGVyMSt5YUZEaDVnMGFWS3B5clVSQ0VvN2VRemdYeDduZVI1R0JBdHlYeUxyMXExcjRzRlRxVlJQVkZnbWI4NzcxMTkvalN6TFpHVmxXUlEyS2xPbURKOSsrcW5GMzZGSG5ZdFJlTzNOTjk5azh1VEpSVHJHbUM5ck1CZ1VZOEVvRkhmcjFpMWlZbUtZTTJjT3RXclZvbW5UcGtYcU16OGFqWWJ3OEhCZWV1a2xzOXhlSXlFaElVQnUrR1grYTdOaXhRclVhcldKQjNqWHJsMnNYYnNXeVBVUTV6V3NqU1hTak55L2Y1OUZpeFlCdWZtM09UazVpcUVEbHNPSkxZVU5yMTY5bXRXclZ3TzUrY2VmZi82NVVoOGRvR3pac2d3YU5JaStmZnNTRWhMQzJyVnJPWFBtREt0V3JXTGx5cFdNR2pXS0dqVnE4TW9ycjlDbFN4YzhQVDFOOHBldlhMbEN6NTQ5c2JhMlZqelBSckd4dkJqRDFDRlhIQ3ovMkcvZXZNbk5temVWeitmUG4yZlpzbVhVcVZQSEpMUzh0TnkzSlVGcG1jdWpQSU9sQlNHQzlXd2lER0NCNERuanhJa1RWMzE4ZkRTM2J0M3lQWC8rZkpHRW5nUUNRVzZ1N1g4TjBwU3NyS3pmSHZQcGlpV0NaZVRDaFF1VUsxY093R0k0cVJFWEZ4ZkdqeC8vOEtNckFxZFBuMmI3OXUxQXJqRno1Y29Wc3pidnZ2dHVnWXR3anpvWG95Zkp5Y21Ka1NOSEt2bUlCVkduVGgzbFBCY3VYRkRxUFM5ZHVsUXBjelp6NWt5MmJkdkdybDI3SHNvQTFtcTF6Snc1RThpdHEyMHBIRGNySzR2ZHUzZGpZMk5EMTY1ZHpmYm5WejJIWEsrd2tiMTc5NXFWZ2N0TGVubzZPM2JzQUZCeVEvTmlIRlBMbGkxWnNtUUp2cjYrSnA1ZkkrKzk5eDRKQ1FuczJiTUhXMXRiRmk5ZWJMR2RYcThuS3l1TDh1WEw4L3Jyci9QdXUrOHFvZUJ2di8yMjBpNS8rSFo2ZWpxUWF4QVpEU2xMSHVDclY2OFNHaHBhNEh3dHNXN2RPbnIyN0dteFB2RFR2bTlMa3FjOWwwZDVCa3NMUWdUcjJVUVl3QUxCYzRnc3k5c2tTZkw5L2ZmZmhRRXNFQlNSaUlnSVkwamZydWpvYU4yRDJqOEt4UkhCeWt0cWFxcVppSkVsSHFZZWMzRzRmLzgrVTZaTVVWNTRhOVNvd2ViTm03RzN0eWNqSTRNZVBYcWcxV29aTkdoUWdYMDg2bHlNSVpkVnExWmwwNlpORDV4elhpK1hNVWZYeGNWRk1YNGhONngzMjdadEpoN0Y0akIzN2x5dVhyMUtseTVkekVLYmpmenh4eDlrWkdUdzZxdXZXaXpWazUrd3NERE9uajFMelpvMXFWaXhJaHFOaGkxYnRoUm9CRmVwVW9WZmYvMlZybDI3b2xhcjhmRHdZTjY4ZVhUcDBzV2tYVjdCTDBzR2trcWxJaWdvaU5PblQzUDA2TkVIamhOZzA2Wk5CUW9QRmhTK25abVpxUmhTbGd6Z1ZxMWFjZURBQWFLam85bTNieDhIRHg1VVFuYlBuRGxEeDQ0ZHVYNzlPbi8vL1RjcWxRb3ZMeSthTkduQ0s2KzhZdFpYYWJodlM0clNNSmRIZVFaTEMwSUU2OW1rNkRLQ0FvSGdtY0hLeW1vYndPN2R1MHRkdUpGQVVGb3g1bTBDMjU3bU9BckQ2TDE3N2JYWDBHZzByRnExaXM2ZE96TnUzRGcwR28wU3Vtako4eWpMTWpxZERwMU9aekZQc3Foa1pHUXdac3dZcmwrL2pxK3ZMOE9IRCtmcTFhdE1tellOdlY3UDlPblR1WFhyRmlOR2pEREpPeXpKdVFDY08zY09nSm8xYTJKalk0T25weWNhamNic1AyTTVvTHo5R091QzU4K2RUVTFOQlhnb0JmMmZmLzZablR0M1VxMWFOU1pPbkZoZ082TW9rYVhhdS9tSmpZM2xpeSsrQUhKRmpNYU5HNGVWbFJVTEZ5N2t5QkhMNytzcWxVcjUzZGZwZEVSSFI3TjgrWEpsdjFIY3lsSzRzU1dXTEZsQ2FHZ28rL2Z2Snp3OFhKbGIrL2J0Q1E4UEp5d3NqRjI3ZHJGNTgrWkN4YXJjM053SUR3ODMrVy96NXMxa1oyZnp5U2VmQU9EbzZHZ2l4QVc1dGRzN2QrN01xRkdqQ0EwTnBYSGp4blR2M3AzejU4OER1UXNFMDZkUDU1TlBQc0ZnTUpDY25FeHdjTEFTTW02a05OeTM0aGtzdXBpWlFQQW9DQSt3UVBBY2N2TGt5ZWdtVFpvY3VYYnRXc3V3c0RCZWUrMjFwejBrZ2FCVWMvSGlSUTRmUGd4dzA5Yldkc2ZqUGw5eFJiQ001SDlwRGdzTFk4K2VQVGc3TzV1RUgxcDZ1WTZOalZWcUs3ZG8wWUpseTVZVmU5d0pDUWxNbkRpUm1KZ1l2THk4bE5JNGtaR1JoSVdGY2U3Y09SSVRFK25Zc2FNaWx2UTQ1bUl3R0RoOCtEQXFsWXI2OWVzWFNlc2diN2tnRnhjWEtsYXN5TGx6NTlCb05QajYrbkx2M2oyQ2c0TUJpaDMrZk96WU1lYk1tWU9OalEyelo4L0cwZEhSWWp1RHdhQVlycFk4bEhrSkR3OW4yclJwcEthbTBxbFRKOTU0NHcwQXhvd1p3L3o1OHhrN2Rpd2ZmZlFSL2ZyMU15dmZkT3ZXTFFENjkrL1BnUU1IOGk3dUVCOGZEMkNtZGgwZEhZMlhsNWRabUhOK2dTK2o0V3h0YlUzWnNtV1Y3WlVyVnk1MFBsWldWaWJ0SVRlUCtOYXRXMXk2ZElteVpjdmk1ZVZGLy83OTZkZXZueEkrM2F0WEx5NWN1TUJycjcyR2w1Y1h2L3p5Q3ovKytDUDI5dlk0T3p0ejkrNWRaczZjcVhnWG16UnB3bHR2dmFXRVdFUHB1Vy9GTTFqNi9ISkNCT3ZaUkJqQUFzSHppU3hKMGt4Z3o3cDE2L0QzOXhkaVdBSkJJYXhidHc0QVdaYm5SVVJFYUIvMytSNVdCRXVTSktwV3JZcXpzek54Y1hHRWhvYWlVcW1RWlptZVBYdFN2WHAxckt5c0hzdnpmdTdjT1lZTUdVSldWaGErdnI1ODlkVlhsQ2xUQnIxZVQ3dDI3VGgrL0RpSmlZbW8xV29HRGh6NFdPZXlZOGNPa3BLU2FOU29FWTZPamtpU1pMRkVFR0JpQ09VOTkvRGh3NWs1Y3liRGhnMmpjdVhLM0wxN0Y1MU9oNnVycTFtNDhJT1lQMzgrZXIwZUt5c3JQdjMwVTJWNzY5YXQrZmpqajVYUDU4K2ZKeTB0RFJjWGx3TExMY1hFeExCNjlXcWw3RkNIRGgyWVBuMjZzcjl2Mzc1b3RWcFdyRmpCb2tXTENBa0pJU0FnZ1BidDIvUFNTeThwZlVDdThkcWlSUXNjSEJ3SURBd0UvdWVCeml1a0JCQWNITXlKRXlkWXVuU3BSVkdzUnlVakk4UGk5aWxUcGdCUXQyNWRWcXhZd2FWTGw5aTdkNjlpQUxkdTNScDdlM3QrK3Vrbk5tL2VyQmhtcnE2dXBLU2s0T0xpd2w5Ly9VVk9UZzdWcWxYam5YZmV3ZHZiVyttL05OMjNqMHBwbXN1alBvT2xCU0dDOVd3aURHQ0I0RGtsTWpKeVg1TW1UWTdIeHNiNkhUMTZsSll0V3o3dElRa0VwWkxFeEVUMjdkdUhKRW0zYzNKeXpPdUlQQjZLTFlLVm5aMU53NFlObVQ1OU9rZVBIbVh3NE1Gb3RWcUdEQm5DK2ZQbmlZK1BKejQrSGljbkorcldyVXRTVWxLQlhybUg4Y1RVclZ1WGNlUEdjZm55WlhyMTZzV3hZOGZRYURRY1BIaVEyN2R2bzFhcmNYZDM1KysvLzJiZ3dJRzR1Ym5oNit1THA2Y25YbDVlMUt0WHIwVG1FaGNYcDRSbXZ2NzY2MEN1Tnlvakk4TmlqcWtSdlY1djhybDc5KzZVTFZ1Vzc3Ly9ucGlZR0ZRcUZhMWJ0MmJTcEVuRnpsVTBpZy9wZERvVDRhbTg2c3VBc3VEUm9FRURpLzJNR2pWSzhSRGIyTmd3ZlBod0JnMGFaR2FBQkFZRzR1SGhRVkJRRU5ldVhXUGh3b1hjdUhHRGp6LytHRW1TbE92UXNHRkR2di8rZThVanJORm91SHYzTG01dWJyUnExUXJJdlJjU0VoSzRmdjA2OSs3ZG8yclZxZ0JNblRxVjVPUms3T3pzVEx6Q2lZbUpBSnc1YzhiRTJERVlET1RrNUpDV2xrYnYzcjFORkxBclZhckV0V3ZYQ0FnSXdOblpHWHQ3ZTZYZjdPeHNzck96U1V0TDQ5U3BVMER1ZDJPa1Q1OCtYTHFVYTVkNGVucmk3dTdPcmwyN09IZnVIUGIyOXZUdjM1OVBQdm1FT1hQbWNPYk1HUUlEQTdHeHNhRnMyYklzWExpUUJnMGFsSXI3TmovaUdTd2RDQkdzWnhQaDhoRUlubU44Zkh6ZUFIWTJiTmlRYjcvOXRsU0dId2tFVDVzWk0yYXdmZnQyWkZtZUdCVVZOZmRKblZkK2tHUnFIaVpNbUVCWVdKakpOa2RIUjRZUEg2NkVWSjQ2ZFlvdFc3Wnc0TUFCREFZRFZsWldUSjgrWFhsQkJUaDc5aXlEQnc5bThPREJqQnc1OHFIR25acWFTdCsrZlJVVlpTY25KN3AxNjBiLy92MnBYTGt5Qnc4ZVpPUEdqVXFOWGNnVmh6SXE4ajdxWEdSWlpzK2VQYXhaczRaTm16WmhaMmZIeXkrL1RLMWF0VXpLN0JneGx0dHAxYW9WaXhjdmZxZzVQeWtTRWhJWVBIZ3dUWnMyWmVUSWtkU29VYVBROWxxdGxwQ1FFT0xqNHhWUHF2RTdybFdyRmlFaElheGZ2NTZsUzVjcXh6ZzRPTEIyN1ZvOFBUMEIrT3l6ejlpeko3ZnNkYTlldlpnd1lRS1E2Mm1PalkxOXFIbE1talNKWHIxNktaLy8rT01QRmk5ZVRGSlNrbUx3R205L1NaS3d0cmJHeHNhR01tWEswTHAxYXlaT25Lajh2YnB4NHdaQlFVSDA2dFdMTm0zYXNHelpNdGF2WDQrZm54L1RwazB6TVRBMUdnMjdkKy9teElrVHVMdTdtNVR6ZWRyM3JSSHhESmJLWi9CZFNaSTJGdWNBSHg4ZkdTQXlNbExZV3FVUThhVUlCTTgza28rUHozR2c2Y2lSSXhrOGVQRFRIbzlBVUtvNGRPZ1FZOGFNUVpLa08zWjJkcldPSERtUytxVE9YUndEK1BidDIzVHIxZzBIQndjYU4yNU1xMWF0OFBmM054TnhndHdjenhVclZuRHExQ2wrK2VVWEhCd2NsRDRDQWdLd3Q3ZG40OGFORHlYMFpHVHYzcjFFUmtiU3NtVkxXclJvWVZIYzV1Yk5teHc5ZXBTa3BDUSsrT0NERXAwTDVIcGIxV28xQm9PQkFRTUdVTE5tVGViTW1XUFd4ei8vL01QY3VYTnhjM1Bqd3c4L2ZPZzVQeWt5TWpKTTVsbGMwdFBUQ1EwTnhjSEJnVzdkdW5IMzdsMHVYNzVNdlhyMStPV1hYL0R3OENoU2p2T1ZLMWRRcTlXS3AvWkJJYjJ5TEpPZG5VMXFhaXBPVGs0UHZMK01lYVdXU2lzOWlEMTc5dUR2NzIrVysvd2dudlo5SzU3QlV2c01DZ1A0R1VOOEtRTEJjNDYzdDNkOWEydnJreXFWeXU3YmI3OHRNUFJPSUhqZStPZWZmK2pkdTdlY2twSWlBZDBpSXlPTFYyejBFV2pTcEVuSGxTdFg3aStPQ05hOWUvZVVtcDFGSVRrNTJld0ZPekl5a3BvMWF4YVlmL3FrS0ltNUNBUlBHdkVNUG52UDRIOUZzTDdldVhQbnZPS0lZQWtEdUhRanZoU0JRSUN2cis5UVdaYS9xVmF0R3NIQndSWlhlUVdDNXdtRHdjQUhIM3pBeVpNbkFSWkZSa2FPZVpMbk43NDhGVmNFU3lBUUNBUWx4NVFwVTlpOWV6ZkF1NUdSa1VYMkFnc0R1SFFqRXY0RUFnRWFqV1l0c0NVeE1aRXBVNlk4c0ZpOVFQQXNJOHN5aXhjdk5ocS9tcFNVbElLTHRqNCtEdmo1K1pWNHAzcTludVhMbDdOeTVVb3lNek9CM0hJNjBkSFJKWDR1Z1VBZytMZmo3ZTFON2RxMWo2cFVLaUdDOVF3aFZpVUVBZ0VBelpzM2Q4ck96ajRKZUxScTFZcDU4K1lWVytsVUlQaTNZekFZV0xod0ljSEJ3VWlTbENMTHNtOWtaT1RGcHpHVzR1UUFGNVZObXpieDFWZGZBZURyNjh1eVpjdVlQbjA2bHk5ZlZtcmNDZ1FDZ2NBRWtRUDhqQ0U4d0FLQkFJQS8vL3d6eGNyS3FnTnc4WTgvL21EdzRNRW01VG9FZ21lZGxKUVV4b3daWXpSKzcrdjErbzVQeS9oOUhCZ01Calp0MmtTblRwMFlPWElrR28yR1BuMzZzSGZ2WHZ6OS9aLzI4QVFDZ1VBZ2VDS0lPc0FDZ1VEaHhJa1RWNXMwYWRKR2txUWRNVEV4dnYzNjlXUFlzR0gwN3QzYm9vS2tRUEFzSU1zeWUvZnVaY21TSlNRbEpRRmMxZXYxYjU0eUZoMTlDalJwMHFUam4zLytTWEZFc0l4RVJVWHg0NDgvNHVEZ3dNU0pFNVZuVjZmVFVhbFNKZnIyN1V2RGhnMEJXTHAwS1c1dWJrcHBFeU9abVpsb05CclMwOU9wVTZjT05XdldORHRQUkVRRWh3OGZKaXNyaTFkZmZaVTJiZHFZdFFrTURDUWxKYVZRbFdCWmx0SHBkTFJxMVlxeFk4Y1dlNzRDZ1VEd3VQaXZDRmJMWnMyYUhTMk9DSmFnZENQYzhnS0J3QXgzZDNkYkp5ZW5CY0FJZ0dyVnF2SDIyMi9UdFd0WEtsV3E5SlJISnhDVURDa3BLZXpidDQrZmYvNlptSmdZNCtaUVcxdmJRUkVSRWNsUGMyd1BLNEtsMCtubzNiczNDUWtKakJremhnRURCcGpzejhqSXdNN096cVNHYW9VS0ZVd1d1QzVkdXNTSEgzN0lyVnUzbEczLytjOS8rT2lqajVUUE0yZk9aTnUyYlNaOWQrL2VuYzgrKzh4a1c3ZHUzYmh6NTQ2SkFaeVdsb1pLcFZMS3BSZ01Cckt6cytuVXFSUFRwMDh2MW53RkFvSGdjU0pFc0o1TmhBZFlJQkNZY2ZIaXhTemdveVpObW15U0pHbEJZbUppaTJYTGxyRnMyVEpjWEZ4bzFLZ1IxYXRYeDhuSkNVZEh4d2ZXZnhRSW5qYXlMSk9abWNuOSsvZEpTa3JpN05telhMaHdBWVBCWUd4eVFaS2tUelFhelhhZ3hITnZINElEZm41K0hZcDcwRGZmZkVOQ1FnS2VucDcwN2R2WGJILysrckZWcTFZMStTekxNbE9tVE9IV3JWdTg4Y1liVkt4WWtjMmJON051M1RyOC9mM3g4dkxpeUpFamJOdTJqZkxseS9QcHA1K2kxK3NKQ2dwaTI3WnR0R25UaGxkZmZWWHBiL3YyN1lxeGJjVFgxeGQzZDNjMmI5NXNzajNQZHlFUUNBU2xBbTl2YjJKaVlvNWV1WEpGaUdBOVF3Z0RXQ0FRRkVoVVZGUUUwTEpwMDZadERBWkRJTkF6UGo3ZUlUNCsvbWtQVFNBb0NYS0FQWklrclFWKzFXZzBwVWIrUERJeXNxTkdveW1XSVI0WEY4ZUdEUnRRcVZSTW5qd1pLeXVyWXAvM3p6Ly9KQ1ltaHZidDJ5dmUyS3lzTElLRGd6bHo1Z3hlWGw2RWhZVUJNSFRvVU5xMWF3ZEFmSHc4SzFhc0lDSWl3c1FBem0vOEZrWngyZ29FQXNHVElDQWdnSUNBZ0pXU0pCMTUybU1SbEJ6Q0FCWUlCQTlDUG5ueVpEZ1E3dXZyTzBTVzVVYVNKRFdYWmZrbFdaYkxTNUxrOUxRSCtBelMvNy8vMy9SVVIvSHNrU0hMOGgxSmt2NEJUa3FTcE5Gb05CbFBlMUFsZ1N6TEJBVUZrWk9UZzZlbkoxZXVYS0ZLbFNwVXFGQ2hXUDNVckZtVHp6NzdqRWFOR2luYmtwTnpvOEdOOWNIL215ZE5yVnExbERhMnRyWUFwS2VuSzl2R2p4K1BMTXNXODM5djNMakJwRW1UVExibDVPUUFNRy9ldkdLTldTQVFDQVNDNGlBTVlJRkFVR1QrNnlIVC9QYy93V1BDeDhlblAwQmtaT1NBQjdVVlBKc1VWd1FyTkRTVTA2ZFBBeEFiRzh2VXFWTlJxOVdNSFR1V2dJQ0FJcC8zcFpkZW9udjM3a0N1eU5VZmYvekIzcjE3Y1hCd29FV0xGZ0E0T2VXdWVVVkZSZUhuNTRjc3k0U0hod1BnNnVxcTlIWDgrSEhTMHRJc25pYzFOWlY5Ky9hWmJUY2EyUUtCUUZBYUVDSll6eWJDQUJZSUJBS0JvSlFoU2RMK0R6LzhzRWdpV0FhRGdWV3JWZ0c1bnRobXpacHg2OVl0WW1KaW1ETm5EclZxMWFKcDA2YkZIa05lMGF1ZVBYdFNybHc1QUpvM2I4NysvZnRadTNZdE4yL2VKREV4a2Fpb0tBQTZkUGhmMnZLS0ZTdFFxOVVtSHVCZHUzYXhkdTFhSU5kRC9QTExMeXZ0YzNKeXlNcktLdlk0QlFLQjRIR3hkZXRXZHUvZVBSdzRBZ2dEK0JsQkpOd0lCQUtCUUZENk9PRG41MWVraGhjdVhPREdqUnRBYmxtanhZc1hFeHdjckhoeWQrM2E5VkFEQ0FvS29sT25UZ0FFQndkejhXSnVTZVMzM25xTGpoMDdvdGZyMmJGamgyS2t0MnpaRWhjWEYrWDQrdlhyNCtIaFFhMWF0WEIxZGNYVjFaWGp4NDhyKy9mdTNhdHNkM1YxeGQzZG5mcjE2ei9VV0FVQ2dlQng0TzN0VGUzYXRZK3FWQ29oZ3ZVTUlReGdnVUFnRUFoS0daR1JrUjFYcmx4WnBMWXBLU2tBdUxpNDRPdnJxMnczaWxIZHZIbnpvY2JRdVhOblpzMmFSZWZPbmRIcjljWlNJS2hVS3ViT25jdlhYMy9Od0lFRGxmYnZ2Lzkrb2YyRmhZVng5dXhaYXRhc2lhK3ZMMmZPbkdITGxpMFBOVGFCUUNCNEVnUUVCTEIxNjlhVkowK2VGQ0pZenhEQ0FCWUlCQUtCNEY5TXhZb1ZBZlA4MmRUVVZBREtseTlmNUw1Q1EwUHAxNitmaWFmV3c4TURBSzFXYTlLMldiTm1TbG1sVjE5OXRWRHZiV3hzTEY5ODhRVUFRNFlNWWR5NGNWaFpXYkZ3NFVLT0hCSHZsUUtCUUNCNGNnZ0RXQ0FRQ0FTQ1VvWlJCS3NvdUxpNFVMRmlSYzZkTzZlRUk5KzdkNC9nNEdDQVl1WC8ydHZiRXhNVHc3Smx5MGhMUzBPbjAzSGd3QUhnZjRhd2tmVDBkSUtEZzFHcFZJd1lNYUxBUHNQRHd4azJiQmlwcWFsMDZ0U0pOOTU0QXk4dkw4YU1HVU5PVGc1ang0N2wrKysvUjYvWEYzbWNBb0ZBOENRNGZmbzBNMmZPYk5tc1diUGFUM3NzZ3BKRGlHQUpCQUtCUUZES0tJNElsaVJKREI4K25Ka3paekpzMkRBcVY2N00zYnQzMGVsMHVMcTYwcVZMbHlLZnQyM2J0bmg0ZUJBZEhVMm5UcDFRcTlXa3BLUlFzMlpOT25mdWJOSTJPRGlZbEpRVXVuYnRpcnU3dTFsZk1URXhyRjY5V2xHSTd0Q2hnMUpiR0tCdjM3NW90VnBXckZqQm9rV0xDQWtKSVNBZ2dQYnQyL1BTU3k4VmVjd0NnVUR3dUJBaVdNOG13Z01zRUFnRUFrSHBvOGdpV0FEZHUzZm55eSsvcEdIRGh0eTlleGVWU2tYcjFxMFZKZWFpWW1WbHhmTGx5M250dGRkUXFWVGs1T1RRcVZNbnZ2bm1HK3p0N1pWMjkrL2Y1L3Z2djhmR3hvYmh3NGViOVROcTFDajY5ZXRIZUhnNE5qWTJqQnc1a3JsejUySmpZMlBTTGpBd2tJVUxGMUt4WWtXdVhidkd3b1VMMmJScEU3SXNGM25NQW9GQThMZ1FJbGpQSnRLRG13Z0VBb0hnU2VMajR5TURSRVpHaXQvbzV4ajVYMndGSmlRa01IandZSm8yYmNySWtTT3BVYU5Hb2UyMVdpMGhJU0hFeDhjelpjcVVKelJLZ1VBZ0tCTHZTcEswc1RnSGlML2pwUnNSQWkwUUNBUUNnYUJFcVZtekpxR2hvWXBJMW9Pd3Q3Zm4zWGZmZmN5akVnZ0VBb0ZBaEVBTEJBS0JRRkRxS0k0SVZtbWxxTWF2UUNBUWxGYUVDTmF6aVRDQUJRS0JRQ0FvWlJoRnNBUUNnVUR3OU5pNmRTdmJ0bTBicnRmclgzbmFZeEdVSENJRVdpQVFDSjR5UGo0K2M0SEJRQVZabG0vbDJYNUxsbVc5SkVrVmdEdXlMTytJaW9wNjcybU5VL0JFT2VEbjU5ZmhhUTlDSUJBSW5tZTh2YjJKaVlrNWV1WEtGU0dDOVF3aEVyTUZBb0hnS2RPa1NaUFhKVW5hVllTbTcwWkdSaFpMaUVQdzcrWGZMSUlsRUFnRVQ0cU1qSXpIblhJaFJMQ2VNVVFJdEVBZ0VEeGxkRHJkQVVEM29IWUdneUgwQ1F4SElGQ1lOV3NXeTVZdFV6NXJ0VnF6YlpaSVRFd2tJeVBqY1ErdlNNaXl6Sm8xYTRpTGl6UFpucEtTd3BJbFM3aDQ4ZUpUR2xuUjBldjFyRnk1a3FTa0pHVmJWbFlXa3laTll1SENoVUN1RVRCcDBpU1RXc3Y1U1U1T0ppWW14bXk3d1dBZ0tDaUk5ZXZYazVtWldmSVR5SU5lcitmeTVWeG4ydEtsUzVWekdzZjErKysvRXg0ZWpsYXJMWGJmeWNuSkxGMjZsRzNidHBYb21Bc2pQRHljdDk1NmkyWExscEdXbG1heWIvWHExVXlmUHAxejU4NDlzZkg4VzhpL3ZyZGp4dzVpWW1MUTYvWG9kRG9pSWlLSzFFOUtTZ285ZXZSZzd0eTVYTHAwaVlzWEx6Sm8wQ0RtejUrdnRJbU5qU1VsSmFWRXh5LzRkeU5Db0FVQ2dlQXBFeDBkcmZQeDhma1JHRkJRRzFtV2Q1MDZkZXJlRXh5VzRDbGlGTUZxM3J4NXNZOWRzbVFKOXZiMnZQZmVvMGZMLy9UVFQ5U3FWWXVQUHZvSUFHdHJhN050K2JsMjdSckRody9uaFJkZVlNV0tGYnp3d2dzWURBWW1UNTVzMXJaOCtmS01Iei9lYkh0bVptYWhocHdsdkwyOTZkT25qOW4yMjdkdnMzTGxTbjc0NFFkQ1EwT3h0YlVGSUNZbWh1KysrNDZOR3pmeTQ0OC80dXJxV21EZlBYdjJ4TkhSRVVrcTJKbnowa3N2TVh2MjdNZlN4M2ZmZmNlYU5XczRjZUlFYTlhc1FhVlNZV05qdzc1OSs2aGZ2ejZBOHJsMmJjdGFQZGV2WDJmWXNHSElza3h3Y0RBdnZQQ0NzaytsVXJGOSszWUFCZzRjV09ENElMZDJjMHBLQ3RiVzFnWE9SWlpsZERvZHJWcTFZdXpZc1NiYng0d1p3MTkvL2NXNmRldll1SEVqMWFwVm8xeTVjc3ljT1pNUFAveVFDeGN1c0gvL2ZxWlBuODRiYjd4UjZGanlvOVZxV2I5K1BXM2F0S0Y3OSs0UGJOK2pSdzhjSFIxUnFRcjJCOG15VEU1T0RnMGJObVRTcEVrbSszSnljbGkrZkRuWHJsM2o5OTkvUjVabERBWURPcDJPZXZYcXNYSGpSdExUMDhuT3pzYmQzUjJEd1VCV1ZoWnQyN2FsYnQyNkpUYU8yTmhZMXExYlozWk03OTY5YWR5NHNmTDVVYjY3a21iR2pCbm85WG9HREJpQXA2Y25hOWFzSVRFeGtVV0xGckYxNjFZaUlpSll0R2dSTGJOR2xoY0FBQ0FBU1VSQlZGdTJMTEFQZzhIQTFLbFR1WFhyRnZ2Mzc4ZmYzNTh5WmNydzExOS9VYWxTSlhRNkhjSEJ3YXhhdFlyT25Uc3pkZXJVWW8vejlPblQ3Tml4bzJXelpzMk9uamh4NHRLanpGbFFlaEFHc0VBZ0VKUUNKRW42U1pibEFnMWc0S2NuTmhqQlU4Y29ncVhSYUlwMTNKWXRXL2p1dSsvdzlmVjlLQU40M0xoeFpHUmtZR1ZscFd4TFNrb3lNM2J6YnN2SnlVR1NKRmF1WEFsQXBVcVZxRldyRmtlUEhtWEVpQkdzWHIwYU96czc5dTNiWjNZK0R3OFBpK013R25OcXRWcXBJUndYRjBlNWN1VjQ4Y1VYaVl1TG8weVpNbFN1WEpuczdHd1NFaElBTEJyQXhuMWR1blJSakYrQUkwZU9BTkMxYTlkQ2pWK0ErUGg0N08zdFRRd1VXWlpKVDA5WFB1ZjlkMG4zTVdEQUFQYnMyY1BwMDZmNThzc3Z1WDc5T3ZiMjlrQ3V0ejJ2UVhUMzdsMisrT0lMc3JPemFkR2lCWjA3ZHdhZ1NwVXF1THE2RWhFUndkU3BVMW0wYUpISk9kUnFOV1hMbGkzVUNBTzRkZXNXZCs3Y01UR2kwdExTVUtsVVNoaXF3V0FnT3p1YisvZnZteHdyU1JJOWV2UWdJaUtDVHo3NUJFbVNzTEt5SWpnNEdMVmF6WnR2dnNsNzc3MkhnNE1EL3Y3K2hZN0RFalkyTmliL2Z4RHg4ZkZGN3J0cTFhb21udzBHQXpObnp1VFNwVnliNk5LbFM4cS84N043OTI2VHo5V3JWemN4Z0I5bEhBQW5UNTYwK0h5MWJ0M2F4QUIrbE8rdXBEbDE2aFFKQ1FrTUhEaVFqSXdNcmwrL2pyT3pNeTFidGlROVBaMmpSNDh5Y2VKRTFxeFpnNWVYbDlueHNpeXpZTUVDRGgwNmhKMmRIV3ZYcnNYRnhVV0pMb2lPanFacjE2NGtKeWRqWTJORGVucjZRNFZLYjkyNmxkMjdkdzhIamdEQ0FINUdFQWF3UUNBUWxBTFVhdlhlckt5c2RNRFJ3bTY5alkzTjlpYzlKc0ZUcGRnaVdLR2hvU3hZc09DUlRob2JHOHVkTzNkTURJak16RXlPSFR1R282T2p5YmF6Wjg4Q3VRWnczdlpxdFpvRkN4WXdZc1FJSWlNaldiMTZ0ZUpWOVBiMjV0dHZ2MFd2MStQbjU0ZTF0ZVhYRU9QTHVhMnRMVzV1YmtDdUFlenM3SXlibTV0aUFMdTV1WkdlbnE0WXVYbEpTa3BpMGFKRkpDWW1BbkRtekJrbVRackVDeSs4d1BqeDQ5bXpadzhBa1pHUkRCbzBTRG11VWFOR2pCczN6cVN2NDhlUG14aUdpWW1KVEowNmxhaW9LTXFXTGN1UUlVTjQrKzIzQzcyMmo5S0hXcTFtOHVUSkRCMDZsSnMzYnlyR084QzllL2RNakorN2QrL3l5eSsvQUZDaFFnWEZBRmFwVk15YU5ZdUFnQUFPSHo3TTRjT0hhZDI2dFhLY1NxVXkrWTRMWXZ2MjdXWkdzcSt2TCs3dTdtemV2TmxrdThGZ01QbWNuSnhNU0VnSUJvT0JoSVFFWkZrMk1ScURnb0s0ZXZVcTVjcVZZOXEwYWNwMloyZG5Qdm5ra3dlT3piaHc4eUFqM2toNGVEZ09EZzRtQ3o2K3ZyNTRlbm9xYzVGbG1lenNiSEp5Y2t5T25UdDNMcUdob1ZTcFVvVnZ2dm1HclZ1M3NtSERCcG8yYmNySmt5Y0JhTm15SlRObXpDQTBOSlNGQ3hkU3MyWk5GaTlleklzdnZsaGk0d0NVOFBFWk0yWlFxMVl0Wlh2MTZ0Vk4yajNLZDFlUy9QUFBQeVFrSkNqbmpveU1SSlpsbWpkdmprcWxvblBuenNUR3h2TGRkOSt4WWNNR2dvS0NUSTdYNlhUTW1qV0xuVHQzQW1CblowZFNVaEs3ZCsvbTJMRmpRTzd6NytUa1JHQmdJSDM2OUNFdExlMmg4b1NGQ05hemlUQ0FCUUtCb0JRUUVSR2g5Zkh4MlFVRVdOajkyL0hqeCs4ODZURUpuaDZSa1pFZE5ScE5rVVd3enB3NTgxRGhmZm5KLzRKc2ZFRnQzcnc1UjQ0Y29YMzc5cXhaczRhYU5XdnkwMC8vQzBySS83S3NWcXVaUDM4K1AvLzhNNE1HRGVMZ3dZT0FaZStWSmJLeXNrd01YMEF4ZkkwZUhrZEhSNU45bFN0WE51a2pKeWZIeERBOGMrWU1aODZjd2NYRmhWOS8vWlZidDNJRjE2OWR1OGExYTllVWRoVXJWalFiVDk1cmtwV1ZSZS9ldmRGcXRUUnYzcHdlUFhwUXZYcDF5cFFwUTNaMk5scXRGaWNucHhMdnc5dmJtNUNRRUdyVXFJRldxOFhXMXBibXpadmo0ZUhCZ0FFRDZOaXhJeTFidHFSdTNicHMyTEFCbmM1Y1ZzREp5WWtwVTZZUUhoN09qei8reUtKRmk3QzJ0a2FsVXFIVmFrbE1US1J2Mzc0WURBWnljbkxJeXNyaWh4OStNREdNaTJwY1dtcWJtWm1wNUhaYUd0L2h3NGNCYzZPK2F0V3FCUnJBYTlhc3djUERBeDhmSDdOOTBkSFJhRFNhQXNPNnk1WXQrOEE1U0pLRVdxMUdyVmFiYko4d1lRSzFhdFVpSmlhR0JRc1djT1BHRFd4c2JCVFBmSmt5WlhCMGRHVHUzTGttY3kxYnRxelpRc09qakFQZy9QbnpTSkpFMjdadEMxM0VlSlR2cnFTNGQrK2VFckZnL0xmeCtidDQ4YUt5VDYvWEE1Q2RuYzNvMGFNWlBYbzBycTZ1cEtXbEVSZ1lTRnhjSEI0ZUhseTRjQUZKa2xpNmRDbC8vLzIzc29qUXRHbFRsaXhaZ3EydExiSXMwNjFiTjFxMGFNSE1tVE9MWlFnSEJBUVFFQkN3VXBLa0l3OXVMZmkzSUF4Z2dVQWdLRDM4aEFVRFdKWmxFZjRzS0pTMHREVGMzTng0ODgwM0ZWR2toeUgvUzIvZnZuMnBWS2tTTzNmdTVOS2xTN3o1NXBzTUd6YU1NbVhLV0R3dUtpcUs1Y3VYWTJ0cml5Ukp1TG01Y2ZueVplYk9uUXRBbXpadGdQOTVlT1BpNGhnMmJCaFpXVm0wYWRPR3dNQkFBSDc5OVZlcVY2K09qWTJOMlpqaTR1THc5dlpXREY2alo2eGN1WEltN1l6ZTVmYnQyL1A1NTU4RDBMWnRXekl6TXhVUnI2Kysra29aazFhcnBWV3JWc3B4Zi83NUp3c1dMTURXMWxZWncvMzc5L0gwOUVTcjFlTGc0TUQ5Ky9lWk1HRUN2cjYrVEpzMmpjbVRKMk5qWThPS0ZTdXd0cll1a1Q1MjdOakJiNy85aHEydExSVXJWbVRjdUhFNE9qcWkwK253OWZYbDNyMTdUSjA2bFpVclYrTHQ3WTJYbHhjcWxRbzdPenVMMzNIcjFxMXAzYm8xL2ZyMTQvcjE2OHA4RFFZRGVyMmV4TVJFSmQ4ME96dmJaSEZqL1BqeHlMSnNNWWYweG8wYkZuTmtBZWJObXdma2htSHYyTEdESlV1V0VCWVdadEoyL1BqeC9QYmJiNXc4ZVpJTkd6WlFyMTQ5L1B6OHFGZXZuaEplbjUrc3JDeldybDJMVHFkanc0WU5WS2xTUmRsMzkrNWRoZzRkU2s1T0RxKysrdW9Edzl5TGkwcWxvaytmUG93Yk40NmpSNDlpWTJPRHJhMHRVVkZSUUs0bzJkR2pSNEhjZTFTdFZ1UHQ3WTJ6czNPSmprT24wM0g1OG1YczdlMzU2cXV2Z055RnE4NmRPNXM4TzQvNjNaVVVUazVPL1BQUFAwRHVzNXhYbk83aXhZdG1vblFIRGh3QVlNaVFJVUR1d2tLZlBuM1l2MzgvbjMzMkdkMjYvVDk3Wng0V1Zmbis0WHVHWVdRUjNKY1NNRVZGYzBGbVhISXBjVW10dmxvdXVPQ0dtbHFKNVpabXB1SmFia251a1prYXVXdW1XVnBrSkFLcGdBcFNwcUxncmdncTZBemJ6UG45TWI4NU1UQWdHSWJoZTErWFY4eVo5NXg1enprRG5jLzdQTS9uNllFa1NVeWZQcDFMbHk1UnAwNGRCZ3dZUUZKU2tweEZrSjZlVG1abUpoY3VYSGpjYnRHQy93aENBQXNFQXNFVGdyMjkvUTk2dlQ0VEtKZHJzNlJTcWY0OVMxUEJFMEZ4VGJBYU5teEljSEN3bkhyNXFPaDBPdDU1NXgzczdlM2xTTXJaczJmbE5OWEl5RWo1b1RveU1sS3VGMnpldkRsang0N2wvdjM3c2dBQTA0Tm5lSGc0cWFtcGVIdDd5M1dkU3FWU1RoVTExemszYmRwVTNpOHBLWW53OEhDcjZaNWdNcWJKalZxdHRxanZoYjhGc0VxbHNvaXdtWjJVVzdWcXhmWHIxOG5JeU1ET3prNytMSE02dDE2djUrTEZpNVFyVjg0aTlmVHk1Y3Z5dFRwejVneGdpc0QxNjljUHZWNlBrNU1UcDArZnBubno1aVZ5ak92WHIzUDA2RkV5TXpQeDhQQWdMQ3lNRFJzMllHZG5aeEVOdExHeHdjSEJnY3VYTCtQdjcwOVdWaGJObXpmbm5YZmV3V2cwMHE5ZlA5UnFOU3FWaWhvMWFyQjU4Mlo1MzlPblR6TnMyREM2ZCsvT25EbHo1TzFHbzlGQ1JCMDdkaXlmMDdHWjlQUjBxM1dvdVJkTFZxMWF4YTVkdTBoUFQyZnc0TUhzMnJVTGxVcUZnNE9EaGRDNmNlTUdMaTR1R0kxR3FsZXZYcUJvT1hyMEtGbFpXZFN1WFp2R2pSdVRrdkozb2t5bFNwWG8xNjhmd2NIQnJGNjlta1dMRnNudmZmNzU1eHc4ZUJDMVdtM1ZEQ294TVpHQkF3ZGFiRE1ZREdSbVp1THY3MjlSbjJ5dDdLQ2d0T0s4bE1ROHpwMDdoOEZnUUtmVHllN1hlL2JzNGNDQkF3UUdCc3IzNzUvZXU1SkNxVlF5YytaTTdPM3RxVkdqQmpkdjNzVFB6NDhHRFJydytlZWY1eHN2U1JKNnZkNWk0YUIzNzk3MDd0MWJ2dDg1T1RrMGJOaVFoZzBiWWpRYThmYjI1c2lSSXhibjVPenN6UGp4NDRzOVgyR0NWVFlSQWxnZ0VBaWVFTUxEdzlNMUdzMUJvR2V1eldISGp4Ky9VVnB6RXBRT3hUWEJxbHk1Y29sOHJzRmc0UFRwMDlqWjJXRmpZMk5oMHVUZzRFQjhmTHpGZUxNQXJscTFLZ0F2dlBBQ1lXRmhwS1dsOGRwcnIxR2hRZ1dHRHgvT3BFbVRNQnFOZlBqaGh4WnpidGV1SFVhamtmZmVldzgzTnpmNXZVbVRKakZwMGlSYXRXb2xwMElXeEVzdnZWUm8xTnRjKzJ1bVhyMTYrUGo0c0gzN2RoWXZYa3hHUmdaK2ZuNWtaMmNEeUtLeVE0Y09IRDkrSElCeDQ4WVJFUkhCdW5YcmFOcTBLYTFidDZaSmt5YXNYYnVXWHIxNnllblViZHUyWmRhc1dmTDFLSWxqakI0OW1qRmp4cURWYWxHcFZOeTllNWU0dURoWjhPdDBPcFJLSmZmdTNaUHJzc0VVR1RRZlE1SWtFaE1Uc2JPelE2L1g1MHMvTmtjcVhWeGNDQTBOeGR2Ykc4aWZFYkI2OVdwWlJKc0YydzgvL01DWFgzNEptS0tNTDd6d2dqemVuRVp0cGxPblRodzhlSkR4NDhlVG1KZ29DNXZGaXhmTGFjcEtwWkp6NTg1UnExWXRlVTRGOGZQUFB3TW1Jek5yakJ3NWt0MjdkM1BvMENIKyt1c3YyVXdwUFQyZGE5ZXVXYzB3TU0vNzJyVnJGdHZNd3RQY0ptcmh3b1VrSnljWGFMaGxMYXBxL24zcDM3OC9yVnUzTHBGNW5ENTlHb0RtelpzemN1Ukk3dCsvejZKRml3Z1BEeWNzTEV6T2NQaW45NjRrYWRteXBmenoyclZya1NTSnpNeE1GaXhZa0c5cytmTGwrZkRERDYwdUVFaVNSS05HalN3V2dwUks1VC8yUXNpTk1NRXFtd2dCTEJBSUJFOFFraVR0VWlnVXNnQldLQlFpL2ZucHBOZ21XQ1dCazVNVHg0OGZSNkZRWURBWW1EOS9QdDk5OXgwTkdqUmcwNlpOQlQ3c205TmtiVzF0c2JXMUpUMDlIY0Rpb2ZYdzRjTlc5NjFac3liMTZ0V3orb0NyVnF1cFZxMWFnUUpuelpvMVZtc2ljM1BqeGcxdTNQaDdEVW1wVk5LM2IxL3ExcTNMcUZHajJMaHhJLzM2OVpNRnNGbFk1cDdQK2ZQblVTcVY3TnExUzQ2Y1hyNTgyYUsxVTkrK2ZmbmdndzhzOWl2cFl5Z1VDbDU3N1RWNjlPZ0J3TFp0MjFpMGFCSFZxMWVuV2JObUZ1ZmRzR0ZEaGd3WkFwaWl3OGVPSFVPU3BIem1ZenFkanAwN2R3THd6VGZmb05QcG1EOS9QbDI3ZHMxM0xjMHRsM0p6N05neCtlZURCdzlhZGVJMms1T1RRNTA2ZFlpTWpPVGt5Wk1BMUs1ZG0rRGdZSGxNclZxMWlJdUxvM2J0MmdBRnRuVktTMHZqMEtGRDhqV3hock96TTc2K3ZxeGJ0NDZnb0NCWkdFMmNPSkhKa3lkYjNlZGgwVnZ6ZC8za3laT2NQWHUyd0hNdEtLb0swTEZqeHhLYng2dXZ2a3FUSmsyb1U2ZU9IQ2xQVFUxbDhlTEZIRDU4V0JiQS8vVGVQUTVPblRvbHQ5OUtURXdrTVRFeDM1Z2hRNFlVMkxMcDNMbHpjdWxEUVczWndQUWRzOVp1clNnSUU2eXlpUkRBQW9GQThBU1JrNU96TDdmSXlNN08zbDJLMHhHVUVzVTF3U3BKRkFvRlY2NWNZZWJNbVhLcXNiMjl2VnhIbXh0bloyZW1UWnRXcUdHT3Q3YzNvYUdoZE8zYUZUYzNON1p0MndiQWloVXIyTEJoQTcxNzl5N3dBZGZHeG9aTGx5NFZXQU1LRHpmcnlWc0RiRWFqMGRDNGNXUGk0K1BaczJjUDdkdTNCOGducU9QajQ3bDE2eGFOR3pmbXdvVUxjdnF5T2IyN2RldldKQ2NuWXpBWUNqeVBramlHbWExYnQrTHI2MHRTVXBKY3k1eFg1SU5KYk9hK05rcWwwbW8wZmZIaXhhU2twTkNuVHgrYU5XdEdRRUFBSDMzMEVXcTEydUo2V1NNa0pJUzR1RGpjM055b1ZxMGEwZEhSYk4yNnRVQWhkZWZPSFRuYWJNWXNoTUdVdXJ0OCtYS09IRGtpaTdrbVRacFlQZGF1WGJ2SXlNaWdkZXZXRnJXL2VlbmZ2eitiTm0zaXQ5OStJeWtwaWRxMWEvOGpneWZ6dmw5KytTVXFsUXBiVzl0QzcxbHVOMmR6SDJEekFrUkp6TVBKeWNsQy9NTGZablBYcjE4dmNQL2kzcnVTNXQ2OWUzejAwVWRJa3VuUG5LdXJLMXUyYk1IZTNoNmRUa2Z2M3IzUjYvVVdEdTE1U1U5UGwwM1ZDc084dVBVb0NCT3Nzb2tRd0FLQlFQQUVFUmNYZDBlajBSZ0FHNERZMk5nckQ5bEZJQ2d4enA4L3ozZmZmY2ZPblRzdDBtVHoxdHlhTVVmcENtUDE2dFgwNjllUHJsMjc4djMzMy9QVFR6L2g2ZW5KOXUzYmNYUjBwRStmUG9YdVg2VktGYlJhcmRYM0NvcXc1U1p2RFhCdWV2ZnVUWHg4UExHeHNYSmFadDY2eDYrLy9ob3dDZU9LRlN2aTZ1cEtTRWdJVGs1T3RHalJndHUzYndPd2QrOWVldlhxWlRYU1ZoTEhBRk05OXVuVHA3bHo1dzRoSVNIb2REcTZkdTNLeHg5L0xJKzVkdTBhUFhyMHNHaXBZdzFKa2dnTURHVHYzcjNVcUZFRGYzOS9uSjJkU1UxTjViUFBQbVBhdEdtc1dMR0NGaTFhRkRpWGVmUG1BYVpVNC9yMTZ6Tmt5QkNXTFZ1R3E2c3I3ZHExeTdkUCsvYnRPWExrQ0ZPblRpVThQSnlGQ3hmaTd1Nk9qNDhQbnA2ZXVMcTYwcTFiTnc0ZE9zU2hRNGVvVmF1V1JWc2ZNdzhlUEpDanhuMzc5aTMwUEN0WHJreTNidDNZdDI4ZnUzZnZac0tFQ1lXT0x5b09EZzRzWDc2YzA2ZFB5MDdhQlhIbHloWGVlZWNkTWpNejhmSHhrVnRUbFFRZmYvd3hlL2JzNGJ2dnZwTVhBc3hPNlFWOTd4L2wzc0hmaG5OZ0V1QUZ0VEY3R0RxZGpna1RKbkR0MmpXMFdpMHRXN1prN2RxMUJBUUVzR0RCQW1iUG5rMXljakpUcDA0dDFEVE12RmhzL2gySWlvcmkyMisvcFhIanh2ajYraElhR3Nxa1NaT0szQmRhOFBRZ0JMQkFJQkE4ZVl3SFZpaVZ5bzlLZXlLQzBxRzRKbGdsd2I1OSsxaXhZZ1VwS1Ntb1ZDcDY5T2pCL3YzN2FkcTBLZXZYcjg4M1hxdlZQalQ5K1BUcDB4dzVjZ1NEd2NDb1VhUDQ2YWVmQ0FnSXdNWEZCWjFPeDdoeDQvSzVOK2NsSlNXbFNFTDNVWGo1NVpleHQ3ZW5XN2R1c3NqUExZRER3c0w0K2VlZlVhdlZ2UGppaTdMRE5aaWlUeEVSRVdSa1pEQjQ4R0NDZzRNWlAzNDh5NWN2cDFHalJpVjZERFBtUlFscjl5TXYxcUtTNXByT3RMUTB4bzhmejVFalIzQnljbUxac21WeTI2V2hRNGR5NWNvVmR1M2F4Y1NKRTltK2ZYdStDR3RvYUNnQkFRR2twNmZUclZzMy92ZS8vd0V3WWNJRWxpeFp3c1NKRS9IMzk4ZlgxOWRDaUt0VUtoSVNFdVM2NktsVHA2SldxNUVraWJadDJ3S205R0JuWjJmUzB0SjQ1WlZYcko3YnRXdlhxRmV2SHNuSnlRK05VZ1AwNnRXTHlwVXJQMVFzRjVla3BDVGk0dUpRcVZUb2REckF1bkdVdVc5MlZsWVduVHVYYkdWRCtmTGx5Y25KWWNXS0ZjeWNPWk9FaEFSNWNjRGE0c1dqM2pzd0NXZGZYMThBMnJScEkyY2dGSWRMbHk3eHdRY2Z5RFhaUzVjdXhkSFJrWmlZR0VKQ1F2anp6eis1ZXZVcVhicDBvVisvZm9VZUs2OUpYa2hJQ0FjT0hLQlNwVXB5Wk5uYXVPSWdUTERLSmtJQUN3UUN3Uk9HSkVuYkZBcEZZRlpXMXVhSGp4YVVSWXByZ2xVVVRwdzRRVUJBQUUyYU5HSCsvUG41M3UvUm93ZWRPM2RtLy83OWRPellrYXBWcTdKLy8zNlNrcEx5bWZua21xZlY3ZVlIenJ0Mzc2SlNxV2pZc0NFdUxpNk1IRG1TTld2V2tKQ1FnSnVibTF5aitqZ3dQd0JIUjBkYjFBZm1makIyZEhTa1c3ZHVnS2x1RXY0V01QSHg4YkpwMTlDaFF4a3laSWljanFuVmFubisrZWZadUhFamtpUmhNQmlJaTR2ajFLbFREQjgrSEY5ZlgwYU5Hc1dGQ3hmKzhUSHM3ZTJKalkyVjV6eG8wQ0FPSHo1TXpabzFPWDc4ZUQ2VEw3MWVEK1R2elh6NzltMG1UcHdJd05XclY3bDY5U3BnTWlFeW0wT1ptVEpsQ3BjdVhlS05OOTZ3Nkl2ODExOS9FUlFVUkdob0tBQ2RPM2RtOXV6Wjh2c0RCdzVFcjllemV2VnFBZ01EMmJsekp6NCtQblRxMUlsbm4zMFdBQThQRDBKRFF3a0xDMlB1M0xteU0vSHExYXRKUzBzakl5T0R0TFEwQUhidjNrM0hqaDFwMkxDaHhmenExNi9QNTU5L1RtcHFhcEhTaUQwOVBmSDA5SHpvdU9KaXJpbmVzV01IbjN6eUNYWHIxbVhqeG8wVzZjaEZkWVIrVkh4OGZOaTJiUnNIRGh6Z3dJRUQ4dmI2OWV2THRlSlFNdmZ1bi9Mbm4zOHljdVJJTWpNejBXcTFmUHJwcDVRdlh4NkR3VURIamgwNWR1d1lWNjllUmExV0Y5aTdPVGNLaFlKbm5ubUdTcFVxa1pDUXdQZmZmNDlTcVVTU0pQcjA2WU9MaXdzMk5qWVBMU3NvREdHQ1ZUWVJBbGdnRUFpZU1FNmNPSkdzMFdnK2pZMk5GYVliVHk4bGJvS2wxK3U1Y3VXSzNEL1hHZzRPRHZqNC9OMktXcElrN3Q2OVcyQUVOcmVZek0zQmd3Y0JVNHJpb2tXTHFGT25Ec3VXTFdQSGpoMkE2Y0gxMHFWTCtQcjYwcmx6WnhvMmJFajE2dFZ4YzNNaklpS0NreWRQb2xhcnljcktvbGF0V2hadFozS3pZY01HenAwN1IyQmdJQmtaR2ZqNCtPRHU3Zzc4SFMxTlNVbXhxQlBNWFE5NDRNQUI5SG85R1JrWjdOKy9IL2piZFRnd01CQ2RUa2VMRmkwWVBYbzAyZG5aUkVWRnlUMU16Y0pMb1ZDZ1Vxa0lEQXhrM0xoeFhMOStuWll0VzJKdmIxOGl4d0NUVUhkeGNhRjkrL1pNbkRpUlFZTUdrWk9UUTgrZVBhM1cvNEpsMUNzeE1aRzMzbnFMNU9Sa0Jnd1lRTFZxMVZpN2RpM1oyZG04L2ZiYnVMbTVVYWxTSmJsL3M3bi83N3AxNjlpM2J4K3JWcTNpM1hmZkpUdzhYTDZ2YjczMUZzT0dEY3NuTGthTUdFSDkrdldaUDM4K1Y2NWNZZG15WlZ5L2ZwM0preWVUbnA1T1ZGUVVodzhmNXBkZmZrR24wL0hHRzIvUXMyZFBSb3dZd2ViTm16RWFqWGg0ZUtEVmF0bThlVE4rZm43MDc5K2ZvVU9IVXFWS0ZZdlBNcnVmSnlZbXNubnpadTdldlF2a3IrTitHSmN2WDJiT25EbXljQzF1Ylc2ZlBuMElEUTNsOTk5L1o4bVNKVXlaTW9WYnQyN0pUczFGRldDUE1vK2FOV3V5YXRVcWxpeFp3dG16WjZsU3BRcGR1blJoOU9qUmNpL29rcmgzZWNjK1N2MXlvMGFObURScEVoY3ZYcVJ2Mzc3OC92dnZSRWRIYytqUUlXN2Z2bzFhcmFaZXZYcjg4Y2NmREIwNkZIZDNkN21HMnNQRGcrZWZmMTQrVm5aMk5rMmJObVgyN05sRVJFVGc1K2VIWHE5bjVNaVJuRGx6aHFTa0pKS1NrbkIyZHFaUm8wYmN2SG16MEw5OUJTRk1zTW9tUWdBTEJBTEJFNFJHbzZtblVDajJTNUxVUUtQUlJNYkV4SHhiMm5NUy9QczhxZ2xXMjdadEM0d2FGL2FlTll4R0k1SWs0ZW5wV1dBS2RFSG1NbTNidG1YOSt2VlVyMTZkeno3N1RIWjNmZTY1NXhnM2JoelBQZmNjYTlhczRkQ2hRNXcvZng0QWQzZDNObTNheEtsVHA5aTVjeWUydHJhbzFXcnUzYnNudXhUbnBYejU4aVFuSjdOejUwNHlNek41NmFXWDhnbmczRFd5Ly92Zi95eFNyaFVLaFZ3THFWS3A4UEh4b1huejVvQ3BSK3VtVFp2bzE2OGZOalkyMk5qWXNHYk5Hdjc4ODA4Z3Z6bVRzN016WDN6eEJjbkp5WElMbjVJNGh2bmFmUFhWVjNLYWNvMGFOVWhLU3NwM2Z2QjNEWER1R201WFYxZTZkT2xDY25LeTdJYmJxVk1udG0zYnh2SGp4emx6NWt5QmFhTG1OTlRKa3lkeit2UnBXclJvd2JoeDQzQjFkYlU2SHVERkYxL2syMisvWmVmT25TUWxKY21mZWZqd1llYlBuMDlXVmhaZVhsNk1HVE9HbGkxYmN1ellNY3FYTDQ5T3A4UFgxNWR4NDhhaFZxdHhkSFJrM2JwMW5EdDNUbDRNc0lhYm14dkhqaDJUemNYYXRHbFQ0RmhydUxxNmtwYVdSa3hNREdCcWxWVWNsRW9sczJiTllzNmNPZmo2K3FKVUtoazVjcVNjVldCdVIvVzQ1dUhwNlNuWG1WdWpKTzRkbUtMM0d6WnN3TS9Qai9yMTZ4ZHBibm5wMDZjUDZlbnBEQnc0VURicGNuWjJadENnUVF3YU5JZ2FOV3B3Nk5BaGdvT0RPWFhxRkFrSkNZQ3A3WlJaQUUrZE9wV1FrQkNMNHpvNk9qSnAwaVE1UmZ2a3laTnMzYnFWWDM3NWhZMGJOeEljSE16czJiTUxUS3N2Q0dHQ1ZUWjU5SndBZ1VBZ0VKUWtTbzFHOHphd0NKRHo1eVJKV3FkV3F5Y2RQWG8wcmZTbUppZ05wSUxDcS84U09wMk9rU05INHVIaFFVQkFRTDczUjQ4ZVRlWEtsZm5razArczduLzI3RmxjWEZ5WU1HRUM5dmIydlBIR0c3ejAwa3NXa2FQazVHUisrZVVYSWlNakdUUm9FSzFhdFhwY3AyTVZvOUhJbmoxN2NIRnhvWEhqeGpnNk9oWTZQaVFraEtpb0tGcTJiRW5IamgwZktRcFdFc2N3ei8zQmd3ZlkydHJLa2I2SFlUQVlySnBqR1kxRzd0NjlTM3A2dWh6OVZTcVYyTmpZVUxObVRWbDg2blE2aS9UZVIrSFlzV05Vcmx3NW43aUxpNHZEM3Q0KzMvYVRKMC9Tb0VHRGgzN3ViNy85eHAwN2QvRHk4aXFTT1Z0ZWZ2enhSNjVjdVVMdDJyVjU2YVdYaW54TkMyTGx5cFhFeHNiU3JGa3pmSHg4aWh4OUxPbDVtQ21KZTNmNzltMThmSHl3dDdjbk9EajRIL1VmUDNqd0lERXhNYlJyMTQ0MmJkcFlOYXE2Y2VNR0VSRVIzTHg1azdmZmZ0dGlIajE2OU1EQndZSG16WnZUdm4xN1huNzVaYXYxMTBsSlNheGV2WnFUSjAveTdiZmZQdW8xR0tKUUtJSWZQdXh2TkJxTkJCQVRFeU8wMWhPSXVDa0NnVUJReW1pMVdqZEprdFlEblFHNmRldkdzODgrUzNCd3NEbkNscVJRS0laSFIwZi9XcW9URmZ4cmVIbDVkVm16WnMzUC82WUpsa0FnRUR5TW1KZ1kzTnpjaWh6VmZsemN2WHYzb1FaNnVVbE5UWDBrd2Y3L0psaHI5KzNidDdnNEpsaENBRC9aaUpzaUVBZ0VwWWRDbzlINEFZR0FjOFdLRlprMmJScGR1blFCSUNFaGdaa3paM0xtekJrQUpFbGFybFFxcDBWSFIrdEtiY2FDZndYencxTkptbUFKQkFLQm9IaDg5TkZIL1Bqamp3QkRZbUppaWh3RkZnTDR5ZWJSTzNBTEJBS0I0SkhSYXJYUGFEU2F2Y0I2d05uYjI1c2RPM2JJNGhkTWRYOGJOMjVrekpneFppZkxkeVZKT3VubDVWVzhBamZCZjVGZi91MTBZSUZBSUJCWTR1bnBTZDI2ZFNPVVNxVXd3U3BEaUZVSmdVQWcrSmZSYURUOUpVbGFyVkFvS3Bjdlg1NHBVNmJ3NnF1dkZ1b1VldWJNR2JuSEkyQ1VKR2xSZW5wNndQbno1elAvdFlrTC9sVkt1d2E0Tk1uSnllSGV2WHZZMnRyS3hrOENnVUJRU29nYTRES0d1Q2tDZ1VEd0w2SFZhcXRLa3JRSzZBZnd3Z3N2TUhQbXpDS2JvMlJsWmJGMjdWbzJiZHBrYmo5eldxbFVEbzJLaWpyeCtHWXRLQzJlWmdFY0h4L1AwS0ZEYWRldUhjdVhMeWM5UFowRkN4WVVPTDUrL2ZxTUdER2kwR05tWm1ZU0hoNU9YRndjNzczM1hrbFBXU0FRbEYyRUFDNWppRFpJQW9GQThDK2cwV2g2R0kzR0x4UUtSUTE3ZTNzbVRKaEE3OTY5aTl3ZkVreTlMZDk5OTEwNmRPakFyRm16dUh6NWNoT2owWGhNcTlYT0FUNkpqbzYyM3BORzhKL0R5OHVyeTlHalJ5a0pFNnlzckN4dTM3N04xYXRYdVhqeEltZk9uQ0VxS29vdnZ2akNZdkhseG8wYmNrdWd2SGg0ZUpDZW5wNXZlNFVLRlJnN2Rpd0F2Lzc2SzN2MzdrV3RWaGZaMmRob05KS1ZsVVgzN3QzcDFxMmJ2TjNzZkd0Mkg1WWtxY0JleEdBU3R3L2o5dTNiVEowNkZhUFJ5QXN2dkZBaTExWWdFSlJ0L3Q4RXExM0xsaTBqaW1PQ0pYaXlFUUpZSUJBSUhpTmFyYmFDSkVuTGdPRUtoUUl2THk5bXo1NXQwZU96dUhoNmVySmx5eFpXcmx6SjFxMWJWWklrelFGNmVubDVEVHR4NHNRZkpUWjVRYW1oVUNoK2Z1ZWRkNHBsZ3BXZW5zNjhlZlBRNlhUb2REclMwOU81ZmZzMjkrN2RzenArMGFKRkxGMjZWSDR0U1JLUmtaSFkyZGxScVZJbHdKU0tuSnljakoyZEhXRmhZZmw2eGRhdVhWc1dSNFdCMXdBQUlBQkpSRUZVd05ldlgrZnc0Y1BGUFZYQTlKM09qYmxWajFsSXExU214NVZXclZxeGFORWllZHlOR3pjWU1HQ0ExUllxZWFsVnF4WnQyN2JseUpFajdONjlXd2hnZ1VEd1VIYnMyTUdQUC83NEZoQU9DQUZjUmhBQ1dDQVFDQjRUWGw1ZW5TVkorZ3B3VmF2VitQdjdNM0Rnd0VmdSs1a2JlM3Q3M24vL2ZieTl2UWtJQ09ER2pSc3RGQXBGakZhcm5WNjNidDNBSFR0MkdQNzVHUWhLa1Y5YXRXclZ1VGc3NlBWNlFrSkNVQ2dVMk5uWjRlRGdRTldxVmFsZnZ6N1ZxbFdqZXZYcThyK3FWYXRTcFVvVkpFbVNzeERNSXZLbGwxN2k0NDgvQmlBeE1aRStmZnBnYTJ1TFdxMm1idDI2Yk5teUJRQ3RWbXNoUEY5Ly9YVzZkT2tpUjRBTHkyN3c5dllHVEwxQUpVbWlYTGx5QU55L2Y1LzU4K2Z6NE1FREFHSmpZNWswYVpMY0gvanMyYk5NbXpaTlBvNDU4cHYzZHlvb0tJaVFrQkNjblowdDNqTXZLSVNFaERCNjlHaDVlMDVPRHZmdjMwZXIxVEoxNnRRaVhXK0JRRkQyOGZUMDVLKy8vb3BJVEV3VUpsaGxDQ0dBQlFLQm9JUnAxcXlabzBxbFdnaU1CV2pjdURHelo4K21UcDA2SmY1WkxWdTJaUHYyN1h6NjZhZnMyYk9ubkNSSlN4SVNFdDdRYXJWKzBkSFJDU1grZ1lKL2haaVltQzdSMGRIRnFnRTJsd3kvL1BMTHNvQXREbWJCR2hzYks0dE1zeENGL0NJejd6WkhSMGNjSFIxSlRVMWw0Y0tGVmovRHc4TURQejgvK2JXenN6TnF0VnArblptWmFaSHFmT1BHRFc3Y3VFSE5talVCVSsvUHlNaklmTWZOV3k2ZGxwYkc1Y3VYc2JXMUpTY25oOHpNVEpSS0plWExsNWZIbU1Xd2c0TURraVNoMSt0eGQzZTNPbStCUVBCMDR1UGpnNCtQenhxRlFoRmUybk1SbEJ4Q0FBc0VBa0VKMHFKRmkzWkdvM0VqNEs1U3FSZzllalIrZm41eVN1Zmp3TkhSa1Jrelp1RHQ3YzNjdVhOSlNVbHBMMGxTckZhcm5Sd2RIYjBXZUdyTmxKNG16T25Ka1pHUkRCdzQ4S0hqczdLeWFOV3FWYjZJNSszYnQ0bUlpQUJNTmJyRlJhbFVGbGl2bXplRk9pK1ZLbFhpOE9IRDNMeDVFeDhmSDdwMjdjcnMyYk5KUzB0ajY5YXRWS2xTQmExV0s0L1g2L1ZXVTdNblRwekk1TW1Ua1NTSm1UTm44c01QUDFDclZpMisvdnBybkp5Y3VIdjNMdjM2OVNNbEpZVm16Wm94Yjk0OG5KMmRpMVJMTEJBSUJJTC9OcUlQc0VBZ0VKUUEzdDdlZGhxTlpwSFJhQXdEM092VnE4ZW1UWnNZT1hMa1l4Vy91WG54eFJmWnNXT0gyVXpJUVpLazFWNWVYZ2RidG16cCtxOU1RRkJpbUUyd2lvTlpCT3IxZXE1ZHUxYm92NnRYcjNMdDJqV3I5Y0dkT25YaXQ5OSs0N2ZmZnVQcnI3OHU5dHpORWQybVRac1NHaHBLYUdnb216WnRBdjZ1NVMwSXBWS0pvNk9qUldUNTFxMWJzakJOU1VuaHA1OStrditGaFlVQmtKR1JrZTg0bVptWnpKZ3hneDkrK0FGYlcxdkdqQm1EazVNVEFCVXJWdVR0dDk4RzRQZmZmMmZBZ0FGRVJVWGg0T0JRN1BNVkNBUmxsMU9uVGpGMzd0eDJMVnUyckZ2YWN4R1VIQ0lDTEJBSUJQOFFqVWFqVFV0TDJ3UThyMVFxOGZQelk5U29VUmFwbmY4V0ZTcFVZTUdDQlhUcTFJa0ZDeFp3Nzk2OWx3MEd3Mm10VnZ0dWRIVDBKa1EwK0QvQm81aGdtVVZnejU0OW1UNTllcEgyc1JiaHRaWUNiVEFVdjZSY3FWVEtndFBSMGJIWSt3TWNQMzZjMTE5L0hYZDNkenAxNm9TTmpZM1YydUxzN0d6bXpwM0xqQmt6QURoNjlDZ0xGeTRrS1NrSmdBWU5HaEFSRWNFcnI3d2k3M1BwMGlYNTU5dTNiek5od2dTMmJObEM3ZHExSDJtdUFvR2c3Q0ZNc01vbVFnQUxCQUxCSTZMVmFtMGxTWm9PVEFkVXRXdlhaczZjT1RScDBxUzBwMGFYTGwzUWFEVE1temVQMzM3N3pWbVNwQTFhcmJhWFNxVWFjL1RvMFp1bFBUL0JReW0yQ1pZNW11dnM3TXk0Y2VQeTFjWG1wV0hEaHZqNysrZmJicTY3elkxT3B5dk9WQjZaMU5SVXdzUEQyYk5uRHdCMzd0eWhYcjE2bkQ5L25vU0V3a3ZhY3d2WGF0V3FvVktwY0hGeFljYU1HZmo3Ky9Qbm4zL3k1cHR2VXJ0MmJWSlRVOW01Y3ljQVM1Y3VaZCsrZlF3ZVBGaUlYNEZBWUlFd3dTcWJDQUVzRUFnRWo0Q25wMmRqU1pJMkFScUFnUU1INHUvdkwvY3ZmUktvWExreVM1Y3VaZi8rL1N4YXRJZ0hEeDY4bnAyZDNkN0x5K3V0RXlkTzdDenQrUWtLNWxGTXNLNWR1d2JBTTg4OHd6ZmZmRU4yZHVGdG9RdktVT2phdFNzZmYvd3hNVEV4VEpzMmpRVUxGcURWYXVuUW9VTnhwc09GQ3hka2dhM1g2NHUwVDNoNE9BRUJBZkxyRGgwNnNIVHBVbTdkdW9XL3Z6OWR1M2JGMjl1YkFRTUd5UE1FVXdRNGQvMXUzYnAxQ1FvS0FrenB6bjM2OUdIcjFxMnNYTG1TeFlzWHMzRGhRblE2SGIxNjljTGIyMXQycFJZSUJJTGNDQk9zc29tb0FSWUlCSUppNE9Qalk2UFJhTjYzc2JHSkFUVFBQdnNzUVVGQlRKNDgrWWtTdjJZVUNnWC8rOS8vMkxGamg3bnZhUldGUXJGRHE5VnVidE9tVGVYU25wK2c1UGp6eno4QmNITnp3OWJXbGdZTkdoQWRIWjN2MzY1ZHV3QWUyanMzT2pxYTI3ZHZzM0Rod253cDBBK0xMb09wTDNGa1pDU1JrWkdjUEhrU2VMZ0pWdmZ1M1duY3VERXpaODRFb0Z5NWNpZ1VDdlI2UFJjdVhDQWtKRVNlZDNSME5HUEhqbVgwNk5Fc1dMREF3dUVaVE1LM1lzV0tBSXdaTTRiS2xTdHo2TkFoM24zM1hVSkNRcWhUcHc2VEprMTY2SGtJQkFLQm9Hd2hCTEJBSUJBVUVZMUdVeThoSWVFd3NBaFE5K3JWaTIzYnRsbTQwajZwMUtoUmcxV3JWakZ0MmpUczdPeVFKR2xnWm1abXZGYXJmYTIwNXliSVQzRk5zSXhHSTJGaFlTaVZTaG8zYmx4b0QxNHpCZldqbGlTSmlJZ0k0dUxpQUVoSVNHRDM3dDJBcWM3NHpUZmZwRy9mdm9DcEgzVmV6T25TbnA2ZXN1ais4Y2NmOGZiMnhzUERvOUE1MmRyYXNuSGpSanc5UFMyMm13VjBpeFl0NUczMzd0MGpMaTZPdUxnNExsNHNQRHZSMmRtWktWT21BS1lvczFxdFp1blNwVmJuTHhBSUJHYUVDVmJaUktSQUN3UUN3Y05SYWpTYXR6RUpYNGRxMWFveFk4WU0yclZyVjlyektoWUtoWUsrZmZ2eXdnc3ZNR3ZXTEU2ZVBGbFRrcVR2dFZydGx5cVZhdUxSbzBmVFNudU9BaFBGTmNIYXUzY3ZOMi9lcEZtelpqZzZPcUpRS0xoKy9icHNacFdiM0wxOWMzUDU4bVVBUWtKQytQbm5ud0dUaUkyUGp5Y29LQWk5WG8rZG5SM2UzdDRzVzdZTUp5Y25xKzJXSEIwZENRb0tzb2pJVnE5ZW5hVkxseGJwWFBLS2Q2UFJ5STRkT3dBNGNPQUF6enp6REdCeXF6YW5RQmZXcmlrek01TURCdzd3K2VlZnk5dXlzcktZTzNjdWd3Y1BwbTNidHFWaVdDY1FDSjU4aEFsVzJVUUlZSUZBSUNnRXJWYnJKa25TZXFBendDdXZ2TUtVS1ZOd2RuWXU1Wms5T2k0dUxuenh4UmRzM3J5WlZhdFdrWldWTlRJN08vdGxqVVl6UENZbTVsQnB6MDhBRk1NRUt5RWhRUmFYWnBkam85R0lUcWNyc0I4djVIZDIvdmJiYndGVEJGaWowVEJxMUNoYXRXcEZRRUFBb2FHaDh2anUzYnZUcUZFam1qVnJaaldOMnQ3ZTNtcFdSR3BxS2dFQkFYSTlzSTJOamRXMlNLdFhyK2JDaGIrZk16LysrR1BPbkRsRDFhcFZ1WC8vUHN1V0xRTWdLaXFLZDk5OUZ6Q0orclMwTk5hc1dVUFZxbFU1ZlBnd0Z5NWNJRFkybHVQSGo2UFQ2VkFxbGZqNit0SzVjMmMrK2VRVFRwdzR3WWtUSjFDcjFUUnExSWg2OWVwUnQyNWRCZ3dZVU9BMUV3Z0VUeGZDQkt0czh2QWNLWUZBSUhnNlVXZzBHajhnRUhDdVdMRWlIMzc0SVowN0Y4dVk5NG5ud29VTHpKbzFpei8rK0FNQWhVS3hBdmdnT2pyNjM3SDlGUlNJVkpSQ1c5TTREaHc0d0xwMTYvam1tMit3czdQamhSZGVvRTZkT216WnNpWGYrTVRFUlByMDZVUDc5dTM1N0xQUDVPM1hyMTlud29RSnZQZmVlN1JwMDhaaXZGS3B4TWZIaDdwMTYxbzlabEh4OWZYbHI3LytBcUJ2Mzc1V0k5UmZmUEVGYTlldUJhQm16WnJjdUhFREJ3Y0gxcTVkUzhXS0ZkbTRjU09IRHg4bU9UblpZcjlPblRxeGVQRml3RlR6R3hVVkJZQ2RuUjFkdTNabCtQRGh1TG01QWFZRmdwOS8vcGxkdTNZUkV4TWoxelNQR3pjT1B6Ky9SejQvZ1VCUUpobWlVQ2lDaTdPRFJxT1JBR0ppWW9UV2VnSVJOMFVnRUFqeTBMSmx5NW9HZ3lFSTZBSGc3ZTNOOU9uVHFWeTViSHBHNWVUa3NHSERCb0tDZ3N4UnZuT1NKQTA3Y2VKRVpHblA3V21tcUFMWVRGWldGbXExR3FQUnlPREJnM0Z6YytPVFR6N0pOKzdXclZzc1hMZ1FkM2QzM25ubm5hTE9oVEZqeHVEcTZpcjMybjBVZnYvOWR4NDhlRURqeG8ycFdiT20xVEdKaVluODlkZGZOR3JVQ0RjM043WnUzWXFYbDFlKyt1SE16RXdlUEhpQXdXREFhRFJTdm54NXVkL3dpUk1uMkwxN04yM2J0cVZEaHc0NE9EZ1VPS2ZVMUZTT0hqMUtYRndjL3Y3K2hZNFZDQVJQSlVJQWx6SEVUUkVJQklKY2FEU2FmcElrclZFb0ZKWExseS9QMUtsVGVlV1ZWNHBrS3ZSZjU2Ky8vbUxHakJubWZxdEdoVUt4K042OWU3UE9ueitmK2JCOUJTV0xsNWRYbHpWcjF2ejgvODdkQW9GQUlDZ0ZUcDA2eGQ2OWU5ZnUyN2R2OGZIang0dGNBeXdFOEpPTmNJRVdDQVFDb0ZXclZsVTBHczFXWUp0Q29hamNwazBidG0vZnpxdXZ2dnBVaUY4QUR3OFBnb09EOGZQelE2bFVLaVZKbXVyczdCelZva1VMcjlLZTI5T0cyUVJMSUJBSUJLWEhqaDA3MkxObnoxc0dnNkZ0YWM5RlVISUlBU3dRQ0o1Nk5CcE5qK3pzN0hpZ3Y3MjlQZE9uVDJmRmloWFVxRkdqdEtmMnI2TldxeGszYmh6cjE2K25kdTNhQUUyTVJ1TXhyVlk3VTZ2VkZ0NDRWbENTL05LcVZhdlNub05BSUJBODFYaDZlbEszYnQwSXBWSXBUTERLRUU5SFdFTWdFQWlzb05WcUswaVN0QXdZRHFEUmFBZ0lDS0JXclZxbFBMTW5nNHlNREZhc1dNSFdyVnZObTZMK3Z6YjRqOUtjMTlOQ2NXdUFCUUtCb0N5UWs1UER2WHYzc0xXMWZWSTZMb2dhNERLR2lBQUxCSUtuRWk4dnI4NlNKTVVCdzlWcU5aTW1UZUx6eno4WDRqY1hkbloydlAvKyszeisrZWZtM3FzdEZBcEZqRmFybmVUajQyTlQydk1UUEg0V0xGakF5cFVyNWRkNnZUN2ZObXRjdlhvVm5lN0pNQktYSklsMTY5YVphOXRsMHRMU1dMNThPZWZQbjMrc24yOHdHRml6WmcwM2I5NlV0MlZtWmpKdDJqUzVwWk5PcDJQYXRHbk1uajI3d09PRWg0Y1gydSs0S0tTbXBzb3UzTGt4R28zTW56K2ZEUnMya0pHUjhZOCtBMHdDSmlJaWdsT25UaFU0NXZ2dnYrZUREejc0eCtmMHFCZ01CaTVlTkFYMVZxeFlJWis3K2ZyODl0dHZoSWFHeW0yN2lrcDJkallKQ1FuRjNxK2tTVWxKSVNJaWd0alkyQ0tObHlTSjA2ZFA4OVZYWCtXN0o1SWswYVpORzNyMzdvMU9wMlBldkhta3BxWStqbWtESmorS3JsMjc4dEZISHdHUW5wN090R25UQ3Z5M2Z2MzZ4ellYUWRsRTlBRVdDQVJQRmMyYU5YTlVxVlFMZ2JFQWpSczNaczZjT1R6MzNIT2xPN0VubUJZdFdyQnQyelkrL2ZSVDl1elpVMDZTcENYbno1L3ZwZEZvL0dKaVloNnZlbmhLOGZMeTZuTDA2RkdLWTRKMS92eDVkdS9lVFdwcUtpNHVMdmo2K3Y1ajUvSmR1M1pScDA0ZC9QMzlBVkNwVlBtMjVlWEtsU3U4OWRaYlZLaFFnZFdyVjFPaFFnV01SaVBUcDAvUE43Wnk1Y3E4Ly83NytiWm5aR1FVS2dhdDRlbnBhYldINyszYnQxbXpaZzNidG0zaisrKy9wMXk1Y29EcElYdmp4bzBFQndlemZmdjJRdjhHOU9uVEIwZEh4MEw5QUo1OTlsaysvdmpqZk5zM2J0ekl1blhyT0g3OE9PdldyVU9wVkdKcmE4dFBQLzFFNDhhTkFlVFhkZXZXdFhyc0hUdDI4TWtubnpCNDhHQW1USmlBWHEvbi9mZmZ4ODdPRHBWS0pjL0xhRFNTazVQRHM4OCt5NlJKa3l5T2NlM2FOVWFQSG8wa1NXemV2SmtLRlNySTd5bVZTcjc3N2pzQWhnNGRXdUE1RnBYTXpFekdqUnRIdzRZTitlYWJiL0s5cjlQcENBb0s0dXJWcXpSczJCQS9Qei9tenAzTEgzLzhnYTJ0cmRYcjNLeFpNNHR6R2pGaUJHbHBhUmJubnhkSmtzakt5cUo5Ky9aTW5EalJZdnVFQ1JOa3dSY2NIRXl0V3JXb1dMRWljK2ZPNVoxMzN1SGN1WFA4L1BQUHpKNDltLy85NzM5RlB2ZWNuQno2OWVzSHdMWnQyNmhYcjk1RDkrbmR1emVPam80b2xRWEhwU1JKSWljbmg2Wk5tMXB0SDVhWCtQaDRKa3lZZ0tlblo1RUY0b2NmZnNqVnExZDUvdm5uTGY3Mm1LK3ZVcWtrT0RpWWI3Lzlsak5uenZEbGwxL0t2MCsvL3ZvcmUvZnVSYTFXRjNvZXVURWFqV1JsWmRHOWUzZTZkZXNtYjdlenN3Tk1QY1hONTE1WVQvUE16TWZuMC9qL0psanRXclpzR1ZFY0V5ekJrNDBRd0FLQjRLbWhSWXNXN1l4RzQwYkFYYVZTTVdiTUdJWU5HNGFOalFobVBneEhSMGRtekpoQnAwNmRtRE5uRHJkdjMyNEhuTkpxdFpPam82UFhBaUpkdHdReG0yQkZSMGNYYWZ3ZmYvekJ5SkVqeWNyS2tyY2RQSGlRelpzMzQrVGtWT1RQblRScEVqcWR6dUozNHViTm0vbkVidTV0T1RrNUtCUUsxcXhaQTBEMTZ0V3BVNmNPRVJFUmpCMDdscUNnSU96czdLdyt3TmF2WDkvcVBNeUNVSzFXNCtycUNrQkNRZ0lWSzFha1NwVXFKQ1FrVUw1OGVXclVxRUYyZGphWExsMENzQ3FBemUrOSt1cXI4c002bUNLcUFLKzk5dHBERjhDU2twS3d0N2UzZUxDWEpJa0hEeDdJcjNQL25KdkJnd2R6NE1BQlRwMDZ4YUpGaTdoMjdacjhZSC8xNmxVTE1YUG56aDNtelp0SGRuWTJiZHEwb1h2MzdnQjA2TkNCTDc3NGd1RGdZQm8zYmt5Yk5tMklqQ3k0UzFtVEprM3liYXRac3liUFBmY2NrWkdSekpvMWk4REFRSXYzMVdvMVRrNU9oWXFYY2VQR2tUY3p2MUdqUm93ZE96YmZzUUNMNjUwYkJ3Y0hGaXhZZ0orZkgydldyS0ZObXpiY3VuV0x4TVJFVkNxVnhSeU1SaU02blk1cTFhcFpIQ001T1ptVWxCUUxBWHovL24yVVNxWGN5c3BvTkpLZG5jMjllL2NzOWxVb0ZQVHUzWnZJeUVpbVRKbUNRcUhBeHNhR3paczNvMWFyNmRteko2TkdqY0xCd1lHWFgzNjV3T3RoRFh0N2UxUXFGWklrRmJpZ2taZWtwS1FpSC8vL3MzRWVpbGxFbXYvN01CUUtCYSs5OWhwQlFVSHMyN2N2MytLYlNxWEN4c2FHRVNOR2NPVElFZjc4ODArT0h6OU8rL2J0QVZNZjhjT0hEeGY1UEhMajZlbHA4ZHI4OThmOFBWQ3BUSEtsVmF0V0xGcTBTQjUzNDhZTkJnd1lnSzN0NDdPbjJMRmpCei8rK09OYlFEZ2dCSEFaUVFoZ2dVQlE1dkgyOXJaTFMwdWJZelFhSndPSyt2WHJNMmZPSEJvMGFGRGFVL3ZQMGE1ZE8zYnMyTUhDaFFzNWNPQ0FneVJKcTcyOHZIcXBWS3FSeDQ4ZnYxemE4eXREL05LcVZhdk9SUjI4Wk1rU3NyS3lhTjI2TlMrLy9ESTdkKzdrekpremJOdTJqVGZmZkxQSUgzcjI3RmxTVWxJc0hpZ3pNakw0L2ZmZjVSNjc1bTF4Y1hHQVNRRG5IcTlXcTFtNmRDbGp4NDRsSmlhR29LQWdPYXBvamtZWkRBWmF0V29sUDlqbXhTeG95cFVyaDd1N08yQVN3SlVxVmNMZDNWMFd3Tzd1N2p4NDhFQVd1Ym01ZWZNbWdZR0JYTDE2RllEWTJGaW1UWnRHaFFvVmVQLzk5emx3NEFBQU1URXhEQnMyVE40dmI2UVI0Tml4WXhhaTdPclZxOHlhTllzVEowN2c1T1RFeUpFajZkV3JsOVZ6VWF2VlRKOCtuVGZmZkpNYk4yN0l3aHZnN3QyN0Znc0RkKzdjNGR0dnZ3V2dhdFdxc2dDdVhyMjZISm5jc21VTFhicDBrYVBaTmpZMktKVktKRW1TbzRUV3lzZVZTaVVMRml6QXg4ZUhzTEF3d3NMQ2VQSEZGeTNlejMyUHJmSDc3Ny9uUzQrMWRnL05Bc2JhNG1KOGZEeHIxcXloVWFORzlPL2ZuMHFWS3VIaTRzS0tGU3VzZm1aaVlpSjkrdlRKOXpuZmZmZGRQckd1MVdxcFY2OGVXN1pzc2RpZWQ4NnBxYW5zM0xrVG85SElwVXVYa0NTSkN4ZisxamJ6NTgvbjh1WExWS3hZa1lDQUFIbDdwVXFWbURKbGl0VjU1a2FsVWxHaFFvVWlSMEpEUTBOeGNIQ3d1RjVhclpZR0RSckk1eUpKRXRuWjJlVGs1QlRwbUhsRlpGSG8wcVVMUVVGQmhJZUhNMmZPSE83ZHV5Y3ZTR1JsWlhIejVrMm1UNTlPV2xvYXRyYTJiTisrSFdkblo1bzFhOGJycjc5T2x5NWQ1QWh3WWRrUzN0N2VnR21SVHBJa2VhSGsvdjM3eko4L1gxNU1pbzJOWmRLa1NaZ05BYytlUFd1eFlHU08vQmJuSEl1THA2Y25mLzMxVjBSaVlxSXd3U3BEQ0FFc0VBaktOQnFOUnB1V2xyWUplRjZwVkRKOCtIQkdqUnIxV0ZlTXl6ck96czdNbnorZmpoMDc4dkhISDNQMzd0MlhEUWJEYWExVysyNTBkUFFtUkRUNEh4TVRFOU1sT2pxNlNOY3hJU0dCVTZkTzRlSGh3Y3FWSzFFcWxiaTZ1akptekJpcjlaNkZrVmRVbUFWRjY5YXRDUThQcDFPblRxeGJ0dzQzTnpkMjdkb2xqOHNyTU5ScU5VdVdMR0gzN3QwTUd6YU1RNGNPQVVXUFhtVm1abG9JWDBBV3Z1YTZUVWRIUjR2MzhycTI1K1RrV0lqTDJOaFlZbU5qcVYyN052djM3eWM1T1Jrd3BXeGZ1WEpGSHBjMzBnaVdEOWlabVpuMDc5OGZ2VjVQNjlhdDZkMjdOeTR1THBRdlg1N3M3R3owZW4wKzR4NVBUMDkyN3R5SnE2c3JlcjJlY3VYSzBicDFhK3JYcjgvZ3dZUHAwcVVMN2RxMW8xR2pSbXphdE1raWttK21kZXZXK1B2Nzg4WWJiNkJVS290OExYUGo3T3pNUng5OVJHaG9LTnUzYnljd01GQVdPSHE5bnF0WHJ6Snc0RUE1bFRvek01TnQyN2JKd2xpbFV2SGNjOCt4WmNzV1daaWVPWE9Hdm4zN1ltdHJLMGRqemVMbnpKa3pEQm8waUxwMTZ6SjM3bHg1SHBHUmtkaloyYkZvMFNJKyt1Z2o1czJibDIrdUZTdFdaT3JVcWZMcnZJS3FPS0luNzlpTWpBdzVnbTd0V29lRmhRSDVGeWllZWVhWklnbGdnOEZBK2ZMbGl6eS9vbVJwS0JRSzFHcTFIRjEvSExpN3V6TnIxaXc2ZHV6STZOR2pPWHYyck1YNzZlbnBoSVNFeUsvRHc4UHAzYnMzWVBwOWRIUjBKRFUxbFlVTEYxbzl2b2VIQjM1K2Z2SnJaMmRuaS9QSnpNeTB1TjQzYnR6Z3hvMGIxS3haRXpEZEQydVpENC9UTDlESHh3Y2ZINTgxQ29VaS9PR2pCZjhWaEFBV0NBUmxFcTFXYXl0SjBvZkFSNENxZHUzYXpKa3p4MnBxb09EUjZOS2xDeHFOaHZuejV4TWFHdW9zU2RJR2pVYlQyOGJHWnN6eDQ4ZHZsUGI4bmhicTFLbkRqaDA3NUVnZ21BeWVnR0k5aEVOK29UQnc0RUNxVjYvT3ZuMzd1SERoQWoxNzltVDA2Tkg1am12ZTc4U0pFNnhhdFlweTVjcWhVQ2h3ZDNmbjRzV0w4Z054aHc0ZGdML0ZURUpDQXFOSGp5WXpNNU1PSFRvd1lzUUlBUGJ2MzQrTGl3dTJ0cmI1NXBTUWtJQ25wNmNzZU0yUnNZb1ZLMXFNTTBjTU8zWHF4TXlaTXdGVDVDa2pJME0yOGZyMDAwL2xPZW4xZXRxM2J5L3ZkL1RvVVpZdVhVcTVjdVhrT2R5N2Q0OEdEUnFnMSt0eGNIRGczcjE3VEowNkZhMVdTMEJBQU5PblQ4ZlcxcGJWcTFlalVxbll1M2N2di83NksrWEtsYU5hdFdwTW1qUUpSMGRIc3JLeTBHcTEzTDE3bDFtelpyRm16Um84UFQzeDhQQkFxVlFXbUxZNmZQaHd0bTNieHU3ZHUrVnJrMXNZU3BLRXdXQWdKeWVIVnExYTVZdGtBN3o0NG91OCtPS0wrUHI2Y3UzYU5mbDhqVVlqQm9PQnExZXZ5cEhrN094c2k4VU5hOUhlN094c0xsNjhpRXFsa3V0M3pYUEt5TWpnNHNXTEZwRmxjL3EzZWY2Ly92cXJWUkZhV0ZyNisrKy9qeVJKVnV0L3IxKy9ucTlHMWh3MVhieDRNV0JLQjkrN2R5L0xseSszRUhUbVkvLzY2NjlFUlVXeGFkTW1ubi8rZVZxMWFzWHp6ejh2cC9tYjZkKy9QL2Z2MzhmUjBkRWllcHVkbmMzbHk1Y1pPSENndk0xZ01KQ1ptVWw2ZWpxYk4yK1dSZDNqSm0vVTFKd1czcmh4WTBhT0hKbHZmTStlUFFFSURBekV4c1lHbFVyRjh1WEwrZTY3NzNCM2QyZmR1blh5OXl3ckt5dmZZbzlTcVN5d1h2ZGgwZXRLbFNweCtQQmhidDY4aVkrUEQxMjdkbVgyN05ta3BhV3hkZXRXcWxTcGdsYXJsY2ZyOVhyQ3dzS0tIQlVYQ013SUFTd1FDTW9jbnA2ZWpTVkoyZ1JvQUh4OWZmSDM5eSt3SGszdzZGU3VYSmtsUzVid3d3OC9zR2pSSXU3ZnY5L1RZREMwMDJxMWIwZEhSKzhvN2ZuOVZ5bU9DWlpTcWN4WGE3aC8vMzRBWG5qaGhXSjlyazZuNDUxMzNzSGUzbDUrb0Q5NzlxeWNIaG9aR1NtTHdjaklTUGxodW5uejVvd2RPNWI3OSs5ejRzUUorWGpwNmVtRWg0ZVRtcHFLdDdlM1hFK3BWQ3BwMGFJRlVWRlJjcDF6MDZaTjVmMlNrcElJRHc4djhNRTJyN3V3V3EzTzkvdHRGbXNxbGNvaXdtWjJZMjdWcWhYWHIxOG5JeU1ET3pzNytiUE0yU0Y2dlo2TEZ5OVNybHc1aTlUVHk1Y3Z5OWZxekpremdDblMyYTlmUC9SNlBVNU9UcHcrZlpybXpadHovZnAxamg0OVNtWm1KaDRlSG9TRmhiRmh3d2JzN093c0lsODJOalk0T0RodytmSmwvUDM5eWNyS29ubno1cnp6emp0Y3ZIaVJxVk9ueWtMODlPblQyTmpZb0ZhclVTZ1U2SFE2RkFvRkRnNE9TSklrMzVQYzN3bWowVWkvZnYxUXE5V29WQ3BxMUtqQjVzMmI1ZmRQbno3TnNHSEQ2TjY5TzNQbXpMSFlMKzhDeEpVclYvRDM5NWRkamx1MmJNa25uM3lDd1dEQVlEREk1NlhWYXZIeThpSW9LTWhDUk9jOW5xMnRyUnhWTnFQVmFndU5kQjQ3ZG96NzkrOWJmUzg5UGQycUFNdTlhTE5xMVNwMjdkcEZlbm82Z3djUFp0ZXVYYWhVS2h3Y0hHU1JES1lJcEl1TEMwYWprZXJWcTh1MXhXWjBPaDEzN3R3aFBUMWRGdUxtYUdSV1ZoYlhybDJUeCtZV2plYnI4Zm5ubjNQdzRFSDVYdVlsTVRIUlFrVEQzMExhMzkrL1NQWEpLU2twVnE5SDN0K1hJVU9Ha0ptWmlZMk5EWjZlbm56d3dRZUFhZEhIdkVnZ1NSS3JWcTJpV3JWcUJaWldtTzliMDZaTjViVDJTNWN1TVhUbzBBSkxIc3lZMC9CemYwZHUzYm9sWDV1Q3pxVWtuTXNMUXBoZ2xVMkVBQllJQkdVR0h4OGZtNFNFaEluQVBFRDk3TFBQRWhBUVlMRmlMQ2g1ek9ZcExWcTBZTTZjT2Z6KysrOVZKRW5hcnRGb3RxcFVLdjlqeDQ2bGxQWWMvMnNVMXdRck45SFIwWVNHaHZMc3M4L1NxVk9uWXUxck1CZzRmZm8wZG5aMjJOallXQmc5T1RnNEVCOGZiekhlTExhcVZxMEttQVIzV0ZnWWFXbHB2UGJhYTFTb1VJSGh3NGN6YWRJa2pFWWpIMzc0b2J4djVjcVZhZGV1SFVhamtmZmVldzgzTnpmNXZVbVRKc20xZndhRG9kQTV2L1RTUzNJN0lXdVlhMy9OMUt0WER4OGZIN1p2Mzg3aXhZdkp5TWpBejgrUDdPeHM0TzhIK0E0ZE9uRDgrSEhBWlA0VUVSSEJ1blhyYU5xMEthMWJ0NlpKa3lhc1hidVdYcjE2eWVuVWJkdTJaZGFzV2ZMMUdEMTZOR1BHakVHcjFhSlNxYmg3OXk1eGNYR3krTkRwZENpVlN1N2R1eWZYVklOSlBKbVBrWldWeGNXTEY3R3pzME9uMCtIaDRTR0wxMTkrK1lVcFU2Ymc3ZTNOa2lWTCtQUFBQK1VvY203UktVa1NpWW1KMk5uWm9kZnI4MFZjSXlJaUFIQnhjU0UwTkZTdTBjd3JWaFVLQlE4ZVBMQklRMVVvRkJ3NWNvUkZpeGJSc1dOSEpreVlrTzhlRkphdXJGQW9yRVp0QzJQMTZ0V3ltRGVMb3g5KytJRXZ2L3dTTUVWeGN5LyttTk81elhUcTFJbURCdzh5ZnZ4NEVoTVQwZXYxVktwVWljV0xGOHYxNmtxbGtuUG56c210OFZ4Y1hQTE53MW9kY2t4TURLTkdqUUpnL2ZyMWNpcS9OZExUMDdsMjdaclZUQWZ6dkhPTGFQaGJBQmRWOUxWbzBZSUZDeFpZN0orM2JoOU1RdlArL2Z0a1pHUll0QU5jdW5RcER4NDh3TWJHaGdzWExuRGx5aFd5c3JLb1diTm1vZTdZU3FWU1huaDZXRzE1UVJ3L2ZwelhYMzhkZDNkM09uWHFoSTJOamRXRmd1enNiT2JPbmN1TUdUTWU2WE1LUTVoZ2xVMkVBQllJQkdVQ2pVWlRMeUVoWVNQUUZreHRTOGFQSDU5dnhWN3crS2hSb3dZclY2NWs5KzdkTEZ1MkRMMWVQeUFuSjhmcTN3elBBQUFnQUVsRVFWUmJxOVcrR1IwZHZiKzA1L2NmbzFnbVdHYjBlcjFjYXpsNTh1UmkxN283T1RseC9QaHhGQW9GQm9PQitmUG44OTEzMzlHZ1FRTTJiZHBVNFBITVlzdlcxaFpiVzF2UzA5TUJ5N3JOZ2h4aWE5YXNTYjE2OWF3KzJLclZhcXBWcThacnI3MW1kZDgxYTlZOHRDYlNYRWRvUnFsVTByZHZYK3JXcmN1b1VhUFl1SEVqL2ZyMWt3V3dXWnptbnMvNTgrZFJLcFhzMnJWTEZwK1hMMSsyYU8zVXQyOWZQdmpnQTR2OTh2NzgybXV2MGFOSEQ4RFVJbWZSb2tWVXIxNmRaczJhV2N5NVljT0dEQmt5QklBR0RScHc3Tmd4RkFvRldxM1c0aDdzMjdjUE1EbE43OSsvbnpsejVqQjA2RkRHamgxcklhaHNiR3c0ZHV3WWtpVGxNeC9UNlhUczNMa1RnRysrK1FhZFRzZjgrZlBwMnJWcnZtdXBVQ2hrWXlaekRUQ0FxNnNyeWNuSmJObXloWjQ5ZXhZcStxeFJVTlMySU16dG8zSno3Tmd4K2VlREJ3OWFkUVEzazVPVFE1MDZkWWlNak9Ua3laTUExSzVkbStEZ1lIbE1yVnExaUl1TG8zYnQyZ0JXSFoydGlkWWZmL3hSL3ZuTEw3KzBFSjk1bVRoeElwTW5UN2I2WGtHR1htYUsyai9aMXRhV0tsV3FQSFRjZ1FNSFNFcEtzakFjMjdsekovdjM3OGZKeVFsWFYxZHljbklZUG53NDA2Wk5ZKzdjdVR6enpETWx1c0NjbXBwS2VIZzRlL2JzQVV5bWNQWHExZVA4K2ZQNStuam54WHlmU2hwaGdsVTJFUUpZSUJEODExRnFOSnEzZ1VXQVE3VnExWmc1Y3ladDI3WXQ3WGs5bFNnVUN2cjA2Y01MTDd4Z2RzbXRLVW5TOXhxTlpyMnRyZTJFbzBlUHBwWDJIUDhMRk1jRUt6Y0xGeTdrOHVYTHZQcnFxM0p0YTNGUktCUmN1WEtGbVRObnlxbkc5dmIyY2gxdGJweWRuWmsyYlZxaEVUNXZiMjlDUTBQcDJyVXJibTV1Yk51MkRZQVZLMWF3WWNNR2V2ZnVYYUJqckkyTkRaY3VYY3BYZTVtYmg1a2g1YTBCTnFQUmFHamN1REh4OGZIczJiTkhidWVTVjFESHg4ZHo2OVl0R2pkdXpJVUxGK1FVYUhONmQrdldyVWxPVHNaZ01CVHFmQXV3ZGV0V2ZIMTlTVXBLa3V1UTh3cDBNQWswODNrVmRNekl5RWpDd3NKbzFhb1Z6WnMzeDkzZG5WcTFhckZod3diYXRtMkxsNWVYeFhpbFVtazFtcjU0OFdKU1VsTG8wNmNQelpvMUl5QWdnSTgrK2dpMVdtMXh2YUJnMFZXN2RtMEdEaHpJeG8wYkNRd01MTkRSdVNCeXV4MER4UlpWSVNFaHhNWEY0ZWJtUnJWcTFZaU9qbWJyMXEwRml1QTdkKzdJVVc4elppRU1zR2ZQSHBZdlg4NlJJMGZrUmRTaStFZGN1M2FOZmZ2MlViRmlSU3BVcU1EQmd3ZnAxYXNYTFZ1MnREcituN2dYbDdUemNkN0ZtdERRVUxsMmYrclVxWHoxMVZmWTJOalF0V3RYL3ZqakQ3NysrbXNtVDU3TWhnMGJySXJQQ3hjdXlLM1N6T255RHlNOFBOekNkYnREaHc0c1hicVVXN2R1NGUvdlQ5ZXVYZkgyOW1iQWdBRjA3ZHBWN3J1ZG5aMzkySG9CQ3hPc3Nva1F3QUtCNEQrTFZxdDFreVJwUGRBWlRIMCszMy8vL1h5bUhJSi9uMXExYWhFVUZNU1dMVnRZdVhJbFdWbFpJN0t6czd0b05KcmhNVEV4aDBwN2ZtV1IzYnQzczIvZlBtclZxaVhYN3hXWDgrZlA4OTEzMzdGejUwNkxOTm04TmJkbWloSjFXYjE2TmYzNjlhTnIxNjU4Ly8zMy9QVFRUM2g2ZXJKOSszWWNIUjNsS0dKQjVEVyt5VTFSb29aNWE0QnowN3QzYitMajQ0bU5qWlZGU2w2RHI2Ky8vaG93Q2VPS0ZTdmk2dXBLU0VnSVRrNU90R2pSZ3R1M2J3T3dkKzllZXZYcVpUVTZDYVphNnRPblQzUG56aDFDUWtMUTZYUVdEL0ZnRWxBOWV2UjRhRy95STBlT3lDbkQ5KzdkWStUSWtkeTllNWZrNUdTTVJpT3paODltMjdadGhmb2VTSkpFWUdBZ2UvZnVwVWFOR3ZqNysrUHM3RXhxYWlxZmZmWVowNlpOWThXS0ZiUm8wY0ppdjd3MXdHWlI3T3ZyUzBKQ0FyMTY5U3FXSzYvQllMQ2FBdjJ3MUhjelo4K2VsVjJrUjQ0Y1NmMzY5Umt5WkFqTGxpM0QxZFdWZHUzYTVkdW5mZnYySERseWhLbFRweEllSHM3Q2hRdHhkM2ZIeDhjSFQwOVBYRjFkNmRhdEc0Y09IZUxRb1VQVXFsV0xPblhxRkRvUDgzWFB6czVtK1BEaGVIaDQ4UGJiYnpOcjFpeUNnNE9wWExseUVhOUk2WFBvMENGKytlVVhqRVlqYjc3NUpxKzg4Z3BMbGl5aGV2WHFnS2trNE1TSkU3THhtVFhTMDlQek9UWS96S3lxZS9mdTdOaXhnejU5K2pCbnpoelpURSt2MTNQaHdnVkNRa0xrdXVmbzZHakdqaDFMZG5ZMnRXclZZdGFzV1NWdzVvS25CU0dBQlFMQmZ4R0ZScVB4a3lRcEVIQ3VWS2tTSDM3NFliSHJIUVdQRjZWU3lhQkJnK1M2eVBqNGVEZmdGNDFHc3pJbkorZUQyTmpZQjZVOXh5ZVY0cGhnZ2FrLzZ5ZWZmSUt0clMwZmYvenhJOVhjN2R1M2p4VXJWcENTa29KS3BhSkhqeDdzMzcrZnBrMmJzbjc5K256akgyWlVCQ1p6cFNOSGptQXdHQmcxYWhRLy9mUVRBUUVCdUxpNG9OUHBHRGR1WEQ3MzVyd1VaSHhURXJ6ODhzdlkyOXZUclZzM1dlVG5Gc0JoWVdIOC9QUFBxTlZxWG56eFJkbmhHa3dQK0JFUkVXUmtaREI0OEdDQ2c0TVpQMzQ4eTVjdnAxR2pSdmsreTd5Z1lPMWE1dVZoa2VTYU5XdktOYUNYTDErbWV2WHExS2hSZ3laTm1uRGp4ZzJpb3FMNDhjY2ZlZU9OTnl6Mk0wZkowdExTR0Q5K1BFZU9ITUhKeVlsbHk1YkpDNGREaHc3bHlwVXI3TnExaTRrVEo3SjkrM2Jac2Rob05GcTBFSUsvUlUzVnFsWDU3TFBQSG5wdXVURWZUNUtrZlBkWXA5TTlkUC9RMEZBQ0FnSklUMCtuVzdkdWNrM3FoQWtUV0xKa0NSTW5Uc1RmM3g5ZlgxK0xSUVdWU2tWQ1FvSmM0ejExNmxUVWFqV1NKTW5aUXgwN2RzVFoyWm0wdERSZWVlV1ZRdWVSazVQRDdObXppWXFLb2xHalJnd2NPQkFiR3h2NjkrL1AxcTFiR1R0MkxLdFdyZnJQaU9EbXpadlR2SGx6c3JPemVmdnR0d0dUMFpSNVVjTEd4b1pseTVaUm9VS0ZmSXMxNXZ0bTd2a05wdnJpaFFzWDR1SGhVZWpuMnRyYXNuSGpScEtTa2l5Mm02UHp1UmRqekhYejJkblpWbDNFU3dwaGdsVTJFUUpZSUJEOHAyalpzbVZOZzhFUUJQUUFVM3JqdEduVC9qTVBGdjhGVWxKUzhobWgvQlBxMUtuRFYxOTl4WVlOR3dnS0NpSW5KOGRmcFZKMWI5NjgrYkNUSjA5R1BQd0lUeC9GTmNGYXNtUUpCb01CR3hzYkM2T3BGMTk4VWE0eFBISGlCQUVCQVRScDBvVDU4K2ZuTzBhUEhqM28zTGt6Ky9mdnAyUEhqbFN0V3BYOSsvZVRsSlJVb0VGUlFVTE5MSXJ1M3IyTFNxV2lZY09HdUxpNE1ITGtTTmFzV1VOQ1FnSnVibTV5bmV2andCeUZqSTZPbGxNeGMyOEhremxQdDI3ZEFGUDlJZnd0Z09QajQrVnJPWFRvVUlZTUdjS3dZY01Bay9oLy92bm4yYmh4byt6dUd4Y1h4NmxUcHhnK2ZEaSt2cjZNR2pVS2UzdDdZbU5qNWM4Yk5HZ1FodzhmcG1iTm1ody9manlmUVZmZXFLcVpwS1FrV1Z6KzhjY2ZIRHg0a0Jrelp0QzZkZXQ4L1kvVDB0STRjdVFJcjd6eUNsbFpXZklpeGUzYnQ1azRjU0lBVjY5ZTVlclZxd0NzWGJzMm56Q1pNbVVLbHk1ZDRvMDMzckRvaTV5VGs1T3ZCdGhjTzExVWNsOS9wVkpKVkZSVW9lT3RSWUwvK3VzdmdvS0NDQTBOQmFCejU4N01uajFiZm4vZ3dJSG85WHBXcjE1TllHQWdPM2Z1eE1mSGgwNmRPdkhzczg4Q3BwNjBvYUdoaElXRk1YZnVYTmxWZXZYcTFhU2xwWkdSa1NHM0U5dTllemNkTzNha1ljT0crZWFTa0pEQTdObXppWStQcDNMbHlpeGN1RkFXaGUrOTl4NS8vUEVIc2JHeERCczJqQVVMRmxpNG5UOUpaR1ZseWFuclVWRlJPRGs1eVdaZVJxTXhuL0ZXNWNxVnljcks0c0tGQzFTc1dGSCtuamc2T2hJVUZHU3hrRlM5ZW5XV0xsMWFwSG5rL1p0aU5CclpzY1BVVU9EQWdRTnkvK3RPblRySjJSTkZyWWQrRklRSlZ0bEVDR0NCUVBDZlFhUFI5TXZKeVZtalVDZ3FPems1TVhYcVZMcDM3LzdRYUVscEV4SVNJajlZZlAzMTEwOTBpdmJPblR0WnVYSWxEUm8wSUNnb3FNU09hMk5qdzhpUkkybmZ2ajJ6WnMzaTNMbHo5WlJLWlpoV3ExMTg3OTY5V2VmUG4zODhCVnovWFlwbGdwV1ltQWlZSG1LdlhMa2liMDlKK2R1QVc2L1hjK1hLbFh5Q0tUY09EZzc0K1BqSXJ5Vko0dTdkdXdWR1lBdEtkVDE0OENCZ2l1Z3NXclNJT25YcXNHelpNdmxCVnFGUWNPblNKWHg5ZmVuY3VUTU5HemFrZXZYcXVMbTVFUkVSd2NtVEoxR3IxV1JsWlZHclZxMEMyNzFzMkxDQmMrZk9FUmdZU0VaR0JqNCtQcklCa3prcWxKS1NZaEd4ekMzWURodzRnRjZ2SnlNalEyNGRaWGI3RFF3TVJLZlQwYUpGQzBhUEhrMTJkalpSVVZIY3VuVUx3S0pHVjZWU0VSZ1l5TGh4NDdoKy9Ub3RXN2FVKzkwNk9qcmk0dUpDKy9idG1UaHhJb01HRFNJbko0ZWVQWHRhcmY4RnkxVFJ2WHYzc21EQkFyS3pzMm5kdWpWMzc5NlZJMnZQUFBNTTFhdFhsNlBTMmRuWjZQVjYwdExTbURkdkh1dlhyNmRodzRZa0ppYnkxbHR2a1p5Y3pJQUJBNmhXclJwcjE2NlZJM3h1Ym01VXFsUkpUamsxOS85ZHQyNGQrL2J0WTlXcVZZQ2xHSzFhdFNvQkFRRnlXaXlZeEdCcWFtcWg1bXZtKy9Ld0ZPZU5HemNTR2hvcVgyK3prSC8zM1hjSkR6ZVZZOXJhMnZMV1cyOHhiTml3ZlA4ZkdERmlCUFhyMTJmKy9QbGN1WEtGWmN1V2NmMzZkU1pQbmt4NmVqcFJVVkVjUG55WVgzNzVCWjFPeHh0dnZFSFBuajBaTVdJRW16ZHZ4bWcwNHVIaGdWYXJaZlBtemZqNStkRy9mMytHRGgxS2xTcFZPSHIwS0x0MzcrYlFvVU1ZalVacTFhckZaNTk5WnJGd3FGYXJDUXdNNUsyMzN1THMyYk9NR0RHQ25qMTc4dWFiYjhwQ0xqZVhMMTltenB3NWN0MXhVZXA4Yjk2OHlhaFJvMlRuZGpQbVNPeXBVNmYrajczempvcmk3T0x3TTB0SHhZcWEyRkNqUm9raWkyRHNvRmdTUzZ5b1JJMHRLdmFHTGZiZU5jUXVObUtQR2xzc0VYdFhpb2hFSlJwTHhJWUZRWmUyN0h4L2JIWStWb3FnS01TOHp6bWNBMVBmM1oxWjVyNzMzdDh2aFpVUzZLK3hRb1VLc1hUcFV1TGo0eGt5WkFqbno1OG5UNTQ4aWovejBhTkhLVml3SUtWTGw2WmV2WHJJc2t6ZnZuMTU4ZUlGVDU0ODRlblRwK1RKazBlNWQwQ3ZGNUJheThLelo4K1lPSEdpTXNsajhCaCtuU1ZMbGlpMmF3QXpac3pnMnJWckZDcFVpSmN2WHlxSzd3RUJBUXdjT0JDQVY2OWVFUjBkemRLbFN4WDE5S3hDaUdCOW5JZ0FXQ0FRNUhoY1hGd0thclhheFVCN1NaS29XYk1tNDhhTk0zcnd5aWdoSVNHTUdUTUdhMnZyTjNvU3BzVTMzM3lUcnNMbzY2aFVLaVVveVl3cTlkcTFhOW14WXdjV0ZoYXAyaitFaDRmenlTZWZZR2xwYVdRSGtwd1dMVnFrK3ZDVEZoRVJFY1RFeEJBWUdNaStmZnY0K3V1dk03eHZScWhRb1FKK2ZuNnNYTG1TdFd2WHFuUTYzY2k4ZWZNMmMzSnk2aElZR0JpVXBTZjdGNU5aRWF3M1pkRkFiOUdUR1ZzbG5VNkhMTXRHcFl6SmNYSnlTalA3VjdObVRWYXZYazNod29YNThjY2ZsUURkenM2T0FRTUdZR2RueDlLbFN6bHk1QWczYnR3QW9Helpzdmo1K1JFU0VzSzJiZHN3TXpQRDNOeWNGeTllS0NyRnI1TTdkMjRpSXlQWnRtMGI4Zkh4MUsxYk4wVUFuTHpQdGxtelprWWwxNUlrS2YyanBxYW10R3ZYanFwVnF3SjZqMVkvUHo4OFBEd3dNVEhCeE1TRXBVdVhjdlhxVlNDbEtKS05qUTByVjY0a01qTFNLQWdxVzdZc2E5YXNVU2EraWhRcG9wUjRwdFVEbkx5a3MxYXRXaFFxVkFoWFYxZUdEeDlPVWxJU2UvZnU1ZENoUTRTRmhhWFpuKzNnNEtCa0xFdVVLSUc3dXp1UmtaRjRlM3NEK2d6YWxpMWJ1SGp4SXRldVhVdXpQOVBEdzBQNWZmbnk1VXBnbnp0M2JrWFIyb0N0clMzOSt2VlRiS0dTWjQ4TkdES3RieXBiZFhWMXhjZkhCOUIvaHhvRXVZWVBIODZWSzFlb1ZxMGFBd1lNb0VTSkVta2VvMDZkT3Z6NjY2OXMyN2FOTzNmdUtLLzl4SWtUVEpzMmpZU0VCQndkSGVuZHV6Zk96czVjdUhDQjNMbHpvOUZvOFBUMFpNQ0FBWmlibTVNclZ5NThmWDM1ODg4L2xkZC81ODRkeFIrM1ljT0dqQmt6SnRYSnpieDU4N0pxMVNvbVQ1N01vVU9IT0h6NE1LMWJ0MDQxQUM1Um9nVFIwZEVFQmVtL0NqLzc3TE4wM3lQNGZ3KzE0ZjlFY2d4WjJOZXRsRUEvV1dLWXdETDRYQmNvVUlCVnExWlJzR0JCdG0vZnpwa3paN2g1OHlhQmdZRnBUblkxYXRRb1EvL1hDaFFvd0pNblQ3aCsvVG9BclZxMVNqWEFOek16NCtqUm80RGV3dXpodzRkWVcxc3pmLzU4OHVYTHg3cDE2emh4NGdTUmtaSEtSQWpvcitlc0RuNUJpR0I5ck9Uc3RJbEFJUGpQbzFhcm04dXl2RktTcENMVzF0WU1IVHFVbGkxYnZuWFdOekF3a0Y2OWVyM1RtUHo4L0ZJVnVtbmR1alU2blM1RlgrU3JWNitVTE0vcjlpQ3lMQk1iRzh2WFgzOU4zNzU5amRZdFdiSkU4YlY4VzBhUEhrM2J0bTB6dkwxR28rR2JiNzdoMmJObjJOcmE4dXV2dnlvUGZGbk5sU3RYR0Q5K3ZDRVkwRXFTTkFXWUVSZ1ltTG1heW84VU9UTktRdThCalVaRGp4NDlxRkNoZ3BFeXE0RmV2WHBSb0VBQlpzNmNtZXIrNGVIaEZDOWVuQ0ZEaG1CbFpVWExsaTJwVzdldTBVTnZaR1FraHc4ZjV1elpzM3o3N2JlNHVMaThyNWVUS2pxZGpwMDdkMUs4ZUhIczdlM2YyRHZ0Nys5UFFFQUF6czdPdUxtNXZiVVNyMDZuNDlXclY1aVptV0ZwYWZuRzdTTWpJMU1OSmtHZjJkZG9OQ2tDV0NzcnF4UUJtYUZNUHJYeFJFVkZFUk1UbzJSL1ZTb1ZKaVltRkMxYU5GUGZBWnMzYitiTW1UTlVxbFFKRHcrUEZPMHBUNTgrSlRRMGxQejU4K1BnNEpEdXNYeDlmU2xhdENqT3pzNUdsUXNhamVhZExlNHVYTGhBZ1FJRlVnU1pvYUdoV0ZsWnBWaCs2ZElseXBjdmIzVGVWYXRXVWFGQ0JVVkIvRTM0Ky90amFtcWFRbDA3T2Z2MzcrZmV2WHVVS2xXS3VuWHJadWo2eUFvMEdnMFJFUkdVSzFjdXhicWtwQ1NpbzZPTnJqTVRFeE1zTEN6SW16ZnZHN1VBREp3N2Q0NVhyMTVoYjIrdjlKVy96dTNidDdsKy9Ub1ZLMWFrWk1tU2JONjhHVWRIeHhSbCt2SHg4Yng2OVlxa3BDUjBPaDI1YytkK2E3L2hETkJaa3FUMWI5N3MvNmpWYWhrZ0tDaEl4Rm81RVBHaENBU0NISW1UazFOZVdaWVhBTjMrK1pzSkV5YThjMTlxZEhRMHQyN2R3c3JLQ3BWS3hjeVpNK25aczZmUlArTXhZOFlRRnhkSDJiSmw2ZG16SnhZV0Znd2RPcFE3ZCs1UW9rUUp4YVB3ZGVyVnE2ZGtOekpMeDQ0ZFUvaEJYcng0a2JDd01DWERhMkRac21VOGYvNmNxbFdyS3IySG4zLytPYTFhdFFMMHBXYkxseTlYdG4zZGd1UEJnd2M4ZS9ZTUN3dUxWTFBnUC8vOE16dDM3cVJxMWFyMDY5Y3Z4UU5zVWxJU0NRa0ptSmlZVUw1OCtiZDZ2UWJpNHVKWXZIaXg0cTBLQk1xeTNDVTRPUGlQZHpyd3Z4eEhSMGYzcFV1WEhzcW9DSlpBSUJBSXNwNS9STENXN2RtelowNW1STEJFQUp5ekVTWFFBb0VneCtIbzZOaEFsdVUxUUFsemMzTUdEaHhJKy9idHM4VDMwTWJHUnNrNitQcjZFaHdjeklnUkl4ZzVjaVJObXpZRjlHVmoxNjlmNStYTGwxU29VSUU3ZCs0b0pZdE5talJKODlnYk5tekEwdElTYzNOem93ejEyYk5uRmFFYmcyaUxBVU1HT0xXZU9XZG5aeXBWcXNUVnExZU4xQzhOL1hqdTd1NDhmUGlRME5CUWJHeHNsRXp2K2ZQbmxXMWZ6emdEL1BiYmIrbjZxaHE0ZE9tU0lvS1NHazVPVHUvY0oyeHBhY213WWNOd2RYVmw0c1NKM0w5LzMwbVNwQ0FuSjZleFpjcVVXZkRMTDc5a3pBdmxJeU96SWxnQ2dVQWd5SHFFQ05iSGlRaUFCUUpCanFGS2xTcTVURTFOWndIOVFOOWpOM255NUF4NWpiNE5sU3RYcG5EaHdqeCsvSmp4NDhkejl1eFp4b3dabzVSNEdYcjg5dTNicCt5VGxoM0dnQUVEdUhmdkh1Ym01aWtDOVZldi91LzJrMTc1dFplWEYzWHIxbFgrZnZueUpRTUhEdVRxMWF2NCtQamc3T3hNVkZTVW9reHFaMmVucUY4YWhHSUFidDNTYTNYa3o1Ly9YNk9PN2VUa3hKWXRXMWl3WUFFN2R1eXdrR1Y1em8wYk4xcXExZXF1UVVGQk43SjdmTmxBcGtTd0JBS0JRSkQxQ0JHc2p4TVJBQXNFZ2h4QjFhcFZhNnBVcW5YQVo2YW1wdlRwMDRjdVhicWsycStXRlJ3NGNBQzFXczNtelp2NTRZY2ZPSHYyTFB2Mzc2ZHk1Y3FLVjZhaDNMcHAwNllVS1ZLRUJ3OGVwQm1NUDMvK25MdDM3Nzd4dk9IaDRha3V6NTgvZndyUDE2ZFBuM0wzN2wwU0VoSVlPblFveTVZdE15cXhybGl4b2pMV0J3OGVJTXN5a2lRUkhCd01RS1ZLbFZJOVY3dDI3V2phdEttaUdpcEpFbXZYcm1YdDJyVVVLVktFTFZ1MnBQc2FEQ1hRV2QyaWFtMXR6UTgvL0lDYm14dVRKMDhtTWpLeUZoRGk1T1RrSFJnWXVBeDRmMTRYT1l6TWltQUpCQUtCSU9zUklsZ2ZKKzllVHlnUUNBVHZnS3VycTZWYXJaNmxVcWxPQVorVkwxK2U5ZXZYMDYxYnQvY1cvRDU0OElBWk0yYlFybDA3VHA0OGlZK1BEeDA2ZEtCaHc0YTBiOTllQ1RJTmZwRWxTNWFrZGV2VzlPdlhMODFqenBvMWk3MTc5L0w3Nzc5eitQQmhKWWpNbXpjdlM1WXM0ZkRodzBhOXd5NHVMdXpjdVZNUjdlalVxWk5pWldLZ1ZLbFNMRjY4V0ZFbEhUUm9FUHYzN3dmMGFxSDU4dVZUQXZMNCtIaisvdnR2WkZsV0ZFU3JWS21TNmxqejVzM0xKNTk4UXY3OCtiR3hzVkZzTDBCZmtwd25UNTUwZi9MbHkwZmh3b1hUdGRONUYycldyTW5XclZzTkN0VFdzaXd2VnF2VkI1MmRuZE9XZXhXa0lENCtuaU5IamlqK3NSK0NwS1FrcFFMaHA1OStZdTNhdGNURnhTbktyOGVQSCtmWXNXT0tGVXA2eUxLTXI2OHZOMi9lTkZvZUhSMk5qNCtQb2g2ZFVaNCtmY3FaTTJlTWZIbHpDbHF0bGpObnpxU3A2UHcrTVBnQUorZDk2NjRsSlNXeGRPbFNIajE2cEN5TGo0OW45T2pSaXIyTlJxTmg5T2pSUnI2K3IzUDY5T2wzOW41OTl1eVpjbDBtUjZmVE1XM2FOT1hhZlo5azVmMENzSExsU3FWZEIrRG8wYU5zMkxCQjhiak9MSWNQSHlZZ0lPQ3Q5OC9KOTV6Z3Y0M0lBQXNFZ214RHJWWTd4Y1RFckFQc1ZTb1YzYnQzcDJmUG51bDZTR1lGMTY1ZFE2ZlRvZEZvbURCaEFzZVBIMmZjdUhGS01HcndUazNOcGlJdERObmlsU3RYOHMwMzN4QWFHb29rU2J4NDhZSkJnd1l4Y09CQW8vTG05dTNiczJYTEZsNjlla1d1WExtTXZGZVRVNkZDQlg3ODhVZTh2THg0L3Z3NWUvYnNBYUJHalJxQVBraTJ0clpHbzlFUUdCaklpeGN2bEllVnpDanFHaDZ3SGp4NDhFYmJwTWFORzlPMWE5Y01IL3R0c0xHeFljcVVLYmk1dVRGOStuU2VQMy91bnBTVWRFV3RWZzhLQ2dwYUIzelUyVkZIUjBmMzgrZlBwNmdLeUF4UG5qeGg1TWlSNkhRNnZ2enl5d3dkcTN2MzdrUkhSNmRwcXdYNklDa2hJVUh4dFUyK2ZNaVFJVnk1Y29VMWE5YXdmdjE2aWhVclJyNTgrWmd5WlFwOSsvYmx6ei8vNU5DaFEweWFOSWxtelpxOWNmeExseTVseTVZdDdOMjdWNWtndW43OU91dldyV1A5K3ZWczNib1ZPenU3REwwZllXRmhEQmt5SkUxYnA5ZDUvUGl4RXBRbHAxcTFhbW5hVHBVcFV5YmR2dm0waUkrUFo4Q0FBWHorK2VkczJMQWgwL3RuQnAxT3AwellyVml4d2tqUi92ang0OHlmUHg5N2UzdEdqeDZkcXExUG16WnR5SlVyVjdwSy9KOSsrcW1SdlpPQmRldlc0ZXZyeThXTEYvSDE5VVdsVW1GbVpzYnZ2Lyt1ak1Qd2Q1a3laVkk5OWkrLy9NTE1tVFBwMUtrVFE0WU1JVFkyRm05djd4UjJjRHFkRHExV3k2ZWZmc3F3WWNPTWpuSC8vbjE2OWVxRkxNdHMzTGlSdkhuekt1dFVLaFc3ZHUwQ29FdVhMbW0rUnNoNTk4dUtGU3RZc1dJRnc0Y1BwMzM3OW16WXNJSGc0R0FPSFRyRXlwVXIzL2kvOWZMbHkwUkdSdEtnZ2I3N1l2bnk1ZHk4ZVRQVGJnSUdjdkk5bDFIK0VjR3E1ZXpzZkNZeklsaUNuSTBJZ0FVQ3dRZkh5Y25KVEpibE1jQllXWlpON2V6c21EeDVjcXJXUXU4RE56YzNObTNheEpneFl3Z0xDK1BJa1NOY3ZYcVZEUnMySUVtU0VneG1Wbkg2Nk5HakxGdTJqSjkvL3BuQmd3ZXpmUGx5eG80ZHkrUEhqNWszYjU1aWFXUmlZa0wxNnRXNWR1MGFUazVPbEN0WExsMzdocXBWcXpKbHloUkdqUnFsWkdnTW9sZ3FsUXBIUjBkT256N04wYU5IbFd4WmdRSUZVdmlVcGtkVVZCU2c5K1pNcTB6YlFGWjdBNmRIL2ZyMXFWcTFLak5tek9ESWtTTTJ3QnExV3QzYXhNU2sxOFdMRng5K3NJRjhZTEpDQkt0WXNXTFVyRm1UVTZkT3NXUEhqZ3dGd0pHUmtUeDkrdFRvZ2Y3bHk1ZW9WQ3JGL2tXbjA1R1ltTWlMRnk5ZUh6T3RXN2ZtN05tempCZ3hBa21TTURFeFllUEdqWmlibTlPaVJRdSsvLzU3cksydGFkaXc0UnZIWW1ncCtQcnJyNDJxSXd6ZW4wMmJOczF3OEFzb2RqSVp0WlZKVEV6azk5OS9UN0c4Y2VQR3FTNEh2V2R2Y2dZTUdKQWlxMXF4WXNVVTFTUUdHNW5YcTBDeUNwMU9wNGpuZGV2V0RRc0xDK0xpNGhneVpBZy8vL3l6VXMyUmxKU2tlSUhueVpNbjFXUGR1WE5IVWRFM0lNdXlrZFpCOHQrVDA2bFRKdzRjT0VCSVNBaXpaOC9tL3YzN2lzVlNSRVNFSWhZSStyYVNxVk9ua3BpWVNJMGFOUlFCd25yMTZyRnk1VXJXcjErUHZiMDlOV3JVNE96WnMybSs5dFMrQjRzV0xZcWRuUjFuejU1bHdvUUpMRnk0MEdpOXVibTVVV1ZNV3VTaysyWFhybDNvZERvKytlUVRtamR2enZYcjF3a09Ec2JTMHBKWnMyYTlNZmg5K1BBaC9mcjFJejQrbnVuVHArUHU3cTdvWVRnNk9yN3gvS21SSGZkY1ZpTkVzRDVPUkFBc0VBZytLQTRPRHZheUxQc0Jha21TOFBUMHBGKy9mdS90d1M4NVNVbEphTFZhTEN3c0tGNjhPS3RYcjJiaHdvVnMyclNKUG4zNmtEZHZYaVhna0NTSjRzV0xwemlHNFdFbXRmSG16NStmWXNXS0VSRVJ3YlJwMDZoZHV6WkxsaXhoeG93WkJBWUdVcWhRSWFLaW9paGJ0aXhXVmxiMDZkTW53Mk4zZDNmSDJkbVpDeGN1QUhyL3lkcTFhMk5oWVlHcnF5dW5UNS9tM0xselhMcDBDWUJHalJwbFNqWDcvdjM3Z0Y3d0k3VUFOem82V25tQVRzdVA5SDFSb0VBQlpzK2V6WUVEQjVnMWF4WXhNVEhOdFZwdG1GcXQ5Z29LQ3RyNlFRZno0Y2lVQ05hS0ZTdnc5L2ZIeHNiRzZITTNYTS8rL3Y1R0FteGFyWmFYTDEvaTVPVEV5SkVqbGVXN2R1MUtjZDA0T1RueDJXZWZzV25USnFQbHI1ZWdQbnYyakczYnRxSFQ2Ymg3OXk2eUxQUFhYLzkvWHB3MmJScC8vLzAzK2ZMbE0vSVZ6cDgvUHlOR2pGRCtmdlRvRVFzWExsUktkQzlmdnN6bzBhUEptemN2M3Q3ZUhEaHdBSUNnb0NDKysrNDdaYjhxVmFxa3lQUWx4OUJTa2RIN3doQXdOR3JVaU9IRGg5T2tTUk9LRnkrdTlOWVhMMTVjbVZTSWpZMWwzNzU5S1lLTWMrZk9wWGlmVXJNZU00enRmYlY5cUZRcTFxOWZqMWFycFVlUEhnd2VQSmpidDI5eit2UnBoZzBieHVyVnF6RTNOMWNtLzhxWEw1OW1SdlBDaFF0RzcyRkVSQVFUSmt3Z09EaVlQSG55MEtOSEQ4V1M3WFhNemMzNTRZY2Y2Tm16Snc4ZlBsUW1NMEEvQ1pjOHlIbisvRG0vL3ZvckFJVUtGVklDNE1LRkN5c1owazJiTnVIdTdxNVVDSmlZbUtCU3FaQmxHVm1XMFdxMXFaWjFxMVFxcGsrZnJyVEJuRHg1a2pwMTZoaXR6NGluYkU2NFgwQi8vVzNldkJuUUN5MWFXMXNyMzllNWN1VXlDdkFONzh1bm4zNXFsSkV1V3JRb3ZYdjNac0dDQmZ6d3d3OVlXVmtwSmVDWnFZWktUbmJjYzFtTkVNSDZPQkVCc0VBZytDQzBhOWZPNU9iTm0wT0JxWUI1c1dMRm1EaHhJbXExK29PTklTQWdnTDU5KzZKU3FWSThoRTZiTm8xcDA2WXBEeW15TEZPL2ZuMmpiYlJhTFRxZGp2TGx5NmQ0dUFGOXB0YWdaTHg5KzNaT25UckY4K2ZQOGZYMVpmdjI3UnA4dkNzQUFDQUFTVVJCVkZ5NmRJa2JOMjY4MVd0Ky9QaXgwdHNMK2pMUTZkT25NMm5TSkJvMGFNRHMyYk5KVEV6azFhdFhTSktVcVhLMWhJUUVwZWVzZnYzNnFlNTc3ZG8xNVlHcVVLRkNtUjcvdXlKSkVsOTk5UlZPVGs1TW1US0ZNMmZPRkFDMnFOWHExcWFtcHYwdVhManc5SU1QNmoyU1dSR3M2T2hvL3Y3N2I4ek16TkJxdGNUSHg2TlNxY2lkTzdleWpTRVl0cmEyVnV5M1hyZkp5c3lreWV2YnhzWEZLWm00aElTRUZOdWZQSGtTU0Jub2ZQTEpKMFlQOUZxdDFtajk1Y3VYdVh6NU1xVktsZUszMzM0ak1qSVNnSHYzN25IdjNqMWx1NnllbUVrZWpPN2R1eGVkVG9lN3U3dXkvUFh6djc0UDZJTmRPenM3Tm0zYXhPM2J0Mm5UcGczWHJsMmpiZHUybUptWktabERRN0I1N2RvMXZ2MzJXOHFVS2NPVUtWT3k5UFZZV0ZpZzFXb3hOVFZGcFZJeGRlcFVPbmJzeU5XclYvbnh4eC94OXZaV0trRktsRWk3M1Q3NTV4NGZIMC83OXUySmpZMmxldlhxdEc3ZG11TEZpNU03ZDI0U0V4T0pqWTFOVVVidDRPREF0bTNiS0ZHaUJMR3hzVmhZV0ZDOWVuWEtsU3RIcDA2ZGNIZDNwMWF0V2xTc1dCRS9QNzlVcjZYcTFhdlR2MzkvV3Jac2lVcWxlcXNBemNiR2hyRmp4M0xzMkRHMmJ0M0t3b1VMbGZjbU5qYVdpSWdJT25ic3FKUlN4OGZIczJYTEZxUEFPQ2ZjTHdCcjE2NVZXbC9jM2QzWnZYdTNNcm53OU9uVFZMT25CanZBNUhUcTFJbW5UNS9pNStkSFVGQVFMMTY4d01yS1NzbG12Mit5NHA3TGFvUUkxc2VKQ0lBRkFzRjdSNjFXZjNiejVzMTFRRTJBdG0zYk1talFvQS8yVHpVNUtwVXFSYStZb1FSUHE5VXFwWHVXbHBZcHNyd0c5ZVBYTXlQWHIxK25TNWN1V0ZsWktiUFJLcFVLblU3SFgzLzlwZmdMRzByZ2R1L2VuZUtCSkM0dWpwSWxTNmJaLzdkNDhXSzBXaTE1OCtiRjJka1pmMzkvOXU3ZGk3T3pNODJhTmFOV3JWcUt4M0NUSmswb1hicDBodCtUbzBlUEtqUDl6czdPcVc1ajZJdUdENThCVGs3aHdvWHg4ZkZoNTg2ZHpKOC9INDFHMDE2cjFkWlRxOVhmQndVRjdjMjJnV1V6UTRjT1pmanc0Y2l5elBqeDQ5bTNieC9GaWhYajU1OS9KaytlUEVSRlJlSGg0Y0hUcDArcFVxVUtVNmRPeGNiR1JsRVJCL0QyOWthVzVWVDdHUjg4ZUdCVW5nb281WkZ6NXN3QjlCbWszYnQzNCtQamc3Ky92OUcyM3Q3ZUhEMTZsSUNBQVB6OC9LaFVxUkl1TGk1VXFsUXBoU2UxWVhLcWZ2MzZqQjgvSGdCWFYxZmk0dUpZdEdnUkFQUG56NmRldlhxQVBoTlV1M2J0VkRPcnFSRWVIbTcwV2d4VkhmYjI5dlRvMFNQRjlqcWRqdTNidHdQNnpKU0JSbzBhS1gydWp4NDk0dXV2djg1UXRqY3hNWkZidDI1aGFtcUttWm1aVVFBY0Z4ZkhyVnUzTXBSOXpDeXZmNlkyTmpaTW5qeVovdjM3SzZYa2hzbUZva1dMR20xNy92eDU1czJiaDRXRmhSTEl2WGp4Z3ZMbHl4TWJHNHUxdFRVdlhyeGc1TWlST0RrNU1YSGlSSDc0NFFmTXpNeFlzbVFKcHFhbTdONjltNk5IajJKaFlZR3RyUzNEaGcwalY2NWNKQ1FrNE9Ua1JGUlVGQk1tVEdEcDBxVTRPRGhRb1VJRjVmczZOYnAxNjhhV0xWdllzV01IWm1abXFGUXFvOWNveTdKUzllUGk0cEpxZFVDZE9uV29VNmNPbnA2ZTNMOS9YL204ZERxZFVnNXV5SmdtSmlZYWZiNDU1WDRKRHc5bjdkcTF5dC9YcjE5WHp2SDk5OSt6Y3VWS2F0ZXVyWWpoR2Q2WHhNUkVaUitOUnFOVVloayszMnZYcmhFWEY0ZTV1VG45Ky9kUDlUUG8yN2R2bW00RHI0L3hROTF6QWtGR0VBR3dRQ0I0bjZqVWFyVVhNQnV3TGx5NE1PUEhqMWNFbkQ0MExpNHVYTHg0TWRWMU9wMk9rU05IY3VUSUVTUkpva21USmpnN08yZTRsRmlyMVJJVEUyTzByVXFsSWo0K252ajRlS04vMGhxTnhraGQxTEF1clgva3AwK2ZadTllZld6WHExY3ZXclJvd2RXclY0bUlpR0QyN05uWTJ0b2F2YTZIRHgrU2tKQ2c5QlcrYWR3clZxd0FvSFRwMGxTb1VDSFY3WklId085TC9UbWpTSkpFcTFhdGNIRnhZZEtrU1FRR0JoWUY5cWpWNnRXU0pBME5EQXg4OGNhRDVIQXlLNEpsdU5hbVRKbkMvdjM3TVRNem8zZnYza29mWjc1OCtmRHk4bUxxMUttY08zZU9EaDA2TUhueVpLUGpYN2h3d2NobUt6a3hNVEdwWnBHU1o1Z1hMMTdNOXUzYmlZbUpvVk9uVG16ZnZoMVRVMU9zcmEyVkIzTFFYNS9GaXhkSHA5TlJ1SERoRkJOaGhpREUxTlRVcUEvVm9CenM0dUxDZ3djUGlJdUx3OUxTVWdrc01sb0ttVlpHTEswMmpELy8vSk9JaUFqTXpjMHBVcVNJRWpnWVNyTUJaU0xCTUpiazNMdDNqLzc5K3l2bHhjN096c3ljT1pPa3BDU1NrcEtVKzlUSnlRbEhSMGRXckZqeHdSN3FuWnljMkw1OXU2SjRiOGl1dlI0QXg4YkdjdXZXTFN3c0xFaE1URlJlNTk5Ly93M292OU91WGJzRzZBTW5EdzhQWW1OanlaTW5EMWV1WEtGcTFhbzhlUENBOCtmUEV4OGZUNFVLRlRoNThpUnIxNjdGMHRMUzZMdkt4TVFFYTJ0ci92NzdiL3IzNzA5Q1FnSlZxMWFsYjkrKzNMcDFpNUVqUnlxQjJwVXJWekF4TWNIYzNCeEprdEJvTkVpU3BGUTVHQUt0NUlKYU9wME9EdzhQek0zTk1UVTFwVWlSSW16Y3VGRlpmK1hLRmI3NzdqdWFOR25DNU1tVGpmWkwvdjJlRSs2WFY2OWVNWHIwYUtQcjdwZGZma0dqMGRDc1dUTmF0V3JGeXBVcnVYNzl1bkt0Nm5RNjR1TGlqTVNta3BLU1VpZzFuenQzRHRCbnA5UHFzUjQwYUZDcXkxL25ROTl6V1lrUXdmbzRFUUd3UUNCNEx6ZzVPWldVWlhrMTBBRDBnalhlM3Q1cENxdDhDTkxxYWROb05FeVpNb1VqUjQ0QStsbm1nd2NQc25QblRsYXZYczJBQVFPTStzTmU1N1BQUHVQNDhlTllXVm1sS01lS2pvNW0xcXhaSERod0FKVktoWW1KQ1VXS0ZPSDc3Ny9uNjYrL1ZoNm9FaElTVWkyRHUzSGpCai84OEFNQTl2YjJlSGg0b0ZLcG1EQmhBZ01HREtCeDQ4YU1HaldLVjY5ZVlXWm1SbUppSXNIQndmVHYzNS9aczJlVEwxKytkTitUNWN1WGMvdjJiU0I5eFZORGVWMmVQSGt5TEdqeXZpbFdyQmpMbGkxank1WXQrUGo0a0pDUTBGMldaWGRIUjhmdXdjSEJoN043Zk85Q1prV3d6cDgvejZ4WnN4UUxsUExseTNQbXpCbSsrdW9yWlp2a1B0VlBuanhoeUpBaGJOcTBTYkhTV3JKa2lSSVVHTzZWZmZ2MktlSnQzdDdlZlBubGw4b3hER1doQnVyWHI4L0Jnd2VWL3RMWTJGank1OC9QbkRsemxHdExwVkx4NTU5L0tnSnpxZlhaRzBqK3NBdjYrNnhkdTNaczNicVZPWFBtRUJjWFI5ZXVYWldINDR4TStJQmVRRzc2OU9uSzM0WXNZVm9CZElVS0ZYQjNkMmZWcWxYTW56K2ZBUU1HQVByQTVPRkRZeDIyMTczQUpVbmkxYXRYUmdHRUpFbWNPbldLMmJObjQrYm14cEFoUTFLY016T2x0VytMSWJ0bkNINEJybDY5Q3BDaU5MNWV2WHJLSk51QUFRTTRjK1lNdnI2K1ZLNWNtZXJWcS9QRkYxK3diTmt5V3JWcXBXU1JhOWFzeVlRSkU1U1dpVjY5ZXRHN2QyK2NuSnd3TlRVbEtpcUswTkJRSlFqU2FEU29WQ3BldkhoQmFHaW9jdTZFaEFUbEdBa0pDZHk2ZFF0TFMwczBHZzBWS2xSUWd0ZkRodzh6WXNRSVhGMWRtVHQzTGxldlhsV3l5TWtuRkdSWjV2YnQyMWhhV2hJYkc1dmllL2ZNbVRPQS90bzhkdXdZcnE2dVFNclBKQ2ZjTHdjUEh1VDI3ZHVVTFZ1VysvZnZFeHNieThTSkUybmR1alZWcWxUaCtmUG5nRDZ6LzNvQW1ydzNPbmZ1M0J3L2ZseDVQU3FWaWpWcjFyQm8wU0s2ZGV1V0lnUGN1SEZqbmp4NWt1RnFvQTk1ejJVMVFnVHI0MFQ0QUFzRWdxeEdVcXZWM1dSWkRnVWE1TStmbjdsejV6SjU4dVJzRFg1VEl6NCtubTNidHRHcVZTdmw0YUJ0MjdZTUh6NmNoZzBiSWtrU04yL2VaUERnd2ZUdTNUdE4zMUVURXhOeTU4NXRGUHcrZWZLRTFhdFgwN0psU3c0Y09JQ1ptUm05ZXZWQ2tpVHUzYnZIaEFrVGFOZXVuVkw2Wm01dWJwUWRBSDNaV0o4K2ZZaUppU0ZYcmx4TW1USkZlUWh6Y25MQzA5T1R2WHYzRWgwZGphV2xKVDQrUG5oNmVnTDZmcy8yN2R1emYvLytOTE5KZS9ic1Vhd3AxR28xelpzM1QzVzdoSVFFNWFHd2NPSENHWHB2UHhRcWxZcU9IVHV5ZWZObWc5cHJTVW1TL05WcTlVOVZxbFRKK2pyU0Q4Zmh6TmhZMmRyYVltcHFTdkhpeFZtK2ZEbmg0ZUVjT0hCQUNZZ05nanNBOCtiTnc5WFZsY1dMRnl2QkwrZ25XTXFWSzBmcDBxV3hzN1BEenM1T0VWMEQvY08yWWJtZG5SMmZmZmFaa1hLN1ZxdWxkT25TbkQxN1Z2R3JMbFdxRk92WHIxZTJLVmFzR0tHaG9ZcjNhVnBXTjZCLzJQMzk5OStWZTFPbFV0RzJiVnRHalJvRjZDMTFOQnFORWdCblZFalB6TXlNZ2dVTEtqK0ZDeGZtMDA4L1RmZGgzc3ZMaTBxVktyRnYzejRscUdqVXFCR0RCdzhHNE5kZmYyWGN1SEZZV1ZrWkJUbVNKRkcrZkhrQ0F3T1ZrazdROTloR1JrYXlhZE9tRkQ3SEh3S3RWc3Z3NGNQeDgvTlRsdDI0Y1lOSGp4NWhiVzNOWjU5OVpyUjk4c25ER3pkdW9GS3AyTDU5dXpKQjhmZmZmeXNUZGFEL0h2WHg4VEhTQzBoK0RFbVNhTnEwS1JjdVhPRGt5Wk5LZ0ZXNGNHRnExcXhwOU5PblR4K21UcDBLNkNkMkRQdUFjZGJmWUJIWHFWTW5mdnZ0TjdwMjdhcVVDeWNQWGsxTVRMaHc0UUxIang4SGpNdlVOUnFOY3A5czJMQUJiMi92Tk5XSGM4TDkwcnAxYTc3NTVodm16cDFyOVArbldyVnFSaE5DTldyVTROaXhZeHc3ZG93alI0NndaODhlbyswbFNTSjM3dHlZbTVzcjc1VmhUQWFicWNlUEh3UDY0UFhaczJkWVdGaThjWUxWd0llODU3SWFCd2NIeXBRcGMwYWxVZ2tSckk4SWtRRVdDQVJaaHJPemM5R2twS1FWUUhQUXozQ1BHVE9HL1BuelovUEkvazlzYkN3QkFRRWNPM2FNdzRjUEV4TVRBK2lWTW9jT0hVckxsaTBCbURCaEFtM2J0bVhhdEdsY3YzNmRnSUFBUEQwOTZkeTVNNzE3OTA2UmJYcjI3Qm5oNGVGY3ZueVpjK2ZPRVJvYXFnU2VaY3VXWmVMRWlWU3FWSWtXTFZxd1pNa1NmdnZ0TjI3ZnZzM0lrU094dDdkbjJMQmhLVVJKUm8wYXhmUG56ekV4TVdIV3JGbEtzQkllSHM2Y09YTVVVYXdDQlFvd2YvNThLbGV1akl1TEN4WVdGcXhaczRZblQ1NHdkdXhZZkgxOUdUQmdnSkxKU0VwS1lzV0tGVXFtNHROUFAyWG16SmxHRDZocjFxeGg3OTY5SkNVbDhmanhZK1VCNC9QUFA4L0tqeVBMS0ZXcUZLdFhyOGJQejQ5bHk1YWgxV3I3bTVxYU5xbGF0ZXAzbHk1ZE9wUGQ0OHNzbVJYQktsT21qRkxLbmk5ZlB0cTBhY1Btelp0WnRHZ1JjK2JNWWRhc1dXZzBHbHExYW9XcnE2dHlMYVNIdjc4L29hR2hsQ3haRWx0Yld3SURBOW04ZVRNZE9uUklkZnZuejU4ckV5VUdES3JrQUR0MzdzVEh4NGRUcDA0cFpaenBXWFc5M2dOc1FLMVdZMjl2VDFoWUdEdDM3cVIyN2RwQXhqUEFiNE1rU1RnNU9mSEhIMzhvcGI3dy80Qmt5WklsSEQxNkZKMU94NkZEaHhUUDFyUW1uMHFWS2tYSGpoMVp0MjRkQ3hjdTVLZWZmbnB2WTM4ZHJWYkxwRW1UT0h2MkxNSEJ3VFJ0MmhSYlcxdEZSYmgyN2RwcFp1YkN3c0o0L1BneDl2YjIvUFhYWDBvSmRFeE1ES2RQbjZaNjllcEVSa2FTbEpTVXJrOHd3T2JObS9IMDlPVE9uVHRLYjNkcUdUNnRWcXNFWldrZDgrelpzNXc4ZVJJWEZ4ZXFWcTFLMmJKbEtWYXNHR3ZYcnFWbXpab3BiSHhVS2hWSlNVa3Bqak5uemh5ZVBuMUttelp0cUZLbENoTW5UbVRzMkxHWW01dS84WjdKcnZ2RmNJK2toNG1KaWRFRWRITGY0N1JleTgyYk55bGJ0aXlob2FHRWhZVng3dHc1K3ZmdlQ1MDZkZERwZENuSzVMT2F0NzNuc2hvaGd2VnhJakxBQW9FZ1MxQ3IxUjVhclRZTWFKNG5UeDZtVFp2RzdObXpjMVR3ZS9yMGFSbzJiTWpnd1lQWnVYTW5NVEV4bUpxYTBxWk5HM2JzMktFRXZ3YnM3ZTFadjM0OVE0WU13ZHpjbktTa0pOYXVYY3ZSbzBlTnRudisvRG05ZS9lbVg3OStMRisrbkpDUUVIUTZIWFoyZG93Yk40NU5tellwUWlGRmloUmgwcVJKK1BuNUtkbUFzTEN3Vk1Xdk5tN2NTUFBtelprOGViTFNOMzN0MmpXOHZMeVU0TmZKeVlrTkd6WlF1WEpsWmIvKy9mc3pjK1pNY3VYS2hVcWxvbkhqeGtaZWllUEdqY1BYMXhkWmxpbFdyQmdyVjY2a1lNR0NSdWR1M3J3NWQrL2U1ZSsvLzFhQzN5SkZpcVFxV0pKVE1ERXhvVnUzYnF4ZnY1N3k1Y3NEZktaU3FVNnExZXBacnE2dU9hTnUrejJTTDE4K0pTUFR1M2R2Q2hRb3dKRWpSeGc0Y0NEKy92NlVMbDA2WFp1ZzVJU0hoeXRadHg0OWVqQnMyREJNVEV4WXNHQ0JrWFZOY21yWHJzMnBVNmVVYTIzV3JGbHMyN1lOU1pLb1dyVXFKVXFVb0hIanhpUWtKSERreUJHS0ZTdVdybGlib1FjNHRjcVIxcTFiQS9veWFjUDErWG9GUlZZUkZoYkdnUU1IT0hYcUZJRFJkNXFqb3lQbTV1WWNPblNJY3VYS3NYNzkraFFQNG9ZZVlJT3FzeUVvOXZUMHBIYnQyclJwMHlaVnF4NERzaXdyTFJKWjBlODRac3dZL1AzOUtWQ2dBQ3RXck1EVzFwYWdvQ0IyN2RvRjZBT1B0QUwzbjMvK0dkQlBOaFFxVklpYU5Xc0MrdGFJZXZYcUtUMnh1M2Z2Sml3c0xNMHhoSWVITTIvZVBCWXZYc3pnd1lQUmFEUTBhdFNJd01CQTVjZVEwWDJUeXUrcFU2Y1VWZVFYTDE3UW8wY1B1bmJ0U21Sa0pEcWRqa21USnIweFF5akxNZ3NXTEdEMzd0MFVLVktFL3YzNzA2eFpNd1lPSEVoU1VoS2pSNDhtSUNBZzNkZVQzZmRMZWhoNmdFZVBIczJvVWFNWU9uUm9DdUV0QTArZlBtWDI3Tm1BWHVScThlTEZORy9lSEkxR3crelpzeFV4cmZlcEJmR3U5NXhBOENaRUJsZ2dFTHdUTGk0dUJiVmE3V0tndlNSSjFLcFZpM0hqeG1XclVuQmExS3BWaTJYTGx1SGw1VVcrZlBsbzFxd1piZHEwU2RmV1I2VlMwYWxUSityVXFjUG8wYU1wWDc0OGpSczNOdG9tZi83OExGcTBpQTRkT21CcGFVbTlldlZvMUtoUnVuWkhsU3BWWXUzYXRmenl5eS9zM3IzYlNHekZnS1dscFpIL0krZ3pzRnUzYnNYYjI1dEdqUnJSdm4zN1ZMTWlEUnMycEhMbHlseTVjZ1YzZDNlamRZWnk5S3RYcjdKZ3dZSVV3Uy9vclk2Ky92cHJrcEtTS0YyNk5GOTg4UVZxdGZxOWV5NW1CZVhLbGNQUHp3OWZYMTlXcjE2dDB1bDBJMkppWXBvNk9UbDFDUXdNREhyekViS2Z6SXBndlk2TmpRMGpSb3hnMUtoUm5ENTlHbk56YytiTm02Y29ucWZIc1dQSG1EaHhJakV4TVRSdTNGaDV1Qnd5WkFoejU4NWw2TkNoOU8vZkgwOVBUNlBneE5UVWxKczNieXE5b2lOSGpzVGMzQnhabHBWQXljM05EUnNiRzZLam80MzZrek5MdzRZTnNiS3lvbkhqeG9TRWhBRHZMd0IrOE9DQlV0N3I2dXBxVkFWaGJXMk5vNk1qNTgrZnAzZnYzaWxFNUF5Q1E4bDdnQTFCYktGQ2haUmdJajNDdzhPVjFvWWFOV29vMmRLMzVlVEprNVFzV1pKRml4WXBKYmJEaGcxVFJKNE9IanlJbFpVVlk4ZU9OZnB1T1hueUpJY09IY0xjM0p3NmRlcXdlUEZpcGV3OEppYUdNMmZPRUJjWFI2ZE9uVmkvZmoyREJ3L0d4OGVIaWhVcnBoaURvZS9XMElLUkhtL0tKQmN0V2xRUkZmejc3NzhwWExnd1JZb1U0WXN2dnVEaHc0Y0VCQVN3Zi8vK0ZCT2NocUE0T2pxYXdZTUhjK3JVS2ZMa3ljT0NCUXNVNjZZdVhicHc3OTQ5dG0vZnp0Q2hROW02ZFd1S3pPZS80WDVKclFmNDlhdzQ2RC9IQVFNRzhQVHBVeG8xYXFSa3ZTZE9uRWpWcWxYNTdiZmZjSE56dzkvZi83MEd3Tzl5ejJVMVFnVHI0MFFFd0FLQjRLMVJxOVhOdFZydENxQ290YlUxdzRZTjQ1dHZ2bm5qQTB0MjhzVVhYN0I5KzNac2JXMHpOYzVTcFVxeGR1M2FORE13UllvVVljZU9IWm5LZUt0VUt0cTNiNCtIaDBlbXhsS3dZTUVNUFRnV0xWbzAxVEkxVTFQVEZCWWRxVEZwMHFRTWp5bW5ZV1ptaHBlWEYzWHIxbVg4K1BIY3ZuM2JIaml2VnF1blNwSTBQVEF3TVBHTkI4bEdNaXVDbFp6NCtIZ09IRGpBOHVYTGxXVUpDUWxNbVRLRlRwMDZVYk5telZUTGhhOWZ2ODZLRlNzVU82MEdEUm9ZWFFNZE8zWWtOamFXSlV1V3NIRGhRclp0MjBhN2R1Mm9YNysrSXFSVW9VSUZqaDA3eHNtVEo1a3laWXFTRVZ5eVpBblIwZEhFeGNVUkhSME53STRkTzNCemMwdFJWbS9JaGdZR0JocUo3eVRQa3ViS2xVdVppRElJdEdWMUFHeklnalpvMElCbno1NVJ0MjVkT25ic3FIamx4c2JHTW1IQ0JITGx5b1c1dVRsanhveGh3WUlGVkt0V1RUbUdWcXRWZk1NTlBzREo3V2MrRlBmdTNWTXMzc3FXTGN2U3BVdkpreWNQcTFhdHd0ZlhsNFNFQk5xMmJVdWpSbzBZT0hBZ08zZnVWTnBDUUorUkd6Tm1ES0FQQ2p0MzdzeDMzMzBINkt0UUtsV3F4THAxNnhTTG5kRFFVRUpDUXVqV3JSdWVucDU4Ly8zM1dGbFpHU2tOZi92dHQ1dzRjWUtpUll0eThlTEZGS0puQnRYczE3UFJkKzdjVVNZTy92ampEdzRlUE1pNGNlT29YcjE2aXFBc09qcWFVNmRPOGRWWFh4a3A0ejk1OGtSNWJSRVJFVVJFUkFDd2JObXlGQUhWaUJFanVIdjNMaTFidGpTYTJNMHA5NHNCdy8yUldqVkJqUm8xRlBzZ1EwWEI2ejN6Zi8zMUY4T0hEK2ZPblR0VXFGQWhSV2wxeTVZdGFkR2loZEkzL2o0QzRLeTQ1N0lhSVlMMWNTSUNZSUZBa0dtY25Kenl5cks4QU9qMno5OU1uRGpSU0UwMEovTzJRazdtNXVicDlobStiYmwzVHA0dytMZGpiMi9QeG8wYldiSmtDUnMyYkRDVlpYbWlMTXN0SEJ3Y3VvU0VoS1JkbzVuOUhIWnhjV21RMFkxUG5EakJYMy85eGVYTGw3bDQ4YUtpcU92cDZVbURCZzJZT1hNbXdjSEJCQWNIWTI1dVRzV0tGZm5zczg4b1U2WU1IVHAwWU9EQWdVcXBwcG1aR1gzNjlPRzc3NzVMY1cxMjc5NmRjdVhLTVczYU5PN2R1OGVDQlF0NDhPQUJ3NGNQSnlZbWhvQ0FBRTZjT01IaHc0ZlJhRFRLUTNQMzd0M1p1SEVqT3AyT0NoVXE0T1RreE1hTkcrbmF0U3Z0MjdlblM1Y3VTaVdDSVR2NDlPbFRvOHhwOHNEeHdJRUR4TWJHRWhjWHgyKy8vUWI4WHlIMzBhTkhmUC85OTFoYVdocGwzRFFhRGFEUDZIVHMyREhGZTZqVmFpbFVxSkFpbkdSNEdKY2tTZW12aHY5YkJSbUVtQm8yYk1pZ1FZT1lNMmNPZmZyMHdkM2RuYzZkTzJOdmIyL1VaMXFvVUNFbVRweG85UDF6OCtaTm5qMTdsdUhLaXJkVmgzNzA2QkZtWm1hVUtGR0NTWk1tc1h2M2JyWnMyVUprWkNRcWxZcStmZnZTdlh0M0pFbFNWSGMzYk5qQXA1OStTb2NPSFZpNGNDRWFqWVpxMWFyUnExY3ZFaE1UQ1FnSVVJU1JrdmZvbXBxYXNuRGhRZ1lNR01DREJ3OXdkblpXS2c5eTVjcEY4ZUxGcVYyN05rT0hEdVhiYjc5RnE5WFNva1dMVlB0L3dkam1admZ1M1V5ZlBwM0V4RVNxVjY5T1ZGU1VNaG40eVNlZlVMaHdZU1d3UzB4TUpEWTJsdWpvYUtaT25jcnExYXY1L1BQUHVYMzdObjM2OUNFeU1wSU9IVHBnYTJ2THNtWExTRXhNeE12TGk1SWxTNUkvZjM0c0xDeVFKRW54Ly9YMTlXWFBuajBzWHJ3NFI5MHZCZ3pYYTJxOXphLzNBTC9Pa2lWTCtQbm5uMGxJU0tCY3VYSXNXYkxFcUZwazllclZoSVdGSVVtU2tyRXVXYktrMGZXVlUrNjVyTWJCd1lIcjE2K2Z1WDM3dGhEQitvZ1FBYkJBSU1nME9wM3VOMG1TYW9IZTZzRmd6U01RNUVRc0xDd1lNbVFJOWVyVm8wK2ZQaVFsSmFsTlRFeXVPRGc0RkE4SkNZbkk3dkdsUm1aRnNEWnMyS0QwS0ZwYVd0S2lSUXU2ZGV1bVBLUnUzTGlSUTRjT3NYMzdkb0tDZ2dnSkNTRWtKRVN4RnhrK2ZEaFhybHloV3JWcURCZ3dnQklsU3FSNXJqcDE2dkRycjcreWJkczI3dHk1ZzdlM042QVB3cWRObTBaQ1FnS09qbzcwN3QwYloyZG5MbHk0UU83Y3VkRm9OSGg2ZWpKZ3dBRE16YzNKbFNzWHZyNisvUG5ubjBZUDI0WUF1RkdqUmtyV3FsbXpaa2FLczVJa0tUMlhwcWFtdEd2WGpxcFZxd0w2QU9EQmd3ZFlXRmlrNkI4MVpJbnYzNytmNG5VbEppWWFaYzlTc3lVRHZlVVU2Q2ZFdW5UcFF0ZXVYYkd5c2lJaElRRWZIeC9DdzhPVjh5eGZ2bHg1YmJsejUwNmh0RzVyYTB1L2Z2MFU2NkRVV2tjcVZLakEyclZyNmRxMUsrWEtsVXQxVEcvQ3ljbUpuMzc2aVRKbHluRGd3QUdsak5yT3pvNnhZOGNhbGNOV3IxNmRnUU1IR2dsekxWKytIRDgvUHp3OFBEQXhNY0hFeElTbFM1Y3F0a212aXpQWjJOaXdjdVZLSWlNakZRc2YwR2VmMTZ4Wm81UVlGeWxTUkZFcVQvNTVnLzR6YXQ2OHVkSG5VS3RXTFFvVktvU3JxeXZEaHc4bktTbUp2WHYzY3VqUUljTEN3cFJ5K05keGNIQlFNcWNsU3BUQTNkMmR5TWhJNWRxdFg3OCtXN1pzNGVMRmkxeTdkaTNOU2g4UER3OGdaOTB2Qmd3bDNmSHg4WXBvbHVGMXZLbnE0TkdqUnlRa0pGQ3JWaTFtekpoQnJsekdBdnExYXRWaThlTEZ5dCtmZi80NWJtNXV5dDg1Nlo3TGFvUUkxc2VKU0RzSUJJSk00K1RrOUlzc3kyMEIycmR2ejRBQkF6TFVXeWdRWkJleUxMTjM3MTRtVDU1c3lETEU2SFM2a3BjdVhZcks3ckdsaFp5ZU10SnJCQWNIczJQSERtcldyRW05ZXZXVUIrRFVlUGJzR2VmUG55YzBOSlQrL2ZzcjIybzBtblQzeXdnWExseWdRSUVDS1d4MFFrTkRzYkt5U3JIODBxVkxsQzlmUHRQbjFlbDA3Tnk1aytMRmkyTnZiNS9pZ1QwcmlJeU1aTkdpUlZTdVhKbTJiZHNxeXpVYURjT0hEMmZFaUJIWTJka1o3WFAyN0ZtS0ZpMmFLYkdpelpzM2MrYk1HU3BWcW9TSGh3Y0ZDaFF3V3Yva3lSUGF0V3VIbFpVVjY5ZXZUN0grYlZpMGFCR2ZmUElKTFZxMFNEUDdiRkFCVGd0L2YzOENBZ0p3ZG5iR3pjM3RyU2RCZFRxZDRtT2VFWS94eU1qSU5EVW1ZbU5qMFdnMEtRSllLeXNySmVnMmtKU1VsS3JBbGs2bkl5b3FpcGlZR0NYN2EvQndMMXEwcVBLL0xpZmRMenFkVGxIeGJ0bXlwYkwrMGFOSExGbXloSklsUzZZcllLalQ2ZkQzOTFmcy8xSmo1ODZkNU02ZEd6czdPOHFXTGZ0ZUtwYysxRDMzRm5TV0pHbjltemY3UDJxMVdnWUlDZ29Tc1ZZT1JId29Bb0VnMDdpNnVwckd4TVI0eTdJOENUQXpsTlc5YnVNakVPUUVuajU5eXRTcFV6bHg0b1JoMFE1Wmx2c0VCd2RIWnVlNDBzUFIwZEY5NmRLbGg5NVdCRXZ3Y1JFVUZFVEpraVhURmV3VENBUlp6ejhpV012MjdOa3pKek1pV0NJQXp0bUlEMFVnRUx3MWFyVzZDdUFIT0toVUtqcDM3a3lmUG4zZXF4L24reVFoSVlGTGx5NWhaMmYzMW4zQ0g1cVltQmh5NTg2ZDViUHg4Zkh4S1VSUy9vMGNPblNJNmRPbkc0UmtvaVJKNmhjWUdMZ0p5SEIyTlRzd1BEeTlqUWlXUUNBUUNMS0dzV1BIc24vL2ZvRE9RVUZCR2M0Q2l3QTRaeU9hOWdRQ3dWc1RGQlIwT1Q0KzNrV1NwS2s2blM1cDNicDFkT3JVeWNpMC90L0M2ZE9uYWRDZ0FWNWVYcXhmbjZsS3AvZUtUcWZEMDlPVGpoMDdzbkhqeGhUcmx5MWJocXVySzUwN2QxWjY2ZDZGc0xBd1Jvd1lnYnU3ZTVZY0w3dDQ4ZUtGNG5uNVQvQzdYNVpsKzhEQXdJM2s4T0QzSHc2N3VMaGs5eGdFQW9IZ1A0MkRnd05seXBRNW8xS3BoQWpXUjRTWWxSQUlCRmxDdFdyVlhIUTYzVHJnY3hNVEUzcjI3RW4zN3QweE5mMTNhTzI5ZlBtU3I3NzZDbzFHUTU0OGVUaDQ4R0NtTTZBNm5ZN2F0V3VuYWtPUkhzdVdMVXUzZlB6TEw3OGtNVEdSWHIxNjBidDNiNk4xUC8zMEUydlhya1dTSkU2ZVBQbk92ZGhSVVZGMDZkS0ZpSWdJcWxldnpwSWxTOTdwZU5uQmlSTW5tRHAxS2srZlBnVjRLVW5Ta01EQXdGWDhPd0pmaGN6MEFBc0VBb0hndlNGNmdEOHkvaDFQcGdLQklNY1RFQkJ3b1VhTkd1cjQrUGhwU1VsSmc1Y3ZYeTRkUDM2Y3laTW5weXVra2xQSW5UczNYMzMxRmR1M2J5Y21KZ1ovZjMrYU5tMmFxV09vVkNwVS9tZlVlUUFBSUFCSlJFRlVLcFhpWDVsUjNoUzBtcG1aa1ppWW1HcHB1VUhBSm0vZXZCa09mdi84ODAvRmw5UFUxRFNGZUUxTVRBeWdWOTVzMGFLRlVYbTF3ZWN6SVNHQkVpVktaTWlQK0VQeDh1Vkw1czJieCs3ZHV3R1FaZm1ZTE12ZExsMjZkRHQ3UnlZUUNBUUNnU0NuSUFKZ2dVQ1FaWnc5ZXpZV0dPcm82TGhMcFZLdHVYYnRXdWx2di8yV3ZuMzcwcWxUcHh4aGxlVG01b2FOalEwMk5qWXB4dlBISDM4b3Y4K2NPWk90VzdjYXJZK05qZVhseTVlVUtWTkdzUkY1SFRNek0ySmpZeWxTcEFoNTgrWk5jeHlKaVluY3VxV3ZxSHBUejdRaGk1NmFZcWxoV1dZeXZ6cWRqcGlZR0NYUVRZK0lpTFJkZ25LU0lNK0ZDeGVZT0hFaWp4NDlBb2lUSkdsa1VGRFFJa0NYelVON0t4d2RIZDNQbnorUEVNRVNDQVNDN09NZkVheGF6czdPWnpJamdpWEkyWWdBV0NBUVpEbkJ3Y0hIYTlXcTVSQWJHenNuTVRHeDk0OC8vc2l4WThlWU5HbFN1bjZKSDRMbzZHaERUMmk2YURRYXJseTVrdXE2b2tXTHBybWZJVnY2Nk5FalF6Q1daUmlPdldyVktuYnQyb1dscFNWUlVYb1huOGpJU0RwMjdHaTB2YWVuWndyZlVZQXlaY3F3Yjk4K3JLMnRNVEV4WWN1V0xVcEEzN3g1YzhhTUdhTnNPM3IwYUk0ZE82YWN0MkxGaWlRbEpSRWZIMDlTVWxLV3ZyNjNJVFkyRmg4Zm4rU1RGZWRWS3RWM0FRRUIxN056WE8rS0pFbUgrdmJ0SzBTd0JBS0JJQnY1NVpkZjJMOS9meC9nTkNBQzRJOEVFUUFMQklMM3d1blRwMk9BUG1xMStsZGdWVWhJU0xFT0hUb3dhTkFnMnJadG0yM1o0S0ZEaDVJclZ5N016TXlJaTR0ait2VHBBTGk2dXRLZ1FRTmxPNDFHdzR3Wk13QW9XN1lzMzMzM25aSUJmdDFQTWpYNjkrK1BtNXRibXVzZlBueEl2Mzc5MGx5L2E5Y3VWcTFhaGFXbEpTOWZ2Z1JnL2ZyMTdOcTFTOGtjSjBlcjFSSWVIbTYwTEYrK2ZLa2UyOHpNakNKRmlpaC9kK3ZXamJpNE9IeDlmZG16WncvT3pzNDBiZHFVK1BoNExseTRBRUNuVHAyb1dyV3Fzcys3K2w5bUJTRWhJWXdmUDU1NzkrNEJKRXFTTkQ1UG5qeHpqeDA3cG4zVHZ2OENEcnU0dURSNDgyWUNnVUFnZUY4NE9EaHcvZnIxTTdkdjN4WWlXQUtCUUNESU9KVXJWODZ2VnF2OTFHcTFyRmFyWlM4dkwvbkJnd2R5ZGhJZkh5LzM2ZE5ITm95cGVmUG04b3NYTDVUMS92NytjdlhxMVpYMWd3WU5rcU9pb3Q1NDNOcTFhOHRxdFZwMmMzT1Rtelp0bXVaUGt5Wk5sR09IaDRlbk9NN216WnVWOWFuOVhMbHlSYjV4NDRiczdlMHRxOVZxdVdQSGp2S3RXN2ZrMDZkUEs5djg5ZGRmYVk0ektTbEpidGl3b2V6dTdxNzhHUGFyV2JPbTdPN3VMcnU1dVNuTFhGMWRqYlk5ZVBEZzI3M3hXVUI4Zkx5OGNPRkMyY25KeVRDK1MvOVljbjFVeUxLc2ZKNzkrdlZUWHI5WUpwYUpaV0taV1BaQmwzWEs3UGUzNFgvbisvamZJSGgzaERLWlFDRDRZS2pWNmxiQWNzQTJWNjVjZUh0NzA2eFpzeXozc0gwVGtaR1JqQnc1a3BDUUVBQXFWcXpJM0xselU1UTI3OTI3bHlsVHBxRFY2aE9LdHJhMlRKa3lCV2RuNTFTUEs4c3lMaTR1NkhTWmF6dGR2WHAxQ2hYb3g0OGZFeGtaaWFXbEpUMTY5Q0FtSm9ZdVhicncxVmRmY2VuU0pabzBhWUtOalEzRGhnM2oyTEZqMUtwVkN4OGZIOExDd3VqU3BRc0FtemR2SmpJeWtwbzFhNlo2M3BvMWF4SWZINStwc1JxWU5Xc1c3dTd1YjdYdnUzRDE2bFhHangvUFgzLzlCWkFrU2RLTXVMaTRLV0ZoWVFrZmZEQWZBTFZhM1FUWUR4d01DZ3BxSXBhSlpXS1pXQ2FXZmZobG1jVVEvQW9WNkp5SitGQUVBc0VIeGRIUjBWYVNwR1ZBYTRDNmRlc3lkdXhZQ2hZcytON1ByZFBwMkxsekp6Lzk5SlBTQjJ4cmE4dW5uMzVLalJvMStQNzc3NDIySHo1OE9FZVBIalZhWm1KaXdycDE2NmhZc1dLcTUzajY5Q21ob2FHTUhEa1NyVlpMN2RxMUdUOStmTHJqc3JHeFVkU2NVNk4rL2ZxOGVQR0N3WU1IMDdselo3cDM3ODdseTVkeGRuWW1LaXFLOFBCd1dyZHV6UTgvL01ENTgrZnAyN2N2b084WnpwOC9QNy85OWx1cVFsdHVibTVFUjBjemNlSkVtamR2VGxKU0VsNWVYdVRLbFl1UkkwZHk2OVl0aGc0ZFN0ZXVYZW5ac3ljbUppWTRPVGtCTUgvK2ZPclZxNWZ1NjhwS3RGb3RxMWF0d3RmWDF6REJjTzJmWHQ4TEgyd1FBb0ZBSUJCa0FCRUE1MnhFRDdCQUlQaWdCQWNIUndKdG5aeWNPc3F5dlBqRWlSUDUyclp0eTVneFkyallzT0Y3UGZmTGx5OEpEQXhVZ3QrT0hUdHk1Y29WUWtKQ3VIdjNMcDA3ZDhiUzBoS0E4UEJ3amg4L0RvQ1RreE9sUzVkbXo1NDl6Smt6SjgzZ0YrRDA2ZFBNbkRsVHlScWZPM2VPWnMyYXZYRnNUWm8wWWNLRUNXL2NMajQrbnF0WHJ5TExNbTV1Yml4Y3VCQ0FVcVZLQVJncE84dXl6TE5uei9qOTk5OVRIVVB5ekx0T3AyUGl4SW1LNkZKU1VoS3ZYcjBpSVNHQkZTdFdjUGJzV1diTm1xVnMveUY3dUcvZXZNbjQ4ZU81ZHUwYWdDeEowZ0p6Yy9PeC82aU9Dd1FDZ1VBZ0VHUVlFUUFMQklMc1FBNE1ETnpvNE9CdzNNVEVaR1YwZFBSWG8wYU40c2lSSTR3YU5TcGQrNkIzd2NiR2htblRwbEc2ZEdueTVzMUx1M2J0T0hIaUJFT0dET0g1OCtkczNyeVpybDI3SXNzeWMrZk9SYWZUWVdWbHhZUUpFeWhXckJnZUhoNXBlaHIvOWRkZnpKMDdsL1BuenhzdE53VENHUmxiUnJodzRRSUpDUWxZVzF0VHNtUkpwWVRaM3Q0ZStIOEFYTGh3WVVxV0xFbEFRQUE3ZHV4SU53aVBpNHZEMjl0YlVYdnUzYnMzdlhyMVFxZlRzWHIxYXBZdlgwNW9hQ2llbnA0WkdtTldvZFBwK1Bubm4xbTZkQ21KaVlsSWtuUkxwOU4xRFFvS092RkJCeUlRQ0FRQ2dlQ2pJZnROT1FVQ3dYK1drSkNRaUtDZ29LYVNKSDBQdlB6OTk5OXAyN1l0SjA2ODMvaW1aOCtldEd2WER0Q1hZQnY2YjFldFdzV2pSNDlZdjM2OWtna2RPblFveFlvVkEwZ3orQjAzYmh3ZUhoNUs4RnU3ZG0wT0hUckU4dVhMbGRMbTBhTkhjL0xrU2ZMbnp3OUF1M2J0Q0F3TVZJSjlXMXZiREkzZFVKTHQ2dXFxS0RSYldWbWxDSUR6NU1sRDQ4YU5BYjFhOHNPSEQ5TTg1c3laTTVYZ0YyRE5talhVcUZHRFdyVnFzV3JWS3FXbnVYRGh3aGthWTFadzkrNWRldlRvZ1krUGp5SDRYUllYRjFjbE9EaFlCTDhDZ1VBZ0VBamVHaEVBQ3dTQzdFWU9EQXowMVdxMVZZRGp6NTQ5WThpUUlVeWFORW14LzNuZmpCNDlHbE5UVXpRYURYMzY5TUhIeHdjQWQzZDNXcmR1L2NiOWUvZnVqYTJ0TFFVTEZtVHk1TWtzV0xDQWZmdjIwYjkvZnhJVEUvbnFxNjlvMjdZdDgrZlA1L256NTFoWldkR2pSdzgwR2cwdlhyd0FNaDRBMjlyYVVyeDRjZXJXcmN1ZVBYc0ErUExMTDVVZVg4TjdsaWRQSHR6YzNHalpzaVViTm13d3NqMTZuWUVEQjFLclZpMGNIUjBCU0VoSU1Qb0J2UTNTc21YTE1qVEdkMEduMDdGbHl4WTZkT2pBNWN1WEFTS0FKb0dCZ1Y1aFlXRWY1b0lRQ0FRQ2dVRHcwU0lDWUlGQWtDTzRmUG55cmFDZ29QcVNKQTBHNG5idjNvMkhoNGVTNVh5ZmxDdFhqdjc5K3dQNnpLTk9wNk5jdVhJWjZza0ZLRjY4T0V1V0xHSGJ0bTJZbUpqUXZuMTdGaXhZUUdKaUlpMWF0R0RTcEVsczI3YU5YMy85RllBK2ZmcGdhMnZML2Z2M2xXTjg4c2tuR1RxWGw1Y1hPM2Z1SkNJaWdtZlBuZ0hRcWxVclpYM3lESEQrL1BrWk4yNGNuMy8rZWJwSzJ3VUtGTURIeDRjbVRmUmlsK1hMbHljd01GREpnb08rRC9wOWxhWWJlUERnQVgzNzltWDI3Tm5FeDhjalNaS2ZUcWY3SWlnbzZPQjdQYkZBSUJBSUJJTC9ES0lIV0NBUTVDUjBnWUdCUDFhclZ1MkFUcWRiOStqUm8rcGVYbDU0ZUhnd2NPQkFyS3lzM3N0Smc0S0MyTHQzcjlHeXlNaEk5dS9mVC9QbXpWTlZVRTdPM2J0MzJiSmxDNGNPSFNJcUtnclE5L1FPR1RLRUZpMWFzR0hEQmhZc1dBRG9zN1dHWHRya0FmRHJGa3pwY2Z2MmJWYXRXZ1ZBaFFvVnFGR2pockxPSVBDVkowK2VEQi9QZ0tGZitmYnQyM1RzMk5Gb1hWSlNVcWFQbDFGa1dXYjM3dDNNblRzWGpVWUQ4RmlTcE42QmdZRTczOXRKQlFLQlFDQVEvQ2NSQWJCQUlNaHhCQVFFWEhkMWRhMGRFeFBqTGN2eXBLMWJ0NXFkT1hPR3laTW5wL0RMZlJ0a1dlYjI3ZHVjUFh1V0F3Y09FQllXQnVpVmpSczFhc1NSSTBlSWlvcGkrdlRwL1BUVFQ5U3FWUXRuWjJjcVZxeUluWjBkRmhZV1JzY3JXYklrZGV2VzVmang0MWhaV2RHbVRSdTZkZXZHcTFldkZKOWUwQXRWelo0OVcxRlF2blBuRGdDbXBxWVVLbFFvUTJPUGlJaGcwS0JCYURRYUpFbGkrUERobkRoeGdwTW5UL0xxMVN2T25qMEw2TE82bVNVMlZpK3FuSkNRUUhoNHVORzZmd0xUTE9mSmt5ZE1tVEtGVTZkT0dSWnRsMlhaS3lnb0tQSzluRkFnRUFnRUFzRi9HaEVBQ3dTQ0hNbXhZOGUwd0F5MVd2MGI0SGZ2M2oySEhqMTYwTGx6Wjd5OHZONllsVTJOYmR1MnNYLy9mbTdldkdsa0Z3UlFwVW9WUm93WVFjV0tGYmx6NXc3ejU4L24xS2xUeE1URWNPREFBUTRjT0FEb3JZUHM3T3p3OC9QRDJ0cGEyYjltelpxc1diT0dWNjllY2YzNmRhWk1tY0xKa3llVnpHbkxsaTBaUEhnd1BqNCt4TVhGRVJzYnkrblRwd0g0OU5OUDA3VVZNbVJtanh3NWdwK2ZuMUw2M0tWTEY5UnFOWGZ2M3NYYjIxc1JxNUlrS1VNZXZZYnREYlJxMVFvM043Y1UyNTArZlpwYnQyNnhhTkVpWlZsNkpkVVo1ZURCZzh5Y09kT1F0WDR1eTNLLzRPRGd6WUQ4emdjWENBUUNnVUFnU0FVUkFBc0VnaHhOVUZEUVpYdDdleGRMUzh0eHNpeVA5dlB6TXpsMTZoU1RKMDlPMTQ4M05hcFhyODZjT1hPVWdGS2xVbEdqUmcwOFBUMzU4c3N2bGUxS2xTckZqei8reVBYcjE5bStmVHYrL3Y2S1dKVXN5N1J0MjlZbytEVnc5ZXBWUm84ZVRXSmlvckxNd2NHQi92MzdvMWFybFRGNGUzc2I3ZGVtVFp0MHgyMFFvcXBZc1NMT3pzNnNYYnVXTDcvOGtuNzkrZ0gvejBCSFJrYWlWcXRwMEtBQmxTdFhmdVA3WWJCUU1wQXZYejd5NWN1WDZuYkpMWkFrU2FKNDhlSnZQSDVhUkVWRk1XUEdEUHo5L1EyTDlzdXkzRE00T1BoK2V2c0pCQUtCUUNBUXZDdnZQb1V2RUFnRUg0aHExYXE1NkhTNmRjRG5LcFdLbmoxNzBxTkhEMHhOTXo2WE4yM2FOSjQ5ZThhWFgzNUovZnIxS1ZpdzRCdjMwZWwwaElhR2N2SGlSYTVkdThhMGFkTlNsRUViT0hueUpKTW5UNlpldlhwODg4MDNxUWFpWGw1ZXhNWEZVYjU4ZWVyV3JVdXRXclhTUGYrOGVmT1FaWm5xMWF0VHAwNGRnb0tDcUZTcEVwYVdsaGw3MFduZzZ1cUtMTXVNSGoxYUVjQktpelp0MmhBUkVZR0Rnd01kTzNiRTFkWDFyYzU1L1BoeHBrNmRhc2hpdjVSbGVYQndjUEJxUk5aWElCQUlCQjhKYXJWYUJnZ0tDaEt4Vmc1RWZDZ0NnZUJmUlkwYU5hemk0K09uQVlNQjZmUFBQMmZ5NU1scGV2UUtzb2I3OSs5VHFGQ2h0eW85QjcwNjlkeTVjeFd4TVZtV2o4bXkzTzNTcFV1M3MzQ1lBb0ZBSUJCa095SUF6dG1JRDBVZ0VQd3JjWFIwcktkU3FkYklzbHphek13TUx5OHZPbmZ1bkc0dnJTQjdPSC8rUEpNbVRlTFJvMGNBc1pJa2pRb01ERndFNk42d3EwQWdFQWdFL3pwRUFKeXpFVStLQW9IZ1gwbHdjUEJ4UzB0TEIyQjVZbUlpUGo0KzlPelprN3QzNzJiMzBBVC9vTkZvbURGakJuMzc5alVFditlU2twS3FCZ1lHK2lDQ1g0RkFJQkFJQk5tQUNJQUZBc0cvbHRPblQ4Y0VCUVgxQVpvQUVTRWhJWFRvMElFdFc3YWtVRGdXZkZpQ2c0UHAwS0VEMjdadEEwaVVKR20walkxTm5aQ1FrUEEzN1NzUUNBUUNnVUR3dmhCcGVZRkE4RkZRdVhMbC9HWm1aajhDblFGY1hGeVlNR0VDUllzV3plYVIvYmRJU0VoZzhlTEZiTml3QVZtV2tTVHBFdEFsTURBd05MdkhKaEFJQkFMQmgwQ1VRT2RzUkFaWUlCQjhGSVNHaGo0UENncnFBclFHSWk5Y3VFQzdkdTNZdlhzM3Npd0VoajhFZi96eEI1NmVucXhmdng1WmxwTmtXWjRTRnhkWFhRUy9Bb0ZBSUJBSWNncGlWa0lnRUh4ME9EbzYya3FTdEF4OU1FeWRPblVZTzNZc2hRb1Z5dWFSZlp3a0ppYmk2K3ZMNnRXckRhWG4xM1E2WFpkTGx5NWR6TzZ4Q1FRQ2dVRHdvUkVaNEp5TnlBQUxCSUtQanVEZzRNaWdvS0MyUUNjZzZ1VEprN1JyMTQ3ZmYvODl1NGYyMFhIanhnMisrKzQ3ZkgxOTBlbDBzaXpMOHl3c0xOUWkrQlVJQkFLQlFKQVRFYk1TQW9IZ284YkJ3YUdZaVltSkwzcWhMQm8yYk1pb1VhUElseTlmTm8vczM0MU9wOFBQejQrbFM1ZWkxV29CL2dLNkJnVUZuY3ptb1FrRUFvRkFrSzJJREhET1JtU0FCUUxCUjAxSVNFaEVVRkRRMTBBdjRPV2hRNGRvMTY0ZHg0OGZ6KzZoL1d1NWMrY08zYnQzNTZlZmZrS3IxU0xMOHRMNCtIZ0hFZndLQkFLQlFDREk2WWhaQ1lGQThKK2hTcFVxcFUxTlRkY0E5UUNhTjIvTzhPSER5WjA3ZHphUDdOK0JUcWRqNjlhdCtQajRFQjhmRHhBaFNWTDN3TUJBVVZzdUVBZ0VBc0UvaUF4d3prWmtnQVVDd1grR3k1Y3Yzd29LQ3FvdlNkSmdJRzdQbmoxNGVIaHcvdno1N0I1YWp1ZisvZnYwNmRPSE9YUG1FQjhmanlSSmZqcWQ3Z3NSL0FvRUFvRkFJUGczSVdZbEJBTEJmNUpxMWFwVjBPbDA2NERxQU8zYXRXUFFvRUZZV1ZsbDg4aHlGcklzczJ2WEx1Yk5tNGRHb3dGNExFbFM3OERBd0ozWlBUYUJRQ0FRQ0hJaUlnT2NzeEVaWUlGQThKOGtJQ0RndW8yTlRXMUprc1lBaWIvODhnc2RPblRnMHFWTDJUMjBIRU5rWkNTREJnMWl5cFFwaHVCM3V5ekxYNGpnVnlBUUNBUUN3YjhWTVNzaEVBais4NmpWNmlxQUgrQWdTUktkT25XaWI5KyttSnViWi9mUXNnVlpsamw0OENDelpzMGlPam9hNExrc3kvMkNnNE0zQTNJMkQwOGdFQWdFZ3YreGQrZnhNZDNyQThjL1p5YTdMU0l0VVV1Sldrb2ltU1JvS1dtcGkzS1Yyb3FMV3F2b1FsMFh0ZGJhb21wdExkZFdTMnN0V3BTNlVVMFZXYVhVRnJ1ZmkwZ2tpR1NTelBuOWtjNjVHWm1zd21SNTNxOVhYNVU1Wjg1NU1wa3pjNTd2OG53TE5la0JMdHlrQjFnSVVlS0ZoWVdkU0U1T2JxUW95alJWVmRQV3JWdEhyMTY5T0hYcWxLMURlK3JpNHVJWU0yWU00OGVQSnlFaEFWVlZmMVJWdFVGNGVQaEdKUGtWUWdnaFJCRW5yUkpDQ0pHQnY3OS9vNy9tQnRmVjZYUU1HRENBQVFNR1lHOXZiK3ZRbnJpZ29DQ21UWnRHWEZ3Y3dEMVZWVDhLRHcvL041TDRDaUdFRUxrbVBjQ0ZtL1FBQ3lGRUJpRWhJY2NjSFIwTndCY21rMGxkdm53NWZmdjJKVG82MnRhaFBUSDM3dDFqNHNTSmpCbzF5cHo4L3Nka01ubUhoNGV2UkpKZklZUVFRaFFqMGlvaGhCQlo4UFgxYmFIVDZWYXBxbHJEM3Q2ZWQ5OTlsejU5K3FEVEZaKzJ3eU5IampCMTZsUnUzYm9GOEZCVjFUSGg0ZUdMQVpPTlF4TkNDQ0dLSk9rQkx0eUt6MTJjRUVJVXNQRHc4RU5PVGs0TmdhOVRVbEpZdUhBaEF3WU00TXFWSzdZTzdiRWxKaVl5WThZTWhnOGZiazUrZjA5TFMvTUpEdzlmaUNTL1FnZ2hoQ2ltSkFFV1FvaHNCQWNIM3dzTEMzc1hhQXRjUDNIaUJEMTY5R0RUcGsyWVRFVXpUd3dMQzZOSGp4NXMzYm9Wd0tpcTZyODhQVDJiUlVaR25yVjFiRUlJSVlRUVQ1SjB5d3NoUkM1NWVYbVZ0N2UzL3hMNEIwQkFRQUNUSmszQ3c4UER4cEhsVG5KeU1vc1hMMmJEaGcyb3FvcWlLQkZBbjlEUTBDaGJ4eWFFRUVJVUZ6SUV1bkNUSG1BaGhNaWxxS2lvdUxDd3NENUFaK0QyOGVQSDZkYXRHOTkvL3oycVdyaHJSWjA4ZVpLZVBYdXlmdjE2VkZWTlUxVjFhbEpTVW1OSmZvVVFRZ2hSa2tpcmhCQkM1SU92cis4emlxSjhSWG95VExObXpaZ3dZUUx1N3U0MmpzeFNTa29LeTVjdlo5V3FWZVloMjMrcXF0b25QRHc4eE5heENTR0VFTVdSOUFBWGJ0SURMSVFRK1JBZUhuNDdMQ3lzQzlBYnVQdnJyNy9TdFd0WDl1M2JWMmg2ZzgrZE8wZWZQbjFZdVhJbEpwTkpCZWFVTFZ2V0lNbXZFRUlJSVVvcWFaVVFRb2pIMUxCaHcrZjBldjBLb0ExQXExYXRHRHQyTEs2dXJqYUpKeTB0amJWcjEvTFZWMStSbXBvS2NBSG9GeFlXZHRnbUFRa2hoQkFsaVBRQUYyN1NBeXlFRUk4cE1qTHllbGhZV0R0Z01IRC93SUVEZE8zYWxVT0hEajMxV0M1ZnZrei8vdjFadEdnUnFhbXBxS3E2TkRrNXVhRWt2MElJSVlRUTBnTXNoQkFGeXR2YnU0YWRuZDBxb0FWQSsvYnQrZmpqanlsVHBzd1RQYS9KWk9MYmI3OWx3WUlGR0kxR0ZFVzVCZ3dJRFEzOTZZbWVXQWdoaEJBV3BBZTRjSk1lWUNHRUtFQW5UcHk0R0JZVzlwcWlLQjhDU2J0Mzc2Wjc5KzRjUFhyMGlaM3ordlhydlB2dXU4eVpNd2VqMFlpcXFtdlMwdEs4SlBrVlFnZ2hoTEFrclJKQ0NQR0UrUHY3MXpHWlRHdUF4Z0JkdW5UaGd3OCt3TVhGcFVDT3I2b3FPM2JzWU42OGVTUW1KZ0xjTXBsTWd5TWlJcjR2a0JNSUlZUVFJcytrQjdod2t4NWdJWVI0UWtKQ1FzNlVMVnUyR1RBZVNObXlaUXM5ZXZRZ1BEejhzWTk5NjlZdDNuLy9mYVpObTBaaVlpS0tvbXhSRktXK0pMOUNDQ0dFRUZtVFZna2hoSGdLZkgxOUd5cUtzZ1pvcUNnS3ZYcjFZdGl3WVRnNE9PVHBPS3Fxc21mUEhqNzc3RFB1M2JzSEVLZXE2bnZoNGVIZkFvVmovU1VoaEJDaUJKTWU0TUpOZW9DRkVPSXBDQThQajB4T1RtNEVURmRWMWZUTk45L1FzMmRQVHA0OG1ldGp4TWJHOHM5Ly9wTUpFeWFZazk4ZlZGVnRFQjRldmdsSmZvVVFRZ2doY2lTdEVrSUk4WlQ1K2ZrMVZsVjFEVkJIcDlQUnYzOS9CZzRjaUwyOWZaYlBPWGp3SURObXpDQXVMZzdnbnFxcUg0YUhoNjlDRWw4aGhCQ2lVSkVlNE1KTmVvQ0ZFT0lwQ3cwTlBlcm82T2dMZkdFeW1kUVZLMWJRdDI5ZnpwOC9uMm5maElRRUpreVl3T2pSbzgzSjczOVVWZlVLRHcvL041TDhDaUdFRUVMa2liUktDQ0dFRGZuNityYlE2WFNyVkZXdFlXZG54OUNoUStuVHB3ODZuWTdmZnZ1TnFWT25jdnYyYllDSHdEL0R3c0tXQUNiYlJpMkVFRUtJckVnUGNPRW1meFFoaExDeHBrMmJsbm40OE9IbndCQUFUMDlQWEYxZENRME5OZTl5eEdReTlZMklpRGhuc3lDRkVFSUlrU3VTQUJkdThrY1JRb2hDd21Bd3RBRldBTS85OVpBUm1PRHA2VGwzOCtiTmFiYUxUQWdoaEJDNUpRbHc0U1ovRkNHRUtFUzh2THpLMjl2YnoxVlZ0WVpPcDNzL05EUTB5dFl4Q1NHRUVDTDNKQUV1M0tRSWxoQkNGQ0pSVVZGeHdEdUtvZ1NxcXJyWDF2RUlJWVFRUWhRbmtnQUxJWVFRUWdnaGhDZ1JKQUVXUWdnaGhCQkNDRkVpU0FJc2hCQkNDQ0dFRUtKRWtBUllDQ0dFRUVJSUlVU0pZR2ZyQUlRUVFtU3BuTUZnV0dUcklJUVFtU21LY2pZME5IUVJZTEoxTEVJSUlYSlBFbUFoaENoOFRLU1AwQ2tGRExOeExFSUlLMVJWeGNmSEp5UWlJdUkzVzhjaWhCQWk5eVFCTHVaOGZYM2JBbjYyamtNSWtTZm02U254d0NlMkRFUUlZZFZDQURzN3V3UmJCeUtFRUNKdkpBRXU1aFJGK1JZb1krczRoQkQ1OGlBc0xFeUdRQXRSeVBqNStiMnJxbXA5VzhjaGhCQWk3eVFCTHY3TXllOTBtMFloaE1pTDhzQjdRSkt0QXhGQ0NDR0VLRTRrQVM0aHdzTENaQmlsRUVXRXdXQ29SWG9Dck5vNkZpR0VFRUtJNGtTV1FSSkNDQ0dFRUVJSVVTSklBaXlFRUVJSUlZUVFva1NRQkZnSUlZUVFRZ2doUklrZ0NiQVFRZ2doaEJCQ2lCSkJFbUFoaEJCQ0NDR0VFQ1dDSk1CQ0NGSElLSXBTMDlZeENDR0VFRUlVUjVJQUN5RkVJYU9xNnI2Ly9tbXlhU0JDQ0NHRUVNV01KTUJDQ0ZGSXFhbzZ6dFl4Q0NHRUVFSVVKM2EyRGtBSUlVb3lMeSt2OG5aMmRuNVpiTDdyNit2Ynl2eERhbXBxYUZSVVZOeFRDazBJSVlRUW90aVJCRmdJSVd6SXdjSEJwS3JxRDRERG85c1VSZG1mNFVlamc0UERzMDh2TWlHRUVFS0k0a2VHUUFzaGhBMkZob2JHQXovbFl0ZDlmKzByaEJCQ0NDSHlTUkpnSVlTd3ZhMDU3YUFvU283N0NDR0VFRUtJN0VrQ0xJUVFOdWJvNkxnVFNNMW1sMVNqMGJqemFjVWpoQkJDQ0ZGY1NRSXNoQkEyZHVUSWtWaFZWZitUelM0SHBmaVZFRUlJSWNUamt3UllDQ0VLZ1J5R09NdndaeUdFRUVLSUFpQUpzQkJDRkFMMjl2WTdBTlhLSmxOcWF1cU9weDJQRUVJSUlVUnhKQW13RUVJVUFrZVBIcjBKSExheTZmQ0pFeWR1UGUxNGhCQkNDQ0dLSTFrSHVCang5Zld0cmloS01GQk9WZFVIaXFKb1JYVU1Cc00xd0I1d0JoSlVWVzBhSGg1KzJWYXhDaUV5VXhSbHE2cXF6VE0rcHFxcURIOFdRZ2doaENnZzBnTmNqUHlWME1ZQnBSVkZxUWc4bDJIemM4Q3pRQmtnVnBKZklRcWZsSlNVYlk4K1pqS1pNajBtaEJCQ0NDSHlSM3FBaTUrdFFJTmM3Q09FS0dST25EaHh6V0F3SEFVYS8vWFE3NUdSa2RkdEdaTVFKWjJmbjUrOXFxcERNajZtcXFvYmdNbGtldHRnTU56SThQakI4UER3VTA4N1JpR0VFTGtuQ1hBeDg5Y1F5a25aN2FQVDZTUUJGcUx3MnNwZkNYQU9sYUdGRUU5QmFHaG9pc0ZnR0FSNFc5azhMdU1QSnBPcHp0T0pTZ2doUkg3SkVPaGlKalEwOUEvZ1hGYmJGVVU1R3hJU2N2SXBoaVNFeUFPOVhxOGx2U2twS1pJQUMxRUk1TEl4Nmx4a1pPVFpKeDZNRUVLSXh5SUpjUEdqWmxjMHgyUXliY1g2VWl0Q2lFTGcrUEhqRnhSRmlRRENUNXc0Y2RIVzhRZ2hJRFUxTmNjRVdGR1ViNTVHTEVJSUlSNlBKTURGVTVaZjFES2tVb2pDVDFYVkxjQVdXOGNoaEVnWEdSbDVDamlkM1Q2NVNaS0ZFRUxZbnN3QkxvYkN3OE5ERFFiRFphRDZJNXN1aFlXRmhka2lKbEc4K2ZqNHVBSXRGRVZwckNoS0k2QUtVQUVvRCtodEdsd1JaakFZcHRzNmhpTElDTndCN2lpS0VnMzhyaWpLNzZxcUJvZUdocWJZT0RaUmRLbWtOeTZQejJMN21iK1NaQ0dFRUlXY0pNREZrd3BzQXo3SytLQ2lLTnVRNGMraTRDaSt2cjdORlVVWkJMd0ZPTms2SUNFQUI4QUQ4RkJWdFFIUVVWVlZnRnNHZzJHdHlXUmFGaEVSa1dXZEJDR3lvdFBwdHBwTXBxd1NZSmxlSklRUVJZUWt3TVhVWDEvVUZnbHdXbHFhRE04U0JjTFgxN2Vob2loemdGWUFPcDBPWDE5ZmZIMTk4ZmIycGtxVktwUXJWNDR5WmNxZzEwc0hzSGg2akVZakNRa0p4TWZIYytIQ0JTSWpJemwrL0Rqbno1OS9GdmhZcDlOOTVPZm50endsSldYU2lSTW5idGs2WGxGMGhJU0VSQmdNaGd0QXpVZTN5ZlFpSVlRb09oUmJCeUNlR0ozQllMaEdlazhJd1ArRmhZVlZCVXcyakVrVWNYK3RoemtOR0Ewbzd1N3VkTy9lblRmZWVJT0tGU3ZhT2p3aHNuVG16Qm0yYjkvTzk5OS9qOUZvQkxpbnF1cVE4UER3amJhT1RSUWRCb1BoTTlJLy96SzZGQllXVmhQcEFSWkMvTVZnTUtnQVlXRmhrbXNWUWxJRXEvZ3lBZHN6L0x3ZFNYN0ZZMmpZc09GenFxb0dBZjkwZEhSVUJnOGV6UGJ0MituZnY3OGt2NkxRcTFPbkR2LzYxNy9ZdG0wYmJkcTBBU2lqS01vR2c4SHdWYTFhdFJ4dEhaOG9HcXoxOVA2MThvSWt2MElJVVVSSUFseThhVi9VTWp4TFBBNC9QejlQdlY3L0cvQ3lwNmNuR3pac1lNaVFJYmk0dU5nNk5DSHl4TVBEZytuVHB6TnYzanpLbENrRE1LUnMyYkk3L2Z6ODVNMHNjaFFhR25vTXVQckl3L0w5S29RUVJZZ2t3TVZZMmJKbGZ3SHVBUWxseXBRNWJPdDRSTkhVc0dIRDJzQXZRTFZXclZxeGR1MWFubi8rZVJ0SEpjVGphZEdpQlJzMmJLQm16Wm9BclUwbTB3L2UzdDZsYkIyWEtQVE1SU2JOYm9lSGh4KzFWVEJDQ0NIeVRoTGdZaXdvS0NoVlZkVnZnVytEZ29KU2JSMlBLSHBlZXVrbE43MWUvNk9xcXBYYnRtM0xqQm1Jem8xWUFBQWdBRWxFUVZRemNIS1NZcytpZUtoY3VUSmZmLzAxbnA2ZUtJb1NhRzl2dnhxcGpTRnlsbkYwMVFGa2VwRVFRaFFwSmU2TDNzL1B6ejR0TGEyZFRxZHJvYXBxSTUxT1YxMVYxUXFBczYxakUvbGlBbUtCVzRxaVJKcE1waU5wYVduYlQ1dzRjYzNXZ1JWMWdZR0JkZ2tKQ1h1QVZxKysraXFmZmZZWk9wMjBtWW5pSnk0dWpyNTkrM0w5K25VVVJaa1lHaHI2cWExakVvVlgxNjVkOWRIUjBha0FpcUwwQ2cwTjNXRHJtSVFRaFlzVXdTcmNTc3dmeGMvUHI1ekpaQnFsS01vUTRGbGJ4eU9lS0pPcXFudjFldjJVa0pDUVk3WU9wcWp5OC9PYnFLcnFGRTlQVDFhdlhpM3pmVVd4ZHY3OGVmcjA2YU1tSnljcnFxb0dob2VISDdKMVRLTHc4dlgxWGFJb1NoZFBUMCtQelpzM3A5azZIaUZFNFNJSmNPRldJdjRvdnI2Ky8xQVVaUjdnRGxDdlhqMENBd1B4OGZHaGF0V3FsQ3RYRGtkSFJ4U2xSTHdjeFVwYVdocjM3dDNqenAwNy9QSEhIeHc3ZG96Ly9PYy9KQ2NuQTZDcTZvYlUxTlRoVVZGUmNUWU90VWo1YTUzZkVFZEhSLzJtVFp1VWF0V3EyVG9rSVo2NFBYdjI4TWtubndCY1NFMU45VDV4NHNRRFc4Y2tDaWVEd2ZBYTBEMHNMR3lJcldNUlFoUStrZ0FYYnNYNmoxS3JWaTNIY3VYS0xWWlZkUUJBOCtiTkdUcDBLTFZyMTdaMWFPSUp1bi8vUGx1M2JtWGx5cFU4ZVBBQTRCTFFKU3dzTE5TMmtSVVpPb1BCY0F6d0d6MTZORDE2OUxCMVBFSThGYXFxTW1yVUtBNGRPZ1R3UlZoWTJFaGJ4MVNTK1BqNHVDcUswbEtuMDcyc3Ftb2pvRExnQnJqYU9MU2lKZ200ODlkL1VjQ1J0TFMwb01qSXlKTzJEVXVJa2tNUzRNS3QyUDVSWG5ycEplZms1T1N0UUZzSEJ3ZDErdlRweW11dnZXYnJzTVJURkJzYnkralJvNG1JaUFDNHB5aEt1OURRMEY5dEhWZGhaekFZZWdQcnZMMjlXYmx5cGN6N0ZTWEs3ZHUzNmRTcGsvcnc0Y05VdlY1Zjkvang0eGRzSFZOeDUrdnIyMEtuMHcxUlZiVVRJRlgybnB4d1ZWVlhHWTNHVlNkUG5yeHY2MkNFS000a0FTN2NpdXNmUldjd0dIWUFIZHpjM0pnL2Z6NzE2OWUzZFV6Q0JveEdJNU1uVDJiZnZuMG9pdkpRVmRVbVlXRmhKMndkVjJGVnExWXR4N0pseTU0R25sKzZkQ21OR2pXeWRVaENQSFVMRnk1azllclZBT3ZEd3NKNjJ6aWNZcXRodzRiMTlYcjk1MEJiQUoxT1IrUEdqZkgxOWFWQmd3WlVybHlaY3VYS1VicDBhV21JeTRPa3BDVGk0K09KalkzbDlPblRSRVZGOGV1dnYzTG56aDN6TGplQThaNmVubXRsL3JJUVQ0WWt3SVZic2Z5aitQbjVqVkpWZFU2MWF0Vll2SGd4bFN0WHRuVklPVHAxNmhRMWE5WXNNVXZNbUV6cHEwWThqWnNhazhuRW9rV0xXTE5tRGNEcDVPVGtBR245dHM1Z01Bd0d2cTVmdno1cjFxd3B0UFBpQyt2MWtwYVdobDZ2dDdydHYvLzlMNVVxVmNyWGNaL205VktVbUV3bXRtM2J4cDkvL3NtRUNSTUs3TGl4c2JHMGE5ZE9UVWxKUVZHVUYwTkRRMDhYMk1FRnBEZFNqd0ptQW5vM056ZDY5ZXBGaHc0ZHFGQ2hncTFqSzVaU1UxTUpEZzVtdzRZTmhJU0VtQjgrcENqSzI2R2hvVGRzR1pzUXhaRWt3SVdibmEwREtHaCtmbjZOVlZXZDVlRGdvTTZkTzFjcHlPVDN3SUVETEZ5NEVJQjE2OVpSdG16Wnh6N210bTNiV0w1OE9iZHUzV0xKa2lVMGJ0dzQxODlWVlpVLy8venpzYzZ2S0FyMTZ0WEw5ZjR4TVRITW1UT0h5NWN2OC9MTEx6Tml4SWg4bmZmdzRjT3NXYk9HVHo3NWhKbzFhK2E0djhsa29uZnYzcWlxU3E5ZXZXamZ2bjJ1ejZYVDZSZ3hZZ1NYTGwzaTBLRkRkUjBjSEJZQi9mSVZlUEdtQXo0QzZOKy8vMk1udjRYdGVqR0xqNCtuVFpzMkFQVHExWXZodzRjREVCVVZ4YVZMbDdKOFhscGFHZzhmUHNURHc0UEF3RUNyK3d3ZlBweldyVnZUc1dOSGkyUTFKaWFHTjk5OGt5Wk5tdEMvZjMrOHZiM3pGUE9UdWw0bVQ1NU1RRUFBYmRxMHNVamNrNUtTME92MTJOdmJjL2JzV1g3NjZTY2VQbnpJNk5Hajh4UjNSaDA2ZENBbEpZVktsU3FaZTFjZjIvVHAwOW14WXdjQVhsNWV2UG5tbXdWeVhEYzNOenAzN3F4OCsrMjNBQjhBUXd2a3dJTDY5ZXVYZG5SMDNBQjAwT3YxOU9uVGgzZmVlWWRTcFVyWk9yUml6YzdPamhZdFd0QzhlWE9DZzRPWk8zY3VWNjVjYVFGRUdneUd0OExDd2c3Yk9rWWhoSGhhaWxVQzdPUGo0d3A4QzlpTkhqMDZWemVLZWFIVDZiaDJMWDE1MllKYUVxWk9uVHJjdW5VTGdGOS8vVFhQTi9SOSt2UkJWZFY4bjkvRnhZWERoek4vN3lVbUp1TGs1SlNweDhuZDNaM0xseTl6OXV4Wm5KMnRMNTJja3BLQ3FxbzRPRGhrZWQ3MTY5Y1RHUmxKOSs3ZFdiaHdJVTJhTk1rMlRwMU94OFdMRnpFYWpUeDgrREFYdjVrbFJWR1lOR2tTUFhyMDROYXRXMzE5ZlgwUGhvZUhyODN6Z1lveFgxL2Z2d0YxYTlhc1NmUG16Ui83ZUlYeGVnR3d0N2ZIYURRQ1VMcDBhZTN4L2Z2M3MzNzkraHlmMzZ4Wk02c0o4TVdMRnpsMjdCakhqaDFqLy83OUxGbXlSTnUyWnMwYVVsSlNPSHo0TVA3Ky9ubE9nSi9FOVhMejVrMTI3OTdOcmwyN09IYnNHRk9tVE5HMi9mTExMMHliTmcxdmIyOWF0bXpKcWxXcmNIQndZTlNvVWZudWhWWlZsZHUzYitQdjc1K3Y1MXN6Wk1nUURodzR3UDM3OTFtd1lBR3Z2ZlphZ1RTMFFQcG42NVl0VzBoTFMrdmJxRkdqVDQ0ZE8zWW41MmVKN0RSdTNMaHNTa3JLSHVEbGloVXJNbnYyYkx5OHZHd2RWb21pS0FyTm1qWERZREF3ZmZwMDl1N2QrNHlpS0QvNSt2cDJDQThQUDJEcitJUVE0bWtvVmdtd1RxY2JyYXBxOVpZdFc5S3BVNmQ4SDZkejU4NllUS1pNQ2R4ZkZZVUI2Tm16cDhVMlZWVjUrUEFoN2RxMTQ3MzMzclBZTm12V0xINysrZWNjejd0NTgyYjI3dDFyZGRzenp6ekRoZzBiTEI1VEZBVm5aMmNTRXhOelBIWld5cGN2Yi9YeFYxNTVCVWh2Tlg3MGhqYzFOUldBeU1oSVhucnBKZTF4VlZWSlMwdkRaREl4WU1DQVRLK0RXVVJFQktHaDZRV1plL2JzYVhFenYzZnZYbzRmUDA2cFVxVVlPZEt5QUt1am95TkdveEZIUjhjOC9wYnB5cFVyeDdScDB4Z3laQWlLb3N6MTgvUGJFaG9hbXY4WHI1alI2WFQ5VlZXbGI5KytlVXB5aXNyMVlwWXh6b3k5VHVZR0haMU9SNWt5WlRJOVQxVlZrcE9Ucyt3WjM3SmxDNUQrUHMzWVUzcjU4bVUyYjk2c0hmdUhIMzdnaHg5KzBMYlhxbFdMVHovOTFPb3g0Y2xkTDd0MjdVSlZWVnhjWERMOURhS2lvbmp3NEFFWExseGc5dXpaeko0OUc2UFJTRVJFQkFhREljdFlzMk5ubC81MVU3MTY5VHcvZC9YcTFlemJ0OC9xdHZ2MzAyY3p4TWZIMDY5ZnZ5eC8zelZyMW1UYktQZW9TcFVxMGE1ZE8zYnQydVdjbXByYUExaWM1OENGeHR2YnUxUktTc3BQUU9ONjllcXhhTkVpWEYybHVMT3R1TGk0TUczYU5HclhyczJDQlF1Y2REcmREd2FEb1cxWVdOaEJXOGNtaEJCUFdyRkpnTDI4dk1vRDc5dmIyNnRqeG94UkhtZjQ1cDA3ZDdTYnFxeEVSMGRiZmR4YU1xcXFLckd4c1RtZU55VWxKY3Y5c3VyVk1BOWJEQXdNWk55NGNUbWV3MnpwMHFWczM3NDkyem1Vam82T09EbzZrcGlZcUNXOVpjcVVzZWo1alkrUDEvN3Q0T0NBazVPVHRnWnZWc3pEWWcwR0F4OTg4QUZYcjE1bDc5NjlEQnc0a0hQbnpyRmp4dzZxVnEyYTZZYmVuSlE5enQvV3o4K1BOOTU0ZzkyN2Q3c0RnNEg1K1Q1WU1SSVlHT2lVa0pEUTF0SFJrVmF0V3VYcHVVWHBlZ0hMZWJUMjl2YmF2ODNYVXExYXRkaTRjV09XenpmUHg4MG9QajZlblR0M0FqQjQ4R0JxMUtpaDdUdDU4bVJTVWxLMG44K2VQV3Z4M0E4Ly9ERExjOEdUdVY1U1VsSzBoSDNBZ0FIRXhzWlNwa3dacmFmKzk5OS9CNkI5Ky9hVUtsV0tnSUFBZnZ2dE4vYnQyNWR0QXR5elo4OHNSNlRjdkhrVGdLMWJ0M0x3b1BWN2JEczdPOWF0VzVmcDhhU2twRXl2bXpXWEwxKzIrcmk5dlgyZWtsK3pEaDA2bUJzS09pSUo4T05RN096c1ZnR05HelJvd0tKRmk2dzJNb21uUzFFVSt2YnRpNzI5UFhQbnpuVlFGR1diajQ5UFFFUkV4RGxieHlhRUVFOVNzVW1BN2UzdFB3QktkK3JVNmJHTGFLeGZ2eDRuSnljY0hCd3NiaDZQSERuQzJMRmpBUWdLQ3JKNGpybEhLK01OdFptNTU4UFQwNU9WSzFmbUtaWkZpeGF4WmN1V0xHL2V6RGU1RGc0TzlPM2JGMmRuWisxOGoxSlZsZFRVVkp5ZG5XbllzQ0dBMVlJOUR4NDg0T2pSbzlweHpwMDdSOSsrZlVsT1RxWnYzNzY4ODg0NzJyNWR1M2Jsd29VTHZQamlpNnhjdVZLTDAyZzBrcGlZbUdubzZ3OC8vRUJFUkFUT3pzNU1uandablU3SHhvMGIrZmJiYjRtSWlNRGQzUjBnMzcyOHVkR3ZYejl6RDl3L0F3TUR2d29LQ2twNllpY3JJdTdkdTljU0tOVzRjZU04RjVZcUt0ZEx6NTQ5dVgvL3ZzVzJyNzc2aXRXclY1T1FrTURmLy83M1hKM0RXdS80OHVYTFNVeE1wSHIxNnZUdTNadjE2OWNUR0JqSTd0MjdPWEVpdmVqNHVISGo4UFB6UTFWVmhnNGR5dTNidDJuV3JGbTJ3N2lmMVBXeWZmdDJidCsralllSEJ6MTc5cVJmdjM3Y3ZYdVhjZVBHVWI1OGVTNWNTRi81NTQwMzNnQ2dkZXZXL1BiYmIremF0WXZCZ3dkbitSbHJIbmFkbmR1M2IzUDc5bTJyMjl6YzNLdytibjdOUFQwOVdicDBLUThlUEdETW1ERU1IejZjdW5YcmF2dnQyTEdEUTRjT01XclVLS3BVcVVKUVVCQXpac3pJZDZOWnc0WU5LVk9tRFBmdTNYdlZ4OGZITlNJaTRtNitEbFRDR1F5R3NVRFg1NTU3am9VTEYwcnlXOGowN05tVE8zZnVzSHIxNm5JNm5XNVgwNlpOQTRLRGcrL1pPaTRoaEhoU2lrVUMzTGh4NDdLcHFha2Y2blE2K3ZUcDgxakhHakZpQk5ldVhjUEJ3U0hUalc3R0laMkRCdy9POGhoRGh3NjFtRU5wN2ozVjYvWGN1SEdEano3NkNHZG5aNnMzLzVDZUhKam43clZzMlJJZ3gxNVZnQnMzY2xmSThkbG5uODEydXpsMnZWNnZKY2lwcWFuWTI5dXpiZHMyZ29PRGlZMk5KUzR1am9TRUJBRE9uRGxEaXhZdExJWkJOMmpRd0Z4NUdVanZuZm5zczg4QWVPKzk5M2p1dWVlNGNPRUNXN2R1QmVEMDZkUGF2TzBuV2UyMlJvMGF2UHJxcXh3OGVOQWpQajYrSC9EVkV6dFpFV0V5bWQ1VUZDWFBjMytMMHZVU0Z4ZW56UjgyeTVpSTVYY3VmVmhZR0g4VlMyTE1tREhFeE1Td1lNRUM1czJicCszVHJsMDczbnJyTFFBT0hqekk3ZHUzMGVsMGZQREJCMWtlOTBsZEw5SFIwU3hlbk42WitlR0hIeElTRXNLWk0yZUE5S0hHLy8zdmZ3R29YNysrTmx6NTlkZGZaLzc4K2R5OWU1ZFpzMmJ4K2VlZld6MjJnNE1EUnFPUnBrMmJadXFSN3Q2OU82bXBxWHo0NFlmYUZBdXpMNy84a2w5KytjVmlUblpHOSs2bDM0dnI5WHJ1M3IzTDJMRmppWTZPNXROUFAyWHg0c1g4K2VlZjFLdFhqeFVyVm1BMEdubjMzWGZwMDZjUFZhdFd0V2lVeTJzdnNKMmRIVTJiTm1YdjNyMTJlcjIrSFdCOVhMM0lrbytQanc4d3hjbkpTZjNpaXkrVWdwcWpMUXJXc0dIRE9IZnVITUhCd1hVZVBudzRFeGh1NjVpRUVPSkpLUllKY0dwcWFtOVZWY3UxYmRzV0R3K1B4enBXWEZ3Y1Y2NWN5WEcvckliamxTOWZQbE9QVHNaRUlEVTFWYnZCekkxYXRXb1JHQmhJdVhMbGN0eDM4T0RCbEM1ZE9sTlBuSms1VVRDWlROcHd4S3c0T2pwaWIyK2ZxWWZZUEM4UTBvZFBQUnFYT1FGK05BRlJWWlVQUC94UUd5cTdZOGNPdG03ZFNreE1ES21wcVZTcVZJbGx5NWF4Wjg4ZXdzTENjdnhkSDljNzc3ekR3WU1IVVJUbGZVcDRBdHkxYTFkOWRIVDAzNEZNaVVsT2l0TDEwcnQzYjZwVnEwYmx5cFhwMXEwYmtGNjF1VW1USnZ6M3YvL2w5T24wbFc3T25UdG5NYmM5bzJlZWVVWWI2Z3pwaWZiSWtTTXhtVXpZMmRreGZmcDBZbU5qU1UxTlJhZlQ0ZUhod2ZYcjE0bU1qT1R0dDk4RzBINGZPenM3eG84ZnI3ME9HWXRtUGFucjVkU3BVd3dhTklpa3BDUjBPaDFmZi8yMUZvK3ZyeThqUm95Z2YvLytRUHJvRGpNbkp5ZUdEQm5DN05tek9YandJQ3RXckdEZ3dJR1pqbS8rdkNoVnFoVFBQLys4OXZqTm16ZTFoZzFQVDArTGJlYjlnU3dUMUJFalJ0QzNiMS9XckZsRHIxNjlTRWxKUWFmVDBhbFRKdzRkT3NUaXhZdXBXN2N1UTRjT1pjdVdMVnkvZnAwVksxWlFxVklscGsrZnptdXZ2WmJyMStoUnpaczNaKy9ldmFpcStpYVNBT2VKbjUrZlBiQktWVlc3ano3NkNFOVBUMXVISkxLZzArbVlNbVVLblR0M1ZoTVNFb2I1K3ZwK0Z4NGUvb3V0NHhKQ2lDZWhXQ1RBcXFwMkJoNnI4SlhaN05tejBlbDBPRGc0b05mcmlZbUpvWHYzN3BRclY0NlpNMmRTcDA0ZDd0MjdweTIzMGFoUkk4YU5HMGV2WHIxNDhPQUJ2WHYzempRY2NkcTBhVXliTmcxSXYySGV0bTBiTVRFeHJGeTVrcU5IandMUXRtMWJSbzRjaVU2bjA0cnRqQm8xaW9zWEx6SjM3dHhjeFQ1a3lKQmMvNTV6NXN6SmN0dng0OGZSNlhTWVRDWTZkdXlZcDU0eE56YzMxcTVOTDY2Y2NhNmt1WGZ4bTIrK0FTem5oTHE1dWJGczJUS2VlKzY1WEovbmNiMzQ0b3U4OE1JTG5EdDNycDYvdjMrZGtKQ1FNMC90NUlYTXhZc1htd0RQMXE5Zlh4dFNtMXRGNlhycDFhdFhwc2ZjM2QycFY2OGU5ZXJWMDk2VDVvWWlheDV0RUhKMGRLUm16WnBFUmthU21wcks5ZXZYdFczdnZ2c3VUWm8wb1UrZlBoYVBteG1OUnExaG9GcTFhaGJibnRUMVVyZHVYZHpkM2JsMjdSb21rMGxyekhKd2NPQ0REejVnNHNTSjJyN3IxcTJ6S0NTVzhYTmc2ZEtsSkNjbjg5NTc3K1ZxZVBHdnYvNnEvZnZreVpPOC9QTExWdmZMcWlmNzJMRmpUSm8waWJ0MzAwY2dQL2ZjYzB5Wk1nWHorckdRM2xqU28wY1B1blhyeHRLbFM5bXdZUVAvL2U5L0dUMTZORE5uenFSMTY5WTV4bW5OeXkrL2pGNnZKeTB0clcxZ1lLQ1RUSm5JUFZWVit3RStmbjUrZE83YzJkYmhpQnlVTDErZU1XUEdLT1BIajBkUmxIbEFBSkQvWlNhRUVLS1FLdklKOEVzdnZlU1duSndjV0xaczJUd3ZMV0tOK2FaeStmTGxkT3pZa2Fpb0tCUkZJVDQrbmc4KytJRDMzMy9mWXJobTkrN2QrZmJiYjNudzRBR2xTcFd5NkRWNVZGcGFHdUhoNGV6Y3VaTURCdzZRbHBhbWJhdFZxNVkyLzAxVlZlYk5tOGZwMDZjNWZmbzBkbloydVY1dk43dHFxWkMrdnV2cnI3K2U3VEhNTjZFNm5ZNlltSmdjNS9SbGxISCs4YU0zczEyN2RzWEZ4WVc2ZGV2eTIyKy9hWE0xNTg2ZCsxU1RYN1Btelp0ejd0dzVWRlh0Qk14NjZnRVVFbWxwYWEwVlJjbHo3eThVL2VzRjBvY3dIemx5UkV2RWE5ZXVuYWtJMXB3NWM5aTRjYVBWWWRqZHVuV2pWYXRXR0F3RzVzMmJSMmhvS1A3Ky92VHYzNS96NTg5cit5MVlzSUM0dURnbVRacEVsU3BWbURoeElvY09IV0w5K3ZWV2V6NmZ4UFdpMCttWU9uVXFjWEZ4T0RnNDhQSEhINU9jbkV5ZlBuMllOMitlUlc5K1ZvWEw3TzN0U1VsSlljK2VQZlRzMlRQTFN2Sm1xYW1wRnN0TGZmWFZWNXc4ZVpJcFU2YmthbVFMcERlY3ZQRENDNFNGaGRHalJ3K0dEaDFLWW1JaUF3Y08xSlo1dW56NU1qLzk5QlB0Mjdmbm80OCs0dFZYWDJYQ2hBazgrK3l6ZVM3c2xsR1pNbVh3OGZFaE5EUzA5UDM3OTVzQVFmaytXQW5pNStkbnI2cnFPSURSbzBjLzBXa3RCZVhVcVZQVXJGa3p6M1VRaXBPLy9lMXZmUGZkZDBSR1J2cjUrL3UzRFFrSitkSFdNUWtoUkVFci9OOUlPVWhLU21vUDZKczFhMVpnWDdELytjOS8rT3FycitqU3BRdXFxdkwxMTEvejdMUFBrcEtTd3R5NWMrbmJ0eStRM2h2VXVIRmpTcGN1alorZkh4MDZkTEJZVmdYZzRjT0g3Tml4ZzdGang5S3FWU3VHRFJ2R3ZuMzdTRXRMdzhmSGgxcTFhZ0hwbFY3Mzd0M0xyVnUzR0RGaWhOYnpVcnQyYmVyVXFaUHJYdGdIRHg1dzl1elpMUC9MYTdFYzh3MS8rZkxscVY2OWVwYi9tZWQxWlhmOEtsV3FNR1RJRUM1ZHVxVE5ZeHcvZm55Qk5Gemtoem5oTTVsTWp6OTBvQWhURk1VYjBudkY4Nk9vWFM4WksxWi85dGxuREJvMHlHSlljM2FzRlkxcjA2WU5QWHYyNUk4Ly9pQTBOSlF5WmNvd1pjb1VGRVd4K0V6eTlmV2xRWU1HUVBvU0pINStmbHJQcjdYUHJpZDF2VFJzMkpBV0xWcXdlZk5ta3BPVDhmZjN4OS9mbnp0MzBwZTU3ZHUzTDJ2WHJ0VWFzNlpQbjg3V3JWdTFuei8rK0dPYU4yL09raVZMY2t4K0FlYk5tNmRWWnpZWDN6dDgrREJ2di8yMlZpQXNKdzRPRHN5WU1ZUE5temN6Y3VSSVltSmlHRGh3SUZldVhNSEp5UWtmSHg5U1VsS1lOR2tTVTZkTzVmNzkrL2o0K0xCeDQwYW1UWnYyMk44TjVtdERWVlhiZkZnVlFhcXE5Z0tlYjk2OE9TKzg4SUt0dzhuV3RtM2JhTnUyTGYvNHh6K0lqSXpNMDNPVGtwS3NWb2JQS0NVbFJhc0VueGRHbzlGcXdiaWtwUDhOUWpDWlRIVHIxbzF1M2JveGRlcFU3ZkdzQ3MzbFJGRVViUnFFeVdTYUFPUi8yUVVoaENpa2lud1BzS0lvbllBOEYrL0pUdm55NVhudXVlZTRmdjA2MDZkUHAxbXpaaXhac29TWk0yY1NHaHFLdTdzN2QrL2V4ZFBURTJkblo5NTk5OTBzaitYazVNVFBQLy9NYjcvOXBqM1dxRkVqT25YcVJIQndNTHQzNzlZZW56NTlPdkMvcFdFR0R4N000TUdEODFUQjFOeVQ5UHp6ejFzTUJUVVg0TWxyQVJMekRYOWNYQnh4Y1hFNTdwL2RqV1pNVEF5VEprM1NsbGh4Y25KaSsvYnRyRisvbnFTa0pOemMzTFFiNUh2MzdyRmx5eFp1M0xoQlRFd01NVEV4T1M2MWsxZjE2OWZIemMyTjJOallSZzBiTm53dU1qSXk4empWa3NFTHlQZjh2S0p3dlR4NDhJQzFhOWNTRWhKQ1ZGU1U5bmhpWWlJNm5TN1hhOU5tZGFONzhPQkJyV0RWNU1tVHFWU3BVcTZPbDUwbmRiMFlqVVkrLy94emZ2bmxGeFJGd2QvZm55TkhqdURoNGNIZi8vNTNCZzRjeUwxNzk3UTV1OTdlM2p6NzdMUGF6NVVyVithTEw3N0kxZSt3Wk1rU3JVRFlTeSs5eEtKRmkvanV1Ky80L1BQUHVYbnpKb01IRDlZcWhlZkV6YzJOOHVYTHMzdjNiajc3N0RNZVBIaUFpNHNMWDN6eEJUNCtQc3llUFp0dDI3YngvZmZmODhzdnYvRE9PKy9RcVZPbng2NExBV2dOTHlhVHlldXhEMVlDQkFZRzJpVWtKSXdEdEdRcUx5SWpJeGszYmh3dUxpNVpybXFRazQ0ZE85S2pSNDljN1Z1blRoMnRRTjZ2di82YWJXWDJSMDJjT0pHZmYvNFpuVTVuTmRhMHREVFMwdElZTzNZc2I3MzFWcTYvejIvY3VNSEVpUk8xdGJqOS9mMkppWWxoK2ZMbC9QTExMNnhidHc1M2QzZDBPaDFYcmx3aEpTVkZlNjhuSnlmVHMyZFB2TDI5R1RGaVJLWTU5emxwMnJTcGVZcFFFMTlmMzViaDRlRUg4blFBSVlRbzVJcDZBcXdBelFDYU5HbFNZQWYxOGZIaDIyKy81WXN2dm1EcjFxMzgrdXV2eE1YRnNXTEZDclp1M1VwRVJBVG56NS9QZGoxTUxVQkZZY3FVS2J6OTl0czBhZEtFenAwNzg4Y2ZmekJyMWl6aTQrUFI2L1c4OGNZYjdOeTVVN3VSVnhRRlZWVnhkSFRNOC9JZDV2MGRIQnlzZnVubHRTZkUzSlBXdDIvZmJKZUpXYlZxRmJ0Mzc4NjJKVnl2MTFzVTdFbEtTaUlpSWtMNzJkblptZSsrK3c1SS8vS2ZPWE5tbm1MTks1MU9SK1BHamRtelp3OTZ2YjRwOE4wVFBXRWg1TzN0WFFxbzZlTGlRc1dLRmZOMWpLSnd2Ymk0dUxCLy8vNU02OFIyN3R5Wm9VT0g0dWJteG9vVkt3RHJSYkRNeVovNS94bHQyclNKZWZQbWtaYVdocHViRzd0MjdXTFpzbVZjdjM2ZGYvM3JYOXArTFZ1MjFLNG44em5NdzdxdDlWZy9xZXRsNHNTSjdOKy9YenZ2VjErbDE0Q3pzN05qNmRLbEFGeTZkRWs3UjZWS2xTeVM2ZHdzWVdNMEdwazBhWkxXWUZHcFVpVSsvZlJUSUgzSStMUFBQc3ZZc1dNeEdvMU1uVG9WVjFmWGJJOW5NcGtJQ2dwaTllclZuRHg1RW9EcTFhc3plL1pzclhkeC9Qanh0R2pSZ2dVTEZoQWRIYzI4ZWZOWXVuUXB6Wm8xbzJuVHBoZ01obndQSFRkWDIxWVVSUkxnWEVoSVNPZ092T0R2NzQrWFY5NWZzcndXdjdQbTBmUE9taldMbjMvK09jZm5iZDY4bWIxNzkxcmQ5c3d6ejFqTWk4L0laREpsTzExbzVzeVp6Snc1RTN0NysweWZVNjZ1cnV6WnM4ZmlzVU9IRGhFZUhvNnFxZ3diTm95SkV5ZGlOQnExOWJzblRwekk0c1dMVVJSRm01WmdIckcxY2VOR1ltTmpDUW9LNHZidDIzejk5ZGM0T3p2bitMdWJtWHVCeDQ0ZGk2SW9Fd0ZKZ0lVUXhVcVJUb0FEQWdJcXBxV2x1VmVxVktsQTFoVThjK1lNZmZyMHNWaHl4VndNNnNLRkM5cWFtUEh4OFFEczNMbVRuMzc2eWVJWVNVbEpWS3RXeldMT1cvbnk1WmsxYXhiNzl1M2ovZmZmMTI0bTY5U3BRNDhlUFZpMWFwVzJiOVdxVlduWnNpV3JWNi9tdSsrK28wZVBIbm1hajJUdEJqMmp2QTdETWxkei91YWJiekxOaTdSMjN1eHVBTXFYTDAvSGpoMDVlL1lzTDd6d0FoVXJWc1RkM1oweVpjcmc3T3lNdTdzNzMzenpEYnQyN1FMU2U2dXJWNjlPbFNwVjhQRHdZTU9HRFJaRHZ3ckNDeSs4d0o0OWU4dzN0aVV1QVhad2NLaHZNcG1VbWpWcjVybXhwU2hkTDRxaTBMMTdkMzcvL1hmYXRXdW5KYWJlM3Q2WjFwN05yZ2lXZWI1cFJyZHYzOVlTV2ZOTnAxbkdtL2lNeDN6MEhOYk85NlN1bDlhdFcyc0pzTHU3TzU2ZW5sU3VYSm5LbFN0ckRXVG14THRldlhyb2REcUx5dHhaTFZXVVVjYlhvR3pac2l4YXRNaGl1SFJnWUNCejU4NWw1TWlSOU8zYmwrdlhyMmRLQUNDOWV2Uy8vLzF2Z29LQ2lJbUpzZGgyNDhZTmhnMGJScWxTcFhCeGNhRlVxVktVS2xWS1M0aWpvNk41K1BBaCsvZnZaLy8rL1RnNE9MQnc0VUw4L2YxempQOVJOV3JVTVArekFlbFRoN0lmOHlvK2dQejEva0w2NS9LLy8vMXZuSjJkMGVsMHpKbzFpNEVEQjFxTXJCZzNiaHhKU1VsNGVub3ljT0JBSEIwZEdUbHlKSmN2WDZacTFhclVyMS9mNHBpcXFoSWJHNXZqdVZOU1VyTGN6OW9JcWs4KytZVDMzMytmamgwN0F2RGpqejlTc1dKRmJ0NjhTYnQyN1FCWXUzYXR0a1NqdGU5Z2E4ZnQwYU1IRlNwVTBCTGZTWk1tTVhIaVJOcTBhY1BldlhzNWV2UW9XN2R1cFV1WEx0cDFxOWZydVhuenByWitlc09HRFZteVpFbSs1alMzYXRXS0pVdVdjUFhxMVZmOC9Qd01vYUdoVDM1NUJpR0VlRXFLZEFLc3F1cGpEZDIwSmpVMWxYdjM3bG4wbE9wME9wS1RrMGxPVHJibzRVeE1UTXcwRnlmai95SDlobmpBZ0FFV3hXVmNYVjBaTkdnUThmSHh6Smd4ZzVTVUZGeGNYRWhNVE9UT25UdDA3ZHFWOWV2WGMvUG1UV2JPbk1ta1NaTnkzWE5yL25MTmFpbVhqRGV5MlRsejVnd1hMMTdVYnN6Tnc3aHljdVhLRmJaczJVS1hMbDJzYnMvWUl3Yi9xNFFiRlJYRjk5OS9UNzkrL1dqY3VERStQajZaaGk1dTNicTF3QlBnRE8rZEV0bXprNWFXNXFVb2lqYkVNNitLMHZYU3ZYdDN1bmZ2RG1SK0gyWmtyUWhXZHZyMjdjdWxTNWUwSlphZWVlWVpYRjFkS1ZPbWpOWkxEZW56WGwxY1hDeWVlL3o0Y2I3Ly92c3NweVk4aWV2bDVaZGZac2FNR2ZqNysrUG01c2JWcTFjNWRlb1VKMCtlSkRnNG1KZGVlb2tmZnZnQlFQc015Zmg3NUNZQmJ0MjZOYjE2OVdMQmdnV01IRGt5WXdKcEVjZW1UWnQ0L3ZubitlU1RUNndlNTVsbm50R0dkQVA0K2ZrUkdocXF2UlozN3R6UjVpNWI4OXBycjNIeTVFbHUzcnpKc0dIRDhwWDhRbnBQK0YvRC9Fc0ZCQVE4Zi96NDhRdjVPbEFKRUJBUVVEVXRMUzNBdzhPRFJvMGE1ZXNZWmN1VzFZYjNyMWl4Z3ZEd2NQNzV6Mzh5WnN3WXJXR3RkT25TbkRsemh2djM3MU9uVGgwdVg3NnNqZkJvMDZaTnBtT2FoeWQ3ZW5wcUNXSnVMVnEwU0N0Q1p5MVdhdzFqR2JtN3V6Tng0a1NtVHAxS3RXclYyTDU5TzVBK2pVdk1sdHdBQUNBQVNVUkJWR1BidG0xWmpyNTUvZlhYc2JPejQ1Ly8vQ2MxYXRRZ0lDQ0F3TUJBamg0OVNseGNIRjkvL1RVZE9uU3dLRnc1ZmZwMEVoTVRjWE56WTg2Y09ma3U2S1hUNlhqenpUZFp1SEFoSnBQcFRVQVNZQ0ZFc1ZIVUUyQnYrTi93dE1kVnExWXREaDA2aExPemM2WmlOd2tKQ2N5ZVBadTllL2VpMCtuUTYvVlVyRmlSUVlNRzBhNWRPKzBMeUdnMFd2VG11TG01TVhic1dJWVBIMDdac21YcDBxVUxGU3BVWVAzNjlWeTllaFZJSDRiNXlpdXY4TkZISDJsZlhIMzY5R0hseXBYczNyMmJXN2R1OGNrbm4rUnErSjc1aGplclhxemN0SUFEYk5pd2dkMjdkK1BrNUVTWExsMzQ1cHR2cUZhdEdwczJiZUtkZDk3aHpKa3pWS2hRZ1JVclZyQjkrM1phdG16Sm1UTm5tREZqQmpObnpzVEp5WW4yN2R0cnh6TWFqZno1NTUvRXhzWnkvZnAxTGwyNnhKa3paemgzN3B4RmkvalVxVk9wVTZkT3JtSXNDQm5lT3lXeXVJMmlLQTBnZjlkUWNiaGVDa0xac21XMStmYXBxYWxFUjBkejh1UkovdmpqRHlwWHJwenRjd01DQXFoU3BVcW00bkZQNm5xNWVmTW1QLzMwRTVjdVhXTFRwazJjUDMvZUlybHQwS0FCMzMzM0hkSFIwZWoxZXUwYXp0aHdsdHZSTmcwYU5HRFpzbVhaN3BQVDNFU2RUc2ZreVpPWlAzOCtuVHQzNXNVWFg5U1MyTldyVjJjNXZOYlB6dytBUG4zNjRPWGx4ZG16WjZsU3BVcXU0czZLcDZjbjE2OWZKeVVseFF1UUJEZ0xhV2xwZndkbzBhSkZua2VWV09QbDVjV3p6ejdMclZ1M21EaHhJa2VPSEdIY3VISGFxQ056WWJrZmYveGZzZUsyYmR0bU9vNTVmNzFlejQwYk4vam9vNDhzUnE4OHl2d2QrdkRoUTFxMmJBbVFhWDE3YTRZUEg0NmRuVjJtMFZqbUVSQVp2NE92WGJzR1lQV3pLaUVoZ1RKbHl2RHFxNjh5YytaTWZIeDh0R1hxaGd3WlFsUlVGTU9HRGN2MDJURnExQ2lTa3BMbzFxMWJwdEV0ZWRXOGVYTVdMbHlJb2lodkFoTnpmSUlRUWhRUlJUb0JOcGxNWG9xaUZGZ0NyTmZyTS9WdXhNVEVzSFBuVHI3NTVodmk0K094dDdkbndJQUIvUHZmLytiYXRXdE1talNKVmF0V01YVG9VRnExYW9XRGcwT21WdUpHalJveFo4NGMvdmpqRDNidTNNbk5temNCOFBEd1lQVG8wYlJvMGNLaUNtMWFXaHFEQnc4bUlpS0MwTkJRamgwN1JwY3VYYlRsUDZ5MVFwdU5IajJhMGFOSFA5YnJFQk1Ub3cxVk5hL2ZDdWtWbmgwZEhaazVjeWJkdTNmSHpzNk9xMWV2c25QblR0YXVYVXZidG0xcDJiSWxQLy84TTlPbVRhTml4WW9FQkFRQTZUZXlIMzMwa1RZY05pTjdlM3ZxMXEyTGw1ZVgxU3E3VDFLbFNwVndjbklpS1NtcFJ0T21UY3NFQndmZmU2b0IySjRIa0svNXY4WGhlc25JbklnL2VQQ0F3NGNQVzkwbkpTV0Z4TVJFM25qakRSUkZJVFkybGpWcjFuRHQyald1WExuQ2xTdFhMRzU4ZS9mdW5lTjVEeHc0d0pJbFMyamV2RGtmZnZnaEhoNGVUK3g2MGV2MUxGaXd3S0xYWGFmVFVhTkdEWHg5ZmJsMjdScGZmLzAxa0Q1WE56WTJsc3VYTDJ0RG1oMGNITEx0VWNyTG11RVpaZGVEVnFaTUdTWk1tQUJrWFlRc3AzaHExNjZkcjdneU1sOGpPcDN1OFN1Y0ZXOXZRc0VVcHR5N2R5OEdnNEZObXpZeGZ2eDRqaHc1d3A0OWUvRHk4dEtTVVhQeStNWWJiMUN4WWtWdTNMaGh0YWhkeGthY3ZNNHhybFdyRm9HQmdibGF0c3U4dHZhaktsU29BS1JYb1U5S1NzTEp5WW1MRnk4Q21SdUNrcE9UR1R4NE1DYVRpZjc5KzlPNmRXdXQwWERTcEVuYTk3TjVLb1A1cyt2QWdRTUVCUVdocWlwUlVWRXNXclNJSFR0MjVQcjNmRlNOR2pXb1VxVUsxNjVkOC9MejgvTU1EUTIxdmphYUVFSVVNVVU2QVZZVXBTcFliejNOcjlqWVdNNmVQY3VKRXlmNC9mZmZpWXFLMG02NlBEMDltVHg1TWkrKytDSi8vL3ZmV2JKa0NULzg4QU9YTGwxaXpKZ3gxSzlmbjFHalJtbER0eUI5bnRya3laTUpDd3ZUanVQczdFeXZYcjN3OXZZbUtDaUlYYnQyY2ZUb1VTRDlKdDljck9MTEw3OWt6Smd4QkFjSGs1S1NRc1dLRlRQZHpPZW1SZHJzL3YzN0xGKytIS1BSU0hCd01JRFZGdnFGQ3hkaU5CclI2L1gwNmROSEs3Uno0Y0lGM243N2JTQTlFWEJ3Y09DTEw3N2c3dDI3UVBxOHJXN2R1bkhseWhYT25Udkg1NTkvenFaTm03VHFtSysvL2pwYnRtekJ4Y1dGZ0lBQWZIeDhhTml3SWZYcTFjdFZrbUllZ3AyYm9kaTVwZFBwcUZ5NU1oY3VYQ0FwS2VrNTRIU0JIYnhvS0FlNUc5WnFUVkc2WHFLam85bTBhWk5GajJmR3dqRG1HK1RyMTYvejRZY2ZadnQ3dDIzYkZyMWVqN096TXhzMmJNaVVtSlVyVnc1ZlgxK0xvZVhuejUvUHRJU1J5V1RpOE9IREdJMUdEaDgrektSSmt3Q2UyUFhpN3U2dVBiOUpreVo0ZTN2VG9FRURFaE1UV2JCZ0FVdVdMQUhTNTFzUEh6NmN0V3ZYYWdreGtPTVNUTG1kb3BDY25NeUlFU1A0ODg4L0xaYUl5ZW4zeXBoZ0R4bzBLTWNleG9MOHJNaXdaRmZ1Rmk4dWdYeDhmRnlCUUJjWGwxd1Z2Y3RPeHNKdW8wZVBac0dDQmN5ZE81YzdkKzdRdlh0M3JSaVZlWlJGdFdyVnRHWEZySmsyYlJyVHBrMEQwdDkvMjdadEl5WW1ocFVyVjJxZkoyM2J0bVhreUpIb2REcFVWU1U1T1psUm8wWng4ZUpGaTFVVnNyTnMyVElxVktqQW5UdDNHRHg0c1BaNHh2dVVtemR2NHVUa3BDMVY5T2dvanYzNzl4TWRIWTNKWkdMOCtQR3NYYnVXano3NmlJQ0FBT3p0N2JPc1VmQm9JYTdIN1lGWEZJVVdMVnF3ZnYxNlRDWlRSMkRlWXgxUUNDRUtpU0tkQUFObElmODM3NCtLaTR0anlKQWhtVnB3bjMvK2VmN3hqMy9Rb1VNSHJjZWxZc1dLVEpreWhlN2R1ek5yMWl4T25qekp5Wk1uV2I5K3ZjVU52WWVIQjFXcVZDRWtKQVFIQndjNmQrN01nQUVEY0hOekl5WW1ocEVqUjJvOVJvNk9qaFpMZ2pnN096Ti8vbnhXckZpQmc0TkRwaVVkMHRMUzhqUW50blRwMGx5N2RzMmlRTTJqOHdiLzcvLytUMXViOC9YWFg2ZGl4WXA0ZVhscFE3ck9uajJyN1dzZWtncnBMZVRkdW5YRDJkbVp6ejc3aklVTEZ6SnUzRGlMdVpqZHVuVWpNRENRZ0lDQWZDMXRZVTcyODVMMDU0YjUvYU1vU3Q3V2lDb2V5Z0taMXVQTmphSjJ2VlN0V3BYOSsvZHo3MTU2SjMrcFVxVzBvYktRM291U1hRK1BxcW9rSlNWWkRFRjJkbmFtUm8wYVhMMTZsVWFOR3ZIU1N5OFJFQkNBdWFoWVltSWlNMmJNd0dnMDhzNDc3MlJLOERMT3JlL1lzYVBGSE9FbmRiMnNXclhLNnBEMVAvNzRBMGd2ZkxWZ3dRSnQrc095WmN2UTZYVDQrZmxsTzNjNktTa3AyeUo0R1RrNk9qSmx5aFM2ZGV1bXZaNDZuYzVpMm9RMUdSUGEzQlQweTZrb1lGNWsrSjRwaVo4VHVhTFg2OXVwcW1yMzhzc3Zaem0wT0xkT256Nk55V1FpTVRHUlNaTW1jZWpRSVNaTW1LQjlWcG5uZnVkMW1hdTB0RFRDdzhQWnVYTW5CdzRjc0hoUDFhcFZTeHMycktvcTgrYk40L1RwMDV3K2ZSbzdPenRHakJpUjQvR3JWS2xDeFlvVk0xVmRkblYxcFhUcDB0eS9mNStMRnk5cW94N3M3ZTJwVjYrZXhiN3QyN2ZuaFJkZTRQUFBQeWM4UEp3elo4NXc2TkFoTFFHRzdHc1ZmUExKSit6WnMrZXgvd2FBbGdBcmlpSUpzQkNpMkNqcUNYQTVJRk5obWZ3cVg3NDhpeFl0MGlySnRtalJndGF0VzJmYmt2M2lpeSt5ZXZWcU5tL2V6TTZkT3kwV29qY2JPM1lzVmFwVW9WMjdkaFpEVGQzZDNXbmF0Q2xuenB3aE1EQ1FuajE3WnVyTjF1bDBGcTNJR1QxNDhFRDc4czlZWVRVN2JkdTJKVEl5a21yVnF0R2dRWU5NUXpRclY2N005dTNiaVk2TzFvWTZCZ1lHOHAvLy9JZmJ0MjliSGVMbzRPQ0FoNGVIMXRwY3JWbzFQdi84ODB6N2VYcDY1cnRnbWNsazR0VlhYd1Vva0RWV004cncvaWx4UFR1S29wUlRWVFZmQ1hCUnUxNGNIQnhvMGFJRnYvLytPMzUrZnZUcTFjdml1aGsvZmp6ang0L1A2OHZBK1BIajhmVDB0Tm9RNStMaXdyUnAwMWk4ZURGWHIxNjFtaUE2T3p2VHZIbnpURGZYVCtwNnNUWnN1bEtsU256eHhSZXNYNytlVWFOR2FmTUszZHpjMkxoeEkxV3JWczJ4bUk2cXFvd2FOUW9nVitzcWUzaDQ4SzkvL1lzYk4yNVFxMVl0cXhXNUg1WHg5Y3ZOSE9DQ0xKb25QY0M1OGhwQXMyYk5IdnRBcjc3NktoczNibVRjdUhHY1BIbVNnd2NQOHVlZmY1cVRNUzJCek0wSXNJY1BIN0p2M3o2T0hqM0s3Ny8vVGtKQ2dyYk54OGVIKy9mdmMvNzhlUll1WEVpbFNwVXdHQXhNblRxVkkwZU9BT25KWnAwNmRWQlZOY2RlMWF6bUFBUFVyVnVYa0pBUXdzTENpSTVPSDAzczYrdWJhUjR2cFBjS0wxKytuQTBiTmhBZUhzN0lrU09CLzEyL2x5NWRvblBuemxaak1CZU5LNGdwUlQ0K1BwUXFWWW9IRHg0MERRd01kQW9LQ2lyWVNwUkNDR0VEajEraHdvWU1Cc05ONE5uOSsvYy9kckdIak9MaTRuS2RVR2FVbXkvSFI2V2xwVDMxZWEvQzBwZ3hZemh3NEFDcXFuWU5Edy9mWXV0NG5pWS9QNytycXFwV01TL2RrUjlGNlhveG1VeDVYZ3RiRkI2cHFhbGFUM1h0MnJVTHJQRXpOMzc0NFFjbVRwd0lzQzRzTEt6UFV6dHhFZUxyNjN0VVVaUkdHemR1elBlODY3UzBORkpUVTdXa01EVTFsZm56NTdOeDQwYW1USmxDKy9idENRME5aZkRnd1NpS3d1SERoelAxdHBwTUpsSlNVclJqcUtySysrKy96MisvL2FidDA2aFJJenAxNmtSd2NMQzJYalg4cjBIVVBGVmk4T0RCMnJteWtuSEpJMnZNbjY5cjFxeGh3WUlGbEMxYmxudjM3cUdxS2hNbVRMQ290ZkdvSTBlT2NPYk1HZnIxNndmQW5EbHpjbDJsUHE4VjdiUFN2MzkvSWlNajBlbDBocENRa1BESFBxQVFKWURCWUZBQndzTENpblN1VlZ3Vml4N2dnaG9DYlphZm0zbkkzM3diU1g1dHJ5VDM3S2lxK3RqWFVGRzZYaVQ1TGRyczdPenc4Zkd4eWJsTDh1ZEVMdWtVUmFtdjArbHlyTzZkblpDUUVONTc3ejJ0ZGtSRzA2ZFBaL3IwNmRxY2UxVlZlZTIxMXl6MlNVMU54V1F5V1NSL2lxSXdaY29VM243N2JabzBhVUxuenAzNTQ0OC9tRFZyRnZIeDhlajFldDU0NHcxMjd0eXBKYjZLb3FDcUtvNk9qbm42ck1wcURuQkNRZ0ovKzl2ZldMeDRzZFlEN2VycWFyVmlkVVpIang1bDNicDEzTGh4ZzQ4Ly9saDd2R0xGaWd3ZE90VHFjN1p0MjZaTlpTb0lOV3ZXSkRJeWtyUzBOQzlBRW1BaFJKRlgxQk5nUFR4K29RZFJzcG1USWtWUml2cjFrQitsZ0h5dkZTbEVTWkdobHpIdjh3VktBRDgvdnhxcXFwYXFWcTFhcml1dlowV24wK0hrNUlTZG5aMzIvVzUrL1ZOVFU3V0NkVTVPVHBtR0Q2ZWxwV0UwR2pQZEY1UXZYNTVaczJheGI5OCszbi8vZmU3ZnZ3K2tEelh1MGFNSHExYXQwdmF0V3JVcUxWdTJaUFhxMVh6MzNYZmFOSS9jTU04QnpoalhCeDk4UUhSME5BY1BIcVIxNjliczJiTUhTRjlEM05ydzU0ek1GZW1QSERsaU1RV3BYTGx5ZE9qUXdlcHpqaDQ5V3FBSmNJYXBHQ1Z5dVVBaFJQRlRwRy80VlZWTlVCVEZMVEV4TVZmTEV3aGhqZmxtU2xYVnpHdk9GSDhQZ0RKSlNVbjVtZ2NzUkVtUllhbW1COW50VjRKNUFmbWV0MjdXcUZFampoOC9ibldieVdSaXpKZ3hIRHg0RUVWUmFOT21EUUVCQVJiTEJGa1RHeHZMZ0FFRHVITGxpdmFZcTZzcmd3WU5JajQrbmhrelpwQ1Nrb0tMaXd1SmlZbmN1WE9IcmwyN3NuNzllbTdldk1uTW1UT1pOR2xTcmthUUxGdTJqRXVYTG5IcTFDbnRzWFBuemdGdzkrNWRqaDA3cGowZUhCeE16NTQ5c3l4eUZ4MGR6YVZMbDREME5hMHpOaXljTzNlT2wxNTZ5ZXJ6Q3JMNEcxaXNFeThKc0JDaVdDalM0d0YxT2wwOFdLN3ZKMFJlWlhqL2xMZ0VXRkdVZUVEckRSRkNXRmVTUHlkeXFVQVM0S3hHZENVbUpqSisvSGdPSGp3SVFPdldyZG0zYngvang0K25SNDhlV2E3ZERlbkYzTWFPSFl0ZXI2ZDgrZklNR2pTSWQ5OTlsMDJiTnJGczJUSlNVbExvM0xrejA2ZFAxODdsNXVaR256N3BVNzEzNzk3TnNHSER1SDc5ZXFaamp4OC9YbHNlRUdESGpoMUVSRVJZSktFVEpremd4eDkvWk1hTUdkeTVjd2VkVG9laUtJU0VoREJtekpnc2k3VnQyN1lOU08vcGZuU09zYXFxR0kxR3EvL2xkYjNzbkpqL3BvcWlXSzg2SjRRUVJVeVJUb0Q1NjBaRUV1Q254MlF5c1dYTEZqNzk5Rk5iaDFKZ1NuZ1A4Rk8vaHM2ZVBXdTFtcmpaaGcwYkNBNE90bGl2dDZRNWV2UW9DeGN1Wk9YS2xYbCtiblpMRWQyNWM0ZVRKMDgrVG1pWmptY3RLWGhjQlZtOXVhQklBcHc5VlZWZkFCNXIvcTgxeWNuSmJObXloVTZkT3ZIVFR6OEIwS1ZMRno3KytHTmVmLzExRkVVaE9qcWFEei84a0NGRGhuRCsvSG1yeDJuVXFCRno1c3loYytmTzdOeTVrMW16Wm5IMTZsVThQRHlZTjI4ZTQ4ZVAxOWEwaC9TaDFJTUhEOVlxaWg4N2Rvd3VYYnJ3NVpkZldseGpycTZ1eE1lbnZ5WGMzTnpvMHFVTGl4Y3ZadlBtemRvK3ZyNit6SjA3Vit2OTdkKy9Qd01HREFBZ0tDaUkzcjE3WjdvdWI5Njh5ZmJ0MjRIMHF0cm00bHptejg3YXRXc1RHaHBxOWIrYzVoWG5WWVVLRmN3amhDbzFidHhZbGdFVFFoUjVSWDBJZEpGTGdDZFBua3hBUUFCdDJyU3hLT2lUbEpTRVhxL0gzdDZlczJmUDh0TlBQL0h3NFVOR2p4NmQ3M04xNk5DQmxKUVVLbFdxeE9yVnF3c2crdlFpSkR0MjdBREF5OHNyMitxVlJVVkpUb0JWVlUyQXAzY05wYWFtYXV2NmR1ellrWDc5K2xrTUsweE1UR1RCZ2dXa3BLVGc2dXJLMXExYmNYVjF6ZGU1WW1KaW1EQmhBZ0FEQnc2MFdQTTNMK0xpNHBnL2Z6NnZ2ZllhL3Y3K21ZYUt6NTA3RjFkWFY5cTBhWk9ySlZseUl6bzZtdFdyVjFPOWVuWHRSamtuOGZIeHJGaXhnckN3TU5hdFc1ZHB1T1pubjMzR2Q5OTlSNzE2OVZpM2J0MWp4N2hseXhZV0xWcEU3ZHExV2JaczJXTWZ6K3p3NGNOOC92bm5mUHJwcHhaclJOdGFobXNrSWJ2OVNyRHlRSUZNUjNyNDhDRWhJU0VFQlFYeDg4OC9XNnpkUFhMa1NPMTdaOUtrU1hUcDBvWHAwNmR6NXN3WlFrSkM2Tm16Si8vNHh6OFlNbVNJTm1UNHhvMGJUSjQ4bWJDd01LMTMxTm5abVY2OWV1SHQ3VTFRVUJDN2R1M2k2TkdqUVBvU1hlWTV4MTkrK1NWanhvd2hPRGlZbEpRVUtsYXNhREVVdVczYnRwdzZkWXJldlh2VG9rVUxiVGp6Ly8zZi8ybjc5T3paVTJ2VWVlV1ZWeGd5WkFpS29uRDc5bTIrLy81N0xsNjh5TUNCQTFtMWFoVjE2OVlGWU42OGVkb2EzdVlsemNCeUxleEhIVHAwaUxpNE9JdWgzZ1ZCVVJUS2xTdkhnd2NQTUpsTTVaQnJRQWhSeEJYcEJCaTRCWEQ3OW0xYng1RXJOMi9lWlBmdTNlemF0WXRqeDQ0eFpjb1ViZHN2di96Q3RHblQ4UGIycG1YTGxxeGF0UW9IQndkR2pScVY3OHExcXFweSsvWnQvUDM5QytwWFlNaVFJUnc0Y0lENzkrK3pZTUVDWG52dE5jcVdMZG9Od3ViM2owNm51MlhqVUd6aHFUWWlSVVZGa1ppWXFQWHVQdnJlL3UyMzMwaEpTUUdnYWRPbStVNSt6Y2MyOTdnOHV0NTFYbHk5ZXBYZHUzZXplL2R1aGc4ZnpqdnZ2R094UFRnNG1NdVhMN055NVVwMjdkcEZoUW9Wc2p5V3lXUWlPVGtaUjBmSFRMOTd0MjdkTUJxTk9EZzRhRGY4TjI3Y3NCaGVDYkJtelJxclJZYU9Iei9PaGcwYmdQUmhtSSt1RWVybTVvYXFxcHc5ZTFZN3o3ZmZma3ZGaWhWNTRZVVg4UER3eU5ObnpmWHIxN2wzN3g2aG9hSDgrT09QMlM0RGsxc21rNG1OR3pkeS9mcDE1cytmYjFHWXlOWXlUQk1vY1ExbHVWUU9lT3lscVlLRGd4a3paa3pHT2RmWTJkblJzV05IQmc4ZWpMdTd1OFgrOWV2WDU1dHZ2bUhEaGcwc1hyd1lvOUhJNnRXcnFWMjdObi83MjkrQTlJUzJTcFVxaElTRTRPRGdRT2ZPbmJXR3VKaVlHRWFPSEtrTldYWjBkR1RzMkxIYThaMmRuWmsvZno0clZxekF3Y0dCSGoxNldKeS9RWU1HVnQrbjVzOHhTRytNM3JwMUsvNysvc3llUFZ1N3ppWk1tRUQ1OHVWWnYzNDljK2JNMFpMZm9LQWdEaHc0QUtSL2pyMzg4c3RXai9zb056YzNiYjFnSU5OcjlUak1mMWVqMFZoa3YvRDkvUHlxbVV5bVFFVlJYZ2I4Z0djQU42Q01iU01UZ0ZGVjFUaEZVV0tCYzZxcS9xYlQ2WUpyMXF4NVpQUG16Vm0zK2dpUlQwVTZBVllVNVE5VlZidEdSMGZ6K3V1djJ6cWNITzNhdFF0VlZYRnhjZUc5OTk2ejJCWVZGY1dEQncrNGNPRUNzMmZQWnZiczJSaU5SaUlpSWpBWURQazZuN2tsdW5yMTZubCs3dXJWcTltM2I1L1ZiZVlid2ZqNGVQcjE2NWRsRmN1c2J0UUxrOWpZV1BPd3Qxdmg0ZUZGb3lXbFlEM1ZPY0MvL3ZvcmtGNWx0Vy9mdnBtMjc5cTFTL3YzL3YzN0dUWnNXSTdyRTU4NmRVcGJEbVR4NHNVMGFOQUF3T0o5bWZIZmQrL2UxYzQ5Yk5nd1dyZHVuZTN4emIwcERnNE92UFhXV3hiYmJ0MjZ4ZVhMbDRIMEJEYTc1QmZnNHNXTGRPdldEVWp2VmRIcjllaDBPc2FNR1VOTVRJdzJsTkxNYURSeTl1eFo3V2VkVHBmbE5kV3FWU3U4dkx5SWlvcGk2ZEtsdEduVEJpY25KNjVldmNybHk1ZTF6NUhVMUZUKy9QTlBHalpzeUZkZmZVVkNRZ0p1Ym01czNibzFUNDFaZ3dZTll2ZnUzY1RHeHJKZ3dRSmVmZlhWVE91eFptZjE2dFg4K09PUG1SNDN2eGRQbkRoQmx5NWRza3pLVjYxYTlWUUx0OGtRNkJ5VkF4NzdiOUswYVZPKyt1b3JoZzRkaXF1cksrM2J0K2V0dDk3S05wblQ2WFQwN3QyYlYxNTVoYkZqeDFva3YyWmp4NDZsU3BVcXRHdlh6dUl6eGQzZG5hWk5tM0xtekJrQ0EvK2Z2VE9QaitIKy8vaHpkcFBOQ2hLaDdsdmNSN0NwcTY2Z1ZVVkwvVngxdHE0NnZsUUZyV2dSTFhYVkxYR0xPb3U2VzlUUmlMcXppU3VPVmhDQ1JnbEo1TnhqZm45c1o1cVYzVnhDUXVmNWVIalk3TTU4NXJPenM3T2Y5L255b2xldlhta3lPVlFxbFpXa1VXWklUazZXdjZ0ZHVuVGhuWGZlb1U2ZE9sYmZYMEVRR0RseUpOMjdkN2VhazVlWEZ6dDI3R0RWcWxYY3VYUEg2bnNwUllWdFVhZE9IVHc5UGJsNDhTSnZ2ZldXbFRIOHZFaWZxeUFJcjFUSFVVOVBUMGVnbXlpS0EwVlJiSzJvaHVSWk5JSWdGQWVLQXpVRVFmaEFGRVhDdzhQdjZuUzZ0V2F6ZWNXNWMrZHU1ZkljRlY0alhta0RXQlRGaXdBM2J0ekk3YWxraU1GZ1lOdTJiUUFNSERpUTZPaG9DaFlzS0h0VlQ1MDZCVURIamgzSm56OC9EUm8wNE1TSkV4dzRjQ0JkQTdoWHIxNTI2eW1qb3FJQStPbW5uK1RHSWMvaTRPQmdNeDB5S1NuSmF1RnREMm54L3l5T2pvNTUzdmdGcTJ2blltN09JeGY1Qy82OVZsNGtvaWh5OE9CQndITGRIajE2bE9Ua1pMeTh2TWlYTHgvaDRlR2NPSEVDc0JpYktTa3B6Smd4ZzNuejVxVTdybGFybFkybTFGSWxxUmM2cVI4N096c1RHUmtKWkU0WFdPcmcycmh4NHpRR1l1cnZWWTBhTmJoNDBmb3lLbEdpQkVXTEZyVjZUcEo0TVpsTUpDY240K0xpUXJ0MjdhaGZ2ejRhalFaSFIwZjI3ZHZIL1BuemNYZDNaL255NVlTRWhEQnUzRGdjSFIzVG5ldXdZY01ZUG53NDBkSFJyRisvbnZqNGVOYXZYNCtycXl2NzkrK1h6K3ZGaXhlcFdMR2lyRWZhdjM5L204YnYvZnYzaVk2T3hzbkp5V2FuMmhZdFdyQno1MDVLbHk3TmxTdFhLRnk0c05YcmtpU05XcTJtYXRXcVZxOXB0VnJDdzhQVGZUODNiOTYwK2J4YXJYN3BYY3NmUExBa2lKak41cjllNm9GZkhaNWJVMXlpZHUzYS9QVFRUeFF0V2pSTE1vZmx5NWNuSUNEQVpoZGtCd2VITk5rYkVyTm56MzV1amZGbnFWcTFLaWRQbnN6VXRyYWNmT1hLbGNQWDE1Zm82R2lyNTZkT25ZcXZyNi9kOC9MTk45OVFxRkNoRE9XVnNvcjB1YXBVcWxjbEFpelVxMWZ2QTJDV0tJcFZ3WEx2Zit1dHQvRHc4S0IyN2RvVUxWb1VGeGNYbkoyZEZZMzRYQ1lsSllYWTJGaGlZbUs0ZnYwNkZ5NWM0T3paczRTSGg1Y0dmRlFxMVRoUFQ4OUZLU2twMzE2OGVQRnhiczlYNGRYbmxUYUFCVUc0SUlyaUsyRUE3OWl4ZzcvLy9wdVNKVXZTcTFjdlB2NzRZNTQ4ZVlLUGp3OXVibTd5ZStqUW9RTmc2WEI1NHNRSjl1elp3NUFoUSt4R2xtN2V2Smx1MHh1d3BQamFTeE4vZHNFcUlmMFl1THU3NCsvdlQzeDhQRjk4OFFYLys5Ly81RFF0c0tSYUhqMTZGRzl2YjhxVUtVTmdZQ0RUcDA5L1piU1ovK3NHOEQ5WkZDL2xPM1RpeEFudTNyMkxzN016SFRwMFlPVElrWncvZng1bloyZldyMS9QZ2dVTE1Kdk5GQzllbkpFalIvTFZWMThSRkJURXVuWHI2TnUzcjkxeFV4dUY5dVJFN0cyZm5wTkdraGlSRnRPLy8vNjcvSnlMaXdzSERoeXdpbGo3K1Bpa0dlUHp6eiszU3IrdVZLa1NaODZjUVJBRVJvMGF4ZkhqeCtuZXZUdTlldlhDYURUaTZPaUlXcTJXRGRNN2QrNHdaTWdRT1IzVVlERHdmLy8zZnpnNU9jbnB6cWxwMUtnUmRldld4ZDNkbmZmZmZ4KzlYZzlZc2pXTVJpTlZxbFFoTEN5TXk1Y3ZVNmZPdncxZEd6WnNhUE1jL1B6enovajcrOXM5UnhMbnpwMWo4T0RCZGwvMzlQUk1VeWY4Nk5FandHSW9iTnEwQ1ZFVUdUdDJMSUdCZ1l3Yk55NU5xaW1BWHE5bnlKQWhzdk1ncHhmNTZTRTFWMUtyMVpkZTJrRmZMWElrQlZxaVdMRmkyZHBQbzlGazJmbWEwOFp2VHZMc2IzUkdobHBHR1RQWkpkWG5tdWNqd0o2ZW5tK0lvaGdBZEJCRmtlclZxL1BSUngvUnBrMmJMR1dwS0x3OE5Cb05iN3p4Qm0rODhRYnU3dTY4Kys2N2lLTEkxYXRYMmJGakI3dDI3WEkwR28xakhCMGQrM3Q2ZXZiWDYvVS81L2FjRlY1dFhta0RXSy9YMzlUcGRQRzNiOS9PTDlXMDVVWEN3OE5ac21RSkFLTkhqeVk0T0pocjE2NEJsalRBdi82eUJCUnExYW9scHl1Lzg4NDd6SjgvbnlkUG5qQmp4Z3htejU1dGMyd3BvdE8wYWRNMDZVNDlldlRBYURReWV2Um9tamR2YnZYYWdnVUxDQW9Lc3V1dGwyb1ExV28xVDU0OFljS0VDWVNIaC9QTk45K3daTWtTcmx5NVFvMGFOVmk1Y2lVcEtTa01IVHFVZnYzNlViWnNXZmx6eU11ZmlVU3FDTlNGM0p4SExuSVJ5REFTOTd3a0pDUXdaODRjQURwMTZzVGZmLy9OaFF1V1V6NWl4QWd1WExqQThlUEhBVXVIMUhidDJyRjU4Mll1WGJyRWdnVUxjSFIwdEdrUVpRZDdrV0ZicEhZdW1jMW0rVysxV3MzWnMyZTVldlZxdXZ1bmpraW5QbDVrWkNRblRweEFvOUhRbzBjUE5tL2ViRE1OUFNVbHhlcXpNWnZOM0xwMXkycFJMSXFpMWZ0WXZueTU3QWlvV2JPbS9Qek5temVwVWFNR1lXRmhoSVdGeVhQWGFEU3BkVDVmR3F0WHJ3WXNYY0VseDRKMGZyLy8vbnNXTEZpUVpwL1VuOGVwVTZkbzJiTGxTNWlwSlNQbW42Wkc4WHE5M25aWVdxRWc1SndCckpDM2tENVhRUkR5ZEwxcy9mcjFtd0JiZ0RMRmloVmo1TWlSdEd2WFRvbnd2b0lJZ2tDTkdqV29VYU1HZmZ2MlpjR0NCZnoyMjI5RlJGSGNxOVBwWnJtN3Uvc285Y0VLMmVXVk5vQUJNNkEzbVV3dHpwOC9UNE1HRFhKN1BtbTRmUGt5Z3djUEppa3BDWlZLeGJKbHkyU0R0Mzc5K293Y09aSUJBd1lBMEsxYk4zay9yVmJMcDU5K3lzeVpNemx5NUFnclY2NWswS0JCYWNhWFBOZjU4K2Uza3ArSWlvcVNJMWZ1N3U1cHBDbWs5RUY3QnVySWtTUHAzNzgvYTlldXBYZnYzaGdNQmxRcUZSOSsrQ0ZIang1bHlaSWxWSzllbldIRGhyRnQyemJ1M3IzTHlwVXJLVkdpQk5PbVRhTjE2OWJaTzJFdm1lRGdZQUJVS3RYWlhKNUtycENVbEJUbTVPUkVlSGg0R2tNcUp4azZkS2hjUzN2bzBDRisvdmxuUkZHa1dyVnExS3BWaTZGRGh3S1dGTWJPblRzakNBSmZmLzAxL2Z2M0p5a3BpZG16WjNQaHdnWEdqUnVIbTV2YkM1bmpzemc2T3BLU2tzS1VLVk40Ly8zM0FWaTNiaDN6NTgvSHdjR0JoUXNYQXBhSXk4NmRPNjIrUzUwN2QrYk9uVHQydjEvKy92Nklvc2o3YU0rMjZBQUFJQUJKUkVGVTc3OVA0Y0tGOGZmM3gyQXdVS0JBQVRRYURRY09ITURmMzUrS0ZTc3liOTQ4enA4L3orVEprOUZvTkd6WXNNRktJdXJTcFV1TUhEbVNva1dMeW9hdm01c2JmbjUrVktoUWdZSUZDeElYRjBkb2FDalZxMWVuVUtGQ2xDcFZpdERRVUFDcVZLbGlOM0xlclZzM09uVG9nRmFyUmExV0l3Z0NBUUVCQkFRRVVMeDRjWDc4OGNkMHo2R1VBbTJyVEVNUUJMUmFMWTZPamlRbEpaR1Nrb0pLcGFKZ1FldjFkVnhjSEdhekdVRVFjSEZ4d1dnMGtwU1VsR0U2ZUU1eTgrWk5SRkZFRk1Vd0xMODdDbWxKQnB4VFVsS1VLTnRyaU9SOEVrVXg3Mm1VL1lPbnAyZGJZSmNvaXRvV0xWcmc2K3Y3eWpmcFZMQlF0bXhaNXN5Wnc5NjllNWsrZmJxWW5Kdzgvc2FORzJYL2lRYmI3d3lub0dDSFY5MEFSaFRGWFlJZ3RBZ0tDc3FUQm5EMTZ0VjU0NDAzaUl5TXhHdzJ5Nm1tR28yR3p6NzdqRW1USnNuYnJsdTN6aXF0TWZXaTBkL2ZuK1RrWklZUEg1NHBJMFZxTmdRUUZoWm0xVVV5TmZhOG9tZk9uR0h5NU1teUxtTHAwcVh4OWZXbGNPSEM5TzdkRzdDa2h2YnMyWlB1M2J2ajcrL1B4bzBiK2V1dnZ4ZzNiaHpmZmZkZGhzMkZjcHM3ZCs1dzY5WXRnQnZCd2NFNUo0NzZDaEVXRnZaVXA5UGRTRWhJcUJRVkZVV0pFaVZleUhGU0c0S3AwL0dyVktuQzhPSERaWW1RMk5oWWV2WHFKYitlK2xvL2NPQUF2Ly8rT3l0V3JLQmF0V3J5ODZuci9mcjI3V3Z6bXY3c3M4OXNwam1tMTFFMXZiVEl1M2Z2eXZxM3c0WU5rNlZWbnAyVHJURW1UNTdNL3YzN0FUaDU4aVFmZmZRUkxWcTA0T0RCZzBSRVJLQlNxZVQzZmV2V0xicDM3eTZQYnpLWmJFWnI0K0xpNUt3TnNDd1d3UEw5YnRTb0VZY09IU0lvS0lqRml4ZlRxVk1uVkNvVkhUdDJCTUREdzhQdSszUjFkVTBqYXlPZFg2MVdtOFpZelFxUzgrbk9uVHNNR0RDQTZPaG95cFVyUjc5Ky9haGN1VEtWS2xWaTU4NmR6SjA3RjdBNFVWSTdBZFBUa3M1cHBDaThTcVg2VDVaS1pKSVl3RGtoSVVFeGdGOURKS2ViSkoyWDE2aGZ2LzU3b2lqdUJEVERoZzFqNE1DQnIwd3Bsa0xtNmRpeEl6VnExQkJHamh4SlZGVFVSNENUbDVkWGo4REF3TFNGL3dvSzZmREtHOEFtazJtSGc0UEQ5MEZCUVl3Wk15YlAzZkJVS2hWVHAwN2w4ZVBIYURRYXhvNGRTM0p5TXYzNjlXUHUzTGxXZW4zMjBsQWRIUjB4R0F6czI3ZVBYcjE2WlJnQk14cU5iTml3UWY1NzZkS2xoSVdGNGV2cm0ybU54b1lORzFLbFNoVkNRa0xvMmJNbnc0WU5JeUVoZ1VHREJzbjFpQkVSRWZ6NjY2OTA3TmlSenovL25GYXRXdkgxMTE5VHJGZ3gzbjc3N1V3ZEp6Y0pDZ29DUUJURkhjRExXMDNuUFM0QWxjTER3MStZQWR5NWMyZmMzTnp3OHZMaXdJRURIRDkrbkVxVktoRVZGV1VWelh6OCtER1BIMXYzdHloY3VEQ3VycTdjdkhtVFhyMTZXUm0vZ0pYaGwzcXMxS1NXVkVtTlZHdHJpNHp1SmM3T3ptaTFXazZjT01IbXpadFp2MzY5dkU5cVNaVm51WFBuanZ4WTBncE5uY3FiMnBnV1JkRXE3VmVLcUtaMktGU3FWSW0xYTlmaTdPek05dTNiMmJScGs5WHJiZHEwNGRDaFE0U0VoQkFWRlVYWnNtVzVjK2NPOSsvZkJ5eVpLRmxCT3BlMkpKcWU1ZDEzMytYamp6KzIrN29vaWdRRUJNamFwcmR1M1dMcTFLbHB0dlAwOUxSeWpFREduMDlPb3BSS1pJb1lvT1RUcDA4ejdJYitYMEVVUlM1ZHNwU01GeTllUE50MXpYbUJ2Q3dENXVucFdRZllKb3FpWnN5WU1iS1RYdUgxeE4zZG5SVXJWdkRwcDU5eS8vNzlMckd4c2JPQnozTjdYZ3F2RnErOEFYemh3b1diT3AzdWZHUmtaTjFidDI1UnNXTEYzSjVTR3VyV3JZc29pb3daTTRiazVHVGVmUE5OM256elRmYnQyd2RZT3JDMmFkT0dBUU1HWURRYW1UWnRHdFdyVjVkcmVNZU9IY3Z4NDhmNS9QUFBNNVgrT1hmdVhMazdjOTI2ZFRsLy9qekhqaDNqbzQ4K1lzYU1HZWxHZkNRMEdnM1RwMDhuTGk2Tzh1WExjK2ZPSFVhTkdzWHQyN2ZSYXJWVXIxNmRjK2ZPTVhueVpFSkNRaGd6Wmd6MTZ0VmowNlpOeE1YRnZSTDFOcElCckZLcGR1YnlWSElWVVJRdkNJTFErZkxseXpSdDJ2U0ZIS05qeDQ1MDdOaVI4UEJ3V2Y5NjlPalJORzdjbVBIang2UFZhdW5WcXhmNTh1V3pTbTAxR0F3WWpVWXFWNjdNOGVQSGFkYXNtZFc0Qm9NQnRWck5xbFdyS0ZteXBOWDNJekV4VVU3Rlg3SmtpVlUzOWFTa0pLS2pvM0Z3Y01pd1Z0M1B6MC91bEM1bFJKUXZYNTU1OCtieHd3OC9zSE9uNWZJSkRBeWtWYXRXOHJ3QW0ybTZuVHQzUnF2Vk1uejRjRWFPSEVsc2JDeFBuejdsd1lNSEZDMWFGR2RuWnhJVEUzbnc0QUVhallZS0ZTcGdOcHN4R0F3VUtsUW96Vnp6NTg4dlN6OUp1c21wSTg5ZVhsNjR1TGdRR3h2THlwVXI4ZlgxNWZEaHc0REZRWmZWekJucEhEd3IwV1FMZTlyQVpyT1pVNmRPb2RWcStmREREL25nZ3crNGR1MGFSNDRjUWEvWHA0bW82L1Y2V3JkdVRiMTY5V2pXckJuTm16ZlBscnhiZHJsOCtiTDBVSWtBMnljRzdEdWhzc0w1OCtmWnYzOC8xNjVkWStIQ2hSUW9VSUJGaXhiSlhlSXpZdW5TcFJrNmV3TUNBbGkyYkpsY3d2QXNNMmZPcEZhdFdqUnUzRGpiZXJxQ0lEQmd3QURNWmpQWk5jd1NFeFBUamFpSGhZV3hmZnQyd05KUHdWNWp5K2RGK2x6VmFuV2VpZ0EzYk5pd2lNbGsyaVdLb3ZPd1ljTVU0L2MvUXVuU3BWbTJiQmw5K3ZRUlkyTmpSK3QwdXZNaElTRUJ1VDB2aFZlSFY5NEEvb2VkUU4zOSsvZkxlcUI1aVpTVUZHYlBuazFRVUJDQ0lQRG1tMjl5OHVSSlNwWXN5UWNmZk1DZ1FZT0lpNHVUbzBZZUhoNFVLMVpNL3J0VXFWSVpTc0ZJK1BuNXlYVjVUWm8wWWZIaXhXelpzb1haczJjVEZSWEZrQ0ZEbURCaFFxYkdLbHk0TUc1dWJ1emR1NWRaczJZUkh4K1BzN016OCtiTm8xNjllc3ljT1pQdDI3ZXphOWN1Z29LQytPU1RUL2p3d3c4cFdiSmtOczdTeXlVcUtrcXFnWHhRcVZLbGsxSzMzUDhpS3BYcW9DaUtrNDRkTzVadUo5L241ZTdkdS9qNCtHQXltU2hUcGd5T2pvN3MyTEdERmkxYWNPUEdEYjc5OXR2MDVtaVYxU0NSbUpoSXYzNzlBUEQxOVpYVGVzRTZOZnBaV2E1ejU4N0o5NHIxNjlkVG8wWU51OGQrOE9DQkxJR1RtdkxseStQajQ4UFpzMmU1ZS9jdUsxYXNrQTFnS1dyN2JBVDQ1TW1UZlBQTk56ZzRPRkNpUkFrNUFsMitmSGtTRXhQVFJLcWZOVEl6NnZodUM0MUdRNWN1WFdUZDNROCsrSUFkTzNZQWxudEVWbXZrcEtoMTNicDFiUnE0c2JHeGN0Ty9aeVdnSkZRcUZSRVJFWEpqTkZzMGE5YU1uajE3RWh3Y1RGQlFFRGR1M09EczJiT2NQWHVXZWZQbXNYVHAwcGRTOWlMVlR3UHhCUXNXekp5dXpYK1RHTERTUzg0Mm9paXlaY3NXQVBidjMwL1hybDE1OHVSSnBxVDV3TGJqNlZtMFdxMWQ1NWZSYUdUbnpwMXMyYktGdDk5K201a3paMmJ0RFR4em5JU0VoR3cxQjl1MGFSTXJWcXhnenB3NXNnTXZJU0VCclZZck81bGpZMk5sQTM3VXFGSHl2bWF6bWFTa3BCeHJTaVo5cm9JZzVLa0lzTWxrV2lxS1lzVzMzMzZiZ1FNSDV2WjBGRjRpcFV1WFpzNmNPY0xRb1VNUlJkRy9YcjE2eDgrZE8vZG5iczlMNGRYZ3RUQ0FqVWJqV2djSGg2KzJiTm1pN3QrL2Y1N3JRamxwMGlSWi8xUVVSWll1WFFwWUpGc2tpWkYvYWxISmx5OGZKVXFVc09vSW01azZ1NVNVRkNaUG5zemV2WHNCaS83b045OThBMEQzN3QwcFZxd1lFeVpNSUNVbGhhbFRwOHFSSW51WXpXWUNBd01KQ0FnZ0xNeFNIbHUrZkhsbXpweEpsU3BWQUpnNGNTSXRXN1prNGNLRmhJZUhNM2Z1WFB6OS9XbldyQmxObXpaRnA5TlJ1blRweko2bWw4cjY5ZXN4bVV3SWdyRG12OTVGc0ZLbFNpZkR3OFAvRGdzTEsvcnc0Y05zUnp2U0l5SWlnaTVkdXNoL1IwWkd5Z2JveElrVGVmcjBhYnFMVzN2ZjZkVFBaMFYvTkxYUmw5RitvMGFOa2lQSk8zZnVKQ0FnUUg1TnJWYlRwMDhmWnM2Y3liVnIxemgxNmhTTkd6Y21PVGtaU050a1RxZlRVYUJBQVdKalk1a3hZd1pnK2M2M2JkdVdLbFdxb05WcWNYQnc0UERod3l4ZnZwd0tGU293ZS9ac3pHWXp5Y25KTnZWTjAyUGx5cFYwNjlhTi92MzdzM1BuVHA0OGVjSm5uMzBtRzlxcFA1UE1rSktTSW5ld2I5MjZOVjI3ZGsyenpkV3JWMlVEMk42MVpES1o1SVo2OGZIeHVMbTVVYkprU1NwV3JFakZpaFVaUG53NHg0OGZaODZjT1RScDBvU1JJMGR5NTg0ZDl1L2Z6NzU5K3pBWUROU3FWU3RMYzg4dUowNmNrTzRWK3dJREEvTnNBNkE4UUF4Z3M1dDVWcWxYcng0VksxYms1czJiN05temg2NWR1OHBHYllVS0ZmaisrKy9UN0JNY0hNeDMzMzBIMkc3dXVHVEpFbmJ1M0NrYmo1SkJkL3YyYlRwMTZvUW9paVFuSjFPK2ZIbUdEaDBxTzV0U3k1alpJeTR1enE1elNzckdTRXBLa3FXL25zWFoyVGxObERjMk5wWWRPM1lRRXhQRGlCRWptRE5uRGsyYk51Vzk5OTdqNmRPbnFGUXFIQndjckxJbDJyVnJCMWdNZUxQWmpFYWp5YlFXY1VaSW42dlpiTTR6RVdDZFR0ZGRGTVd1cFV1WFp2TGt5WG11QkU3aHhlUHA2Y21JRVNOWXRHaVJWaENFTmQyNmRXdjVYMS9US1dTTzE4SUEvaWNOZWwxc2JPekgyN1p0a3lOQ2VZVzJiZHZLQnJDa2NWYXFWQ2xLbFNvbGUzRkRRa0lBcUZHamh0V1BNMlJ1WVI4WUdDZy9kbkZ4WWZIaXhWYnBvRjVlWG56Ly9mZU1HVE9HL3YzN2MvZnVYVGtGT3pWUlVWR3NYcjJhd01CQUhqNThhUFhhL2Z2M0dURmlCUG56NThmWjJabjgrZk9UUDM5KzJTQU9EdzhuTVRHUmd3Y1BjdkRnUVRRYURZc1dMZUxOTjkvTTVKbDZPVHg1OG9TZmZ2cEpGQVFoMldBd3pNM3QrZVEyVzdkdU5lbDB1ajNBZ045Ly81M09uVHZuK0RIS2x5OVBsU3BWK1BQUHRNNVpEdzhQMmZndFhyeTQzQlVkTEttUXYvenlpOTBVNWRUZGk3T2k1Wms2UXBUUmZvVUxGNWFiU3RseUhIWG8wSUVGQ3hhUWxKVEV4bzBiYWRDZ2dWelRLblZibDNCeWNxSjM3OTc0Ky92ejIyKy9BUmJ0M2ttVEpoRVJFWUZHbzBHdFZoTVRZd215M0x0M2o0a1RKd0lXbzlGZ01KQS9mMzdXcjErZjRYdGN2MzQ5L3Y3KzZQVjZsaXhad3JoeDQ1ZzRjYUpzL0Zhb1VJRVdMVnBrT0U1cWZ2dnRON2xobWIzb2ErcEZ2cjBJOE1XTEZ4azRjS0M4aUxlRktJbzI1eWN0N2tlUEhwMUdXL2hGa0twWHdLNFhmckJYbTBoQXJpMS9YdDU3N3ozOC9QeTRkT2tTdDIvZmxxK1RlL2Z1MmN4aVN2MmJhYXNFSnlVbGhlam82RFRQR3d3R0lpTWo1YitMRmkwcS81NVdxRkRCU2kvYkhyTm16ZUtYWDM1SmQ1czVjK2JZelhoNFZpOGNMTC9qSzFhc1lNU0lFVnk1Y29XeFk4Zmk1K2NIV0F4OFNUUGNaRExKampGSmRrMjZWK1FVU1VsSlVtK0dwRXFWS2ozT0N4bFRUWnMyTFppVWxPUW5paUtUSmszS2M0RVBoWmRIMzc1OU9YandJRmV2WG0wYUhoNCtDRmlXMjNOU3lQdThGZ1l3Z05sc25xNVNxZnF0VzdkTzFhTkhENXZOWjNLTHQ5NTZpK25UcC9QbW0yOVN1SEJoN3R5NXcrWExsd2tMQytQNDhlTTBhZEtFbjMrMmFIcExlcGlwNjZneVl3QzNiZHVXM3IxN3MzRGhRc2FNR1dPekZ2cXR0OTVpOCtiTlZLaFFnYSsrK3NybU9FV0xGdVhodzRleThldnA2WW4wWTVlU2tzS2pSNC9zZXJIQkVoVUtDd3NqS2lxS0VTTkc1RG5qRjJEejVzMGtKeWNMd05JTEZ5Nmt6VzM5YjdJVEdIRDA2TkVYWWdDREpSUGg2dFdyMUs1ZG04cVZLMU82ZEdrS0ZpeUl5V1NTalZCWFYxZXJxS0tEZ3dPLy9QSkxucTRwejU4L1AyKy8vVGIzN3QxajZOQ2hWbW5NenhyQVlQbXgzck5uajd6b2J0V3FGVnUzYnJWcWppVmhxODQyTTQxMDd0eTVJK3ZvSmlVbGtaeWNUTE5temVSYVlHbHU4Zkh4bWU3a2JEUWFaWU96WXNXS2FacVJTYVMrUHhRdlh0enVlQ3FWU3BaQmtvaU5qYlhxN2l4RjFWTFhjeHFOUmpuQy9xSXhHbzJTUHJYSllERDgvRklPK3VweUVlRDY5ZXM1TWxqejVzMVp0bXdaOWVyVnN5cEJ5RXp0dWEzN3hRY2ZmRUNMRmkwb1dyUW9UazVPN051M2owV0xGbEdwVWlVV0wxNk0wV2prMGFOSEdBd0dmSHg4QUV0MFdQcE5saEFFZ2YzNzkxdGxrVHl2OFdYclBnR1c2Mzdod29YMDdkdVhodzhmY3VmT0hmcjM3OC9LbFN0UnE5VnBuRWVwL3haRk1WUFI2OHdneVlBQmwvSktkQzBoSVdHNElBaEZQdmpnZ3p5NXpsQjRlYWpWYWlaTm1pUTFTdlR4OVBSY3JVZ2pLV1RFYTJNQW56dDM3aytkVHJjcE9qcTZkMEJBQUo5KyttbHVUd213UkZSLy9mVlhidDI2eGViTm03bCsvYnFWY1Z1N2RtMjJiTmxDZUhnNGFyVmFybUZNN2MzTzdBSzFkdTNhR1VaRW50VURmaGFWU3NXVUtWT1lQMzgrWGJwMG9XYk5tdktQUzBCQWdGMXZ1S2VuSndEOSt2V2pUcDA2L1BISEg1UXBVeVpUODM2WjNMdDNqdzBiTm9pQ0lCak5adlBzM0o1UFhzSEp5ZWxRY25KeXd1blRwNTJUa3BMa1NFSk9JcVhiSmlRa2NPblNKVFp1M01qcDA2Y3BWNjdjSzYvVjZPM3RMYitIMUJFd1c4NHJKeWNuS2xhc0tCdkFhOWFzNGROUFA2Vk9uVG80T1RtaFVxbll1WE1uaXhZdG9tTEZpcXhjdVJMNE42cVRYaDJ3WkR4S1JuanQyclZadkhneFQ1OCtaY3lZTVZaZHI4UEN3dWpUcHc4K1BqNDBhdFFvdy9lNGJOa3l1VlFqdlN3YktjcFdzR0JCdTlkUjNicDFPWHYyWCtudDVPUmtsaXhaWXJQT0crRE5OOS9FMjl2YnlxQit0bEhXaStEOCtmTlNsL0hBaXhjdlBzNW8rLzh5b2loZUZBVEJycHBCVnFsY3VUSjc5dXlSUC9QVVVkbU1VcUROWm5NYUk3aGt5WkowNzk1ZGpwNUtVVk5KYWt6NlhrMmZQbDEyQUp2TjVqVGZ0MnJWcXFXNVgwbUdaOFdLRldWOWNJbmV2WHNUR3h2TDZOR2phZE9tamRWcmtyNjR2U3dJc0dTZ3pKOC9uNFNFQk9yV3JVdEFRQUJHbzFGMkdrclpKdkJ2MzRPY2RoTGx0UzdvSGg0ZStRVkI4RmFwVkZiU2FIbVp5NWN2VTZsU3BSejdiVFdaVFBMOXVFaVJJaG1XdFdXSGh3OGZVcmh3NFR6dGdKYW9WcTBhWGw1ZUJBWUdsaE5Gc1Erd0pyZm5wSkMzZVcwTVlBQ3oyZXlyVnF1N3JGeTVNbCtqUm8yb1Y2OWViazhKdFZyTndvVUxyUlpyS3BXS2loVXJVcjkrZlNJakkxbTJ6Skt0MGIxN2Q2S2pvNG1JaUpCLzdEVWFUYm8zek94cVlkcVRoUUhMd3ZYcnI3OEdzcjdJbE9aVHRXclZiTTNyUldJeW1aZzRjU0lKQ1FrQ01DODBOUFJlYnM4cHIzRHk1TWxFblU2M1B6azV1Y3VoUTRlc21rbmxCRHQyN09EQWdRUGN1M2VQZS9mdVdWMjNIaDRlVmpJNHFhVjFwRlJnZTZTdWlaMDllN2FjSWdqVzErN1VxVk90b2pTWldSeEtjL3ptbTIrWVBuMDY4TzlpODludlhlb0ZjVlJVbFB6WWxnRzhldlZxamgwN0JsZ2lSN2R1M1dMQ2hBazBiTmlRMXExYjQrSGhJUys2VTFKUzBpeHNvcU9qT1gvK1BLNnVybFlPTGJQWnpPblRwK1cvYTlhc3lhSkZpemg4K0REejU4K1h6K1d3WWNPNGZmczJQLy84TTVHUmtRd2ZQaHdQRHc4NmRPaEF5NVl0YmFZdDc5bXpoOVdyVndPV09tWnA0ZjRzS1NrcGNxZmU5Q0xWVXEyZXdXQmcvLzc5TEYrK25IdjM3cUhSYVBqeXl5K1pPbldxL0hqbXpKa2NQbnlZb0tBZzJyZHZUNmRPbmZEdzhIZ3BpN0k5ZS9ZQVN2cHpabENwVkpkRlVSVER3OE1GVVJTelhZOFpHQmpJMzMvL2paT1RFNElnSUFpQzFmMG9NeW5RUnFQUmJ0bUU5TjFTcTlWeTNhM1JhSlR2SlZKZmpobzFhbGlWR25UdTNKazdkKzZraVFqRHY5ZXpvNk1qcFVxVnN2bGFvVUtGMHJ4bWo1MDdkN0preVJJcnczaktsQ240Ky92ejg4OC9VN1pzV2RScU5XcTFtb1NFQlBtOUZ5dFdESlZLaGRsc3htUXlzWGZ2WGg0OGVDRC9ubWVYR3pkdVNBL3pSQmQwQndlSElVRFJkOTk5TjgvMkdaSFl2bjA3SzFhczRNR0RCL2o1K1dYSzJaZ1puajU5U3ZmdTNRR0xBL1pabWJpc3NILy9mdGF1WFl1VGs1TlZqNHZ2di84ZXZWNlBsNWNYbjN6eXlRdHRjRHBwMGlUMjdkdUhWcXVWZngrenlvQUJBNlMxczArM2J0MSt5Q3ZaQ2dwNWs5ZktBUDRuQ2p4Y0ZNVTFQajQrYk42OE9kY2pTMis4OFFZMWF0UkFvOUhRdUhGalBEdzhxRjI3TmdrSkNTeGN1RkJlc0ZlclZvMy8vZTkvL1BEREQ3SkJER1FvV1NUVjQyVkVjbkl5STBlTzVNcVZLeGdNQnJrK0tEMzVGN0JlNkE4ZVBEakRSVTFxYjNSZVkvbnk1Vnk0Y0FIZ2JISnk4dk90Q0Y1REJFRllMWXBpbDdWcjE5SytmZnNjTlRCY1hWMnRJbjRPRGc3VXFsV0xCZzBhMEtaTkcxbkd3MTU2bzczbVQ2bXpLZTdldld2MytLbHIvSjdGbnBOSFdpaWJUS1kwMTNYcStyby8vdmlEMDZkUEl3Z0NUNTgrNWRDaFE0Q2xuT0RabEVSL2YzOVdyVm9GV0tTaGhnNGR5amZmZk1QcDA2YzVjK1lNWjg2Y3NUck8zYnQzNmR5NU15cVZpc1RFUkI0L2ZvekJZRUNqMGJCcmw3Vk41dS92TDNVcnBraVJJclJ1M1pvQkF3Wnc4K1pOd09KNEd6VnFGSDM3OWtVVVJjcVhMOC95NWNzeEdvMWN1SENCQ3hjdXNHclZLbGF0V2lVdjFFMG1FOHVYTDVmblhLcFVLV2JNbUdGMUgxaXpaZzE3OSs3RlpETHg0TUVEMmJsUXZYcDFtK2MxT2pxYWtKQVFUcDQ4eVcrLy9TWWI1dFdyVjhmWDF4ZDNkM2RaQzdoVHAwN1VyVnVYYjc3NWhuUG56ckZyMXk1MjdkcEY0Y0tGYWRDZ0FYWHExS0Z6NTg3cHlzUmtsNy8rK2t1cTYweFNxVlNiY3Z3QXJ4bDZ2VDVCcDlOZFQwaElxQklWRlpWdFRmRmZmdmxGbHVrQ2krR1kyZ0RPVEFwMFVsSlNtdDgyclZiTHRtM2JLRjI2dE0zZlBiUFp6UFRwMCtVTzZTMWF0Q0EwTkpUcTFhdHovLzU5dVVUaHJiZmVzbnZjR3pkdXBIRWVTanJsOCtiTnMvcHRUNC9rNU9RMDljcHF0WnI0K1BoMGE2eHRwWituMWtuUExua3BBdXpsNWFXTmpZMGRCL0RKSjU5a2VmL3o1OC9qNCtPRHM3Tnp1cEgzOU9qVXFSTTllL2JNMUxiVnFsV1RVL2gvLy8zM0hET0FVOS96bnZmK0ozMm5Va3RvbWMxbXpwdzV3NU1uVHdnS0NtTHMyTEVaanRPdVhUdFNVbExzbGlCS0dSVmx5cFNScFFVbHRGb3Rack01US9teTlLaFZxeGFOR2pYaTlPblRsYTlmdjk0ZFVPN2JDblo1clF4Z2dKQ1FrTFU2bmE1MVZGUlUzMG1USmpGcjFxd01qYndYelpvMWE5STAyb21OamVYU3BVdUF4ZE84Y09GQ3RGb3RYYnQyWmZueTVhaFVLanc5UGZueXl5L3RqcHVVbEpScFdSUW5KeWQ4ZlgzcDNyMjd2SGhYcVZRWlJ2cFNML3d6MDFRanExMXFYeFpCUVVHc1dyVUtRUkJpRFFaRGo3Q3dzS3pyeWJ6bTZQWDZmVHFkN3RxTkd6ZXFCUVVGNGVYbGxXTmpOMnJVaUlJRkM5S2lSUXRhdG14Smt5Wk5yQ0t5MHJYMWJIcmpvVU9IOFBmM3R4dXh6WjgvUHovOTlGT1c1M1A3OW0wKy8veHp3SDQwV1BwdVRaa3lSWTU0cmx1M2p2bno1MXZ0VTZGQ0JjYU9IWnZHQUg5V1VpbzJOcGJnNEdEQWtwcnM0K09EazVNVGZuNStuRGx6aGoxNzluRHExS2swQzE5YnRjSE5talZMRTJIdDI3Y3ZodzhmSmlvcWl1KysrNDVseTViSnhxK2JteHUrdnI2eXpyTWdDQXdjT0pBMmJkb3dhOVlzVHA4K2pWYXJaY21TSlZaUnFxKy8vcG9EQnc0QUZzbUo1Y3VYVTZSSUVhdmp2di8rKy9qNStWazVFb29YTDI1WGt1VCsvZnY0K3ZyS3pvc1NKVW93ZVBCZ1B2amdBMVFxbFh6ZVUxOFRxMWF0NHZEaHc2eGR1NWF3c0RDaW82TTVjT0FBSGg0ZUw4VDRCY3RuL2MvOTd3ZTlYdjh3byswVkFFdUVzTXIxNjllemJRQUxnb0JXcTVXN01qKzdJSllhNVczZHVwVTZkZXBZT1ZwbXpweUoyV3pteXBVcmFRd05sVXBGcjE2OU1CZ01hV1NTUkZHVXI3ZGF0V3JoNE9DQXM3TXpnd1lOUWhBRXhvOGZ6MXR2dlVWMGREUjE2OWExTzNlajBXalhRSTJKaWNrd28wV2lWYXRXMUs1ZEc2MVdLMGY1SEIwZCtmampqK25ldlR2OSsvZkh3Y0VCUVJCa1I2VWdDSWlpaUNpS21NMW1YRnhjV0xod1liYU52TlJJQnJBb2lya2VBWTZMaS9zRUtPbmw1WVc3dTN1Vzl6Y2FqZnoxMTEvUE5ZZG5TOEZtekpoaDViU3h4OWF0VzltL2Y3L04xNG9XTGNyR2pSc3pQWWZVbit2emZzYlNHam4xV2prME5GVFdmUC80NDQ4enRZNU9TVW5KMURWdU5CcTVkKytlM0MraWR1M2E4bnQ0M25yNkFRTUdjUHIwYVZRcTFVUmdNNUM5TkVtRjE1N1h6Z0FHeE9UazVPRmFyYmJSc1dQSHFnNGZQcHk1YytmbWFpVFlWcGZaRWlWS01HL2VQRFpzMklDM3Q3ZnNNU3RjdURDYk5tMmliTm15R2RhS2lLS0l0N2MzWU9teW14RWxTNWJreXkrLzVQNzkrMVN1WEJrUER3OHJqNTh0VWh2WW1ha0J6bXhFK21XeWJkczJaczZjS1MwT0JsNjRjT0ZtYnM4cGoySVdSWEcrSUFqK3ExZXZwbVhMbGprbUs1RS9mMzRPSGp4b1Y1L1R6YzJOcWxXclVyNThlYXUwM21iTm1ra1NORGIzVTZ2VkdkYTEyNkpnd1lKeXFyVzlIMXpKNDUzNm1uL25uWGVvV3JXcTFZSkRvOUhRdFd0WDFxMWJSOFdLRmFsYnQ2NjhYV3BjWFYxWnVuUXA4K2ZQWjhpUUlWWmU4b1lORzlLd1lVUEFVbmNWR1JuSnc0Y1BlZnIwS1FhRHdjb1I1ZURnUU0yYU5kUE0xOFhGaGJsejV4SVdGb2FucHlkK2ZuN01taldMdi83Nmk4bVRKNmN4WE1GaVhQcjUrUkVZR01qang0K3BWS21TMWV0VHAwNmxZTUdDWExseWhYbno1dGtjNDQwMzNxQjkrL2FZVENZcVZxeEk3ZHExMGVsMGRqL3JXclZxTVdIQ0JEWnMyTUJISDMxRXUzYnRyTTZuVko0aGlpS3A2OUhidEdsRG16WnR1SGJ0R3Z2Mzd5YzVPVG5UVVppc0VoMGRMV2NsQVBOZnlFRmVRd1JCT0N1S1lwZXpaOC9TckZtemJJMGhaUmlzWExrU2YzLy9OTkdrQWdVS0VCWVd4dlhyMTdsNTh5WkZpaFJoeUpBaGJOdTJUWGJDakJzM2ptWExsdG5VOXhaRjBhN2p1R3JWcXF4WnM0Ym82R2k1TVdXK2ZQbm8xcTJiYklpbVI4bVNKUms1Y3FUVmM5OSsreTBKQ1FsMDdkcFYxdktWa0pwdFBVdXhZc1hTT0xoVUtwVXNLNVlaNTNmKy9QbHpKRDA0TWpKU011cHZoWWFHL3YzY0F6NG5aclA1WTBFUXNxMzJVYVZLRlZhdlhrMitmUGxRcVZUTW1ER0RRWU1HV1Rsc2ZIeDhTRXBLd3QzZG5VR0RCdUhrNU1TWU1XT0lpSWlnYk5teWFTVFlSRkcwMldIOFdRd0dnOTN0N0sxUmp4MDd4c3laTTJXSlBGdS9oZjcrL2xiR3M4bGtJaWtwaWViTm16TnUzTGcwMnk5WXNJQ3RXN2ZpNk9qSWtTTkg1REZUankxSmFqbzZPdUx1N3M3RmkvLzZQc3htTXdhRGdZU0VCSm8xYXlZN1lTWlBub3lqb3lPT2pvNHNXclNJc0xBd3RGb3QzdDdlbEMxYmxzVEVSRGwxLzhjZmYyVDkrdlU0T3p0ejdOZ3hlWXlzcURuWXd0UFRrMXExYWhFV0ZsYXJmdjM2bnFHaG9jSFBOYURDYTh2cmFBQVRGaGIyMU1QRG81MkRnOE9SME5EUUNoOS8vREVMRnk3TWMwMlp5cGN2Yi9NSFVKSVZ5b2g4K2ZKbHVlNmpRNGNPV2RwZXE5WEs2WS9wZVZ2emdpekNzNWpOWmhZdFdzUVBQL3dnUGZWNWFHam90dHljVTE0bkxpNXVqWXVMeTVkaFlXSGxnNE9EN1VyZFpBZDdCaEhBLy83M1AvNzN2LytsZWI1NjllcDJVMm1maHlKRmltU1kwdFdqUjQ4MHo1VW9VY0ptWkt0ZnYzNlpXcEJwTkJyR2p4K2Y3alp2dlBGR3RyV1lLMVNvSURzRUhCd2M3QzZ3bjhWZXROL0J3Y0ZtdmVXeitQcjZabmFLQUxSdjM1NzI3ZHZiZksxQWdRSnlWTjlXMUtGYXRXcDJPMURuRkJzM2JpUWxKUVZCRURicDlmb3JML1JncnhILzFFcC9kL1RvVVVhUEhwMHRCMXBHKzZqVmFobzFhc1NSSTBkNCt2UXBLMWV1NU5DaFEwUnVSbG1UQUFBZ0FFbEVRVlJFUkFDV0JmRFVxVlBUZkU4blRacUVnNE1EeFlzWFI2dlZXaDNIYkRhVG1KakkzYnQzV2I1OE9jT0dEWk16RktSYTVNeFFzR0JCM24zM1hhdm5aczZjQ1ZpaVhNKytsdG52NTdOb05CcFNVbEw0My8vK1I2dFdyYXhlMjdadEc1czJiY3F4ekRkSkJnekk5VHI0K3ZYcmx4SUVvV0h4NHNVekxBK3poNHVMaXh6Rlg3bHlKYUdob1l3ZlA1NHZ2dmhDWGg4VktGQ0FhOWV1OGZUcFU2cFZxMFpFUklSOGZVbGF5Nm1SSEhqdTd1N3llaW16TEY2OG1HM2J0dG45dkpLVGt6T1VGb3VLaXJMcVBTRmhUNU5ibzlHUW1KaElvVUtGYkY3YnNiR3gvUHJycjRERmFCODZkS2pkWTU4OGVWS2VlOHVXTFFINDg4OC91WExGY3R0MGMzTkRwVkxoNysrUHE2c3JjK2ZPUlJBRXVWd250VnhuVGlBSUFtM2J0aVVzTEF4QkVENEVGQU5Zd1NhdnBRRU1GbTFnVDAvUGxxSW83bzJJaUtqVHExY3ZCZzhlVEk4ZVBYSTlKZnBWd3NIQklVODBFOHNxbHk1ZFl1N2N1WncvZng3QUFJd0lDUWxaa2N2VHl2TmN2MzQ5dVg3OStwTUVRVmpyNysrUHA2Zm5LOUVCVXVIMUlidFIvWnppNGNPSC9QampqeUpnQXBSZUFWa2dKQ1RrcXFlbjV4OTM3dHlwR2hFUjhjSSt4M2J0MmxHd1lFRkdqUm9GSUhmRHJWdTNMa3VYTHJWNXo0cUppU0VoSWNHcWI0QXRwSVpTVWtuRDQ4ZVBpWXFLU2xmU1N5SXBLY2txVWdiL2xoRkZSa2FtZVMyN1NGR3lOV3ZXcEVtYmxiS3duamVTSm5IMDZGRUFWQ3JWemh3WjhQbjRBTWl4N0tRNmRlcFFyRmd4SGp4NHdLUkpremg1OGlRK1BqNXlLVmZ0MnJVQnJEU2UzM3Z2dlRUalNOdXIxV3J1MzcvUDU1OS9UcjU4K2V3NmZhVXNoTVRFUkxrenVMMVNuTWFORzdOOSszYnk1Y3VIZzRPRDFiVXQ3VHQrL0hncjU0clVCZHplOGFYbjdXVS9iZG15aGFTa0pBUkJzSXBNeDhYRllUYWJaUWVTcll5LytQaDR2dnJxSzh4bU04V0tGV1BGaWhXc1hidFdXb3V4ZXZWcUJnNGNLTS9oUlNoT3RHalJnbm56NWdGMEJpYm0rQUVVWGd0ZVd3TVlRSy9YMy9iMDlHd3NpdUtpK1BqNEFmUG56K2VISDM2Z2ZmdjJ0R3JWaWhvMWF1UXB2V0NGN0NPS0luZnYzdVhzMmJQczJiTkh2dGtDTjFRcTFVZkJ3Y0ZuMHR0ZjRWOHFWNjY4SVR3OGZQVDU4K2ZyYjl1MkxWT3Bmd29LcndPaUtESmp4Z3lwVS93U3ZWNmZNNW8rL3gxRVVSUjNBdU9EZ29KeTFBQ1dHakxHeGNVeGNlSkVmdjMxVjducFRVQkFBR2F6V1c1dzlQWFhYNmZSMWgwd1lBQXRXN1prMnJScDlPdlhqK1RrWkg3ODhVY3FWS2hBMTY1ZENRZ0lZTXFVS1JRcFVnUlJGT1VJRlZpNjVQYnYzei9EdWQyK2ZadVBQLzdZNWpZclY2NlVKYzJ5ZzlTa0szVVdWM3g4dkZYMzY1d21OamFXa0pBUVJGR01MbENnd084djdFQ1pSQkNFenZCdnBQRjUyTDkvUHpxZGpzMmJOek54NGtST25qekp2bjM3cUZPbmpteU1TaW5rSFRwMG9Iang0dHkvZjk5bXVkbXpIY2l6VW1OY3VYSmx2THk4N0RaL0tsQ2dnRTAxZ2RRNE96dG5Td2JKbHBNa1BqNWVscU9yVktrU0V5ZE9sQ1BtclZ1M0ppWW1CaDhmSHpwMDZHQWxOMlkybXpseDRnUUxGaXpneG8wYnFOVnF2TDI5aVl1TG8zWHIxaHcrZkpqbzZHaVdMbDFxbFVLZVU0NmExSlFyVjQ0S0ZTcHc2OWF0bW5YcjFxMTYvdno1OUx2bUtmd25lYTBOWUxCMHBnUUcxcTlmZjZVZ0NET2pvNk9icjErL252WHIxK1BnNEVDSkVpVndjWEZKa3hLbDhHcGdOQnFKaTR2ajBhTkhWczBYUkZHTVZxbFUzeFVzV0hCeFlHQmczaXRNenNOczNiclZWSzlldlFFcWxlcnNnZ1VMMUcrOTlaYVExOG9IRkJSZUJMLysraXUvL2ZZYmdpRGNURXBLK2lxMzUvTXFJb3JpVGtFUXhoODllalRiZFpyUFlqYWI1YWFSOSsvZmwxTkMvL3p6VHhZdlhreTlldlg0NnF1dmlJMk41ZURCZzF5OWVwVlpzMlpaMWVIWHJWdFg3dkM4YWRNbTJyWnRDMEJFUkFUZmYvODlvaWdTRmhiR29FR0RDQW9Lc2tvcFhiZHVIWjA2ZGJKclpHU21RV1I2WkVhV2JkS2tTVVJHUm5MdzRFRlp6N3Q0OGVKcERLZEhqeDdKellXZWwrUEhqMHQxMVhzQ0F3Tnp0Y05sbzBhTlhBd0dRMnRuWitjMHRkUlo1Zjc5KzdKbTlMaHg0MWk0Y0NIZmYvODlqeDQ5b2tlUEhuSlVYV29JV0s1Y09jcVZLMmQzdkcrLy9aWnZ2LzBXc0h5VzI3ZHY1K0hEaDZ4YXRVcVdwbnZ2dmZjWU0yWU1LcFZLYnZEbTdlM056WnMzYmVwYWc2VWZncVFObngya1BncFpHV1BWcWxYeTlSVWVIczZHRFJ1b1c3Y3VLU2twOHZOU2VjR3pZMzc1NVpkeUR3ZVR5Y1FYWDN5UlpueXoyY3lFQ1JOeXhJbVJIaTFidHVUV3JWdW8xZXBPd093WGVqQ0ZWNUxYM2dDV0NBME5QUW0wME9sMEhzREhRRXVqMGVnUkdSbjVuemtIL3dIdUFhZEVVZHpxNnVxNlV6RjhzOCs1YytmTzZYUzZhVWxKU1pPOXZiMEpDQWg0WWQxMkZSVHlBdUhoNFV5ZE9sVUVCR0JnV0ZpWTdRSTZoWFFKRFEwOVhiOSsvYWdMRnk0VXoyenFzQzJrOU1xSER4OXkvUGh4cmwyN0pyL203T3hNdDI3ZDZOV3JGeTR1TGpSdDJwUU5Hell3WnN3WS92enpUeDQvZml4M3NKVTRkKzZjM05pcWI5KytjdlpYbFNwVnFGKy9Qai8rK0NPclZxMmllZlBtc2tIU3VIRmpIang0d0kwYk4vanl5eTladUhDaHpSSXFLYTI2YXRXcWJOcGtyYndpUmMxU2Q1T1hzSlZPbTVyVVR0M0l5RWdLRlNyRXJGbXpHRGR1SERFeE1YWnJQM01LcVE0MEw2US9Hd3lHOXdESHQ5NTY2N25MMks1ZXZZclpiQ1loSVlISmt5ZHo5T2hScTZ3QnlZR1FWZDFiazhsRWFHZ291M2Z2NXRDaFExYk5DeXRYcml3M0hSVkZrYmx6NTNMMTZsV3VYcjJLZzRORG11WnBZTWxhK09PUFArVEdVZlpJclZXZmVpN1M4VGR1M0ppcHZnbjM3OStYalg5WFYxZGlZbUlrNlVqdTNyMHJaenJZaW9LclZDcXFWS2tpYjU4YVoyZG5TcGN1alVxbDR0cTFhd2lDd08zYnR6T2N6L1BRc21WTDFxNWRDL0FoaWdHc1lJUC9uUEVYRWhKeUFSZ0QwS1JKazN4R283R2t3V0FvNHVEZ2tEK0RYUlh5SUtJb0dzMW1jelR3ZDE3b1VQazZJUWpDTkZFVW0xKy9mcjMxbENsVCtPNjc3NVI2WUlYWGtwaVlHTHk5dlVsS1NoSkVVWndhRWhMeVcyN1A2UlhHTEFqQ1dyUFpQUDZISDM2dzJZVTJQVVJSWk5teVpkTGlsZWpvYUx5OXZlWEZmUHYyN2ZIMjlrNFRqUzFWcWhTTEZ5OW0wS0JCdEdyVmlnc1hMaUFJQWcwYU5DQTZPaG9mSHgvTVpqT0ZDaFdpZCsvZWNwcW5JQWdNSGp5WTNidDNrNWlZS0RlVzFHZzBqQnMzanJpNE9BWU1HTURaczJjWk1tUUkwNlpOUzlOZDJkdmJtK0hEaDZmYjZNOFcrL2J0Uy9mMTFNM2x5cFVyeDZKRml5aFRwb3hzaUl3ZE8xYU9aRXRzM0xpUmdJQ0FMTTNERnVIaDRRUUZCU0dLWXBTVGs5T0I1eDd3K1drRzBLUkprK2NlcUZXclZtemF0QWtmSHgvQ3dzSTRjdVFJVjY1Y1ljT0dEUWlDSUVjeE05TkZPekV4a1FNSERuRDY5R2xPblRvbFIwa0I2dFdyeDlPblQ3bCsvVHFMRmkyaVJJa1M2SFE2cGs2ZHlzbVRKd0dMMDZSYXRXcUlvcGdtQzFHU0JITndjTEF5Z0JNVEU2MjZnSnRNSmxRcWxWVk5yOGxra211Qk00dEdvNkZObXphRWhJUXdaY29VaGcwYnh0OS8vODMxNjlkbGplbjBtalQyN2RzWHNCaklibTV1dlBQT093QU1HVEtFdm4zNzh2VHBVMWF2WGszLy92M1p1blZyNmxLMUhLZE9uVHJrejUrZitQajRocFVyVjNhNmZ2MTY1aytFd24rQy81d0JuSnFUSjA4bUFqZisrZmRhb3RQcFJJQ1FrQkFsdjFzaFMrajFla1BEaGcyN0c0M0dNNGNPSGFxazFXcVpQSG15WWdRcnZGWThmdnlZWWNPR1NYckxPMEpEUTdQVzBsb2hEWTZPam5PTlJ1T29IVHQyYUFjTkdwVHBUcThwS1NsTW5EaVJJMGVPU09PZ1VxbXNGdkcvL1BJTGdZR0JGQ3BVQ0VkSFIzbVJIeGNYSjI4bmRmNlhtaGU1dXJyU3JWczNsaTFiUnJWcTFlVG1RV0NKVHJtNXVmSCsrKyt6ZGV0VzJiajA5dmFXYTVqSGpoM0xyRm16dUhqeElsMjdkc1hQejQvNjlldkxZN2k1dWVWNE4xdUFMbDI2RUJRVVJLVktsVmk2ZEtrY1FaU2FMaFVvVUVDV0pvdVBqK2U3Nzc3ajZ0V3JRTWJkdEROQ01xSlZLdFdjZjlaS3VZMEhrRVplTGl0SVJxR1RreE5seXBSaDllclZ6SjgvbjAyYk5qRjA2RkJjWFYxbFJRdEJFR3dxaDBnU1FGSUdnVmFyNWZEaHc1dzRjVUxlcG1IRGhuejQ0WWNjUDM1Y2xoTUNtRFp0R3ZCdnhzQ1FJVU1ZTW1TSTNjOXEvZnIxYVg1dlkySmk2TjY5T3c4ZldrdVRhelFhZnZqaGh6UnpscTduekZDa1NCRysvZlpibmo1OVNvRUNCU2hWcWhUMzd0M2owS0ZEUEhqd1FINXY5cENpOC9iV0NBVUtGR0RvMEtFNW9rMmRFU3FWQ25kM2R5NWN1S0F1V0xCZ2RlREZXZHNLcnlUL2FRTllRVUVoZmM2Y09mUG96VGZmYkMrSzRtOTc5KzR0YVRBWW1EeDVzdEk4VHVHMTRLKy8vbUxVcUZHRWg0Y0RIRTFPVHU0SG1ITjVXcTg4cDArZmp0THBkTXVTazVNLzI3UnBFOE9IRDgvMHZuRnhjUUJVckZpUnhZc1g0K2JteHE1ZHU5aTdkeTlYcmx5UlUxY3o2dVpjdW5ScE9mMWFyVmJ6eVNlZjBMcDFhMHFVS0VINzl1MTU4dVNKclBFTGxuVFQzMy8vblh2MzdqRm8wQ0M2ZHUwcWo5V2pSdytTazVOWnNHQUIvZnIxc3pKK00wS3FEODVPblhDelpzMzQ3TFBQZU8rOTkyVGpGN0RaZlRkLy92emt5NWVQbXpjdE12ZnAxYXhteE4yN2Q5bS9meitDSUVRbkpTVXR6ZlpBT1lmQVB3Wnd4WW9Wc3oxSWNIQXd3NGNQUjZWU3BUSENwazJieHJScDAyUXRhVkVVYWQyNnRkVTJScU1Sczlsc2xlb3VDQUsrdnI1ODlORkhORzdjbUM1ZHVuRHAwaVZtekpoQlRFd01hcldhRGgwNnNIdjNidm1hRlFRQlVSUXpsTmg2MXBBMEdBeU1IeitlaHc4ZmtpOWZQamxTRFJZSHlHZWZmY2JxMWF1dDZzSnRqZi8zMzVaa3VmdjM3ek53NEVBNXVpc2hOZDFxMjdZdEFRRUI3TjY5Vy81ZVBudE9Vak5xMUNqMGVqMk9qbzVXeDEyMGFCRitmbjd5K1Z1M2JwM2RNWEtTU3BVcVNaa2dkVkFNWUlWblVBeGdCUVdGZEFrT0RyN202ZW5aWEJDRTN3NGNPRkQyeG8wYnpKdzUwMllka0lMQ3E4THZ2Ly9PMTE5L0xhVXMvaW9Jd29kaFlXSHBXMVVLbWNaa01zMTJjSEFZdm5uelpvZCsvZm9KR1hXeUJVc1VhOWFzV1l3Wk00WVpNMmJJcVpiZHUzZW5lL2Z1SkNRa2NPUEdEU0lqSTRtS2lpSTJOcGFrcENSVUtoWDU4dVVqZi83OHVMaTQ0T3JxYWpOOVZicG5mZm5sbHpnNU9kR2dRUU81dDBIUm9rV1pPWE1td2NIQk5wdDM5ZXZYaityVnE2Y2JBYk9GWkt5bU5sYXlncFJXS21FMm0vbjg4ODhCckxycEF2VHMyWk5DaFFwUnIxNjlMTTh6TlQvODhJTmtDSDZmRjJyaFBUdzhTZ09GU3BjdS9keTlLRlFxbFp4V0xCbHAwcGhHbzFIdTZLelZhdE00ZWswbWs2UVBidlc4bTVzYk0yYk00TUNCQTR3YU5VclczNjFXclJvOWUvWmt6Wm8xOHJabHk1YWxUWnMyQkFRRXNHWExGbnIyN0prcEthQ1VsQlFtVEpoQWNMQkYxbmIwNk5GeUk2K1dMVnR5OU9oUmJ0MjZ4ZENoUTFteVpJbVZ3eVExRVJFUmJOKytIYkE0bTg2ZE8yZjNtQjA3ZGlRZ0lFQ3VNM2R6YzZOWnMyWVp6dlZaWjAvcWVtUUp5ZEVnL2Y4aXFGU3BrdlN3emdzN2lNSXJpMklBS3lnb1pJaGVydyt2VzdkdUU1Vks5ZU9mZi83WnRGZXZYbnp5eVNmMDZkUG5oZWo0S1NpOEtLS2lvdkR6ODVOVEV3VkJXQm9URXpOYXFSSExXYzZmUDMrM2Z2MzZLK1BqNDRldFhidVdFU05HWkdvL0Z4Y1h1M0pCenM3TzFLNWRXOVpuelM1U2JlS3oxS3haazVvMWE5cmRMNnRHcFNpS3JGaGhrWi9QYWtNbGU2aFVLcmxPK1ZuYzNkMHpmWjd0Y2Z2MmJYYnQyb1VnQ0RFT0RnNkxuMnV3SEVLajBYaVl6ZWJVQmsyMmFOaXdJV2ZQbnJYNW10bHM1b3N2dnVESWtTTUlna0M3ZHUxbzBLQUJiZHUyVGJmc0p6bzZtb0VEQjFvMWRTcFVxQkNEQnc4bUppYUc2ZE9uWXpBWWNIWjJKaUVoZ1VlUEh0R3RXemMyYk5oQVZGUVUzMzMzWFlhbFJkSFIwWXdmUDE2VzV2cmdndy9vMnJXcmJBQzNhdFdLY3VYS3NXN2RPdjc0NHcvNjlPbkR4SWtUYWRxMGFacXh5cGN2VDl1MmJUbHc0QUNOR3pmbTdiZmZKajQrbnJsejU2Ylp0bUxGaXRTcVZZdXdzRERBa2dtUlhwMjcxRWlzUUlFQ2FEUWFQRDA5QVl1eDNxZFBIeElURS9uNzc3OHBXclFvZ1lHQndQTjNVRThQZDNkMzZhSEhDenVJd2l1TFVzeW5vS0NRS2M2ZlAzOVhwVksxQW1ZbEpTV0ovdjcrZlBqaGh3UUVCS1NwUjFKUXlHdjg4Y2Nmeko0OW04NmRPMHZHNzFOUkZIdnA5ZnBoaXZIN1lsQ3BWRE1FUVVoWXUzWXRmL3p4MzVQaUZBU0JldlhxVWE5ZXZXeDN3MzZabU0xbXZ2bm1HOGtvbVhuNjlPbllqUFo1R1lpaTZBRldCazIyc0pkdW5KQ1FZRlY3TGhtSUV5ZE9wR2ZQbmh3N2RzenVtSVVMRjJiQ2hBbW8xV3JjM053WVBIZ3dRNGNPWmZQbXpTeGZ2aHlEd1VDWExsMnM2bjhMRnk0c1p4bnMzYnVYRVNOR2NQZnVYWnZqQndZRzByTm5UOW40ZmVlZGQvanFxN1FLYlo5OTloazllL1lFTEU2K1VhTkc4ZkhISDdOLy8vNDBLZk5qeDQ1bDQ4YU5MRjY4bU02ZE85dHRhclZqeHc2dVhMa2kvLzNiYjcveCtQRmp1K2VpYk5teUZDNWMyR2FYYnBQSnhOOS8vODN0MjdmWnZuMjdMR3VXVVNuRDg2QkVnQlhTUTRrQUt5Z29aQnE5WG04QXZxaGZ2LzVHUVJEbVBuandvUFdpUll0WXNtUUpEUm8wb0c3ZHV0U3BVNGZTcFV0VHFGQWhDaFlzcURUTlVuaXBHSTFHWW1KaWVQTGtDVGR1M09EQ2hRdm85ZnJVTWpwbVlJV2pvK1BrMDZkUHZ6Z05HUVgwZXYxdG5VNDMzbVF5TFo0eVpRb0JBUUhQTFdHajhPTDQ4Y2NmQ1FrSlFSQ0VjOENjM0o2UGhObHNyaTRJd25QVi85b2lPVG1aUFh2MnNHTEZDdG1KMjdWclZ6Nzk5Rk9jbkp6WXMyY1A0ZUhoakI0OW1qZmZmSk54NDhaUnVYTGxOT00wYk5pUU9YUG1jT25TSlhidjNpMm5ESmNzV1pKeDQ4YlJzbVZMZHUvZUxXOXZNcGtZTW1RSTU4NmRRNi9YYytiTUdicDI3VXJQbmowWk5td1lHbzBHdlY3UDBxVkxDUWtKa2ZmcjA2Y1BuMzMybWMzZlZFRVFHRGR1SEdYTGxtWGV2SGtZalVZdVhyekl4WXNYY1haMlp0S2tTWExtUTBaTjI2U0k4TTZkRnZVclYxZFg0dUxpdUhidEdqMTY5R0RNbURHODg4NDdWcDJwSHoxNnhKOS8va2xzYkN6UjBkRnluVEhBaWhVcldMaHdvVlc2OC9idDIxOTRHVlhSb2tXbHlIdnBXclZxRmNnTDZmd0tlUWZGQUZaUVVNZ3lvYUdoNTRHM2RUcGRLMkN3Mld6KzhQVHAwMDZuVDU5T3M2MWlBQ3U4VE5LcEtYc0lyQk1FWWJsZXI3LzZFcWYwbnlZa0pNUmZwOVA5MzdWcjExcE5temFOS1ZPbVBIZUhZb1djUjYvWE0yL2VQQUNESUFnRGdvT0RYMXh1YWhZUkJNRU5TQ045bFIwU0V4TUpEZzRtTURDUXc0Y1B5ODJkOHVmUHo1Z3hZK2pjdVRNQWt5ZFBwbXZYcmt5Yk5vMXIxNjRSSEJ4TXIxNjk2TnUzTDU5KytxbnN5TGwvL3o1VHBrd2hKQ1JFdnZma3k1ZVAzcjE3NCtIaFFXQmdJSHYyN0VINmJTeFpzcVJjYzd4Z3dRSysrT0lMamg4L2pzRmdvSGp4NHZLNDVjdVhsN3Q5YTdWYWZIeDg2TkNoZy93K3BOZkErcDdYczJkUEdqUm93S3hac3dnT0RrWVFCTDc4OGt1N2FmK3A5NCtQajJmVHBrMnNXclZLanZTV0wxK2VCUXNXRUJZV2hxK3ZMNDhlUFdMaXhJbDgvLzMzZUhsNTBiWnRXeG8wYUVCRVJJVGQ5SHVwcmxwNkwrWEtsYU5NbVRKRVJrYnk1NTkvWWpBWVpFbWtyRXFKcFljZ0NMaTZ1cEtRa0lDenM3TWJvQmpBQ2pLS0FheWdvSkJkeEpDUWtDUEFrU1pObWhST1RrNzJBaHI5ODY4MFVBUW9aRGFibGRXdXdzdkVCRHo2NTk4TjRLUW9pcWRUVWxLQ3dzTENVdExmVmVFRllGYXIxYjNNWm5QdzNyMTdTMWVvVUlGUFB2a2t0K2Vra0lwYnQyNHhidHc0MFdReUNZSWdEQThPRGc3TjdUbWxSaFJGRjBFUXJIUnVzOFB4NDhmNTRvc3ZyQnFTT1RnNDBLbFRKNFlNR1pJbUZiaFdyVnFzWDcrZWpSczNzbVRKRWxKU1VnZ0lDS0JxMWFxOCsrNjdnTVdnTFZPbURNSEJ3V2cwR3JwMDZjTEFnUU1wWExnd0R4OCtaTXlZTWJLeDZ1VGt4SVFKRStUeDgrWEx4L3o1ODFtNWNpVWFqVVpPWVFhTDN1NlNKVXZ3OWZWbCtQRGhhYUtscWQvRHMzVzA3dTd1TEZ1MmpKQ1FFSzVkdTJabE9OdENrZytMalkxbHpweC9BLy92di84KzQ4ZVB4OW5abWJKbHkxSzJiRmw4ZlgwSkR3OG5PanFhQ3hjdU1IandZQUE4UER4d2NuS1N4eXBldkRqdTd1NVVxRkJCL2xlMmJGbUtGaTBxTzhETVpqUGp4NCszTXVBem83MmNGYVRtZTZJb3VnSjNjblJ3aFZjYXhRQldVRkI0Yms2ZVBCa05iUC9uWDJwVVhsNWVTZ2c0QzhURXhFd1NCT0ZyQUJjWGw1eHpoLzlIQ0F3TU5BR1pGNzlVZU9HY1BYdjJMNTFPMXdrNHZuanhZaWRSRkJrd1lFQnVUMHNCdUhuekpwOSsraWt4TVRHQ0lBaUw5SHE5N1E1a3VZZ2dDSzVnaWRJK0QwMmJObVhwMHFVTUd6YU1Rb1VLMGJGalIvN3YvLzdQYmcwc1dES1krdlRwUS9QbXpaa3dZWUtWOFNzeFljSUV5cFFwUS92MjdhMXF2ZDk0NHcyYU5tM0t0V3ZYOFBMeW9sZXZYbWtNUEpWS3haQWhRMndlMjluWm1aa3paOXA4TFRvNlduNXNyOE80VHFkRHA5UFpmVzhTV3EyV3FsV3JvbGFycVZPbkRzZU9IZVBMTDc5TTAvRzVWcTFhYk42OG1RTUhEckIxNjFhbVQ1OU9zV0xGQUlzalllVElrWlFwVTRZNmRlcGtLbHBmcmx3NUdqUm93T25UcDFHcFZIaDRlREJvMEtBTTk4c0txYTRaMS9TMlUvanZvVVJtWG5OME9wMElFQklTb256V0NncXZBRHFkYmdvd0daVHZyY0xyUmYzNjlkdW9WS285b2lqbTY5NjlPNTkvL3JsU0U1eUxuRDU5R2g4Zkg1NDhlWUlnQ0tzcVZhcjA2ZGF0VzAwWjcvbHkwZWwwMXdIMzNidDM1MGlFOE1HREIxYVJ5TXlTa3BLQzBXak1VaVRhWkRKWjFjcm1GR2F6V1U0dGRuSnl5ckh2a1NpS3BLU2twSkdBZWxGY3ZueVorUGg0YXRhcytkd09EbHVNR2pXSzQ4ZVBvMUtwT2dRSEIvK1M0d2RJQjJYOW5iZFJJc0FLQ2dvS0Nnb0tMNXpRME5ERE9wM3VYVUVROW03WnNzWGwwcVZMK1ByNlByZThqVUxXU0U1T1p1WEtsYXhac3daUkZBRVc2L1g2ei9SNi9Zc1RaWDArWElIblRvR1drS0tXV1VXajBXVFowSHdSeGk5WUlzY0ZDeGJNOFhFRlFYaHB4aStRcnV4WVRpQ2xRSnRNSmlVQ3JHQ0ZZZ0FyS0Nnb0tDZ292QlJDUWtLT2VYcDY2b0F0bHk5ZjF2WG8wWU91WGJzeWFOQWdpaFFwa3R2VGU2MHhHbzBjUEhpUVJZc1dFUlVWaFNBSVNjRHdrSkNRTmJrOXR3eHdnZWRQZ1ZiNDd5RVp3SUNycDZkbnp1WlhaOEEvemlXRlBJcGlBQ3NvS0Nnb0tDaThOUFI2ZmJpWGwxZlQyTmpZcjgxbXMvZVdMVnVjdG0zYlJyTm16V2pYcmgzMTY5ZlBkcFJPd1pyazVHUXVYNzdNMGFOSCtmbm5uMVBYamdZSmdqQkNyOWRmeXMzNVpSSWxoVlFoVzBocDdpcVZTaEJGY1VVdVRFR3hndk1vaWdHc29LQ2dvS0NnOEZJSkRBeE1BaVo2ZW5vdUUwWFIxMncyOXd3S0N0SUdCUVVCbGk2eXBVcVZ3c1hGaFFJRkNpalNTVmtnS1NtSnVMZzRIajkrVEhoNE9DYVRWVmx2cUNBSVUvVjYvUzVlbmNWNURQQkdRa0tDVWpPdWtDV2VQcFdWajJJRVFWajFzbzh2aXVMWmwzMU1oY3loR01BS0Nnb0tDZ29LdVlKZXI3OE5mRkt2WHIzUC81Rkw2Z0Ewam9xS0tod1ZGWlhiMDNzZE1BTG5nU0N6MmZ6RHVYUG56dVgyaExKQkxQQkdmSHg4am1nQksxaUlpSWhnOSs3ZHRHL2ZIbmQzZDV2YkhEdDJqRUtGQ2xHN2R1MHNPNkZNSmhNcWxTcFhuVmVwRFdDOVh2OVNVNkFWOGphS0FheWdvS0Nnb0tDUXE1dzdkKzRKNFBmUFA4SFQwN01TVU5Kc05oY0dDZ21Da0JmbDFLVGEyYndtYkp3Z2l1SWp0Vm9kN2Vqb2VQWGt5Wk8yZFhKZUhXSUF1ZXR4VGhFWEY4ZU1HVE1ZTVdJRXBVcVZBdURreVpNOGZQZ1FKeWNuMnJadG02WHhkdTdjeWJWcjErallzU08xYXRXeXU1MmZueDg3ZHV5Z2FOR2liTnk0TWNOeHo1MDd4NzU5KzJqZXZEazFhOWFrY09IQ05zZmN0bTBiSlVxVXlOU1lBQnMyYk9Dbm4zNWk3ZHExZUh0Nzg5RkhIMW05bnBLU3d0U3BVNG1PanFaQ2hRcXNXTEhDNXJIVEcvL1VxVk5NbWpTSkVpVkt5TThIQndmajdlME53S3BWcTZoY3VYS214OHdxcWE2Wm1CZDJFSVZYRXNVQVZsQlFVRkJRVU1oTGlIcTlQaHdJeisySnBJZE9wMXNERUJJU0VwRExVM25kaVlXY040RG56NS9QL3YzN09YVG9FQjA3ZHNUSHg0Y2ZmL3lSWThlT1VicDBhZGtBVGtsSndjL1BEemMzTi9yMzcyOTN2RE5uem5EZ3dBRzJiTm5DL1BuemFkNjhPVklXZzFxdDVzaVJJOVNwVXdkUkZJbU9qcGE3T0h0N2UrUGw1VVdiTm0xc2RycmV1M2N2TzNic1lOdTJiWXdlUFpxK2ZmdVNuSnlNZzRPRDNHWGF4Y1dGbUppWU5KckdLU2twQUdsU3h5TWpJOW05ZXpkZ2tWSGF2WHMzdTNmdnhtUXlZVFFhMFdxMXRHL2ZYcTRaVDA1T1p1TEVpWUFsc21zd0dOQnF0Zmo3KzlzOEZ4RVJFU3hidG95a3BDVDY5dTNMbGkxYmNITnprNDhuUldaZmRNZnAxQkhnRjNvZ2hWY094UUJXVUZCUVVGQlFVRkRJcStSNEJIanYzcjNzM0xrVGdKSWxTOUt2WHovVWFyVnNrR20xV3N4bU0wZU9ITUhQejQrSWlBZzBHZzFlWGw2VUwxOCt6WGhtczVrelo4NEE0T1hsUmZQbXpRSG8yTEVqWnZPLzZsSmR1blNoYU5HaUFEZzZPbkx0MmpVQ0F3TUpEQXdrTWpLU1ljT0dXWTJibUpqSXdZTUhBWGo3N2JmcDI3Y3ZBTk9uVDJmdjNyMm8xV3JVYXJWYzUzM2p4ZzJhTkdrQ1dMcCttODFtdkwyOTZkV3Jsenltd1dCZ3lwUXBHQXdHd0ZJei9zY2ZmNlI1VDdkdjM1WWYzNzkvbi92MzcxdTliaThhbkpDUXdMaHg0MGhLU2tLcjFUSm56aHcwR2cxbXN4bVZTb1dEdzcrbWg2T2pJMkF4MUo4OGVZS0xpd3RhcmRibXVObEJ1bVpVS3RXVEhCdFU0YlZBTVlBVkZCUVVGQlFVRkJUeUpJSWdQQkZGa1ppWW5BbmloWWFHTW0zYU5NQml4SzFjdVZLT25FckcyWU1IRCtqVXFSUDM3dDJUOTZ0Um93WVJFUkUyRGVCVHAwN3grUEZqVkNvVm8wYU5JaVVsQlkxR2c1T1RFNG1KaVRSbzBJQ3paODl5NU1nUmV2VG9BVmkwZkgvOTlWZjV1TjI3ZDA4ejdwNDllM2o2OUNrYWpZYmV2WHNURWhLQ1RxY0QvdFVsVnF2VnBLU2trSmlZaUNBSTVNdVhEN0FZd0VsSi84L2VuY2RGVmIwUEhQL2NPK3dDSWk2NEw2R1NHZ2d6a0pxWmxHYnV1N25rbHBxcHBabW1KSmJMTjdkSzYydVo1dHFtcWQvTVhOTktreFl5RnhnM1hGRkRVOU1VQkJRWVlPYjgvc0M1UDBZR0JVRkg4YnhmcjE3QnpKMHpEOE00M09jKzV6d253Mlk4azhsRVpHUWtScU1SZ0NsVHBxQW9DcE1uVHdaZzlPalJIRHAwaUczYnRwR2Vuazc1OHVYNTRJTVB5TXJLWXVqUW9XUm5aOU9oUXdkNjlPaEJkbloybm5penNySjQ0NDAzT0hreVovTEcxS2xUZWV5eHgzajg4Y2UxbjFsVi8zODFRNWN1WGJCWUxOcFlpeFl0d21BdzVQZXJLeFFoQkZldlhyVytWaklCbG16SUJGaVNKRW1TSkVtNkx3a2hqZ0g4OWRkZlJSNXIxNjVkdlBIR0c5clU0SExseXVIajQ4UEJnd2VKaVluaHdJRURRTTc2NE5UVVZGeGNYR2pmdmoyOWV2V2lSbzBhTnRYTDNGYXNXQUZBMjdadDhmTHlvbHUzYmt5WU1BRm5aMmZTMDlNSkR3OW4vLzc5WEFBUjFnOEFBQ0FBU1VSQlZMMTZGV3NmTXBQSnBFMUREZzhQejdNUHRzbGs0dlBQUHdlZ1E0Y094TVhGTVh2MmJPclVxVVAvL3YyWk5HbVNOZ1Y2elpvMXpKdzVrOXExYTdOeTVVcWJjWEpYb0E4ZE9xUzlqaDA3ZHFSRGh3NWtabVl5WThZTUxCWUxDUWtKYk51MkRjaEp5dDk3N3ozcTE2K3Z4Ymh0MnphMmJ0MUs3OTY5ODZ4enpzcktZdno0OGV6YXRRdUF3WU1IRXgwZFRWaFlHSXFpNE9MaW9sVjhyVk9UcmRWZWU4bDZVVjI1Y29XMHREU0FDOUhSMGFuRk9yajB3Sk1Kc0NSSmtpUkprblMvT2dCb1ZjVTdJWVJnK2ZMbGZQenh4emJiUXFXbXB0S3FWYXM4MVdVUER3OEdEeDVNNTg2ZHRjN1RvMGVQSmpBd2tLNWR1MnJyV1FGMjdOakJuMy8raVl1TEM4T0dEV1BEaGcyY1AzK2VrU05IYXNlVUtsV0tCZzBhWURRYU9YWHFGSkN6VHRZNjVicHo1ODU1WXA0M2J4NFhMMTdFeWNtSkFRTUdNR0hDQkNCbld1K3FWYXQ0KysyM3RTbkYxcC9weElrVDJoUm9xLy8rOTc4MGF0UUlBSVBCd0RmZmZNT0dEUnRZczJZTm5UdDN4c1hGQlpQSlJKVXFWWWlMaTlNZVY3WnNXV2JPbktsOWI1MG0zYWxUSjJyVnFwVW4zdG16WjJQZHhxeDkrL1pVcjE2ZHBVdVhjdUxFQ1g3ODhVZHR5dlN4WThlMEtkbXJWcTNDejg5UCt4MEpVWHc3YytWNnZ4d3N0a0dsRXVOKzdLb29TWklrU1pJa1NTaUtVdVFFK015Wk15eGJ0Z3l6MlV6VHBrMjFxcWFIaHdjZE9uUkFVUlFhTm16SUk0ODhBdVNzQ3g0NGNLQ1cvR1puWjNQczJESG16NSt2TllNQ09ILytQRysvL1RhUVV6Rjk3YlhYV0xSb0VaQ1RiRm9iWFpsTUp0cTNiOCtLRlN2bzNyMDdBSFhyMW1YYnRtMU1uVHFWME5CUVRDYVRObTVVVkpUV3pWbFZWY2FPSGFzbHA1TW1UZElTY0l2RlFtWm1KcDZlbmdBMkNhVDE5ckN3TUp2WFFsVlZPbmZ1VEdwcUttZlBudFZlMTNQbnp0bXNCYjU0OFNMSGp4L1gvck9xVjYrZTNmMllod3daUXNXS0ZRa1BEMmZVcUZITW5Uc1h5RW1jQzdLbG1hSW9LSXBDU2tyS2JZOHRDT3VGQmlHRVRJQ2xQR1FGV0pJa1NaSWtTYm92eGNURW5OWHI5Y25uenAwcmJXMnNWRmcxYXRSZ3laSWxMRjY4bUNsVHB2RFNTeThCT1ludDBLRkRlZUdGRjZoUW9RSXpaODdrMUtsVG5EeDVrc2FORzJ0NzJGb2JTa0ZPSXlzclB6OC9iWnB6V2xxYWxreDZlbnJ5emp2dmFGc0xXU3VwenM3TzJqZ25UcHlnUllzV21NMW1KaytlVEpzMmJaZzJiUnFRa3h5cnFxb2x1Q2RPbkFDZ2VmUG1oSVdGWVRBWUdEbHlKSC8rK1NlK3ZyNU1tVEtGVWFOR0FkQzNiMTkyN05qQjZkT25lZTY1NTJ6VzNPWTJiOTQ4bkp5Y2NIVjF0VG1tUllzV0FJd2ZQNTdubm50T3V6MHJLNHVNakF4S2x5NXRkN3p5NWNzemI5NDhxbGF0eXB0dnZrbGlZaUtxcW1JMm0rbmJ0NjlXcmM2ZHBPZXVmRnZYQXJ1NHVMQno1ODc4ZnBVRlprMkF1VEdEUUpKeWt3bXdKRW1TSkVtU2RMOFN3RUVoeEpOLy9mVVhqejc2NkIwTjR1L3Z6NnhaczRDYzdzcVFVeVV0VmFvVXBVcVZBcUIzNzk3czM3K2ZreWRQYWwyU3JWeGRYV25mdnIyV0lFTE85a1l2dnZnaVFnaXVYYnZHc21YTEFCZzNicHcydFRlMzNHTUtJYlMxeURlclhMa3lyNy8rT3BVcVZlTGN1WE44K09HSFdvVVpjam8zKy9uNTRldnJTMkppb3BiOFFrNVMzclJwVTFSVnBYMzc5bm1lWDFWVmREb2QxYXBWdStYcjVlSGhvVlhBYjJheFdNakl5TWl6YlZPdFdyWDQ0b3N2aUlxS0FuS1M4VDE3OW5Ea3lCR3RhWmYxb29JMW5yUzBOQlJGd2N2TEM1UEpWR3pUb0swWEkzUTZuYXdBUzNuSUJGaVNKRW1TSkVtNm54MEFuangrL1BnZEo4QzVuVDU5R3NqWjNzZGFwYlZTRklYYXRXdmIzRmFtVEJubXo1OXZkNnorL2Z1VG5KeE0zNzU5Z1p6dGltNU9QTWVORzBlblRwMzQ1WmRmdENuVTVjdVhKekF3a0RmZWVBTXZMeStiWmxVQWZmcjA0ZHExYTd6Ly92c0FXaU91ckt3czNucnJMWDc1NVJmQ3c4T0pqNDhuTEN5TTc3NzdEb0JISG5tRTd0Mjc4L3JycitlSmRmSGl4U3hkdWpUUGRrVDJ2UFBPTzh5WU1TUFA3ZFpLcmErdnI3WkZrOVhXclZ2NStPT1B0ZThmZWVRUkJnNGNTS2xTcGV3KzM4YU5HNWt5WlFyZTN0NzgvUFBQMnZoRlpiRllyQlZnczZlbjU1RWlEeWlWT0RJQmxpUkpraVJKa3U1bmZ3QWovdnp6VHpwMjdGamt3UUlDQWpoMjdCaUEzVDF3YjJadjZ5T3JxMWV2TW5Ma1NNNmZQNCtmbngrREJnMGlOamJXcGxGV3FWS2xjSEZ4NGJQUFB0TnUrL2ZmZi9uNTU1KzVlUEVpUzVZc3liT3U5dkxseTBSR1JuTHg0a1ZjWEZ5b1Y2OGVxMWV2NXRxMWExb1g1YWlvS0F3R0E2TkhqOVlTNEZ0TkVWY1VSWnYybkY4Q2JOMUd5Y3JhSU16TnpRMVhWMWR0V25idVNpN0ErdlhybVRadFdwNEtib2NPSFJCQzRPcnFtdWN4MW5YUEtTa3B0R3paRXBQSlJHQmdZTDRYR3dycThPSERwS2FtQXNSR1JVVVZiM3RwcVVTUUNiQWtTWklrU1pKMDM4ckt5dnJlMmRuWkhCMGRyY3ZPenI1dDlmSjJyTWxtelpvMW1UTm5EbWF6bVMrLy9KSnExYXJ4eUNPUGFNMndSbzBheGJsejU3VHRlK3g1ODgwM09YejRNSkRUT01yYTRYaktsQ2syeDMzNTVaZkV4OGZiM0tZb0NuRnhjYno3N3J0YU15MnJDUk1tRUJzYkMrUk0xYlpXanZ2MTY4ZUNCUXY0ejMvK3c2Wk5tMGhPVHRiMnV3WHlURXZPYmZqdzRRd2ZQcHpDdkliV2ZYbUhEUnRHdjM3OWdKdzEwYm5YRFYrN2RvMkZDeGRpc1ZqUTYvVWNQMzVjUzlJdEZvdTJSam8vUWdpU2twSzByNHZxbDE5K0FVQlJsTytLUEpoVUlza0VXSklrU1pJa1NicHZIVHg0TUVtdjEwZGR1M2F0aGRGb3pOUFp1TENzbFVnWEZ4ZHExcXhKWEZ3Y216WnRBdUMxMTE3am1XZWVBZENTeEpzcmw3bUZoNGV6Wjg4ZW05czhQVDJwV3JXcTl2MmVQWHZZc21VTGtMTVcrZVRKazlTdFd4ZUR3Y0RLbFN0WnQyNGRUWm8wb1dYTGx0cGoyclp0cXlYQXJxNnVWS3BVQ1Q4L1A4TEN3bWpidHExVzZiMTY5U3BqeG96UkhqZHUzRGgwT2gxbXN4bVR5VVRMbGkxdDFnZ0RkT3ZXalFzWEx1UnBnSFVyOCtmUForSENoWmhNSmtKRFExbXdZSUhOejd0Z3dRSW1UNTdNN05tejZkS2xpM2JmOU9uVE1adk56SjgvbjlPblQvUCsrKzlyV3lKRlIwZXpiTmt5UEQwOStlQ0REOGpNek14VGdiNFQxZ1JZQ0xHdXlJTkpKWkpNZ0NWSmtpUkprcVQ3bWhCaXZhSW9MWDc1NVpjaUo4QzV0eHdDMkw1OU81Q3pSVkNEQmcwNGV2U296VnJqbTQvUHJVMmJObVJrWkZDclZpMnFWYXRHeFlvVjgxUmhOMi9lREVERGhnMTU0b2tudE9SeDVNaVIvUGJiYnpnN08xT3BVaVdieDdScTFRcEZVUWdPRHFaNjllcGFvcHFabWNubHk1ZTE0eTVmdm16emZhN3V4d0JhSmZabTFyVzgxa1pjdDBzOGhSQ1l6ZVo4MStqV3FGR0R6ejc3TE0vRmd1Yk5tL1B0dDk5cTY2N1hyRm5ESjU5OGdxSW9uRDE3RnNocEptYXROQmZWdVhQbk9IbnlKSXFpSEkrSmlUbGFMSU5LSlk1TWdDVkpraVJKa3FUN21xcXE2NFVRSC8zNjY2K01IVHYybGxYWjIvSDM5OGZUMDVOcTFhcHg4T0JCVnExYUJVRFRwazFadVhJbE8zYnNJREF3a0lTRUJLcFhyMDZGQ2hYeUhhdDA2ZElNR0RDQXBLUWsvdjc3YjM3ODhVZU9IajJxVlRraEovR05qNDlud29RSld1T296TXhNWEYxZCtmRERENmxTcFFxdXJxN2E4ZGV1WFNNdUxnNG5KeWQyN05qQnVYUG5PSFBtREdmT25LRjgrZko4ODgwM2VIaDQ0T3pzelBIanh4ay9manhwYVdrRUJ3ZVRrWkhCaUJFakNBZ0l3R1F5MmQyejkzLy8reDh1TGk3OC9QUFBSRVJFSUlSZ3lKQWhEQnc0TU0reDFzVDBsVmRlb1YrL2ZnZ2g4blRJdHNydmQ5S3RXemRpWTJQWnVuVXJ1M2J0NHF1dnZxSi8vLzc1dnFaRjhldXZ2d0phOWJkNFdrcExKWTVNZ0NWSmtpUkprcVQ3V2t4TXpCbTlYbTg4ZCs1Y3lPSERoMm5Rb01FZGp6Vmh3Z1NPSFR2Rzl1M2JHVHAwS0ptWm1YaDZldEsxYTFmR2pSc0h3TUdET2J2blhMOStIWVBCd0pVclZ5aGJ0cXpOT0dscGFUei8vUE5jdm53NVQxTFl2WHQzc3JPekFlalNwUXZoNGVGNGVYbXhmdjE2NFArM1lyS3VOODdOWXJFd1pzd1lNakx5OW0rcVZhc1d0V3JWNHVUSmsvejQ0NDhzWDc0Y2s4bEUyYkpseWNqSTRPalJvNHdhTllxV0xWc3lZc1FJcWxTcGttY01hN0w5OU5OUDA3aHhZM2J1M01rbm4zeENjSEF3d2NIQjJuSDIxdU1xaW1JM3FiNmROOTk4azcxNzl3Sm9NVm1yMDBXNW1IRXo2d1VHT2YxWnVoV1pBRXVTSk4ybndzUEQ1V2YwZlNJcUtzcU1yQ1k4dEJvMGFPRHA3dTVlTS9kdDFxbWdvYUdoaitXK1BUMDkvYSs0dURqNzgwNmxvdm9LQ1BueXl5OTU5OTEzQy95ZzdPeHMzbnp6VFU2ZVBNblZxMWRKU1VteHViOWl4WXE4Ly83NzFLOWZueDkrK0lFdFc3YnczWGZmY2ZMa1NhNWN1Y0xDaFF0WnRtd1pMVnEwSURJeVV0czMyTVBEZ3pKbHluRGh3Z1VncDl0ejdkcTFhZENnQVczYXRHSGp4bzBBTEZpd2dLKy8vaHJJZWQvNCsvc0RPZnNPV3l1cTZlbnBMRjY4bUNwVnF1RHQ3VTE0ZURoYnQyNmxVcVZLaElTRVVLOWVQZmJ0MjhlZVBYdG8zcnc1MTY5ZjErS3ZYTGt5YytiTTRaOS8vbUhldkhtY1BIbVNiZHUyc1dQSERycDM3ODRiYjd4aGQ2MnZxcXBNbXphTkhqMTZrSmlZU0ZSVUZNSEJ3WHo0NFlkY3ZYclY1amtLMDNqTWJEYmIvQi9BeTh1TG1UTm5VcXRXTFNJaUlwZ3laWXFXNEZ0Zno2TGF0MjhmKy9mdkJ6aGhOQnAzRmN1Z1Vva2tUNjRrU1pMdVV5a3BLZmJubVVuM1hFaElTTFRSYUh6UzBYRklqdUhtNXVabXNWajJBYnFiNzdOWUxBZHpmV3QyYzNPckNNZ0UrQzdJenM1ZTVPVGtGTGw5Ky9aeUNRa0p0OXllS0Rjbkp5ZWVmLzU1aGc4ZmJuTjdsU3BWNk5xMUt6MTc5dFRXd1ByNCtOQzdkMjk2OSs1TlRFd015NVl0NDg4Ly95UXJLNHVzckt3OHlkcExMNzFFWm1ZbTllclZzNm0yV2l3V2JlM3d4WXNYdVhqeDRtM2p6TDIrZHVqUW9Rd2RPdFRtWit6ZXZUdXZ2dm9xTVRFeFFNNWV3aSs4OEFMUFAvODhycTZ1MUsxYmx5ZWZmSkxWcTFlellNRUNybCsvanJ1Nyt5MGJYZm40K0JBWkdZbW5wNmUydHJwYXRXb3NYNzVjTzBaVlZadks4TzFZMXhYZlhCWFg2L1ZBemg3SFk4ZU8xVzV2MDZaTmdjZStsV1hMbGxtL25BRVVmVU5ocWNRcXZqa0gwbjFKcjljTGdOallXUG03bHU0cXZWNi9FR2p1NkRoS2dBQUFJWVJRRkVYK0FYYzhMZUdSbjZNUE43MWUveFBROGxiSENDRitNaHFOcmU1UlNBOGxnOEh3cGhCaVpxZE9uWmcwYVZLaEh2dldXMjloTnBzSkRBd2tMQ3lNT25YcUZPaHgrL2J0NCtPUFAyYmF0R2w1bWxYZFN1N3RpZkpqYlVhVmxwWkdsU3BWYnJubEVrQmlZaUpUcGt5aFhidDJ0R2pSSXQvSzdNV0xGMW05ZWpXdnZ2cHFnVHM5V3lVbkp6Tmd3QUJxMXF4Si9mcjFlZWFaWjZoZHUzYUJIMi9kKzNmdzRNRTJIYUd0TWpNem1UQmhBc0hCd1R6NTVKUFVxbFdyVVBIWmMrellNZXNXVkFtS290U0ppWW1SRjVDbGZNay81aVdjVElDbGU4WDZYcE9LaDZJb0w4VEV4SHp0NkRnZWR1SGg0VTQzS3ZIbTJOaFlPV3ZxSVJZU0VqSk1VWlFGdHpsc1dHeHM3TUo3RXRCRHFtblRwbDRaR1JsblZGWDEyYmh4STM1K2ZvNE9TYm9QVEpnd2dSOS8vQkVoeEhDajBmaXBvK09SN20veWo3a2tTY1ZLVVpSNmpvN2hRYWVxYXVhZVBYdE9Pem9PU1pMK241T1QwenF6MlR5Zi9Jc0h3dG5aV1RiZXVjdWlvNk5URFFiREIyYXorVC9MbGkxandvUUpqZzVKY3JEVHAwK3piZHMyRkVXNWtKS1M4cG1qNDVIdWZ6SUJsaVNwV01sOTl5UkpLb24yN05uemoxNnYveDFvbHM4aHYrM2F0ZXYyQ3oybElqT2J6Ui9yZExveDMzNzdyVSs3ZHUwSUNncHlkRWlTZzFnc0Z2N3puLzlnc1ZnUVFzeU1qNC9QZjlObVNicWhjSXNDSkVtU0pFbVNIbEtLb254N0ovZEp4V3Zmdm4xWExSYkxhMElJcGs2ZHFqV2JraDQrcTFhdDRzQ0JBd0I3U3BjdWZic2xDcElFeUFSWWtpUkpraVNwUUZSVlhadmZmVmxaV2ZuZUp4VS9vOUg0RmJEcHI3LytZdnIwNlhiM3JKVkt0djM3OXpOMzdsd1VSY2tTUWd5TWlvcktkblJNMG9OQkpzQ1NKRW1TSkVrRnNHZlBuck5DaU4xMjd0cDE0TUNCdis5NVFBODM0ZXpzUEVSUmxIT2JOMjlteFlvVmpvNUh1b2N1WHJ6SUcyKzhJYkt6c3dGR0c0M0d3NDZPU1hwd3lBUllraVJKa2lTcGdQS1o2aXluUHp2QXJsMjdMZ29oT2dHbUR6LzhrTFZyWlJIK1lYRHg0a1dHRFJ0R1ltS2lBaXlLaVltUlU1K2xRcEVKc0NSSmtpUkpVZ0haUzRCMU9wMU1nQjBrTmpZMkJ1Z0RaRStmUHAwVksxYkk2ZEFsMk5telozbnBwWmM0YytZTXdCYVR5VFFTa0w5d3FWRGszckFsbk53SFdMcFg1SHROS2dtQ2dvSnFPVGs1dldQOVhnaWhLSXJTUitSOFliTXZzeEJpdk5Gb1BIL3ZvNVFjVGEvWDd3TWFBaWlLc2k4bUppYkV3U0U5OUVKQ1FqcXFxcnBHQ09IY3BrMGJJaU1qOGZEd2NIUllVakhhc1dNSGt5ZFA1dnIxNnlpS3NqNDVPYm1uN1BvczNRbTVEWklrU1pJazNlRHI2M3MySlNYbE9hQWNnS0xrWE05UmNyNTRJZGVoWjQxRzQ0VjdINkYwUDFBVTVWc2hSRU1BaThVaXE3LzNBYVBSdUVHdjE3Y0dWbTNac3FYOG9VT0hHRDE2Tk0yYk45ZitIVXNQcGt1WEx2SEpKNSt3YWRNbUFJUVFDeFJGZVMwK1BqN0x3YUZKRHlqNWlWREN5YXFjZERjMGFkTEUxMlF5UFhIVHpSdHYvTDlEN2h0ZFhWMy8yTGx6WitLOWlVeVNpczVnTUN3UlFneSt6V0gvalkyTmZmMmVCQ1RkZDBKQ1F1b3JpaEozNDl2NnNiR3hSeHdha0tRSkNRbXByQ2pLU3VBcEFMMWVUNjlldlhqcXFhZHdkbloyY0hSU1ladytmWnAxNjlieHpUZmZZREtaVUJUbHVzVmlHV0kwR2xjNU9qYnB3U1lyd0pJa0ZacXFxbG5BTjRDYm5iczM1dm82UTFYVkN2Y21La2txSGtLSU5jQXRFMkM1NSt2RHpXZzBIdGJyOVVjQklaUGYrOHVOWlFsUGg0U0U5RlVVWlVac2JHeVYyTmhZZkh4OGFOYXNHVUZCUVR6MjJHT1VMMThlTHk4dm5KemtxYkNqQ1NGSVMwc2pPVG1aK1BoNERodzR3SjQ5ZXpoMDZKQjJpS0lveTRDMzVjd2JxVGpJcW1BSkp5dkEwdDJpMSt1L0F6cmY1ckIxc2JHeFhlNUZQSkpVWEJvMGFPRGk2dXA2Q1NpZHp5SC94TWJHVmdFczl6QXM2VDVqTUJqZXNWZ3N3bWcwVG5KMExKSjlCb1BCQXhnb2hCZ0VHT3dkNCtycWlxcktuckNPbEptWmlkbHN0bmRYRXZDMXFxcWY3dDI3OTVDOUF5VHBUc2pMWHBJazNhbHZ1WDBDTEt0azBnTW5MaTR1VTYvWGJ3RDYyYnRmQ1BFZE12bDk2Sm5ONW04VlJaSGRaKzlqTVRFeGFjQjhZSDVvYU9oakZvc2xYQWpSUkZFVVBUbnIvSDFOSnBQTWZ1OFAxNEJFNENTd1UxR1VQN3k4dkxaSFJVVmxPRGd1cVFTU0NiQWtTWGZFWXJGc3VqRVZPcjlGVlZrV2kyWFR2WXhKa29xTEVHS05vaWgyRTJEa2haMjd4bUF3VkJkQ3RBQWFBM3FnQXVBTGVEbzBzRnZRNi9XT0RzR2VOT0FLY0JuWUIveHBzVmgyN051Mzc0Ump3M0tjR3hYRVE4QzhYRGNyUVVGQkhtYXorWUdjSmVmaTRsTDl4bHIwTXlhVHFZR2o0eW1DekxpNHVFeEhCeUU5UEI3SWYvQ1NmU0VoSVRVVVJmbXJJTWNLSVdvYWpjYUV1eHlTVk1McDlmcnZnVGI1M0wwbE5qYTI3YjJNUjVLS1MzaDR1RnRLU3NxLzVFMjhybmg3ZTFlTWlvcktka1JjSlpScU1CaTZDU0dHQWkyUTV5WjNqUkFpV2xHVUpZcWlySWlKaVpFZGRCOXd3Y0hCTlZWVlBRMGt4TWJHMW5SMFBKTDBvSkFWNEJMRWFEUW1oSVNFN0ZZVTVmRmJIU2VFMkMyVFg2azRDQ0crVlJURmJnSXNoSkJWTXVtQkZSVVZsYUhYNnpjRFBXKzZhNzFNZm91UHdXQjRXZ2d4UndnUkF1RG01c2FUVHo1cDA2akl4OGNIZDNkM3VaVk5BUWtoU0U5UEp5VWxoY3VYTHhNWEY4ZUJBd2Y0L2ZmZnVYYnRXbE9ncVJEaXpaQ1FrUEZHbzNFaklLZHhTNUwwVUpFSmNBbHpvelBwTFJOZ1JWSFczS053cEJKT1ZkWDFRb2lGZ082bXU4eXFxcTUzUkV5U1ZGeHVUSU8yU1lCVlZaVVhkb3BCZUhpNFczSnk4Z2RDaU9FQU5XclVvSC8vL3JScTFRb1BEdzlIaC9kQVV4UUZEdzhQUER3OHFGaXhJbzg5OWhnOWUvYkVaREt4WThjT3Z2cnFLNDRlUFJxZ0tNcDZ2VjYveXQzZGZXaDBkSFNxbytPV0pFbTZWK1RDL3hLbUlGdHo2SFE2ZVFJbkZZdVltSmpMd0M5Mjd2cmx4bjJTOU1BeW04MWJnUFJjTjZWY3ZYcDF1NlBpS1NtQ2dvS3FwcVNrUkN1S010elQwNU9JaUFqKzk3Ly8wYmx6WjVuODNrV3VycTYwYnQyYXI3NzZpcWxUcCtMcjZ3dlFLeU1qWTI5b2FHaUFvK09USkVtNlYyUUNYTUxFeE1TY0JQYm5kNytpS1B2MjdObHo2aDZHSkpWdzlpNjZ5RDFTcFpMZ3dJRUQxNEVmY3QyME1UNCszdVNvZUVxQzRPRGdtczdPenI4QytrY2ZmWlN2di82YTU1OS9YdTdGZWcrcHFrcjc5dTFadFdvVkJvTUJJVVJkaThYeWEyaG82R09PamsyU0pPbGVrQWx3Q1hTcjVNTmlzY2pFUkNwdTMyRzdoa3pjdUUyU0huaXFxcTdOOWEzOC9DeUNrSkNReXFxcS9pcUVxQlVlSHM1bm4zMUdsU3BWSEIzV1E2dHMyYklzV0xDQVRwMDZBVlFRUXZ3aUs4R1NKRDBNWkFKY0F0MHF5WldWT2FtNHhjVEVYQkJDL0dIOVhnanhSMHhNekFWSHhpUkp4U1U3TzN1ajlXdEZVWDY0MWJGUy9zTER3OTNJdVRCV3JXWExscno3N3J1NHVMZzRPcXlIbms2bjQ2MjMzcUo3OSs0SUlYeUZFQnVDZzROOUhCMlhKRW5TM1NRVDRCTElhRFFlQm83YXVldEliR3pza1hzZGoxVHk1YjZ3SWkreVNDWEp2bjM3cmdLYkZVVlpFeE1Uaytib2VCNVVLU2twbnlpSzhuaEFRQUR2dlBPT25QSjhIMUZWbFlpSUNNTEN3aEJDMUZWVmRUbHlLeXBKa2tvd21RQ1hYSEpkcG5UUENDSFcydnRha2txSU5VSUkyVDMvRHVuMStnN0FJRGMzTjJiTW1DRXJ2L2NoVlZWNTU1MTNLRjI2TkVDN2tKQ1FRWTZPU1pJazZXNlJWL2hLcU5EUTBCQ0x4UktiK3phTHhSS3liOSsrZlk2S1NTclo5SHI5SGtERXhzYmVjaHN1U2JKRENRNE9EdFhwZEU4SklSb3BpbEpmQ0ZFVzhBVmt0bVFyRzBpODhkOEpZSmVxcXRHMWF0WDY3WnR2dmpFN05yUzhnb09EZlhRNjNSRWhSTVZKa3laWjE1dEs5Nm5mZnZ1TjBhTkhveWhLYWxaV1Z2MERCdzc4N2VpWXBQd0ZCd2ZYVkZYMU5KQVFHeHRiMDlIeFNOS0RRbGFBUzZpOWUvZnVVeFRsZEs2YlR1M2J0eS9mN3RDU1ZGU0tvbndyaEpDekRLUUNhOUNnZ1dkSVNNZ1l2VjRmcDZycWJpSEViS0NIRUtJQlVCR1ovTnJqQkZRQUhnVTZBTk1zRnN1T2t5ZFBuZzRKQ2ZsUG8wYU4vQndibmkyZFRqZFdDRkh4MldlZnBXUEhqbzRPNTdZT0h6NU1Sa2JHWFJuNy9QbnptTTMzM1RVS0c4MmFOYU5YcjE0SUlieWNuSndtT1RvZVNaS2t1MEZXZ0Vzd3ZWNy9QdkRHalcvZmo0Mk5IZS9JZUNSbzBxU0plMVpXMXBOQ2lDWkNpTVpBVFNHRXI2SW92b0N6bytPVEFFaFhGT1dLRUNJUk9LSW95azZMeFJKdE5CcGpzTzEyTGQyaEhqMTY2RTZkT3ZXaUVPSWRjaEpkL1B6OGFOYXNHVUZCUVR6NjZLUDQrUGpnNWVVbHA4dmVKRHM3bTVTVUZGSlNVb2lQaitmQWdRTkVSMGZ6MTE5L1dRKzVCc3gwZFhYOWNPZk9uZW41ajNUMzNhaitubkZ5Y3ZMY3ZIbXpVclpzV1VlR2MwdHIxNjVsOGVMRlhMcDBpZm56NTlPb1VhTmlIZDlzTnRPdFd6Y3lNakpvMWFvVlE0WU13ZHZidTBDUFBYLytQQjk5OUJGdnZmVVducDZlZWU1LysrMjNTVWhJd01YRmhaRWpSOUt3WWNNaXhacVdsa2JidG0xRmFtcHF0cUlvdFdOaVlzNFVhVURwcnBFVllFbTZNN0lMUmNuMkxUY1NZTG4rMTdGQ1EwTkR6R2J6U3lhVHFROVFPdmQ5aWlLdlE5MW4zSVVRVllHcVFKQVFvcWVpS09qMStwUEFaMEtJejR4RzQza0h4L2pBTWhnTWxlTGo0NzlXRkNVY29HblRwcnp3d2d1RWhZV2hxbkpTMHUwNE9Ubmg2K3VMcjY4dk5XdldwR1hMbHJ6Kyt1dkV4Y1d4ZXZWcXZ2LytlMDlndXNsa2VrR3YxM2QzWk9ORG5VNDNVZ2poMWFsVEp3cWIvTzdmdjUvSXlFZzhQRHp1dUdGV3AwNmQ2TldyVjRHT0RRZ0k0TktsU3dEOC92dnZoVXFBazVLU3lNN094dFhWVmZzOEYwS1FsWlZGVmxZV0ZTdFc1TXN2ditUczJiTUFWS2hRb2NESjd6Ly8vTU9RSVVPNGVQRWlaODZjWWY3OCtmajQyRFpwdm56NU1uRnhjWGg2ZXZMWVkwWGZ5dGZEdzRNK2Zmb29DeGN1ZEJaQ2pBZGVMZktna2lSSjl4RjU1bDJ5cVhxOS9veWlLQ0ltSnFZR1lIRjBRQStib0tDZ1drNU9Uck9BNTNQZFJuQndNSUdCZ2RTb1VZUFNwVXZqN2UwdEsxMzNBU0VFR1JrWkpDY25rNVNVeFBIanh6bDA2QkM3ZCsvbTc3KzFwWERwUW9qWm1abVo3OFhGeFYxelpMd1BtdURnNENkME90MDZJVVQ1NnRXck0zNzhlSm8wYWVMb3NFcVVJMGVPOE82NzczTHc0RUVVUlVtM1dDejlqRWJqUGI4QTJyUnBVNi8wOVBRRVZWWExyRnUzcnRENy9jYkV4REIwNk5BaXhmRGxsMS9Tb0VFRDdmdFpzMmF4ZmZ2MmZJOVBURXdFd05uWkdTOHZMN3ZIbEM5Zm5xKy8vdHJtdHRtelo3Tnk1VXE3eDlldFc1ZHg0OFl4Yk5nd2JmcXpyNit2elRFUkVSRzBiTmt5MzdnV0xWckV3b1VMZ1p4RWZlSENoVGJ4alJvMWl1am9hQjU5OUZGV3JGaVI3emlGa1pLU1FwczJiVVJHUmthbW9paTE1TloyOXlkWkFaYWtPeU1yd0NXYlJWR1V0UmFMUlNDVDMzdE5NUmdNWTRRUU13QVhiMjl2ZXZUb1FjZU9IYWxhdGFxalk1UHlvU2dLN3U3dXVMdTdVN0ZpUmVyVnEwZW5UcDBRUXJCdjN6NisrKzQ3dG16WjRtNnhXTjUyZFhVZG90ZnIrOGJHeHY3czZMZ2ZCS0dob2VGQ2lNMUNDSS9ubm51T3Q5NTZDdzhQRDBlSFZlTFVxMWVQcFV1WE1uLytmRDcvL0hOM1JWSCtGeElTTXRCb05INTFMK05JUzBzYm9TaEttZGF0V3hjNitRV29VNmNPeTVZdHc5M2RIVlZWbVRWckZrT0dES0ZpeFlyYU1aR1JrV1JrWk9Edjc4K1FJVU53ZFhWbHpKZ3hKQ1FrVUsxYU5admtGM0l1Y0ZtVDNGdkp5c3JLOTdpQ1ZtNnRqaDgvenV1dnYyNno5amYzMkUyYU5MbGw4Z3N3ZE9oUWREb2Q4K2ZQNTlpeFkweWNPSkdQUHZwSXU5OWFJUy9PcmFXOHZiM3AzcjI3c256NWNsY2h4RGhnVExFTkxrbVM1R0FQYlFMY29FRURGMWRYMTFaQ2lLWkFZMFZScWdObHVXbDY2b05PQ01HTjZadWpIQjFMTWNzQXJnQ1hGRVdKQmY2MFdDemYzdzlUVTVzMGFlSnJNcGsrRjBKMDBPbDA5T3paazVkZWVxblFKMDdTL1VOUkZFSkNRZ2dKQ1dIQWdBSE1uVHVYNk9qb1NzQlBCb05oYWt4TXpEVGtSYVo4aFlTRU5CRkNiQkZDdUEwYk5vd2hRNGJJcWY5M2tVNm5ZK1RJa2RTdVhadEpreWFwRm92bGk1Q1FrQ3lqMGJqcUhvV2dLSW95SEdEZ3dJRjNOSUMzdDdlMmxuWEpraVVZalViR2p4OVBSRVFFN2RxMUE4RFQwNU5qeDQ1eDdkbzFBZ0lDU0VoSUlDRWhBWURXclZ2bkdkT2FJUHI3KzdOMDZkSkN4VE52M2p6V3JGbGpkNmJPSzYrOHdzaVJJL250dDkrSWlJaWdRb1VLYk42OG1WOS8vWld4WThkeTdWck9SSkV4WThid3dnc3ZFQjBkemFoUm8vRHc4T0R0dDk4dTBQTVBIanlZOCtmUFl6UWFpWWlJc0xuUFlzbjU2TW5LeWlyVXozUTdmZnYyWmZYcTFXUmxaUTJ1WGJ2MmhQajRlRk94UG9Fa1NaS0RQSFFKY0VoSVNHVmdEdTQxdHdBQUlBQkpSRUZVaktJb0E0Qnk4aVRzZ2VVR1ZBR3FDQ0ZDZ01HS29wajFldjMzd0g4ZFZaVUxDZ3FxWURLWnRnT1BWYXhZa1hmZmZiZFkxbVJKOXc5L2YzL216cDNMdW5YcmVPKzk5OVRNek15cGVyMitscisvLzVEN2NSc2FSd3NMQzZ0bU5wdlhDU0hjUm80Y2VjY0prVlI0YmRxMHdkblptUWtUSmlnV2krVnp2VjUvSWpZMk51WnVQMjl3Y0hCRG9FYjkrdlh4OS9jdjhuaUJnWUZVcUZDQlM1Y3VNV25TSkhidTNFbGtaQ1RaMmRrQTJtZnM5OTkvcnoybVRaczJlY2F4SHEvVDZiaHc0UUt2di80Njd1N3VPRHZiN3o4b2hDQXpNNVAwOUhSYXRHZ0JnTW1VTndkMGQzY0hjcVp0QStqMWVoSVNFcGd6WjQ3TmNaczJiV0xUcGszODg4OC9RTTZGdGRHalIydjNUNXMyN1phdlYwUkVCRWxKU2ZqNTJUYjZ0aWErMWtTN3VKUXZYNTVHalJyeCsrKy9lM3Q3ZTRjRFB4VHJFMGlTSkRuSVE1TUFoNGVIdXlVbkowOVFGT1VOd0FPZ1FZTUdOR25TaEtDZ0lLcFhyMDdwMHFYeDlQU1VqVmdlQU5aMW1wY3VYU0l1TGc2ajBjaXZ2LzZxeTh6TTdBQjAwT3YxV3hSRkdSTVRFM1AwWHNVVUZoWlcwV3cyL3d6VU14Z012UC8rKzVRdVhhSW1GRWczS0lwQ2x5NWRxRisvUHFOR2plTHk1Y3NEVDUwNjVSb2VIdDQvS2lvcTI5SHgzUzhNQm9PejJXeGVDMVJvM2JvMUF3WU1jSFJJRDUyV0xWdHkrdlJwUHYzMFUxZEZVZFlIQmdZR0hqeDRNT2x1UHFlcXFwMEJubnJxcVNLUHRYWHJWdlI2UGF0V3JXTGl4SW5zM0xtVExWdTJFQmdZcUNXajFpblc3ZHExdzgvUGp3c1hMbENqUm8wOFkxMi9mbDM3T2pzN1cwdEVDNkoyN2RxRWg0Zm4rNWx1TnB1MTljVlBQdmtrdFdyVll1UEdqZXpmdjUrZmZ2cUpsU3RYY3Z6NDhUengzSHliMVpFalIzampqVGNvVmFvVU9wME9nREpseWpCLy92dzh4NmFscFFIdzc3Ly9hck8raXN0VFR6M0Y3Ny8vanFJb25aRUpzQ1JKSmNSRGtRRHI5ZnJhcWFtcDN5aUtFcXlxS2gwN2RxUlBuejdGY21WYWNndzNOemZjM056dzgvTWpNRENRWHIxNmtacWF5dWJObTFtNmRDbUppWWx0Z1BDUWtKQmhScVB4eTdzZFQ1TW1UZHhOSnROR29GN2p4bzM1NElNUGNIVjF2ZHRQS3psWVFFQUFpeGN2NXVXWFgrYlNwVXU5VTFKUy9rR3VsZE5ZTEpZSVJWRkNxMVNwUW1Sa3BKejI3Q0NEQnc5bTkrN2R4TWJHVm5GeGNma3ZjTGV2UkJSTEFuemh3Z1ZtenB3SndMaHg0L2pvbzQrWU0yY09WNjVjb1dmUG5sb3pxc3FWS3dOUXZYcDFxbGV2bnU5NDA2Wk5ZOXEwYVVCT0pYZnQyclZjdm55WnBVdVhzbXZYTGlDbmNqeG16QmhVVlVVSWdjbGtZdXpZc1p3K2ZUcFBSVGUzTFZ1MmNPWEtGUURlZi85OVB2amdBd0EyYk5pQW41OGZLMWV1eE4vZm53VUxGdENxVlN0Y1hGell0R2tUU1VsSjlPelpFOENtRW0wdlFjL3ZaMHRPVGdZZ016T1RTNWN1NWFrUUYwV3paczBBRUVKMEFsNUJMdldRSktrRUtQR2xUcjFlMzB4UmxGZ2hSSENEQmczNCt1dXZlZnZ0dDJYeVd3SjVlWG5ScTFjdjFxOWZUOSsrZlJGQ3VDdUs4b1hCWUpqRDNlMTRycGhNcG1WQXFNRmc0TU1QUDVUSjcwT2tldlhxTEZxMENHOXZid0c4cnRmckJ6bzZwdnRCU0VoSWZWVlZKK3QwT21iTW1FR3BVcVVjSGRKRFMxVlZwazJiaHJlM04wS0kvcUdob1czdjFuTUZCUVhWQWhyNitmbFJ0MjdkSW8xMTlPaFJMQllMMTY1ZFkvTGt5VVJFUlBEeXl5OHpmZnAwQUMzaHJGU3BVcUhHTlp2TkdJMUdGaTVjeVBEaHc3WGtGM0lxdmI2K3Z2ajQrT0RqNDhPS0ZTczRldlFveTVjdjUrT1BQN1k3M3JWcjEvamtrMCswNzVPVGswbE1UQ1F4TVJFM056ZnR3bzlPcDdQWkRxcHMyYktVS1ZORys5NWE2UVdvVmFzV3k1WXRZL1hxMWRxYVozdC9WN0t6c3psLy92OWJYeHcrZkxoUXI4WHRWS2hRZ1hyMTZnRlVNaGdNWWNVNnVDUkprb09VNkFUWVlEQThyU2pLRDBJSXIxNjllckYwNlZMcTFLbmo2TENrdTh6RHc0UFhYMytkano3NkNDOHZMeUdFR0dNd0dPWnpsOTd2Qm9OaE9OQ3JVcVZLdlB2dXUzSTdvNGRRdFdyVmVPKzk5eFJWVlZFVVpXRklTRWg5Ujhma2FLcXFUaFZDT0EwZlB2eStYQWQvK1BCaE1qSXlIQjFHSHJtN0JkK3NNRk4yYitibjU4ZWtTWk1Bc0Znc003aExGd1dkbkp3NlFVNzF0NmdWLzZlZmZwcVZLMWRxM1p4Ly92bG4rdlRwdzdWcjEwaEpTU0U5UFIyZ1FGMm0wOVBUV2JkdUhSTW1US0JseTVhODhzb3IvUERERDVqTlpvS0RnNmxkdXpZQUgzLzhNVnUzYnVYU3BVdU1IRGxTcXpMWHJWdVhnSUFBaEJBMjR3b2htREpsaXJhSHNMKy92N1lXMk5uWkdVVlJ0Ti9weVpNbmVmYlpaNEdjYXUyenp6NnJWWC9CZGs5NFQwOVBHalpzU08zYXRiVUdpdlplejdpNE9MS3lzclNPNm52MjdMbnRhMUZZelpzM0I4QmlzWFF1OXNFbFNaSWNvTVFtd0dGaFlZOEE2NFVRN2lOR2pHRGN1SEg1TnJxUVNxYW1UWnV5YU5FaXBYVHAwa0lJTWN4Z01MeGUzTTl4bzlyeHZrNm5ZODZjT1RaWDg2V0hTMWhZR0srOTlocENDQmZncy9EdzhJZGlpWWs5SVNFaDlZVVEzZno4L09qYnQ2K2p3N0d4ZHUxYTJyUnBRNzkrL2RpL2YvOGRqWkdjbkV5VEprMW8wcVFKOCtiTjAyNC9lUEFnR3pkdXpQZS9kZXZXc1hMbFNxS2lvdklkKzlWWFgrVzc3NzdUT3Z0YVhiNThtYzZkT3pONjlHZ09IRGh3UjNFLy9mVFQ2UFY2Z0laNnZiNzlIUTF5ZTA4QU5HN2MrSTRITUp2TjJ2cmVxbFdyc216Wk1ucjM3ZzNBc0dIREtGMjZOQ2RPbkFCeWtrSjdXOHRaTEJhYmhsVnVibTVzMzc2ZEgzLzhrWlNVRkFBZWYveHhaczZjU2RXcVZZbVBqOWVPblQ1OU90MjZkV1BuenAxQXpqWkVYMy85TmExYXRjcVRoSDc4OGNmczJMSEQ3czloUGRiYXBNcHNOdHRzZ1pTWW1FaFNVdUdYWSsvWnMwZDduSFhkc1hXNitZNGRPL0s4ZDRySytydFVGT1dKWWgxWWtpVEpRVXJrQ1ZxREJnMWN6R2J6S3NCcjBLQkJEQjQ4Mk5FaFNRNVN0MjVkRmkxYXBQVHYzMStZVEtaWm9hR2h2KzNkdTNkM01RMnZPRGs1TFJaQ2VBd2FOSWlBZ0lCaUdsWjZVUFhwMDRmdDI3ZHo0TUNCeDFOVFUwY0RzeDBkazROTUJKVCsvZnZmOXNMai92MzdpWXlNeE1QRDQ0NzNNZTNVcVJPOWV2VXEwTEVCQVFGYXRlNzMzMytuVWFOR2hYNCtaMmRuTWpNemdaeEtuZFZQUC8zRWloVXJidnY0SjU5OGt2RHc4RHkzbno1OW10MjdkN043OTI1Kyt1a25tNFpIWDN6eEJWbFpXZnoyMjIrRWhvWVNGQlJVNkxnQkJnMGFSR3hzTE1EYndDWkEzUG9SaFJZSUZHbTIxZDY5ZXhreFlnU3FxdVo1VDB5ZlBwM3AwNmRyU1o0UWdtZWVlY2JtbU96c2JDd1dDM1hyMW1YbHlwVkFUakk2ZGVwVWV2ZnVUZVBHamVuYXRTdUhEaDFpMXF4WkpDY25vOVBwYU5ldUhSczJiTkNhU2ltS2doQUNWMWZYZkt2WkF3Y081TysvLytiUFAvKzBhYktWbTNXbWdUVWVnOEdBaTRzTE8zZnU1TXFWSzdScTFhckFyODN4NDhjWk8zWXNIVHAwNEpWWFhtSFRwazBBdEczYmx0OS8vNTFMbHk3eDY2Ky8ybjEvM2FsY1M4WUN5Wms1VU56dkdVbVNwSHVxUkNiQUxpNHVNNEN3a0pBUWhnMGI1dWh3SkFlclhiczI0OGVQVjk1NTV4MG5JY1FxZzhFUUVoTVRrMXpVY2ZWNmZUdWdSYTFhdFJnMGFGQXhSQ285NkZSVlpmTGt5ZlRzMlpQczdPeTNIMy84OGM5Mjc5NTl4ZEZ4M1VzTkd6YXNxeWhLTHg4Zkh6cDN2djJNeWNKMjQ3VW5NRERRNXZ0WnMyWnBsYkZiK2VhYmI5aTZkYXZkKzhxWEw2OU5mNzFaN21VT3VkYzJXN2ZEVVZVVkx5K3ZQSSt6TmxYS0w1bGFzMllOa0xQV2M5eTRjZHJ0Q1FrSmZQUE5OOXJZbXpkdlp2UG16ZHI5dFd2WDVwMTMzckU3NXMwYU4yN01vNDgreXRHalI4TU1Cc096TVRFeFB4Ym9nUVZ3b3hsZ1hUYzN0MEt2eTcyWnFxcTR1Ym5oNU9Ta3ZWN1cxemM3TzF0TE50M2MzUEtzalRXYnpXUm1adVo1bmN1VUtjT3NXYlA0NFljZkdEVnFsTFp0VUVCQUFMMTY5ZUt6eno3VGpxMVdyUm90V3JUZzg4OC81My8vK3grOWV2WEN6YzB0VDV6ZTN0N01taldMRFJzMjVQczdzRGFwc2pjRit1WXAxYmVTbkp6TXFGR2p1SDc5T3BzMmJjTEp5WW5rNUdROFBEd0lDd3NqTEN5TUhUdDJzR1RKRXBvM2IxNXNUZWM4UER5b1hMa3k1OCtmTHhNVUZGVGx3SUVEZnhmTHdKSWtTUTVTNGhKZ2c4SFFUZ2d4MXN2TFMweWZQbDNKM1ZTaXVHUmtaTnp5aXZDZEVFS1FsWlZsYzJLVmxwYW1yZXU1VTZtcHFYaDZldDV4ckptWm1mbXVhYjF5NVFyLy9QT1B0ajZyb0ZKU1VqaHk1QWdBd2NIQk5pY3ZRZ2hXcjE2TnA2Y25kZXJVS2JhcWFxZE9uZmp6enovNTZhZWZhZ0dMZ0Y0VTRTcDJqeDQ5ZENkUG5wd0o4UExMTDh0MXY1S21aczJhdEcvZm5uWHIxbmxuWldWTkFONXdkRXoza2s2bm13Q29MN3p3Z3QyRTRXWjE2dFJoMmJKbHVMdTdvNm9xczJiTllzaVFJVlNzV0ZFN0pqSXlrb3lNRFB6OS9Sa3laQWl1cnE2TUdUT0doSVFFcWxXcmx1Y3pTQWhoTTlVMFAxbFpXZmtlWjExM2FVL3VyZkp5VjdpdGYyOXExNjZ0VlI3dHNUZEZOVGs1bVEwYk5nQTVVMjVyMWFxbEhUdGx5aFJ0R3EzRllzbXpkVTd1dldSdlIxRVVCZzBheFBqeDR4RkN2QTBVV3dLY21abFpEMUQ5L2YyTHRKM2c0NDgvbnU5YVZvdkZRa1JFQkQvLy9ET0tvdEM2ZFd2Q3dzSm8xYXJWTFo4ek1UR1J3WU1IYytiTUdlMDJIeDhmWG5ycEpaS1RrNWt4WTRhMmxqWXRMWTByVjY3UW8wY1BWcXhZd2NXTEY1azVjeWFUSjArMit4eXFxdUxqNHdQQW1UTm42TnExcTgzOTF1ZTBOd1c2TUM1ZXZBamtKUDBqUjQ3VXVsSjM3TmdSRnhjWFdyZHV6WTRkT3poeTVBaWJOMittZmZ2aW0rWHU3Ky9QK2ZQbjBlbDBnWUJNZ0NWSmVxQ1ZxRFhBRFJvMGNCRkN6QWVZTW1XS2NpZGJBU1FuSnpOdTNEanRENDA5Q3hZczRJa25ucUJyMTY3OCsrKy9keDV3THFtcHFUUnAwb1NtVFpzeWFOQWdqaDQ5U3NlT0hkbTJiZHN0SDJleFdPalRwdys5ZS9lMlc2MzQ5Tk5QQ1E4UHAxKy9maVFrSkJRNG51VGtaT2JNbWNPTEw3NW85MlR0dmZmZTQ3bm5ubVBXckZrRkh0TXFQajZlRVNOR01HTEVDSzVldldwem42SW96Smt6aDhtVEp4ZW9nbE5RaXFJd2NlSkVhMVhpK1pDUWtCWkZHUzgrUHI0SDhGaU5HalZvMGFKSVE5MVQ5MnZqbjVKbXdJQUIzR2lJOVdwWVdGakYyeitpWkRBWURCNUFUemMzTjNyMDZGR2d4M2g3ZTlPd1lVUHExcTFMVkZRVVJxT1I4ZVBIRXhjWFI4MmFOYWxac3lhZW5wNGtKQ1N3Zi85K0FnSUNVQlJGK3p4cjNicDFuakd0MDJiOS9mMkppb29xMUgvZHUzY0hzSHRScTArZlBuVHMySkhubjM5ZXUrM1RUeitsYytmT1BQUE1NOXJVMmR1eGwwUXRYcnlZdExRMGF0U29RZCsrZlZteFlnWG56cDFqOGVMRjJwcmZ5TWhJdnYzMlc5YXNXVVA1OHVXQm5PblVoWjNHL2ZUVFQxT3RXaldBSjIvMHl5Z1dRb2dnZ0VjZUtkcVErVjJ3VFV0TFkrTEVpZno4ODg4QXRHclZpaDkrK0lHSkV5ZlNxMWN2ZnZ2dHQzekg5UFgxWmNLRUNlaDBPc3FVS2NOTEw3M0VzR0hEV0xWcUZZc1dMU0lySzR1dVhidHFIYWJUMHRMdzlmV2xmLy8rQUd6YXRJbFhYbm1GYytmTzNUTDJyS3dzN2IyWm5aMnpKZmdmZi93QlFJc1dMYlFHV1M0dUxzVEV4UERqajdlLy9wQjdhcld6c3pOVHAwNWwxYXBWWkdabVVxcFVLVzEvN1dlZWVVYmIvL2k5OTk3ajFLbFR0eDI3b0hKTmc3Nnp1ZmVTSkVuM2tSSlZBWFp4Y2VrSFZIL21tV2Z1YVAxTFNrb0t2WHYzNXVMRmk1dzVjNFpseTViWjNickR4Y1dGek14TXpwNDlpNit2YjlFRDUvK25kbVZrWkZDOWVuWG16cDFMVWxJU0V5Wk1JRFUxbFM1ZHV0aDluS3FxbkRwMWlxeXNMRkpUVS9QYzcrYm14clZyMXpoeTVBZ1ZLbFFvY0R4Nzl1elJFdXAxNjlibHVhTHQ2K3VMRUlMang0OXJWZUxWcTFmajUrZEhuVHAxcUZTcFVyNVg0M09mV05vN3lYUnhjU0VqSTZQWXE2cGVYbDZNR3plT01XUEdvQ2pLSk9EV1Z4ZHVRVkdVMFpDei9xc29sWTU3WmUzYXRTeGV2SmhMbHk0eGYvNzhRcDB3Q3lHMGl2MmRVaFRGdXBWR2dWeStmSm5aczJlVGtKREFFMDg4d2NpUkk0djAvTGx0MjdaTjI4N2txNisrdW1XbDcwNVZyMTZkRmkxYThOTlBQN2xtWjJjUEJ5WVgrNVBjaHl3V1MwdEZVZHlmZU9JSnUxT0FieWN3TUpBS0ZTcHc2ZElsSmsyYXhNNmRPNG1Nak5RU0NXczM2ZSsvLzE1N1RKczJiZktNWXoxZXA5Tng0Y0lGWG4vOWRkemQzZk5kanl5RUlETXprL1QwZE8yQ1Z1NEdTbFpKU1VuYSttR3IzQmRCQ3pPZE5iZlkyRmhXcjE0TlFFUkVCSmN2WCthamp6N1M5cEtGbkRXZTNicDFBM0s2SWYvNzc3K29xc3BycjcxVzZPZFRWVldiM211eFdMb0ErVzl3V3dpS29nUUtJYlNPeXNYRlpES3hjZU5HRmk5ZXpPWExsd0hvM3IwN0w3LzhNcTZ1cm16Y3VKR1RKMDh5ZXZSb1FrTkRHVGR1bk4wWUhuLzhjV2JQbnMyaFE0ZllzR0dEZHFHN1VxVktqQnMzanViTm0ydFZlTWlwMkE0ZE9wUjkrL1lSRXhQRDd0Mjc2ZDY5TzcxNjlXTDQ4T0UyZjZPc0Y0cHIxS2pCdkhuejZOQ2hBeGFMaGYzNzkvUHJyNzhDNUZtclhCQkpTVW44OE1NUFFNN25hRVJFQkY5Ly9UV25UNThHNEkwMzN0RCt0cXVxU21Sa0pNT0hEK2Y2OWVzTUd6YU11WFBuRnVxek56L1dCRmhSbE1EYkhDcEprblRmS3pFSmNIaDR1Rk5LU2tva2NNZnJNYjI5dmVuU3BRdWZmdm9wOGZIeHZQbm1tOHlkT3pkUGdtT3RMbmg3ZTFOY1U2eWRuWjFSVlJXTHhVSzFhdFVZTjI0Y3c0Y1BKeTR1amhrelp1RHU3bTYzMG1GOTdNM1RwM1BmQjFDNmRHa3R5UzZJbGkxYkVoZ1l5TUdEQjFtd1lBR3RXN2ZHemMyTnMyZlBrcENRWU8wa1NuWjJOa2VPSEtGaHc0WjgrdW1ucEtTazRPdnJ5N2ZmZnB0dllwSDdKTlJlMHh2cmJYZmFFT2RXbWpWclJ1M2F0WW1QajI4V0VoTFMzR2cwL2xMWU1mUjZmV09na1orZm45MlQ3NEo0MEJyLzlPL2YvNDVQN2lGbkRabTk2a3hhV2hwdWJtNTUvbzJWSzFlT2hJUUVqaDgvbnUvN05pc3JDeUZFb1MrVXFLckszMy8vcmNWMXQ3ejQ0b3Y4OU5OUEtJb3lQRHc4ZkdaVVZGU0pMNzByaXRJWi9uL2JsTUxZdW5VcmVyMmVWYXRXTVhIaVJIYnUzTW1XTFZzSURBelVrbEhyZGpmdDJyWER6OCtQQ3hjdWFCV3YzSEpYekFxN3hyaDI3ZHFFaDRkVHVuVHBQUGYxN2R1WDZ0V3JVN2x5WmEwSy9PcXJyOUs0Y1dQKytlY2ZqaDQ5Q3NDSkV5ZG8wcVNKM2ZITGx5OXZrMlNaVENiR2pCbUR4V0xCeWNtSjZkT25rNWlZU0haMk5xcXFVcWxTSmM2ZE84ZisvZnUxVHNqV244Zkp5WW1KRXljQ09ldGJjemZOdXAzbXpadnorZWVmSTRUb1RERWx3RUtJR2xDd2JZbHVKejA5bmIxNzl4SVZGY1gyN2R1MUM3eWxTcFZpekpneDJ2cnl5Wk1uMDcxN2Q2WlBuODZ4WThmWXUzY3ZmZnIwb1YrL2ZqYkxVeTVjdU1DVUtWT0lqWTNWa2xWM2QzZGVlT0VGZ29LQ2lJcUtZdVBHamRxZXdKVXFWZEkrZStiT25VdEVSQVRSMGRGa1pXWGg1K2VYNTNQSDJoVE55Y21KeXBVcjA2cFZLNDRjT2NLcnI3NktFSUlhTldyUXNtVkxtOGRZTEJiT25qMTd5OWVoVEpreWpCczNqaGt6WnRDdVhUdFdybHpKeVpNbkFlalZxeGNkTzNhME9UNDBOSlJYWG5tRmp6LyttQ3RYcmpCbzBDQkdqUnBGejU0OWkzU3hOdGZ2Tk84L3VBSm8yTEJoRloxTzF6azJOdmFUMng4dFNaSjBkNVdZQkRnNU9ibTNvaWlQTkduU3BFaFhPNGNNR1VKY1hCeS8vZlliZi96eEJ4OTk5RkdlOVZYV3BMZXdGWTZEQncvZThuNW5aMmRNSmhOSlNVbWNPbldLb1VPSDh0cHJyMkd4V0xoMDZSSlhybHloYk5teWVSNW5UYURzSmVQVzJ3cVQvRm9OSHo2Y0VTTkdrSmlZeVBMbHk3bCsvVHJMbHkrbmRPblNiTjI2VmF1RUh6eDRrRnExYW1sYlN3d1lNS0RBNitlczhabE1KdTBpZ1BYK3U3RitXMVZWWG56eFJTWk9uSWlpS0c4RGhVNkFGVVVaSW9TZ0lCMXU4L01nTmY1UkZBVjNkL2NDVCsrMEo3L3RvWm8xYXdia3ZJZHZQam16VnZIMjc5OXZrMHdJSVRDYnpWZ3NGZ1lQSHN5SUVTUHNqdDIxYTFjc0ZrdWVFOVhjeVZHZlBuMXM3aE5Da0o2ZVR0dTJiZk1kdDZBQ0FnSm8yclFwMGRIUjVWTlNVam9CcTRzMDRIM3V4a1hJanFxcTByUnAwMEk5OXNLRkM4eWNPUk9BY2VQRzhkRkhIekZuemh5dVhMbEN6NTQ5dGZkazVjcVZnWndLZS9YcTFmTWRiOXEwYVV5Yk5nM0krV3hadTNZdGx5OWZadW5TcFZxQzA2Wk5HOGFNR1lPcXFscHpxckZqeDNMNjlHbHRiZVhOWG5qaGhUeTNsU3RYam5yMTZsR3ZYajB0TWJGV2xPMjUrWFBOMWRXVlJ4NTVoUDM3OTVPZG5XMHp4WGJZc0dFMGJ0eVkvdjM3MjUxNm01bVpxYTBIdnRYclljOWpqejFHbVRKbFNFcEthdHFvVVNPL1hidDI1Yi91cDRDRUVONktvdGgweHI0VDBkSFJSRVJFYVB2OFFzNW5SS2RPblJnNmRDamx5cFd6T2I1Qmd3WXNYNzZjcjcvK21rOCsrWVRNekV3Ky8veHo2dGF0eTNQUFBRZmtKTFJWcTFabDc5Njl1TGk0MExWclZ3WVBIb3l2cnkrWEwxOW16Smd4Mm1lT3E2c3JFeVpNME1aM2QzZm52Ly85TDB1V0xNSEZ4Y1h1aGNmY1MwdUVFRFJzMkpDb3FDZ3lNek54Y25KaTZ0U3AydDlxZDNkM3NyS3k2TisvdnphN3h0blpPZC9YclV1WExsU3ZYbDJyZEVQTzlPK3hZOGZhUFg3Z3dJRWtKU1d4ZlBseXpHWXovLzc3TDJscGFVWDZ2ZVI2YklHbnpBUUhCOWZVNlhUZGhCRGRBT3VIdUV5QUpVbHl1SktTQUt1S29rUkNUdFdsS0JSRlljcVVLVHovL1BOY3UzWU5kM2QzTm0vZWpLdXJLMDVPVHVoME9wdjFQYi85OXB0MlFwNmRuWTNKWk9LWlo1NnhXMWthT0hCZ2dXSll1WEpsbmdZcWMrZk9wWHIxNnJlYzJtMWRON1YwNlZMV3IxK1BtNXVidHNiMjMzLy8xYW9IVm4zNjlLRkRodzc1anRlb1VTTWFObXlJdjc4L0hUcDAwTll1SlNjbms1MmRUWjA2ZFlpTGkrUHc0Y00yeWRqamp6K2VaNnpyMTYvVHZYdDNQRHc4Yk5ZVTkrdlhqL1QwZE9yVnEwZFVWSlJXellhYy9SV3RGWTF5NWNxeGNlUEdmR010akdlZmZaYjU4K2R6N3R5NUZucTl2bkZzYk95ZkJYM3NqZVpYbmF4Ylp0eXBCNjN4ai9Xa1BUdzhuTWpJeUlMK21DeFlzSUR2dnZ2dWxzMlFYRjFkY1hWMUpTMHRUVHNCOWZMeXNybG9ZKzJpQ2psVDVOM2MzT3hPVWMzdHlwVXJXcGZYL0ZoUEptOVdsR1EvdDA2ZE9oRWRIUTNRbVJLZUFDY25KeitoS0VyWm9LQ2dRdStIZmZUb1VTd1dDMmxwYVV5ZVBKbGZmdm1GdDk5K1cxdUNjdVZLVGlQdHduWVdOcHZOR0kxR05tell3TFp0MnpDYnpkcDl0V3ZYMXBhd0NDSDQ0SU1QT0hyMEtFZVBIc1hKeWFsUTArNWpZMlBadVhPbjF0QXY5L1k3VnJObnoyYmx5cFYyTDVvOS8venp0R3paRXIxZXp3Y2ZmRUJNVEF5aG9hRU1HalRJWm4vYWp6NzZpS1NrSkNaUG5relZxbFdaTkdrU3YvenlDeXRXckxpam1SQlBQdmtrR3pkdVZMS3lzam9DaXdzMWdIMmxBYnRMaHdxamFkT21mUHJwcHd3ZlBod2ZIeC9hdDI5UHQyN2Q4aVMrdWFtcVN0KytmV25XckJrVEpreXdTWDZ0Smt5WVFOV3FWV25idGkyNWU0U1VLMWVPcGsyYmN1ellNY0xEdytuVHAwK2VLcmFxcWd3ZE9qVGY1Mi9ac3FXMnZaRVFnbWVmZlphZ29DQU9IanlJcjYrdnpkL0kzMy8vSGNqcDdqMWx5aFFhTm14STI3WnRiM25oMkdBd1lEQVlhTnk0TWJ0MzcyYml4SW0zck9oYXAvM1hyRmt6MzlsamhaRXJBYzQ3TlNLWGhnMGIxblZ5Y3JJbXZZYWl6QnlTSkVtNlcwcEVBaHdhR2hwcXNWZ2ViZENnZ1RZMXR5aDhmSHlZTW1VS1hsNWVYTHg0a1lpSUNMdkhYYmh3d1c3M1RiMWViemNCMXVsMG1NMW1QRHc4N0o0RW1Vd21Nakl5YkxiUXNGZ3NXbUtkMi9yMTYxbTZkS20yeGhkZytmTGxyRisvWGxzYmxGdDJkbmFlenFIV3JwVzVDU0ZzR3BBc1dyUkl1MnBkdjM1OTdmYlRwMDlUcjE0OTR1TGlpSXVMMDZiK3ViaTQyRzJBWXExaTMreXZ2LzRDMEtyMjF1UVhjazVlclNlc3hibk9WcWZUMGI5L2YydkZxUjlRNEFRNFBqNitxYUlvNWZSNi9SMnRjYlN5TnY0QldMSmtpZGI0SnlJaVFrdXNQVDA5T1hic0dOZXVYU01nSUlDRWhJUUNOLzVadW5ScG9lS1pOMjhlYTlhc3lmY2sydnI2dTdpNE1HREFBTnpkM2ZPZHVpMkVJRHM3RzNkM2QrMW50RmZOdjM3OU9ydDI3ZExHT1hIaUJBTUdETUJrTWpGZ3dBQ2JpMWs5ZXZUZzFLbFQxSzlmbjZWTGwycHhabVptNXRzdGZjV0tGYmk1dWVIaTRtTHpudDY1YzZkVzNZbUtpc29UZTNwNitoMVg5bS9XcEVrVDYwV2RkclZyMTNhTmo0Ky9kZGIrQUZNVXBUM2MyZlRucDU5K21wVXJWeElaR1VsY1hCdy8vL3d6UjQ0Y1ljV0tGU2lLb2xVQ0N6SzFOajA5blI5KytJRmR1M2J4NTU5L2FqTlRJS2ZyL0xWcjE0aVBqK2ZqanorbVlzV0s2UFY2L3ZPZi83Qno1MDRnSjNrTkNBakk4MW1ZVys0TEsrKzk5eDVwYVdtVUsxZXVRSTIvN1AxYnNQNTdYck5tRFRFeE1YaDVlVEYxNmxRVVJiSDU3QXNKQ2RFK1J6MDhQREFZRE5ybi9aMThSajcxMUZQV0M0c2RLSVlFV0ZFVWJ5aDZBZ3c1RmVwdnYvMlc4dVhMRjJvWGd4bzFhdkQ1NTU5ckY5TnljM0p5eXZjaStmdnZ2MStrV1VlZW5wNDJGZGF5WmN0U3RteFptNytiOW1MTnZmVlNRYlJ1M2JyQUNXMXhiZ09aNnpQMjVpeGRhZGl3WVgyZFR0Y2Q2QVlFeXFSWGtxVDdYWWxJZ00xbWMyZEZVV2pWcXRVZGIvZGpzVmc0Y2VLRXR1K2d2NzgvT3AyT2l4Y3ZvcW9xTGk0dTJqUk5hNlhLeWNsSis2TmdOcHZKeXNxeVNlQnU1dXpzak5sc1p2ejQ4WFlycjZ0V3JlTDk5OStuU3BVcXJGdTNEb0RwMDZmVHZYdjNQTnNCWldSazVKa1NkL255WmExQnlKZGZmb21ibXhzTEZ5NWsrL2J0QkFRRU1HUEdETTZmUDY5Vk5xcFdyWm9uaGtPSERqRnk1RWpLbHkrdkpTYld0V1UxYTliRXk4dUwxTlJVakVZamp6NzZLRDQrUGxTdVhCbWowUWprVkRidEpVYldLV1VlSGg0a0ppYnk0WWNmQWpucnQ3S3lzbWpSb2dYVHBrM0QxZFdWWnMyYWtaR1JRV1JrSkNFaElmVG8wYU5BMjZrVXhqUFBQTU9zV2JNUVFuUUNSZ0o1VzEzYlVaUTFqdm01M3h2LzNPekNoUXNGK3JsdTEzVHRxYWVlMHVLMW5uaG1aMmZqN096TTJyVnJpWTZPSmpFeGthU2tKQzJKT1hic0dNMmJON2VaQnYzWVk0L3h4UmRmMkl3OWN1Ukkvdjc3YjF4Y1hQSWtCcm1uUU4rcW9qTjgrSEF0eGp2bDRlRkJhR2dvTzNmdTlQTDI5ZzRIZmlqU2dQYzNBK1FrYVFWbG5Ubmo2dXBLMWFwVldiWnNHZi85NzM5WnVYSWx3NFlObzNUcDB0ck1FMFZSN0g1bVdTd1dzckt5dE9xcm01c2IyN2R2MXpydlFzNnNsQzVkdWhBZEhjMm1UWnUwMjNOMy9JV2M5OFBRb1VQdC9oMjVmdjA2WDM3NUpYdjM3clZaenBLV2xvYXFxbmJYSXR0anI2cys1RFMyZXUrOTl3Q1lNbVdLeld5UXU4VjZ3VmhSbElMLzBtNnRXQ3JBVm9WcDNKaWJpNHRMb1N2aWQyUEpUVW1TNjNmcURhaWhvYUVOTFJiTCswS0lSeFZGS2ZDaWI3MWVYM3g3TTBrQU5SMGRnQ1E5aUVwRUFteE5Tb3B5c25yOSt2VTg2d0g5L1B6WXRHbFRudjBJKy9YcngrSERoMm5idGkyVEo5czJkNzFWMWNCNlZmVHZ2Ly9Pc3g3WTE5ZFhxOGhhcDN1bXBLU3dmdjE2MXE5bmNiRHhBQUFnQUVsRVFWUmZULy8rL1huMTFWZTE0NTkrK21rZWUrd3gzTnpjR0R4NE1LbXBxZlR2MzU4MmJkcXdiOTgrcWxXcmhyZTN0MVpCTFZldUhEVnIxc3pUSE9hUFAvN2dpU2Vlc0lrbE5UWFZwcVAwamUweVVGV1ZSbzBhc1czYk5uNzk5VmZtelp0SHAwNmRVRlZWMjI4d0tNaitEZ2t1TGk3YTlpSW5UNTdVRXVEbXpac1RIUjJOajQ4UGlZbUp1THE2YWtsWTZkS2x0Zmh6N3hWY0hLeFQwZzRjT0ZBbE9EallzRy9mUHZ1YlR0cFNnQzVRdFBkYWJnOUM0NStiRFIwNkZFOVB6enlWVlN0clltMnhXRzY1blJqay9GNmRuWjN6bkh4ZXYzNWQyOEpEVVpROGNWa1Q0UHdTOXFTa0pKdjlQdk56ODZ3SXF6Smx5aFM2VVZoK25ucnFLWGJ1M0duOW5DcXBDYkRDamUxUkNyTUZ6dDY5ZXhreFlnU3FxdWE1Y0RaOStuU21UNSt1Sll4Q2lEeGRkTE96czdGWUxEWlRqaFZGWWVyVXFmVHUzWnZHalJ2VHRXdFhEaDA2eEt4WnMwaE9Uc2E2ZkdIRGhnMWE0cXNvQ2tLSVcrN3Y3dUhod1U4Ly9aUm5PN211WGJzeWZQaHdmSDE5V2JKa0NXQy9DWmIxQXBXOXl1U3FWYXY0NElNUE1Kdk4rUHI2c25IalJoWXRXc1M1YytkNDg4MDN0ZU5hdEdpaC9SMnhQb2YxTS9KT3FtNCtQajc0K3ZxU21KaFlOVEF3c016Qmd3ZVRDajJJcldKTmdLWDdoNnFxdUx1N2s1NmVydFByOWFjc0Zrc055SC9McWxzb25yVk0wczN5ZnJCSWtwU3ZCejRCRGcwTkRiQllMUFZxMXF4WjZDWWd0Mk5kbjVsYlNrb0t4NDRkQTNLYWptemV2TmxtTGVpdC9oaFlUMUNXTEZtaW5TaFo5ZTdkbTJlZmZWWjdqdXZYcjdOanh3N3Q1T2JtTFIwcVZLaGdzL1VCNUNSMWRldldaZGFzV2J6MzNudUVoWVZwYTRDdDY1MXlUOTNyM2JzM1pjcVVZZlBtemRyVjhrY2VlWVF2dnZnQ0R3OFAxcTVkeThxVksyMnVwTGRvMFlKdDI3WVJHeHZMeFlzWHFWYXRHbWZQbnRXcWdvV3Ava0JPYzQrVWxCUUNBd1BwMzc4L1FVRkIydXRVcmx3NTdlVDNibXcxMUx4NWN3NGNPSUNxcXAyQjJ5YkF3Y0hCRFlHYS92Nyt4ZExsOUVGcC9IT3psMTkrdWNBLzQrelpzL085YjgrZVBWcm44MDZkT2hYcUJON1gxNWN2di93U3NGOVJlL2ZkZDdXWkd6cWRqc3VYTDlPelowOUtseTdOekprekNRZ0lJRFUxVmVzaysvampqeE1aR2NrTC84ZmVtWWZIZExaLy9ITW1leEFTalFoRktxMFV0U1ZTV2x1SWF1MmxzUlZSYStuN1ZtMnBwUXVwblNwcWF4Q0NxRnBhcEJSOUxTSDJHSW1RRmsxb0lxRklRaExaWnBJNXZ6K201M1RHekdRVGxmak41N3BjbDh5Y2VjNlptVFBuUE4vbnZ1L3ZQWGd3V1ZsWkRCa3lwTXdXWGRxM2I4L0NoUXVsYklQL1VNeHNnNHFFdDdlM1MwRkJ3UXN1TGk0bEZqOEtoVUxPdkpHdW4xTDlkMzUrdnJ5d1kydHJhL0NkRkJRVW9GS3BESzY3am82T0xGaXdnRU9IRGpGKy9IajV1dWZoNGNIQWdRUDEwazdyMUtranR3VGFzV01IQXdjT05KcHhJZ2dDQXdZTTRPelpzM1RyMWswV3BrMmJOalZvaDFlWUNaYXVzWlBFL2Z2MzVXdDlXbHFhWG1xKzdrS1c3cGlQNzhQVS9vckMzZDJkdExRMHJLeXNYZ05NTjlJdEhyWmd2TDJkbVlxUGxaVVZPVGs1S0JTS0tScU5wak5RL0p2QlArd3Y2K015QThDUHovb0F6SmlwU0ZSNEFhelJhSHJEazBma0tsV3F4QysvL0VLbFNwVll2WG8xMjdkdk4zb1REd3NMa3ljcW9hR2hQSHo0a096czdHTFZmdWthc0R5T282T2pIR2tGdUhIakJudjM3Z1cwYVdyRnJmbkp5OHZqOTk5L1J4UkZPbmJzeUxKbHl3RGtpS0Z1WkZjeVRmcjExMS9sQ0c2bFNwWGtsRnNwSXEwYm5mUHg4Y0hCd1lHTWpBeldyMTlQWUdDZzdEeXNVQ2p3OXZZMmVseWlLSktRa0VCa1pLVGMweEMwMFc0bkp5ZVdMMTlPUmthR2JBNENXc01iU2NBL0RRSGNybDA3cVIvc3U4Qm5SVzF2WVdIUlZSUkYyYm40U2FuSXhqOGhJU0Y2MytQampCZ3hRbDdRTVlYMG5Tb1VDbEpTVWtvMGdkZU5GaG83TjZRRmluWHIxdEc3ZDI4dVg3Nk1JQWlrcDZmenlTZWZNSDc4ZUwxcnhvQUJBOWkrZlR0WldWbFVxbFNwV0wvbjRsS3paazBhTkdqQTlldlhYWnMzYjk0ME9qbzZ1c3dHTHllSW90Z0UvdWtWV2x4ZWYvMTFnd3diQ1kxR3c5U3BVemw2OUNpQ0lQRE9PKy9nN2UxTmx5NWRDcjBlcEtXbE1YTGtTTDBNZ0dyVnFqRjY5R2pTMDlPWk4yOGVhclVhZTN0N3NyT3pTVTFOcFYrL2ZtemR1cFc3ZCs4eWYvNThaczZjYVhRZkF3WU1ZTUNBQVFCNmtkbkhNV2FDVlJqRGhnM2p6ei8vbEZzc09UczdVNjFhTmFwVXFhSm55QllSRVdGUTd4NFpHY25ldlh0TDNjL2EzZDJkeU1oSUJFRW9Dd0djQ1ZUTnpzNStJbzhFTStVVGFmSG00Y09IUDhmRnhlM3ExNi9mZitMaTR0b0NmUlVLUlY5UkZBMXJGQjdqNHNXTDVoUm9NMmJNUEhNcXZBQVdSYkd6SUFpMGJkdjJpY1pSS0JSeWxOVFU1T3JodzRkczJMQUIwTFpkeU16TTVPSERoeXhhdEFnSEJ3Y0R4MGxkTkJxTkxFUm16NTVOdDI3ZEFIajc3YmRKU1VtaGF0V3FPRGs1VWJWcVZkTFQwd2tORGVYU3BVdEF5U0p1NTgrZlI2VlNZVzl2VDkyNmRlVVVVY2t4V0JMQU5XclVvRzdkdWx5NGNJR2ZmdnBKRnNCRkliV1BDQWtKNFpkZmZxRlhyMTdzM3IwYjBCcittSnFFblRsenhxaTRtang1TXUrOTl4NVdWbFpzM0xpUnRXdlh5aW1DQnc4ZUxIRTdsWkpRdjM1OVhGMWR1WFBuVGlNdkx5OVhwVkpaYUhHcktJck53TEQ5VUdtcGFNWS91bVJsWlpsTUg0YVNwNnhiV1ZtaFVxbHdkSFFzZENJdjFRTVhaL3hqeDQ3eDNYZmZzV1hMRmlaTW1FQlFVQkNmZi80NTkrN2RZOG1TSmJKUm1JV0ZCYTFhdGVMcTFhdDRlWG54eWl1dmxIa0s1MnV2dmNiMTY5ZXhzTEJvQmp4M0FyaWdvS0NKSUFnbFNuOEcweGt6MmRuWnpKNDltNk5IandMYWxpK0hEaDFpejU0OWJOaXdnWTgvL3Rqa1FwU1RreFBUcDAvbnYvLzlMdzRPRHZqNStWRzllblcyYnQwcTkxenQyN2N2N2RxMVkrTEVpV1JuWitQazVJUy92ei9Cd2NIczI3ZVBlL2Z1OGZubm41ZEpwa2R4Y0hCd2tETXc4dlB6aVkrUEp6WTJsaXRYcnNnWklLYnc5dmJteFJkZkxIWEdnclJvb2RGb3l1TENsczYvS0lCVFVsSndjbko2S2d1a3BVV2owWEQ1OG1YWkFQQnhidHk0UWMyYU5aOXFEL0tuZ1VxbGtqeE84aVF6djUwN2R4YWdiU1Y0SEpqbzVlWGxMWXFpbnlBSTc0bWkrTkl6UEZ3elpzeVlLWlFLTDRENXUrN3NjWk9vc2thdFZqTmp4Z3pTMDlOUktCUk1uejZkS2xXcXlQMzJ2dnp5UzZwVnEyYXlibEEzOVZoM29pS3Q3a3VUaFlZTkczTDI3RmtPSHo0TWFGc2Z0R3pac3RqSGVlellNVUFicVQxLy9qeWdUU2Q4WEFCWHFWS0Z0OTkrbXdzWExuRHAwaVgrK3V1dklrMVgxcTlmVDc5Ky9SZzJiQmg3OXV6aDRjT0hmUExKSjdKUTY5dTNyOG5YdG03ZEdtZG5aKzdmdnk4YlBnRzgrKzY3OHVjeGN1UklybDI3SmtlVXYvMzJXem5LV0J4enBwSWlDQUllSGg3Y3VYTUhVUlNiQWtXNU96V0JrdFU0R3FNaUdmK1lRc3FPY0hOejAwdWRmdSs5OXdEVDdaUk1JV1VaUEhqd2dBY1BpaTVETE02RTE5SFJrZHExYTVPY25NemN1WE5wMjdZdHExZXZadjc4K1NpVlNsNTQ0UVVlUG55SXU3czdkbloyWmVxWStqaGxMRExLSFlJZ05JWW4vMjNrNWVYeDg4OC9zMjdkT3RuUXo4L1BqdzgvL0JBYkd4dTVEK3FFQ1JObzJiSWxBUUVCQnVVaG9EMzN2Lzc2YTY1Y3VVSllXSmhjaSs3cTZrcEFRQUFkT25RZ0xDeE0zcjZnb0lBeFk4WVFIUjJOVXFuay9QbnorUG41TVhEZ1FNYU5HMWZzbEY0cGl5RXJLNHVJQ09QQlZMVmFUWFoyTnQyN2QwY1FCTkxTMHRpMGFSTkpTVWtrSmlhU21KaW9WeWM4Wk1pUUl2ZDcrUEJoVnE5ZVRmdjI3Wmt3WVVLSnNrYWtjMVA2RHArUURORGU3M1RiREQwcEJ3OGVaTk9tVGRqWTJCQVNFaUkvdm1USkVwUktKVDQrUGd3ZlByekUyVEtabVprc1dMQ0EvL3puUC9KQ3c1a3paMGhKU2NIR3hvWXVYYnFVYUx6azVHU21UNTlPWEZ3Y3UzZnZOdm9aQkFVRmNmcjBhZHExYThlWU1XTndjM01yOXZnaElTRUVCUVhoNHVJaUcyWHFzbkRoUWhvM2JrenIxcTBMYlJsVkduUXlFVEpNYktKUktwWG5nSFBBcHkxYnRteXUwV2plUStzTS9XcVpIb3daTTJiTVBDRVZXZ0EzYmRxMGhpQUlMaTR1TGsvVTRMMG9jbk56bVQ1OXVseEhPV3pZTUxsdHo1SWxTL2p3d3c5UnE5Vk1tVEtGNE9CZ0dqUm9ZRERHL2Z2MzVmL3J0aC9LemMzVmU2eEZpeGFjUGF2dHlxTlFLSmc0Y1dLSmp0WFoyWmtYWDN5Ujl1M2J5NDZpclZ1M2xpZHdraEN2VXFVS0hUdDJKRFkybG43OStoVTVXUWtORFdYTm1qVW9sVXBXclZwRlFFQUFuMzMybVN4KzNkemNDazFEVnlnVXZQdnV1emc3TzlPMGFWTUdEaHhvc00zZHUzYzVjZUlFb0JWWUtwVktydi9UaldpV0plN3U3b1NIaHlNSVFoTUtNU2g2K2VXWGJRQVBhMnRybzRLMEpGUWs0eDlUU050Ylcxc2JuY0NWTkNJajFmOE9HemFNWHIxNm1keHU0OGFON051M3o2U1RyaTdObXpkbisvYnRMRjI2bEI5Ly9KR1RKMC95NE1FRDFxOWZ6NDgvL2toMGREUnhjWEZsMGpxdEtIUkV4bk1wZ0FGbm9GU1Q3cHljSEM1Y3VFQjRlRGhIamh5UkYra3FWYXJFcEVtVDVEcnRtVE5uNHVmbng5eTVjN2wyN1JvWExsemcvZmZmWitqUW9YejQ0WWZ5TmU3T25Udk1taldMaXhjdnl1ZUpuWjBkZ3djUHBtblRwb1NIaC9Qenp6L0wxM05YVjFlNTVuajU4dVZNblRxVlU2ZE9vVmFyY1hGeDBSTy84Zkh4L1BEREQzcHB5YnI5cXFYclZYSnlzdEVXZWJwMDdkb1ZDd3NMN096cytQNzc3dzNPNmFwVnE5S2lSUXM5Z1I4WEYyZGdOS2pSYUlpSWlFQ2xVaEVSRVdGZ3pGZ1VPdlhMVDZ5WVJGRk1Gd1JCejVDdkxGQ3BWRnkvZmwydjFscWowWEQrL0hrZVBueklpUk1ubURKbFNvbkhYYlpzR1FjUEh1VHc0Y1AwNk5HREdUTm1zSDM3ZGlJaUlxaGR1N1lzZ0ZVcUZhdFhyOGJSMFpGaHc0YVpITS9SMFpHa3BDVHk4dklJQ2dyaXl5Ky9OTmptdDk5K0l6czdteXRYcnBSWXNOdmEycUpTcVl3dXlPVG41N05ueng1MjdOaEI1ODZkV2Jod1lZbkdMZ3FkN3pTOXNPMytScnh3NFVJVUVBVjg3dW5wMlZBVXhmY1VDc1Y3WlhwUVpzeVlNVk5LS3JRQXRyQ3dLSk9JbkNta3V0WHAwNmZMeGxjK1BqNTg5TkZIOGpiTm1qVmp4b3daQkFZR2twMmR6WVFKRTlpeVpRdlZxMWZYR3lzdUxrNyt2N1RTbko2ZUxrOTZqUFhrN2RTcEV3MGJOdVRxMWF1Y1BuMmFEejc0b0VoaE1XN2NPTWFPSGN1bVRadElTMHNEdEVaVEVyb1JZRWRIUjc3NDRvc2lQNGRidDI2eGZQbHlRQ3ZZOC9MeWFOdTJyVndMRE5ySmFsWldWcUZwYjFLRUxUNCszdWp6aXhZdGttdnpnb09EbVRObkR0OSsreTFkdTNibDd0MjdxRlFxSGoxNlpHQTQ4eVJJNTg3ZkVXQ1RWS2xTNVZYQTRxV1hYaXFUZEx1S1l2eGpDbU5PdHJvVTFnN01HRktFUHpRMHRORGFTV20vaGRVTFg3dDJEWDkvZjcwV1VKTFoxbzBiTjJUVE9zbHRQU3dzakY5Ly9WVnZqTnpjWE9yV3JjdldyVnRMOUQ1TW9WTWIrN3dLNEZLNS81NDZkWXFwVTZmcUdVTlpXbHJTdTNkdnhvd1pZeUNvR3pkdVRHaG9LTjkvL3oyclZxMUNwVklSRWhKQ2d3WU41QklVVjFkWFhuenhSUzVjdUNDWGJJd2NPUkluSnlkU1VsS1lOR21TZkI1Sjdka2s3T3pzV0xac0dldlhyOGZhMnRwZ29hNU9uVHI4NzMvLzB4UHBYbDVlOHZNcWxhcFFKM1ZSRk1uTnpkWDdmZGpaMmZIU1N5OXg2OVl0WG4vOWRkNTQ0dzI4dmIycFg3OCtnaUNRblozTnZIbnpVS2xVREI4KzNFRDg2UFpMNzkyN2Q0bFRhM1crczZJdDRJdEFFSVFNb013RnNQU2VkZDk3VkZTVTdCSHh3UWNmbE5oNGE5KytmWElVMWRYVkZYOS9meXdzTFBTeWFqUWFEVWVQSG1YMTZ0VWtKQ1JnYlcyTmo0K1B5WlpYOXZiMjlPL2ZuM1hyMXJGdjN6NUdqQmlodDJCNjkrNWRidCsrRFdnemI0cEtXMSsxYWhWNzl1ekIxdFlXaFVJaGY2NkppWW15Y1dCZVhoNzE2dFZqN05peDhuV3hPRmtESlVVbmk2M0VxOUVYTDE3OEhaano5ejh6WnN5WWVlWlVhQUVzQ0VKVEtMbnhTbUVrSlNYSnFXdHhjWEVzV2JKRTdyZmJzV05INXMrZmJ5Q0FldlhxUlV4TURMdDM3OGJWMWRYbzVGOUthYTFVcVJJYk4yNGtLeXRMcjUrcWs1TVR1M2Z2Smlnb1NIN3MvUG56UEhqd2dLU2tKRmF0V3NVdnYvekNkOTk5VjJTVTVjOC8vNVRyR3owOFBQVGFjVWlDdFRqMVdWSlVUcHFjdnZiYWE2eGN1WkpIang0eGFkSWt2YWhzYkd3c1E0WU1ZY2FNR2FWcUh4TWNIQ3c3bjQ0Y09aSUdEUm9RRWhLQ1FxSGdsVmRlSVRZMmxoMDdkckI1ODJabXpweFpaclhCT3VkT29RSllpdHlWeGJsVzBZeC9qQ0dkNDhiYXZVRHhKOERYcmwzajVzMmI4c1JOZHpKZkdJbUppZXphdFV0dXJmVTQrZm41WkdabTZyMGZoVUpCWGw0ZWVYbDVldEcyN094c09STUQvbkdWTGs2VXViZzRPanBLOWYydXI3Lytldlh6NTgrbmx0bmc1WU5TQ2VBMmJkcnczWGZmTVc3Y09LcFZxMGFQSGoxNDc3MzNDcjNHS1JRS2hnd1pRcnQyN1pnK2ZicWUrSldZUG4wNkw3NzRJdDI2ZGRQTGJubmhoUmRvMDZZTjE2NWR3OGZIaC9mZmY5K2d6bGVoVUpqc0QyMXRiVTJIRGgwNGUvWXNYbDVlREI0OEdFZEhSL241eno3N2pNOCtLOUpQejREUFB2c01kM2QzbzVsTTl2YjJ6Smt6aDFXclZuSHIxaTJqaXo5MmRuYTBiOSsrMkNaMnVwU2xBQlpGOFlGa052Y2tMRisrbkowN2QySmxaU1ZmQzBHL1psd3E2N0N5c3NMZDNWMnZ0YUJVSXBLZG5VM2J0bTBOcm10UlVWRnlLWWpVdmtvNjU2U3NuSHYzN3RHN2QyOVpzSUsyUkNraEljRkFBRXRPM1RZMk52ajYrckp1M1RxcVZxM0s5ZXZYc2JlM2x4Y3NKYzhGQndjSHZmUnFTY2lxVkNxOThoR1ZTaVV2Wk91aVZxdEpTa3FTLzNaMmRwYnZuMjV1Ym1YbVU2R0x6djMrWVprUGJzYU1HVFAvTWhWYUFGTkdOWmtTbHk5Zlp1TEVpWElOb2lpS25EcDFDdEFLeHZIanh4dWtyRW9FQkFSUXZYcDErdmZ2VDFKU0V2YjI5dktOTERjM1Z6WnphZFdxRmRXclYrZkhILzl4cks5WnN5YWJObTJTSTErMWF0VWlKU1dGakl3TXBrK2ZMa2NZRWhJU2lweGdKaWNuODhrbm41Q2RuWTBnQ0V5Wk1vVVRKMDRRRVJGQlZsYVdmQU11S29xcTBXamtGRUdBUm8wYXNXTEZDbzRjT2NLeVpjdmtDYzY0Y2VOSVRFeGsvLzc5SkNVbDhkRkhIOUcwYVZPNmQrOU9odzRkY0haMmxzZkl6ODgzbUlqazUrZXpkT2xTUWtOREFXMUVmZWpRb2NBL2FiUnZ2dmttc2JHeGN1L2dUejc1aFAzNzk1ZEpqVm05ZXZXazZHQWpMeTh2SzZWU2FTcDBXV1lDK0hrdy9wRUVvNmwyTDhZbWJjYjQvdnZ2MmJkdkg3YTJ0dmo1K1JFYUdrcmR1blg1NFljZkdENThPTmV1WGFONjllcXNYNytlM2J0MzQrdnJ5N1ZyMTVnM2J4N3o1OC9IMXRiV3dNRHQ1WmRmNXZqeDQ5aloyUm4wRjg3SXlHRGh3b1VjUEhnUWhVS0JoWVVGTGk0dWpCNDltbTdkdXNubm5FcWxLblZiR1dNSWdvQzd1N3VVbHRzRUNDK3p3Y3NCZ2lBNGlLSllLdk93MTE1N2pSOS8vQkZuWitjU3BlTFhxMWVQa0pBUW85a0lscGFXREI4KzNPanJGaTllYkhCZWxJU1NMQlFWRjFPR1NSSyt2cjc0K3ZxVzZUNGxySzJ0cFd0ZzVYNzkrbG44Yld4VUtnUkJ1QTdhUmRnblBhYWNuQnlxVmF0bTlKekl5TWlRc3piVWFuV2g5ZnRuenB6Uml3NmZPM2VPS1ZPbXlML3ZGMTU0Z1dyVnFuSDU4bVdVU2lVeE1UR0FObHNxTXpNVGEydHJldlRvd2NDQkE2bFhyNTdST1VCZ1lLRHN1U0dSbHBaR1FFQ0EvSGVYTGwzMFNucU1MUncyYk5oUXZoZUNkbkc5ZmZ2Mk9EczdZMk5qdzRFREIxaXhZZ1gxNjlkbjVjcVY1T2ZuazVxYUtudVVnSFp4OFBHeEJVSGc0TUdEcFhZS2gzKytVMUVVcjVWNkVETm16SmdwSjFSMEFld0tGR25lVkJ6T25UdkhoQWtUVUtsVVZLbFNoZm56NTNQejVrMVdyRmlCU3FVaU16T1RQbjM2WUdWbGhaT1RFL2IyOWxoYVdpS0tJdm41K1dSblo1T2Vuczc2OWV0eGNuTGl3SUVEOHRocjE2NlZSWFgzN3QycFY2OGVodzRkb2xhdFdxU21wbkx6NWsxWi9MN3l5aXNzWDc1Y3Z0RkZSa1p5OGVKRitUbmRlak1KYVFKNDlPaFJObS9lTElzUGYzOS9QRDA5U1V4TUpDQWdRSTVvQ1lKQWh3NGRDdjA4MXF4WlExUlVGQURWcTFlblU2ZE9qQmd4Z3BzM2J3SmFjVHArL0hpR0RoMktLSXJVcTFkUGRuQ09pWWtoSmlhRzRPQmdnb09ENVpUdnBLUWsrdlhycHpjWkdUbHlKRGR1M0FDMGJzZGZmLzIxd2VTMFo4K2VCQWNIeThmL3hodHZsSm5CaXJXMXRaUWFhYVZXcXgyQmU4YTJFMFh4UlVFUVNseXpWUndxb3ZGUFFFQ0EzdVN1TktTa3BNaVRXS25PRTdSUkZCc2JHK2JQbjgrQUFRT3d0TFRrMXExYmhJV0ZzWG56WnJwMjdZcXZyeTlIamh4aHpwdzV1TGk0NkxYZnNyQ3dNSWlrcGFTa0VCWVdSbWhvS09ucDZWaFpXVEZ5NUVnMmJOaEFVbElTTTJmT1pPUEdqWXdiTjQ3T25UdGpiVzFkNXIxTWE5V3FKUW5nSnlzaUw0ZG9OSnFxZ2lDVTJvdEI2bWxlVWtyelBUMkorSVduMDVMdFdTSUlBcFVxVlNJek01TS8vdmlqQ2s4VzRZc0IwMlV1eFVVcVhUQ1Z6cjFqeHc1eWMzTVJCRUZQMUdWbVpxTFJhTEMxdFVVUUJMM01EbEVVQ1EwTlpjV0tGWHBaSnBtWm1YVHAwc1VnYW0xdmI4L0lrU041OTkxMzVSS2xDUk1tMEtSSkUvcjI3YXNYK1M4T3FhbXBsTFFEbXF1cksvMzc5OGZhMmhvckt5djVYdi9ubjMvU3YzOS9XY1RQbXpkUHZuZG9OQnFEeFRzUEQ0OG5FcitnVjhZVjgwUURtVEZqeGt3NW9LSUxZQWNvZWRxZE1abzJiY3FiYjc1SlJFUUVpeGN2eHR2Ym16ZmVlSU4yN2RxeGZ2MTZ3c1BEZWZUb0VXcTFXaFlXcG1qZnZyMjhTbnp0MmpXMmJOa0NhRzlDSFRwMFFCQUVmdnJwSnc0ZVBLaVhMdGVqUncrbVRadUduWjBkL3Y3K2Ntc2M2V1p0S3ZvbjNld2FObXlJdDdjM0lTRWh0RzdkbXYvODV6OEExSzFibC9idDIzUC8vbjA4UFQzeDlmVXRNa1ZxNk5DaEhEbHlSRTZQRFFvS2tzV3ZvNk1qZ1lHQmNocXlJQWlNSERrU1gxOWZGaTFheExsejU3QzF0V1hWcWxWNkxUemMzTnlvV2JPbW5GTDI1cHR2NHVycXlvMGJOM0IwZEdURmloVkdJOU8xYTllbVc3ZHU3TnUzRHdzTEMvNzczLzhXZXV3bHBWS2xTcVNrcEdCcGFlbUFDUUVzQ0VKVm9Nek0xaXFTOFErVXpJWDcwYU5IckZ1M0RwVktKV2RRR0l2aVNJdExGaFlXK1B2N3MyUEhEa0RiSm1UUW9FR0FOcnBqYlczTjBxVkw1WHEvVjE1NWhmNzkrNU9ZbU1nZmYvekI0c1dMK2VHSEgvU0VTVnBhR3Rldlh5Y21Kb2F6Wjg5eStmSmwrWE54ZDNkbjFxeFpOR3JVaUY2OWVyRjY5V3IyNzkvUG4zLyt5ZFNwVTJuY3VER1RKMDh1TWlwWFVuVE9uU2RPTlMxdkNJTGdBS1lGaTVueWpiMjlQWm1abWRKMTdra0U4R1Y0Y2dFc1lXeXhJaXNyUzY3TnIxKy9QcDk5OXBuOFcrM1VxUlBwNmVuTW1ER0Q3dDI3bzlGbzVPdENZbUlpR3pac29LQ2dnRFp0MnZEZ3dRTisrKzAzN08zdDhmWDFaZXZXclRSdDJwVE16RXh1M0xpQnE2c3JIM3p3Z2J6Zi9QeDhybDI3UmtSRUJFcWxrdFdyVjh2UHpabzFDMEVRU0UxTlpjaVFJVmhiVzh1TGV4cU5SamJGVWlxVlZLcFVpYVZMbDFLalJnM0N3OE5adG13Wjl2YjJiTnEweVdUWmhYU1BsMHpUcE9PUkJQR2FOV3NBd3dqeXUrKyt5NjFidDR4R20wdUt0RkJ0WVdGeHVZaE56Wmd4WTZiY1U2RUZzQ0FJVlVWUkxKTkpsNTJkSFlzWEx5WXFLa3JQMUtST25Ub0VCZ2JLQmpvM2I5N2s3dDI3WkdSa2tKMmRqVnF0UnFQUklBZ0NnaUJnYVdsSng0NGQ1ZGQ3ZUhpd2RldFd2djc2YXo3KytHTTlJZkRPTysvdzRNRURObXpZd05TcFUrbmN1YlA4bkVLaFlPSENoV3pldkpsOSsvWlJ0V3BWbzg3SkFQMzY5VU1VUlZxMWFrVzdkdTFvM2JvMWpSbzEwcHM4NkxhcUtRNE9EZzU4ODgwM3hNYkc0dVhseGVyVnExbTBhQkYvL2ZVWE0yZk9OREQ1QXEzQVhiMTZOZUhoNFR4NDhNQm9hbnIzN3QxUnE5VjRlbnJ5eGh0dm9GQW9xRmV2SGkxYnRqUnBMQUx3NmFlZklnZ0NiZHEwS2ZPV1Y4V3NnU3N6QVZ6UmpIOEtDZ3IwSWlsRlVibHlaWktTa3VTYU5PbjRkTGw5KzdhY2F2aldXMi9oNHVKQ2t5Wk5zTFMwSkQ4L1g2L0hzSlRDRGRyMDV2NzkrMk5uWjhlaVJZdFlzV0lGTTJiTTBCTy9EeDQ4NE1NUFA1UW5iQkp1Ym00TUhUcVVuajE3eXI4TkZ4Y1hBZ01ER1RCZ0FBc1dMQ0EyTnBiWTJGaTJidDFhNWdLNExHc3R5eUg1Z0dWQlFZSEpNaEV6NVJlZGlHakozT3NlNCtMRml6YzhQVDJ6YjkyNlpXL0tyZmhKQ1E0T2x1dFI0K1BqNWQrcVNxV1NINWV5d25TdkMvWHExV1A5K3ZXc1c3ZU9XYk5tTVhyMGFFQXJKTWVNR2NQZ3dZT3BVYU1HOCtmUDU4YU5HOFRIeDlPNmRXdjVuaTI1NzROaHl6OHBJMG5YLzBQWFp5TTFOVlVXeEZsWldkeThlVk52bnVIczdHejBmbWxyYTh1dVhidW9YYnUyMGM5U285RXdiOTQ4ZHUvZURXZ1gzNk9pb25qMTFWZTVjK2VPZk8xODg4MDNpL2hVQzBjVVJUa0NMSXJpbFNjYXpJd1pNMmJLQVJWNnBpS0tZcGxGZ0VGN3M5UzlLVDMrM01zdnYydzA5YlFvR2pSb3dOcTFhNDArTjJqUUlIcjI3R2xVV0NrVUNqNzQ0QU85VldoalRKNDhXZS92c21ycjR1Ym1KcmU0c2JTMGxHdU1pc0xIeDhma2M4WnF0UVlQSGx6a21KVXFWV0xXckZuRjJuOUprYzRmS1lwbGdqSTcxeXFhOFU5V1ZwWXNZSXViOXRlMWExY3VYYnBFM2JwMWVlMjExd3hjU1d2VnFzWHUzYnVKajQrWDNhZDlmSHc0ZHV3WTkrL2ZsdzNZZExHMnRzYlYxVldla05hdFc1ZkZpeGNiYk9mbzZNaktsU3RsWitzT0hUclFwVXVYUW44WGpSbzFJaVFraEowN2R4SVdGc1pYWDMxVnJQZFpFb3A1bmxWSS9tNS9ZNXVWbFZXa3M2Mlo4b2ZVMXFtZ29PREozS3RBSTRyaUZZMUc4L3JObXpmTGZMSHl6cDA3ZlAvOTl3Q1NxWnk4a0phY25DeGZOMHd0cHJxN3U3Tmd3UUxnSDNOSGxVcEZwVXFWNU4vbm9FR0R1SFRwRXZIeDhRYUdsalkyTnZUbzBjTmtQYmF1UzcxdTFQWHhsT1RMbHkvajUrY25tMmVaS2dGUUtCUzgvLzc3cU5WcU9TMWNRaFJGK2ZnYU4yNk1wYVVsOXZiMmpCbzFDa0VRK1BUVFQzbnp6VGRKUzB0NzRzVzgxTlJVYVhFaFFhbFVQdWs1WXNhTUdUUFBuQW90Z0NtbDgyaDU0Mm4yTURaVE5DV0pBSmZWdVZhUmpIOGNIQnhreDlYaTBybHpaNzJNQmxNOGJpcG1iMjlmYUNaQWNYRnhjZUdubjM0cVVaMmVRcUZnd0lBQjlPL2Z2OFI5a1l2RDh4d0IvcnY5alV0WnR5bXJpR1JtWmxLNWN1VXlQNGZ5OHZLZXl1S0NScU9SQkhCQlRFeE1kbEhiRjRNWTRQWGZmLys5ekFXd3RiVTF2cjYrWEx4NGtWbXpaakZ1M0RqdTM3OVBYRnljSEtGODRZVVhpdFdQV2lycHVYUG5qbHh5SVNFSWdzRml0Nk9qbzE3YXN6RjBNMlVlRjcxdWJtNXlhMFhKMTBPSzBCWmxybWpLYkJDMEMrd2JOMjRrTFMyTi9mdjNBOXFzbm43OSt0Ry9mLzlDeHkwdXYvLyt1L1JmYy9xekdUTm1uZ3NxdWdDdURCZzFoakpqcHJoSTU0OUdveW1zTjFTWkw3WlVKT09maWtoSlRXb2tub2I0aGVlN0JoaEloOUwzZjkyelp3L1hybDJqUjQ4ZU5HN2MyT1IycTFldlp2ZnUzVGc3Tzh1UndNS0lqZ3djTnVFQUFDQUFTVVJCVkk3bXdJRUR0R3ZYamthTkdoa1Y1NnRYcjJiWHJsM1VyRm16V0dOcU5CcUdEQm1DS0lyMDdObVQ5OTkvWCsvNTc3NzdqbjM3OWxHM2JsM216Sm56eEFzNnNiR3hiTnEwaVRObnpoQWFHbG9tQzBTNjZJaTJETUF3OWFLRUNJSndHQmdWRVJHaFoyNVhGbFN2WHAwNWMrYnc2TkVqS2xldVRLMWF0Ymg5K3phSER4L20zajJ0ZmNQcnI3OWVyTEU4UER5NGRrMXJhS3hiY21HSzRuenVrcEZXL2ZyMTJibHpwMTRrZU5HaVJXUmxaVEY4K0hCdTM3NU5ZbUtpdk45WFhubkY2SGhmZnZrbGxwYVd1TGk0eU1aZUVocU5ocHljSEpLVGsxbTdkaTNqeG8yVEkvazJOalpsZWgyVFdrTUtndkMvTWh2VWpCa3pacDRoRlYwQTV3Q1Y4dkx5ek9ZclprcU5qc0ZUWWRHUEttQTIrVEZUZXFSelJ5cmRlTTU0SWdGOC92eDVEaDA2eEk0ZE8xaTJiQm50MnJXVHpRWXRMQ3c0ZXZRb1RabzBRUlJGMHRMUzVQckt5Wk1uNCtQamc2K3ZyOUhmNXI1OSs5aTllemU3ZHUxaXdvUUpEQjA2bEx5OFBDd3RMZVZGSVFjSEI5TFQwdzJpaGxMRTdmSEZKb1ZDd1kwYk4xQ3IxYko1blM2MnRyWThldlNJMzMvL3ZkU0xYTHJVcmwyYnExZXZrcDJkemNLRkM0dU1RcGFVUjQ4ZVNmOHRrOVJXS3l1ckEycTFXbjMyN0ZtcjB0WUIzNzkvSDlCR1owZU9IS25yUUF6OHM1alVwVXNYUWtKQ0NBc0xrNytMVHAwNkZXc2Ywbkc1dWJteFpNa1NDZ29LMkx4NU0zWHExS0YrL2ZweVRlNzQ4ZU5KVGs0MlNFRTJodFNiVjJyL3B4c1Jkbkp5b243OSt0U29VWU43OSs3eDNYZmZ5ZS9UbENsbGVubzYyZG5ac3JBMWhmUzdTMDVPQnJRK0NIZnYzaTJUYmdtaUtITGl4QWtBTkJyTjNpY2UwSXdaTTJiS0FSVmRBS2NEbGJLenM4M0N4RXlwMFptMEZ6WUJ6QVBzMVdxMTJlVEhUS25RU1dFc3ZxTll4U0VkOU1SVXNkRm9OSElQVlI4Zkg5bnR2a2VQSG5xdXVIMzc5cFdGaFpXVkZkZXVYU004UEp6dzhIQ1NrcElZTjI2YzNyZzVPVG44NzMvYWdGWG56cDNsL3VMejVzMlRIZVV0TEN4a0E2Z2JOMjdJMFRySjhHank1TWtHRVY1cC81SkR1YkhuUUZ1ald0enNwRC8rK0lQUm8wZGpaMmVIcGFXbFFhc2xTZHlkTzNlT1hyMTY2VVgzUkZHa29LQUFsVXBGblRwMTJMQmhRN0gyS2FFanJzcEVBSjg3ZHk3RDA5UHpTRzV1N2p1UmtaRnl0NERpa3BDUXdFOC8vUVJvMzNkaHJZTjY5T2hCU0VpSXZGamk2T2hJMjdadGk3VWY2VE8wdHJiR3pjMk4yTmhZdWRUamswOCtrWVcwZEwwdlRrUlZhaDBvUll0MUJiQ2RuUjJDSU5DdFd6ZENRa0k0ZE9nUW9DM1hNSlVDUFdMRUNEcDA2TURjdVhQeDkvY25MeStQN2R1MzQrYm1ocCtmSHlFaEljeWFOWXZxMWFzamlxSzhmNENEQnc4eWJOaXdZbjBXaFhIMTZsVkpxRWRGUlVVbFBQR0Fac3lZTVZNT3FPZ05EVE9nOUZHSFo4R05HemZraHZKbGlVYWo0ZEtsUzRYdXQ2aFY1UCt2U09lUGhZVkZSaUdiVmJoenpVejVRdWZjS2V3OHE1Q0lvcGdFMm9oZFNUbDc5aXdQSGp5UWU0dExDd1ZTdmF2VTQvbm8wYVB5YXhRS2hleXFhMmxwYWJUVzhlZWZmK2JSbzBkWVcxc3plUEJndWU0U3RLTEh6czRPT3pzN1djUUtnaUEvWm1kblYyalpnQ1NLakcwalBWYVMwaHlOUmtObVppYjM3dDNqOXUzYkpDVWw2ZjJUM0kxQkcrWFRmUzQ1T1ptLy92cUx0TFEwUFdmNTRpSkZEVVZSVEM3eGkwMnpCNUFqaHlXaFhyMTZkT25TQlVFUWVPT05OL2ppaXkrWU5HbVMwVzFmZXVrbHZaVDVBUU1HRkN0U0M0YXQzWTRjT1FKb3o2M0dqUnR6OWVyVlFyZC9ISTFHSTdlWms0NUorczByRkFyWjdPKzk5OTdUVytCNDU1MTNUSTdackZrejJlUnIyN1p0OGdKVFFrSUNTNVlzSVNVbGhkallXQm8wYUVCRVJJUmVpOFl0VzdiSXJlT2VCT2s3RkFSaHp4TVBac2FNR1RQbGhJb2V5aXAxMU9GWnNYTGxTazZmUHMyb1VhTVlQbng0bWRSbUppY25NMzM2ZE9MaTR0aTllN2ZSdEtlZ29DQk9uejVOdTNidEdETm1qT3p1WEJ4Q1FrSUlDZ3JDeGNXRlBYc003NEVMRnk2a2NlUEd0RzdkdWxqbUkrVU5hWklpaW1KaHdpUWRxSm1WbFZVaDM2UEViNy85UnYzNjllWEpXRm1RbXBwS2JtNnVnYlAwazVLYm0xdW14L21zS1dhbVFZVkVvVkJjRmtXeFZQMWZwWjZ1M2JwMW8wcVZLcnozM250TW56NGRLeXNyY25KeThQSHg0ZEtsU3p4OCtGQ09CdWJsNVJFV0ZnWm9vOGFQdDJYTHk4c2pKQ1FFZ0o0OWV4SWJHOHZYWDMvTks2KzhncisvUDE5KythVjg3ZDIxYXhmejU4L241WmRmWnR1MmJYcmptT3JMS2lGRkJZT0RnOW03ZHkrMnRyYXk2TGgvLzc2QnVkTDc3NzlQejU0OURjYXBYNzgrdi96eUMvYjI5bGhZV0xCOSszWldybHdwSDcrdUEvLzA2ZFBsRm1QQndjRTBiTmlRZ29JQzh2THlkTnNaRlJ1cFhaaENvU2d6Z3lOQkVNSkVVZnp1K1BIalRKMDYxU0NpWFJSVHBreGgyTEJoTkdqUUFFQ09sajdPN3QyN2RRMmFPSGJzR0g1K2ZzV3EvM2QzZDZkeTVjclVxVk9IeTVjdjg4TVBQd0JhbC81dDI3Wng3Tmd4bWpScFFrSkNBblhyMWkweW5UMHlNcExVMUZRRVFhQjE2OVlBOHJtZ2EzUlp1WEpsbkoyZFpiSDYybXV2bVJ3ek9qcGFOcllhT25Tb3ZDajB5aXV2MEtKRkM3WnYzMDV3Y0REdDJyV1RXeDIyYnQyYWUvZnVjZVBHRGFaTm04YTMzMzc3Uk8yb2poOC9Eb0FvaW1ZQmJNYU1tZWVHQ2kyQVJWSE1FQVNod2tRMmxVcWxmRFBadEdrVExpNHU5T3paazNmZWVRZDdlM3U5dWpRSnFRZHIxNjVkRFZMOEpCd2RIVWxLU2lJdkw0K2dvQ0MrL1BKTGcyMSsrKzAzc3JPenVYTGxpa0ZQMXFLd3RiWEZWQzFYZm40K2UvYnNZY2VPSFhUdTNKbUZDeGVXYU96eVFIRlNBUDl1ODFLaEZsdDArZW1ubjFpM2JoMzM3dDFqOWVyVnRHclZxa3pHM2JWckZ5dFhyaXkwMVZkcGlJaUlZUEhpeGN5ZVBidk0rL0UrSzU1bkFTd0lRb3dvaWdhOWw0dmkyTEZqbkQxN0ZtdHJhOGFPSFV0WVdCaTNiOS9tNDQ4L2xyZXBWS2tTalJzM0ppb3FTaDQvSVNGQkZnUEdqSlpXcmx6SjNidDNzYlMwWk5pd1lYTGY2NnlzTEg3NDRRZSsrT0lMRkFvRmxwYVdzbWo4NDQ4LzlGclhBQ3hidGt6K3JlemR1NWZnNEdDNXhoY2dORFNVdlh2M3lvN0N1anplenhxZ1dyVnFSajhIS3lzcnZZWEw0Y09IazV1YnkvcjE2L241NTUveDl2YW1lL2Z1NU9YbHllbmlRNFlNb1huejV2SnJTbHNHcE5QZnRjd0VzRktwdk5PaVJZdFQ5Ky9mYjNQOCtIRTZkdXhZb3RjN09qb1dLbUt6c3JMNDVwdHY1QVhacWxXcmtwbVp5YlZyMXhnd1lBQ1RKazNpcmJmZUtuU0JlZnIwNlZ5N2RvMGpSNDR3WnN3WVZDb1ZsU3RYcG0vZnZnUUVCQURhZGtYUy9yeTh2RWhOVFRWWWJBRnRHbnBRVUJBQUxWdTJwS0NnZ05UVVZFNmZQZzM4VXhOODZkSWxaczZjcVJlcG5UbHpKaGtaR2ZUcTFVdHZvU0F0TFkwWk0yYWcwV2lvVnEwYWd3Y1BsaGVMQkVGZzlPalJoSVdGa1pPVEk2ZnBXMXRiRXhBUVFHWm1KaU5HakNBeU1wSXhZOFl3ZCs3Y1VpMVFYcnAwU1RJS2k3dDQ4YUxaQWRxTUdUUFBEUlZhQUNzVWloUlJGRWxOVFgzV2gxSWt1Ym01ekowN0Y5RGVETmV2WDgrTEw3NEkvR1A0VVJpRnBkN2EyOXZUdjM5LzFxMWJ4NzU5K3hneFlvUThOc0RkdTNlNWZmczJBR1BHakNteWxjYXFWYXZZczJjUHRyYTJLQlFLZWQrSmlZbjA3dDBiVVJUSnk4dWpYcjE2akIwN1ZrNVpmTHpYYTBWQW85SHc0TUVEQUxGS2xTb1BDdG4waVV4K25qVWVIaDZ5UytySmt5ZkxUQUFuSnllVG1abUpVcW5rbDE5K29WdTNiazg4cGthallkdTJiU1FuSjdOczJUSTJidHhZQmtmNjdDbHJzNkh5aEVxbGlyVzB0QlRqNCtNRlVSU0xWUzk1Ky9adHZ2amlDMENiVXZ6Sko1L0lKa0plWGw1Y3YzNmR6TXhNOHZMeTZOR2pCMU9tVE9Ia3laT3NXYk9HQmcwYUVCd2N6TkdqUjJuWnNxVmVpNkR3OEhEWnpWbWhVREI1OG1UKytPTVBRT3VxR3hvYUNtalBNNVZLSmZlVDFlMDlyVktwY0hKeWt0T3ZRWHNObDlLRkpWSlNVa2hKU1FGZzgrYk4yTnJhRWhRVXhKRWpSL0R3OEdEZXZIbDZnbDczdXZ3NEdvMkdkOTU1eDJnUDdIbno1ckZzMlRJS0NncmtCYnV3c0RCKytlVVhlWnVBZ0FDNmRPbFM1T2YrT0RxTEZtVXFjQlFLeGRlaUtMYlp1SEVqUGo0K1QrUktMRVhpczdLeTJMWnRHOEhCd2RKMW0zcjE2ckY4K1hKaVkyTUpEQXdrTlRXVnp6NzdqQ1ZMbHVEajQwT1hMbDN3OXZZbVB6K2ZhZE9tRVI4Zno4T0hEL1hTeWdGcTFxeko0c1dMYWRTb0VZY09IZUxBZ1FOeXIvTFUxRlNDZ29MWXNHRUR2cjYrekpneFE2OGp3TnExYStVU3BLRkRoeElZR0NpblE0UFdsR3JTcEVueUFyaXRyUzBUSmt4ZzNicDFwS2FtTW52MmJFSkRRL0h6ODZOYnQyNDRPRGhRdFdwVit2WHJSMUJRRUI0ZUhucTloKzN0N1hGMGRLUm56NTdzM0xsVFBtY21UNTRzWjNkTm1US0ZSWXNXeVQySFY2OWVUWXNXTFVyMHVldGNlNyttREJ6Q3paZ3hZNmE4VUtFRnNDaUtzVUNKb3c3UGd2bno1NU9Ra0lBZ0NNeWVQVnR2SWpSdDJqU1RFZUQ4L0h4eWMzT050bUQ0NjYrL0FHMnRuSyt2TCt2V3JhTnExYXBjdjM0ZGUzdDdWQ29WZ2lCdzVzd1pRT3QycWp0QmtvU3NTcVhDd2VFZlkxcVZTa1ZhV3ByQi90UnF0VHhCQmEyUWwxTHgzTnpjVERwWmxtZVNrcElrQVI4WEhoNXUwcHhJb1ZDa2k2SllyZ1h3Z2dVTDVEcTJ3dGk1Y3ljSER4NDArbHh4Mjh0SWpCNDltbjM3OXBHV2xzYTMzMzVMeDQ0ZFMxVDdHQklTb2plSmw1REVZa3hNREg1K2ZpWlRLRGR1M0ZoaCtvRHJwTm8vZHdJNEppWW15OVBUTS83Um8wY3ZwNlNreUJHdnduQnhjWkhUbkxPenMrWDA2Y3FWS3pONzltdzVmWGorL1BtQU5rb3FDYUUvL3ZnRFgxOWZDZ29LbURsekpsMjdkbVhPbkRtQXRpK3FRcUdRQmE0a2ZqdDA2SUMzdHpkZVhsNTgvUEhIbkQxN0ZpY25KMmJObXNYNDhlTUI3U0xlc1dQSHVIbnpKbSsvL2JiZWVkZXhZMGRlZSswMWJHMXRHVGx5SkptWm1majcrOU8xYTFlaW82T3BVNmNPRGc0T2NrVDVoUmRld00zTlRlK2FrWitmeituVHAzbnp6VGNOUGcrRlFzR2pSNCtNMXBybTV1YnFHU29CQmdLdXBHbkdvQldXZjk4LzgvUHk4cTRXdFgxSlVDcVZZWjZlbnBkalkyT2JSRVpHRnJzOWtUR2t6eVFqSTRPdnYvNWFmcnhuejU1OCt1bW4yTnZiVTZkT0hlclVxVU5nWUNEeDhmR2twYVVSRXhQRDZOR2pnWDlxeFIvUHBLcGR1elo5Ky9abHdJQUI4cldyV3JWcURCbzBpRUdEQnFGVUt0bXdZUU5uejU1RnJWYWpWcXYxcmpsMzd0eVJJN010Vzdha1RaczI1T2ZuNnduZ3RMUTBXZnk2dTdzemYvNTgzTjNkYWRXcUZWT21UQ0UrUHA2Yk4yK3llZk5tZXZUb0FXaHJ5WWNQSDA2blRwMm9XYk1tM2JwMTQrSERoM0tQWDlDYVpKMDhlWkxidDI4emF0UW8vUHo4NUgwT0dEQ0F2THc4bGk5ZmpyKy9mNG5GYjF4Y0hCRVJFUWlDa0pTZW5oNVNvaGViTVdQR1REbW5RZ3RnSUFZb1ZkM1p2OG1HRFJ0a2Q4bkJnd2VqVUNqMDZodWxtMWxKQ1F3TWxOUGhKTkxTMHVUMExkQzJpWkFtWUJrWkdRWXBmZ0FOR3phVW95SUF2WHIxb24zNzlqZzdPMk5qWThPQkF3ZFlzV0lGOWV2WForWEtsZVRuNTVPYW1vcGFyWlpyMHhJVEV3M0dGZ1NCZ3djUDZvbnI4b2JPNGtsTVlkdUpvcGdHR0YwWUtDOUlMV0tLUXExV205ek8ySGQxNTg0ZDB0TFNzTEd4TWVxQTNiNTllL2JzMlVQdDJyWDUvZmZmRFhxdFNnNjFGaFlXY2syZmhLMnRiWkcvWDJQcHBhQ2RJRllVOFF2SUVTdUZRbEYrVDZJbjR6THdjbHhjWExFRXNEVEJGMFdSUjQ4ZXllN0ZBUUVCUm4wTTFHcTEvSDlSRkhWZHRmV29WYXNXRXlkT3hOWFZsZVRrWkpZdVhTcEhtRUVySmwxY1hIQnljaUl0TFUwV3Y2QVY1VzNhdEVHaFVNaENSS0pHalJweUhhZ2tOcDJjbkdqUW9BRUxGaXhnMGFKRmVIdDd5M1dmMG52UUxac1lOR2dRam82TzdOKy8zMmhKaVkyTkRYbDVlY3lhTll1ZVBYdFNVRkRBdUhIanFGU3BFbE9uVHVYbXpadE1talNKRHo3NGdGR2pSbUZoWVlHWGx4ZEFzYzJmZEVsT1RwYUU5ZlhZMkZqakgyanAwUUJ6Z08wYk4yNThJZ0ZzYTJ0TGd3WU5zTEN3b0VtVEprUkVSREJ0MmpRRHgrZkdqUnZ6d3c4L2NPalFJWGJ1M01tOGVmUDBhbmRmZi8xMXVuYnRTa0ZCQVUyYU5NSGIyOXRrRDE0Skx5OHZ2THk4aUk2T1pzV0tGVXljT0ZIdmVWZFhWM2JzMk1FWFgzekJaNTk5QmtDclZxMllQbjA2TDcvOE1vMGJOeVl1TG80eFk4Ynd3UWNmTUd6WU1QazZXcmR1WGJadTNjb1BQL3pBbGkxYkdEdDJyRjY5TVB6aktEMXQyalJzYkd6dzl2YVdoYnF6c3pNTEZ5N2t3b1VMK1B2N0d4eTd2Nzgvcjc3NmFxaytleW42cTlGb0ZzWEZ4Ulh1QUdiR2pCa3pGWXdLTFlCRlVZd1JCS0ZjUjRCVFUxTlp2MzQ5b0YwZDd0Ky9QLzM3OThmQndZRng0OGJSbzBlUFVxM2NsMlQvaGJXUk1JYXJxeXY5Ky9mSDJ0b2FLeXNyOHZQekFmanp6ei9wMzcrL1BQR2NOMitlblA0blJWdDA4ZkR3S05maUYvNVpQQkVFb1ZBQkxBakNiNldwY2Z3M2tTWlY3dTd1QkFjSGwraTFLMWV1Wk5ldVhVWW41ZnYzNzJmTm1qVkZqaEVkSFMxSFc0emg1ZVZsVUNjc2xTODBhTkNBYmR1MklZb2lVNlpNSVR3OG5JQ0FBQVlPSEdnd2psS3BaTXlZTWJMeFQxRXAvZVVGNmR6Sno4Ly83UmtmeWxOQkVJVFRvaWoyT1hQbWpOR0ZObVA0Ky91VG5wNHVsMDkwN3R6WlFIZ0dCQVRRdTNkdmpoOC9MZ3NNWjJkbm1qUnB3cFFwVTZoU3BZcUJXZFg3NzcvUG8wZVBXTHg0TVFBREJ3NmtYcjE2cU5WcVB2LzhjNDRmUDQ2UGp3OXhjWEY0ZTN1emUvZHVRR3RHNWVmblp5QnlDaU12TDQvZmYvOGRVUlRwMkxFank1WXRBLzRSTHJxOWdxVkZxbDkvL2RYZ2ZZSitxeDJOUnNPc1diTlFLcFdBZGlFcEt5c0xsVXJGMnJWck9YUG1qSjduUW1udUkyZlBucFdPNjNTSlgxd00zTjNkZjR5UGo3OTYvdno1VjJOaVltamF0R21weG5ubm5YZGt0MlJSRkprd1lZTEozNzFDb2FCcjE2NTA3ZHJWNlBOU3BrQkphZDY4dWNucmFzMmFOVm0zYnAzOHQ2MnRyVjQwdG1IRGh1emZ2OS9vL2RES3lvcWhRNGN5YU5BZ28rbnZFbSs5OVpiUnh4czFha1NqUm8xTXZxNDA0amN4TVZGeVdiOW5hMnU3dnNRRG1ERmp4a3c1cDBJTDRLaW9xRVJQVDgrTXBLUWtCMU1tVGMrYTZ0V3JFeGdZU0ZCUUVJc1hMMmJod29WeU90dVJJMGRJVDArblpzMmFXRmxabVRUczBHZzA1T2ZuazVPVFE2ZE9uV1N6azFtelppRUlBcW1wcVF3Wk1nUnJhMnU1TlloR281Rk5zWlJLSlpVcVZXTHAwcVhVcUZHRDhQQndsaTFiaHIyOVBaczJiVExwZENvSldnc0xDM25GT1Q4L1h4YkVraWg2UElMODdydnZjdXZXcldKUGdwOGxraWdweWdCR2VyNDhDMkRwZTdHd3NPRE9uVHRNbkRnUk96czdrNUVoS1lxV2s1TWoxNWNWMWVxanJKR2lmdGV2WDVmUEYrbThXN0prQ2N1WEx6ZDRqZTVDeTltelorblFvY08vY0tSUGhrcWxrc29IY2hzMGFCQmZXTXV5aWtwQlFjRmVoVUt4K1BqeDQweWNPTEZZTlo4UEh6N2s0NDgvNXZidDI3aTR1REJpeEFndVhyeW9aNEJVcVZJbHJLMnQ5V3JCNzkrL3o5R2pSN2w3OXk3cjE2ODN1UGFucEtRd1k4WU03dDY5aTdXMU5RMGJObVQ3OXUwOGV2Uklqc2lHaDRmajVlWEZoQWtUWkFGY0d0Zng4K2ZQbzFLcHNMZTNwMjdkdXZKdlNHcUZJd25nR2pWcVVMZHVYUzVjdU1CUFAvMWtWQUJMNU9ibUVoQVFJSmVZZlBqaGg0d1pNd2FOUnNPR0RSc0lDZ3JpOHVYTFJuc1Vsd1NweFkyRmhjWHVKeHJJQkR0Mzdpenc5UFNjQTRUT21qV0wwTkRRVXB0MVNRaUNVR0VXdlhRcGFqRzR2UFNYejgvUDU0c3Z2a0NqMFNBSXdxSXpaODZVdkxlV0dUTm16SlJ6eXNjVnQvU0lvaWhlMW1nMGJlTGo0Mm5Zc09HelBoNmp2UFhXVzdScDA0YkxseS9MdFpkdDJyUmgyYkpsK1BqNGxNaFoyTlBUVTU1QVNDbDJ1cW1CVmFwVWtmK2ZtcG9xQytLc3JDeHUzcndwcDh1Qk5vcFN2MzU5ZzMzWTJ0cXlhOWN1YXRldWJYUlJRYVBSTUcvZVBIblMyTDU5ZTZLaW9uajExVmU1YytjT3QyN2RBakJhNTFiZWtPb0RpNG9BNStmblg3RzB0Q3pYNmZhUDF4cEtOZUxGNGVXWFg4Ykh4NGVxVmFzYVBOZXZYeis2ZCsrT3JhMHRGaFlXQ0lKQVNFZ0lJU0VodUxpNHNIMzc5a0xIbGxLZ2pVVTNCRUhBMXRZV0t5c3Jjbk56VWFsVUtCUUt2Zk1ZdENMaTd3a1pEZzRPY20xOGFkSStud1UzYjk2VUZwcCsyN2x6WjhsNzFWUUFvcU9qLy9EeThvcE5Ta3BxZlBQbVRhUFhsc2VaTm0wYXYvMm1EWWpmdlh0WEZuU3paczNTMjI3ejVzMnlXN0dFSUFqRXhzYXljT0ZDMlV4TFl2cjA2WExmWDVWS0pVZU9odzRkeXBvMWEvanFxNi9ZdDI4ZjZlbnBlcjFTU3lQT2poMDdCbWpiTVVrbEtYWjJkZ1lDdUVxVktyejk5dHRjdUhDQlM1Y3U4ZGRmZjFHelprMmpZeTVZc0VEdjc0MGJOK290QUVpTGxqVnExQ2gxcjlmczdHd2lJeU1CSGxXdVhQbG9VZHVYbG9zWEwyN3o5UFFjblpDUTBHSHg0c1hNbkRuemFlM0tUQm13WnMwYXJseTVBbkE1TnpkM3hiTStIak5tekpoNUdsUjBBWXhDb1RncGltS2JNMmZPbEZzQkRGcEJFaGdZQ0dnbldUTm16RUFRQkhrMSsvRUljSHA2dXJ5dHBhVWxhclhhd0FSRmQyelFUdlIwbzY2UHB5UkxicENTTURMVjExQ2hVUEQrKysralZxc05CSVlvaXJMZ2J0eTRNWmFXbHRqYjJ6TnExQ2dFUWVEVFR6L2x6VGZmSkMwdHJkeTNyN2w3OTY0a2FPOG9sVXJqaGFaL0V4TVRjOC9UMC9OZWFtcHFqZlQwZEtOQzhWa3paODRjT2Iwdkx5K1BuMzc2aVpTVUZJS0RnMlZEbHE1ZHV6SnAwaVFVQ29Wc2dqWjU4bVJ1M3J3cDk1RjhuS3BWcXhxOFh5bmQwdGJXMWtDc2xvUUxGeTRBY092V0xVYU1HRUZhV2hwMTY5YkYzOStmbDE5K21mcjE2N05ueng2KytlWWJBTWFPSGN1b1VhUGsxeGVXTWxpZUtHNm1RVVZIRk1XOVFPTVRKMDRVU3dENytQaElJa3ltY3VYS2VpYUJrWkdSSERod0FOQ205OGZIeDlPZ1FRTzh2THpZdG0wYmUvYnM0WTAzM3FCejU4N3lhN3AxNnlZTFlCc2JHMXhkWFhGeGNjSGIyNXR1M2JySmtkNkhEeDh5YWRJaytYVUJBUUZZV0ZqSTZmV2RPM2ZXcXhFMmhyT3pNeSsrK0NMdDI3ZG4wYUpGZ0xZWHE3UjRLQzF3VnFsU2hZNGRPeEliRzB1L2Z2Mk0xamxMakI4L0hxVlNTWFoyTmxGUlVVYnJuWWNNR2NLSUVTUG8xS2xUb2NkbkNzblVDVGhRbUFGZ0dhQVJCR0VrY0Rrc0xNeXVWYXRXY2pxem1mTEZ1WFBuMkxScEUwQUJNUHdwMUlXYk1XUEdUTG1nd2d2Z3Y1dXpUejF4NGdRalJveDQxb2RqRktuOWd0VDc3OFVYWDVSWC9vOGVQV3EwZGt1SzFINzY2YWYwN05rVDBFNzJqYVVWNmdyanh5ZEtibTV1aUtKSVFrS0NQQ0dVSXJUdTd1NkZIbmRoUmpNTkdqUmc0OGFOcEtXbHNYLy9mZ0RabmJKLy8vNkZqbHRlaUlpSUFFQVFoTDFvRFZ1SzRqTGdHeDhmajZlbjU5TTh0Q2Vpb0tDQXFLZ293c0xDT0h6NHNPeEtDOXBJcjJSU0pZb2kzM3p6RFZldlh1WHExYXRZV2xycTlWOHRqSndjYlZiY25UdDNaTGRlVTd6OTl0dDg4TUVISnA4WFJaR1FrQkQ1T1AvODgwKysrdW9yZysyOHZMd01VajZmcExYS3Y0bVVPYUJRS0o1ckFhelJhUFlvRklvWng0OGZML1E3bCtqYXRTdTV1Ym04OU5KTDFLbFRoNW8xYXhwRVlhWHJTN05telhqenpUZmwwb3VQUC82WWlJZ0lyS3lzREhxYmQrblNCVUVRYU42OE9YWHIxcFd2c1NxVlN2WXRBUDAyUm1CWTRsQ2M3Snh4NDhZeGR1eFlObTNhSkp2TDllblRSMzVlTndMczZPaG9FSzAyaHBPVEU5OSsreTI3ZHUwaUtpcEtycEdIZis0TlhsNWVUN1FRSjdrU2k2TDRWTktmZFZFcWxmRmVYbDdqZ0pDNWMrZlN1SEZqNnRTcDg3UjNhNllFcEthbThzVVhYeUNLSXFJb2ZoWVZGYVY4MXNka3hvd1pNMCtMQ2krQUwxNjhlTjdUMC9QT2xTdFhYTlBTMGd3Y2FKODFHbzJHbVRObjZyVkUwS1VreGlXbUp2dFN0TGgrL2ZyczNMbFRMeEs4YU5FaXNyS3lHRDU4T0xkdjN5WXhNWkhyMTY4RG1IUy8vUExMTDdHMHRNVEZ4UVZiVzFzRFk1YWNuQnlTazVOWnUzWXQ0OGFOay90UzJ0allWQmhCQXYvVXZ3SEZuUUJlQm56LytPT1BjaWVBYzNKeU9IVG9FT2ZPbmVQczJiTjZMVkthTjIvT28wZVBpSXVMWThXS0ZkU3NXUk5QVDArKyt1b3J1VVZXZ3dZTjhQRHdNTG5JOGpoUzJxVktwWkxQSjFPWTZnMnMwV2c0ZS9Zc3RyYTI5T25UaDE2OWVuSHQyaldPSGoyS1VxazBxRTFYS3BWMDZ0U0o1czJiMDdadFc5cTFhMmUwUFZoNVJPY3plcTRGY0hSMHROTFQwek01SmlhbWRueDhmSkdMYkZXclZtWFlzR0U4ZVBDQXBLUWtmdjMxVjY1ZXZhcDNIVy9XckJseGNYRk1uejZkLy8zdmY0RDJ2TE94c1dIcDBxWFVybDFicnliMDBhTkh4TWJHWW1scHliRmp4MGhPVGlZeE1aSEV4RVNjblozWnVYTW45dmIyV0ZsWmNmMzZkVDc5OUZPeXM3TnAzcnc1dWJtNWZQVFJSM2g0ZUpDWGwxZHNYNGsvLy94VE5rank4UERReThTUmZvdWx5WlRRTlNCOGZLRkpkMkdycEdSbVpuTGt5QkVSeUZjb0ZJWjl5SjRDU3FWeWs1ZVhWOVBzN094Slk4ZU9KU2dvcU5DK3lHYitQVkpUVXhrN2RxeGtTcmcxS2lwcTBiTStKak5tekpoNW1sUjRBWXcydldxdktJcGpJeUlpNk4yNzk3TStIajFPbmp3cDEvMUt2U25MR3FrM3I5UjZSRGNpN09Ua1JQMzY5YWxSb3diMzd0M2p1KysrNC83OSt3QW0rL2FtcDZlVG5aMHRDMXRUU0RXbnljbkpnTGJOeTkyN2R3dE43U3N2NU9Ua1NLbVhHYm01dWVIRmVZMG9paWNGUVpodzVzd1pCZ3dZOEZTUHI2VFkydHB5NU1nUlRwLyt4OHoxOWRkZnAwK2ZQcHc2ZFVwdXd3VXdkKzVjQVBuN0hUTm1ER1BHakNuUjRzWHQyN2NCclRneEpuQXpNakpZdFdvVmdNbVdPQXFGZ29TRUJMMituby9UdG0xYkJnNGN5SVVMRnpoeDRnUTNidHdnTWpLU3lNaElsaTVkeW5mZmZZZTN0M2V4ai90Wm9GS3BKQ2ZmL0lLQ2d2TkZiVi9CMFFpQ3NFb1V4WG1iTm0weUdzbVh5TTdPcG4vLy9xU2twT2o1R0FENCtmbko0cTlQbno3NCtQaFFwVW9WOXU3ZEMveVRnV0FzelZxajBUQnAwaVNqSlNNdnZmUVNMNzMwRXZIeDhmejY2NitFaG9hU2w1ZEg5ZXJWeWMzTjVlclZxNHdmUDU3T25UdnowVWNmVWJ0MjdTTGZjSEp5TXA5ODhnbloyZGtJZ3NDVUtWTTRjZUlFRVJFUlpHVmx5WXRNcFZtY2xkNm5zWVdtb3E3UGhiRmp4dzV5Y25JRVFSQTJLNVhLZjYwdmRaVXFWYVptWkdUVStldXZ2L3FOSGoyYTVjdVhHN1JHTS9QdmtwU1V4UGp4NDBsSVNBQTRiR05qTXhxb0dMVWxac3lZTVZOS25nY0JMS1ZCanoxMjdGaTVFOER0MjdlbmE5ZXVKQ1ltNHVucHlaWXRXOHA4SDFGUlVjQS9iVGQwSjM1MmRuWUlna0MzYnQwSUNRbmgwS0ZEZ05aQXkxUjBac1NJRVhUbzBJRzVjK2ZpNys5UFhsNGUyN2R2eDgzTkRUOC9QMEpDUXBnMWF4YlZxMWRIRkVWNS93QUhEeDVrMkxCaFpmNGV5NXBUcDA2aFVxa1FCR0YvY2V1Y0Nnb0tEbHBhV3VhZU8zZk9WcmVQYzNsQUVBUUNBd01aTkdnUXJWdTNwbS9mdmx5NWNvVUZDeGFRbnA2T2hZVUYzYnQzSnl3c1RKNDRDNEtBS0lvbGp0eXJWQ3F1WGJzR0preHUrZ0FBSUFCSlJFRlVRS2RPbmZUYWZVaGN2WHBWRnNBdnZQQ0MwWEVLQ2dybzA2Y1B4NDhmSnlzckMwZEhSMXhkWFdXUjh0RkhIM0hxMUNtKy92cHIzbmpqRFQ3KytHTnUzYnJGd1lNSE9YRGdBR3ExV2pZYUtzOUVSa2FTbTV1TEtJckhvcU9qUytkWVZJR3d0TFJjbForZi8rbUJBd2VxalIwN2xscTFhaG5kenQ3ZUhrZEhSKzdjdVFObzNaNmx2cWxkdTNibDU1OS9CclNtUE45Ly96MmdGYmZTZFV0cUc2TldxOG5KeVdIZHVuWFVybDBiQndjSGZIeDhPSGp3SUs2dXJyUm8wWUtHRFJzU0hSMU5aR1FrSFRwMDBET01xMVdyRmt1V0xPR3Z2LzVpNWNxVnhNZkhjL2p3WVk0ZE80YWZueDlUcGt3eHlOU1J4UG5SbzBmWnZIbXpuUHJzNysrUHA2Y25pWW1KQkFRRXlBdWVnaUFVeTYzODhRWFNQbjM2MExGalI0UHRUcDA2eGMyYk4xbTVjcVg4V0hGL3c3bTV1ZExucVFIbUYrdEZaVVI0ZUhpK2o0L1AreGtaR2JuMzd0MGI2dS92TDA2ZE9sVjQ5OTEzSzFUMjBQUEM0Y09IQ1F3TUZMT3pzd1ZSRkgrcFdyWHFlMCs1SHR5TUdUTm15Z1hQaFFET3k4czdabU5qYysva3laTTFFaElTeWwxYTVJd1pNeWdvS0NqU0xiYzBhRFFhT2IxYUVnUFM1RTZoVU1naTdiMzMzbVB6NXMzeUJLc3dFNUptelpySkRzL2J0bTJqUzVjdUFDUWtKTEJreVJKRVVTUTJOcFpSbzBaeDRzUUp1YllaWU11V0xmVHUzWnRxMWFxVjhUc3RPMFJSWk92V3JRQm9OSm9maXZ1Nm1KaVlMRTlQejE5VktsV3ZjK2ZPbGJ2Mk80Nk9qaXhZc0lCRGh3NHhmdng0dVg3Unc4T0RnUU1INnJuSTFxbFRCMTlmWDBKQ1F0aXhZd2NEQnc0c3RxQS9kdXlZdk1oaUt2b3E5ZmNGMHhIZ3k1Y3ZNM0xrU0JRS2hja1dJS0lvMHI1OWU0UEg4L1B6MFdnMFRKZ3d3YUMzY0hsRFNyVlhLQlJQdmRheVBIRHUzTGtNTHkrdnBScU5KbkR6NXMxTW16Yk41TGFqUjQ5R3BWTFJzR0ZEdldpcjFNWU50R1oxdXRjWVUraUtSeW1yUWZkZTRPZm54My8vKzErNXI2Nnpzek9EQncrbWYvLysyTmpZMEtCQkE5cTJiY3YyN2R0WnMyWU5XVmxaMk5uWkdTMVRrYndSR2pac2lMZTNOeUVoSWJSdTNaci8vT2MvQU5TdFc1ZjI3ZHR6Ly81OVBEMDk4ZlgxTlpseG84dmpiY2lxVmF0bTlGcWFsNWVuVnc4dkNFS3gwNG4zN05ramxUQjhyMVFxLzNWYisvRHc4UHgrL2ZvTmo0K1B2NkZXcTcrY00yY09CdzRjWVBMa3lYaDRlUHpiaC9QL2tvU0VCSll0V3laZG13UlJGTDlWcVZRQjRlSGhadE1yTTJiTS9ML2d1UkRBc2JHeEtrOVB6eVdpS0M3Y3VIR2pRUXVOWjgyVDlqMHNqTWpJU0ZKVFV4RUVnZGF0V3dQLzFHZFdybHhaM3E1eTVjbzRPenZMRThuWFhudk41SmpSMGRHeThjelFvVVBsK3JwWFhubUZGaTFhc0gzN2RvS0RnMm5YcnAzc0hOeTZkV3Z1M2J2SGpSczNtRFp0R3Q5KysyMjU3TXNNY1BIaVJXSmlZaEFFSWZiaXhZdjdpbjZGSHJ1QlhpZE9uQ2hYQWpndExZMlJJMGVTbUpnb1AxYXRXalZHang1TmVubzY4K2JOUTYxV1kyOXZUM1oyTnFtcHFmVHIxNCt0VzdkeTkrNWQ1cytmejh5Wk00dXNTYy9QejVjRjUwc3Z2V1J5d3FvcmdBdExpWmNXYVhUZHhqTXlNdlRjblNXeG9XdjRrNStmLzYvM0xDNE5vaWpLWmtQNStmbGh6L2h3L2pVS0NncSt0YkN3bUxKMzc5NHFvMGVQcG5yMTZrYTNNN2E0QWRyejRzaVJJMFh1UitxUm5wMmRyZGRTeU5naXFMVzFOUXNXTEdEV3JGbDA3OTRkWDE5Zmc0VVhoVUxCb0VHRDZOU3BFOXUzYjVjRjdlUDA2OWNQVVJScDFhb1Y3ZHExbzNYcjFqUnExRWpQeWQrVXEzcGgyTmpZWUcxdFhXUjdMdzhQRDl6YzNFaE9UcVpaczJZTUdqUUlOemUzSXNkWHE5VnMzcndadENtdTgwcDhnR1hFMzYzQVpyVm8wU0pDb1ZDRUtKWEtGd2NQSGt5Yk5tM28zYnMzN2RxMXF6QXR6aW9LQlFVRm5EMTdsckN3TUk0ZE95YlZrS2VJb2pnMktpcnF4MmQ5ZkdiTW1ESHpiL0pjQ0dBQU96dTdOVGs1T2ROKytlVVh4dzgvL05EQUZmUjVSQlJGZ29LQ0FHalpzaVVGQlFXa3BxYktkYUJTNU8zU3BVdk1uRGxUTDRveWMrWk1Nakl5Nk5Xcmw1N29TVXRMWThhTUdXZzBHcXBWcThiZ3dZUGxhS2tnQ0l3ZVBacXdzREJ5Y25Ma0NJUzF0VFVCQVFGa1ptWXlZc1FJSWlNakdUTm1ESFBuemkxV0RkMi9qV1JXbzlGbzVsSTg5MmNaUVJEMmlhS29PWEhpaEVLajBaVEl4T3hwNHVUa3hQVHAwL252Zi8rTGc0TURmbjUrVks5ZW5hMWJ0OHF1MzMzNzlxVmR1M1pNbkRpUjdPeHNuSnljOFBmM0p6ZzRtSDM3OW5IdjNqMCsvL3p6UXIrem9LQWcvdnp6VDBDYjdta0tLU1cwU3BVcUppUEx6Wm8xMDJ1Qms1ZVh4NnBWcStUejdYRmF0bXpKNU1tVDlRVDEwNmlwTDB1dVhyM0svZnYzRVVYeC9LVkxsNUtmOWZIOFcwUkhSei8wOHZKYXJsS3BQcDh6Wnc3ZmZQTk5pVk5jbjBZV2llU3VYQlF1TGk2RnRqK2FQSG15M3Q5bFpZb1hIaDVlN0cxWHJGakJDeSs4VUtLRnhsV3JWa24zZ1YwWEwxNzh2Y1FIV01aRVJVVWQ4Zkx5OGdBbWlxSTQ3ZVRKazVWUG5qeUpqWTBOalJvMW9uSGp4amc3TytQZzRQQlVGNUtmUjNKeWNzakl5Q0F0TFkzWTJGaGlZMk4xNjhiekJFRllCc3kvZVBIaXYxWURic2FNR1RQbGhlZEdBSjg2ZFNyVHk4dHJhVUZCd1ZkYnRtemgwMDgvZmRhSFpJQTBXVGZXdTFTajBiQnYzejZxVnExYWJGRzFkdTFhTGwyNkJHZ2p0WUdCZ1hwdTB3OGVQR0RTcEVseUJNclcxcFlKRXlhd2J0MDZVbE5UbVQxN05xR2hvZmo1K2RHdFd6Y2NIQnlvV3JVcS9mcjFJeWdvQ0E4UEQzeDlmZVh4cEpxOW5qMTdzblBuVHZsOVRKNDhXWTQrVEpreWhVV0xGc2s5aDFldlhrMkxGaTFLL21FOUpXSmpZemwzN2h5Q0lGeDNkM2Zmb1Z1L1hCeVVTbVZLaXhZdFRxU2xwZmxFUjBlWEt6Zm8xMTkvbmErLy9wb3JWNjRRRmhZbUwzaTR1cm9TRUJCQWh3NGRDQXY3SndoWlVGREFtREZqaUk2T1JxbFVjdjc4ZWZ6OC9CZzRjQ0RqeG8wem1Gai8vUFBQYk5pd0FkQk8rS1gyWEkralVxbmtSUmhUdmFiaG41cEZ0VnJOd1lNSFdidDJMYmR2MzhiYTJwcHAwNmJ4MVZkZnlmOWZ1SEFoUjQ0YzRjU0pFM1RyMW8zZXZYdlR0R25UY3JNQVlZckRodzhEb0ZBbzlqempRL25Yc2JTMFhKeWZuLy9CaVJNblh0eStmVHNEQnc1ODFvZjBYR0dxdHRvVXAwK2Zac3VXTFFpQ2tLMVFLRXpucGYvTEtKWEtiR0J1cTFhdFZxalY2b0hBaUx5OHZOZWpvcUtFa2w2ZnpSVEpKVUVRTmdKYmxVcGxTcEZibXpGanhzeHp5bk1qZ0FFS0NncFdXRmhZQlB6NDQ0K1ZlL2Z1TFpTM2VpSXBsZk54eDFQUXB0NDllUENBd01CQXZjZDEyM3ZvY3VmT0hUbFMxckpsUzlxMGFVTitmcjZlQUU1TFM1UEZyN3U3Ty9Qbno4ZmQzWjFXclZveFpjb1U0dVBqdVhuekpwczNiNlpIang0QVdGaFlNSHo0Y0RwMTZrVE5talhwMXEwYkR4OCtsSHY4Z3RZazYrVEprOXkrZlp0Um8wYnBtU0FOR0RDQXZMdzhsaTlmanIrL2Y3a1N2d1VGQmJxT3cvUCtUc01yTVlJZ2JBTjhObTNhVkc0RThKMDdkNWcxYXhZWEwxNlVGMXJzN093WVBIZ3dUWnMySlR3OG5KOS8vbGsrUDF4ZFhiR3pzd05nK2ZMbFRKMDZsVk9uVHFGV3EzRnhjZEVUdndVRkJheGR1MWFPbk5lcVZZc0ZDeGJvUmZRMmJ0ekl2bjM3S0NnbzRONjllM0o2OHF1dnZtcjBlTlBTMHJoNDhTSm56cHpoMkxGamNpdXZWMTk5bGNEQVFOemQzV1VINGQ2OWU5T3NXVE5tejU1TmRIUTBlL2Z1WmUvZXZUZzVPZUh0N1UyVEprMTQ5OTEzNWZkVFhzakt5dUxISDM4RWJicnBqbWQ4T1A4NmY5Y0Nqd1FPTFZ1MkRFOVBUN1BqN3pNaU5UV1ZtVE5uU244R1JFWkczaWhzKzJmQnVYUG5Nb0Mxd05ybXpadFhVeWdVclFBdjRBVlJGSjBFUWFoYytBaG1kQkVFSVVzVXhRZUNJS1NLb2hnbENNSlpzK2cxWThhTW1lY1VUMC9QaVo2ZW5tS2ZQbjNFckt3c3NUenh6VGZmaUo2ZW5tTDM3dDJOUHE5U3FjVE9uVHVMbnA2ZVl1dldyY1dBZ0FBeE96dmI1SGgzN3R3UlI0MGFKU1lrSklpaUtJbzVPVG5penAwN3hhaW9LRkdsVW9tLy9mYWIyTFp0VzNIOSt2V2lXcTAyMk5mbXpadkZ0OTU2Uzl5N2Q2L0pmZno2NjYvaThlUEhEWTRqTmpaVzNMUnBrOG5YblR0M3p1Unp6NHJWcTFlTG5wNmVvcWVuNXdVdkw2OVNGNWg1ZVhuWmUzcDZwbmw2ZW9wWHIxNTkxbS9yLzlpNzc3Z203djhQNEsrN2hEMEUzT0pHcFZabEpJcXpGUmRWVzNkcmNmWHJxdGFLZGUrNnQvN2MxajBMYnJGV3JhdHFYWWlvSkFpaVloRkZhOWtvUXlBa3VjL3ZEOHdWWkNNUWxQZno4ZkNoWE80dTc0UXp1ZmRudkQraWhRc1hpdGZPeXBVcldWeGNIR09Nc1ppWUdPYmk0cUo3N2F4MTY5YnN4bzBiV1k3VmFyVnMyN1p0Yk0rZVBkbk9PM1BtVFBIWUhqMTZzSWlJaUd6N3hNVEVzT2JObTR2N3lXUXkxcTFiTi9iczJiTWNZNzEvL3o1cjE2NmR1Ry8zN3QzWmI3Lzl4clJhTFdPTU1aVkt4V1F5R1pQTDVWbU91M2p4SWhzeVpFaVc1emw0OEdCUjNxNFN0Mi9mUGwyTXZ4Zm5aOXlIeHRuWmVYMVovVXd1RDdSYUxmdnh4eDkxMStKcEFHVjcyQVFoaEJCU3dqN0dkUWM0bVV4MkVzQlh2WHIxd3R5NWMvVWRqeWcwTkJULy9QTVBEQTBOMGFaTm14ejNDUW9LZ29HQkFlclhyMThzUmFRU0V4TmhhV21aNitNYWpRYU1zWSsrNElpL3Z6OUdqeDROeGxneXgzRk83MXY5VkNhVHJRQXd6YzNORGN1V2xlcEtJcm5TYURUdzlQUkU5Kzdkc3hXZW1qUnBFa0pDUXVEcTZvcUJBd2NXYW02MlJxUEJxbFdyOFBEaFE2eGR1emJYZ2tiejVzMkRWcXRGdlhyMTBMUnBVOGhrc2p5dnF6Tm56bUQvL3YwWU1HQUF1bmJ0bXFVZ1VVSkNBanAyN0FnZ1k4bVhkK2NSaDRTRTROeTVjMUNwVkdWeXVrTjZlanErK3VvclhZRzZqdjcrL24vcE95WjlrY3ZsQm95eGN3QTZ5dVZ5ckZ1M2p1WnpsaEpCRURCLy9ueGRVY01RanVOYWx1YTZ2NFFRUWtoWjlERW13SEJ4Y2FtbzFXcnZNY1pzbHl4Wmt1ZVNQK1RqbDVDUWdBRURCaUFxS2dxTXNRRktwYkxBU3gvbHh0SFIwVllpa1lSeUhHZnM3ZTFkNXBiZWVwZFdxODFTb2JhczAycTFZdkd1MnJWcmwvbTV2dTg2ZHV5WXJtSEVUNkZRdEViR01PaHl5OFhGcGFKR28va0xRRE5IUjBlc1diT21UQytWOWpGUXFWUllzR0NCYnUzM0NFRVEyZ2NFQlB5dDc3Z0lJWVFRZmZ0dzdvZ0w0ZVhMbDZrMWF0UzREZUIvMTY5ZjV4czNib3phdFd2ck95eWlCd2tKQ1JnelpnekN3OFBCR051cFZDcUxwYnMyS2lvcXFWcTFhdVlBMnFXa3BNRFYxYlU0VGx0aVByUUVrdWQ1Y1EzVXdsWVAxamUxV28zWnMyY2pLU2tKakxGQmtaR1I0ZnFPU2Q5ZXZueVpXcXRXclNPQ0lIU0tpb3FxY2Y3OGVUUnQyalRMMGtXaytEeC8vaHhqeDQ3RjdkdTNBU0NjNHpoWHBWSVpxdSs0Q0NHRWtMTGdvMHlBQVNBaUl1SjVqUm8xWXJSYTdaZC8vdmtucTFtekp0ZXdZVU45aDBWSzBjdVhMK0hoNFlHLy8vNGJBSzd4UEQ4NElpSWlld1d5SXFwV3Jaby94M0dqSHo5K2JOS3laVXU2bVNjQWdKMDdkK3FXc3ptdFZDcVg2em1jTXVOdHcrUmhBUFp2M3J4cGZPclVLY1RFeEtCcDA2Wmxyb0RaaHlvbEpRVTdkdXpBbkRsekVCTVRBd0MrR28ybVcwQkFRTGx2aENHRUVFSjBQcXl1bFNLUXlXU2pBR3dGd1BYdTNSdVRKazJDbVptWnZzTWlKWWd4aGdzWExtREpraVY0OCtZTkFGemtPSzdYMitVMmlwV3pzL01RanVOK3JWT25EZzRkT2xRczg3YkpoeXMwTkJRREJ3NkVJQWdwYXJXNmFXQmc0Rk45eDFRR2NUS1piRHlBWlFDTVRVeE0wTFZyVi9UcTFRdE5temI5NEhyOHk0SW5UNTdnNU1tVE9IMzZORjYvZmcwQXd0dDFYbWY0Ky9zWFc2TWZJWVFROGpFb0YzY2F6WnMzN3k0SWdoY0FhMnRyYS96d3d3L28yYk1uSlNzZkdjWVlnb0tDc0hIalJpZ1VDdDIyRGVucDZWT0RnNFBUUytocHViZFZmbnYwNmRNSHMyZlBwaHY0Y3VyTm16Y1lPblFvd3NMQ3dISGNqLzcrL2x2MEhWTloxcUpGaTFwYXJYWXBnTUc2YlZaV1ZuQndjSUM5dlQyc3JLeGdhV2xKbjlQdjBHZzBTRXhNUkdKaUl2NysrMjhFQlFXSmEzNi9kWUhqdUNuKy92NUIrb3FSRUVJSUtjdkt6WjI2WEM2dkxRakNGbzdqdWdPQWhZVUZ1blhyaGpadDJxQlpzMlpVa09VRHBWYXJFUklTQXFWU2lULysrRU0zM0JrQVhnQVlyMUFvZml2cEdPUnllWFVBQ3NaWXRlblRwNk4vLy80bC9aU2tqQkVFQVpNbVRjTDE2OWZCR0R1alZDcDdBQkQwSGRlSG9FV0xGdlUxR3MxUWp1UCtCNENLTlJSTkRHUHNJR05zVDBCQVFJQytneUdFRUVMS3NuS1RBT3M0T3p0MzVqaHVIb0IybWJkWHFGQUJGU3BVZ0lXRkJmWGdsWEdNTWFTbHBTRXhNUkd2WHIyQ1JxUEovUEMvSE1kdE1qUTBYT2ZyNjV0YVdqSEo1ZktXQUs1eEhHZTRaTWtTdUxtNWxkWlRFejBUQkFITGx5K0h0N2MzT0k1N3JOVnFXd1lFQkx6V2Qxd2ZJTTdaMmJrMmdOWTh6emRoakZrenhxdzVqalBTZDJCbGpJWXhGczl4M0NzQW9UelAzN3g3OSs1amxQTks0NFFRUWtoQmxkdE16OUhSc1pGRUlobUlqRVM0SlFCelBZZEVpb1lCQ0FMZ3l4ajd2VUdEQmhlT0hqMnExVWNnTXBsc0VBQlBudWU1UllzVzBmSmI1WUFnQ0ZpNmRDbCsrKzAzY0J3WEQ2Q3R2Ny8vSTMzSFJZcVBYQzV2eHhpN0RnQUtoYUxjZm1jU1FnZ2hId3Y2TWdmd3pUZmZTTUxDd3F3NWpxdklHTE5pak5IN1V2YWxhTFhhT0d0cjY3Z3JWNjZrNlRzWW5iZEZzZllDNEljUEg0NGZmdmpoZzFwL2x4VGM2OWV2OGZQUFA4UFgxeGNBb3JWYWJjZDc5KzRGNnpzdVVyd29BU2FFRUVJK0x2UmxUa2d4YzNaMi9wcm5lVS9HbUxGTUpzT3NXYk5RcjE0OWZZZEZpZ2xqREQ0K1BsaXlaQW1pbzZNQjRJbFdxKzErNzk2OXgvcU9qUlEvU29BSklZU1Fqd3V2N3dBSStkZ29sY3BqSE1lMUFQQklvVkNnZi8vK1dMbHlwUzVaSWg4b3hoaUNnNE14ZHV4WWpCOC9YdmY3OU9ZNFRrN0pMeUdFRUVMSWg0RmFzd2twSVUyYU5ERTNOamIrbVRFMkVZQWh6L05vM2JvMXVuZnZEbWRuWjFTdFdsWGZJWko4Q0lLQXNMQXcrUG41NGVUSmt3Z05EZFU5RkFGZ3RrS2gyQXNxUHZSUm94NWdRZ2doNU9OQ1grYUVsREFuSjZlNlBNL1BBL0F0QUJQZDlpcFZxcUJPblRxd3RMU0VoWVVGclhkYUJ1Z3FqQ2NsSmVIVnExZjQrKysva1pLU2tubVhTQUJiVlNyVjZ1RGc0R1E5aFVsS0VTWEFoQkJDeU1lRnZzd0pLU1Z5dWJ3Q1k4d2RRQS9HV0d1TzQyejBIUlBKSDhkeFR4bGpQZ0FPVzFwYW5ydHk1WW9tMzRQSVI0TVNZRUlJSWVUakl0VjNBSVNVRi83Ky9na0F0cjM5d3prNk9qYmtlYjQyei9QV2pERnJBTlFGWEFZd3hsSjRubzhYQk9HVm9hSGhJejgvdnloOXgwUUlJWVFRUW9vSEpjQ0U2QWQ3V3pqcG95bWVKSlBKYmlGalRlM1dDb1hpbHI3aklZUVFRZ2doNUYxVUJab1FRZ2doaEJCQ1NMbEFDVEFoaEJCQ0NDR0VrSEtCRW1CQ0NDR0VFRUlJSWVVQ0pjQ0VFRUlJSVlRUVFzb0ZTb0FKSVlRUVFnZ2hoSlFMbEFBVFFnZ2hoQkJDQ0NrWGFCa2tRZ2doeGNMSnljbUo0N2hXK282ak9ESEcydWs3QmtJSUlZUVVIMHFBQ1NHRUZBdWU1MzBCR09zN0RrSUlJWVNRM0ZBQ1RBZ2hwTGpva3Q5dGVvMmkrSTBHQUNjbnA3cDZqdU9qa0p5Y0hCRWFHcXJTZHh5RUVFTEtKMHFBQ1NHRUZDdUZRdkdEdm1Nb1RqS1piRFFBOER6L1ZOK3hmQXdzTFMyREFEam9PdzVDQ0NIbEV5WEFoQkJDU043MkFPaW83eUErQW5YZS90MU1yMUVRUWdncDF5Z0JKb1FRUXZLZ1VDaUc2enVHajRHVGsxUGR0NzNvNGZxT2hSQkNTUGxGeXlBUlFnZ2hoQkJDQ0NrWEtBRW1oQkJDQ0NHRUVGSXVVQUpNQ0NHRUVFSUlJYVJjb0FTWUVFSUlJWVFRUWtpNVFBa3dJWVFRUWdnaGhKQnlnUkpnUWdnaGhCQkNDQ0hsQWkyRFJBZ2hoSkJpSjVQSldnSHdBbUFCSUFuLzNYUFl5bVN5VUFER0FBUUFiemlPay92Nys2Zm9KMUpDQ0NIbENTWEFoQkJDQ0NsMktwVktZV1JrVkJXQU9ZQXFtUjZTQXJETDlQTjVTbjRKSVlTVUZob0NUUWdwTGkzMUhRQWhwT3dJRGc1T0IzQ2lBTHQ2bDNRc2hCQkNpQTRsd0lTUVlzWHpmTEsrWXlDRWxBMkNJQnpMYnhmR1dFR1NaRUlJSWFSWVVBSk1DQ2xXZCsvZXZhL3ZHQWdoWllPSmlja0ZBRy95Mk9XcVVxbU1LYTE0Q0NHRUVKb0RUQWdocE5CYXRteFpOVDA5dlU5T2p6azdPLytRK1dldFZuczhNREF3dW5RaUkyV0pyNjl2cWt3bSt3TkEvMXgyb2VIUGhCQkNTaFVsd0lRUVFnck54TVFrUWExV3IwUkdoZDhzT0k3Ymt1bkhKQnNibTcybEZoZ3BpN3lSY3dMTUdHTy9sWFl3aEJCQ3lqY2FBazBJSWFUUXJseTVrc1p4M09uODltT01uYnB5NVVwYWFjUkV5aWFWU25VR1FMWnJnREYyVTZsVS9xdUhrQWdoaEpSamxBQVRRZ2dwRWtFUThoMit5bkVjRFhFdDU0S0RnNU01amp2LzduYTZOZ2doaE9nREpjQ0VFRUtLUkt2Vm5nT1Ftc2N1S1J6SG5TdXRlRWpabFZOakNTWEFoQkJDOUlIVGR3Q0VrQStQczdOekhZN2pMZ0V3QlpBT1FBUEE3dTNEVDVCUlg4QVFHUWxRUjM5Ly8rZjZpWlNVTkpsTTVnMmdieTRQZXlzVWlxOUxNeDVTTmprNU9WbnhQQitELzJxUDNGRW9GQzc2aklrUVFrajVSRDNBaEpCQ1V5cVY0UnpIcFFHb0RxQU8va3QrOGZiZmRkNCtsa3JKNzhjdHIxNDh4aGoxOEJFQVFFQkF3R3NBUHJxZjZkb2doQkNpTDVRQUUwS0twQ0R6UDBGTG5IejBwRkxwYVdTTUFuaFh1cUdoNFIrbEhROHAweTdvL2tIRG4vVkRKcE14bVV6R2FCdHRvMjIwN2UyMndOYXRXNXVnbktFRW1CQlNKQVc1Z2FXYjNJK2ZuNTlmSW9BL2Mzam93dHZIQ0FFQU1NYjJBZ0RIY1k4VkNrV29uc01wMTFnbXRJMjIwYlp5dmEyWlJxT3BqbktHNWdBVFFvcUtrOGxrandFMHlPWHh2eFVLaFQwQWxzdmo1Q01oazhtR0Fkajl6dVpoQ29WaXJ4N0NJV1dZVENhN3hCajdTNmxVTHRaM0xPV05YQzZmTW43OCtGVkRoZ3pSZHlpRWtMS2pGc2R4LytnN2lOSW16WDhYUWdqSkVlTTR6cHN4TmozSEJ6UG0rRkh5V3c1SXBkS1RHbzFHQzBEeWRwUEd5TWpvcEQ1aitwaTBidDNhSkMwdHJRMkExaHpIdGVJNHJpNWp6QWFBRFFBalBZZFhhQnpIZFpUSlpJdjBIVWNCcVFERWN4d1h6eGg3eGhpN0JlQVd6L00zL2YzOVUvUWRYR0V3eGxhdFc3Y09wWjBBYXpRYUpDUWt3TURBQUphV2xxWDYzSVFRa2hOS2dBa2hSYWJWYXIxNW5zOHhBUWJOL3kwM2J0KytIU2VUeWY0QzBCa0FHR04vK2ZyNnh1czVyQStlczdOemM1N25SNmhVcWdFY3gxWFFiYzgwbW8yVVBDTUExUmxqMVFFMDRUanVTd0JnakNYS1pMS0RQTS92dm52MzdtMzlobGd3akxIVlE0WU1tVnphenhzU0VvTHZ2dnNPYmR1MnhZWU5HNUNVbElTbFM1Zm11bi9EaGcweGZQandQTStwVXFuZzQrT0RvS0FnakI4L3Z0aGkxV2cwdUgzN05zek16T0RvNkpqalBxZFBuOGFOR3pld2RPbFM4RHpOSkNRZnJ0allXT3pmdjcrNnE2dHI1SlVyVnpUNmpxYzBVUUpNQ0NteWdJQ0F1ektaN0RtQTJ1ODhGSzVVS3YzMUVSUFJEOGFZTjhkeG5RR2ErLzIrbkoyZFB3V3dpdU80N3Jwazk5TlBQNFd6c3pNY0hCeFF0MjVkVktoUUFaYVdsakF5K3VBNmdEOG9LcFVLaVltSlNFaEl3TE5uenhBWUdBaWxVb2tIRHg1WUFoZ3RDTUpvbVV4MmxqRTJSYWxVUHRCM3ZIbFJLcFZURkFwRmdSTGd2Lzc2Q3lkUG5vU2hvV0dCa3p4QkVKQ2VubzZ1WGJ2aWl5KytFTGNiR3hzREFFeE1NdXJzTU1adzRjS0ZITThCWkx6bitZbU5qY1gwNmRNaENBSmF0V3FGbGkxYkZpakcvS2hVS293Yk53NmZmUElKOXUvZm4rM3hsSlFVYk4rK0hTOWZ2c1FubjN5Q29VT0hZdEdpUlhqdzRBRU1EQXpBY2RsbkZqbzRPR0R5NUZKdmR5QWtYME9HREVGMGRQUnRqVVpUQzBDNUdnWk5DVEFoNUgwd0FNY0JUSGhuKzNIUThPZHlSU3FWbnRCcXRWc0F3TURBNElTKzQva1FOV25TeE5EWTJIZ1pZMnc4QUltMXRUVjY5KzZObmoxN29uYnRkOXVZU3RlREJ3OVF2MzU5TVprcGExNitmQWtMQzR0aUdXS2JscFltdms0akl5TlVybHdabFN0WFJvTUdEZEM1YzJjQVFIaDRPRTZkT29VVEowN2cxYXRYM1RpT2M1UEw1ZXZUMHRKbUJnY0g1MVFWL1lNU0VSR0JhOWV1RmVuWWQzdE9KWktNbVJHNlJGb3F6YmoxZEhGeHdjcVZLOFg5SWlNajRlN3VEZ01EZzN5Znc5YldGbTNhdE1HTkd6ZHcvUGp4ZkJQZ2NlUEdaUnM1MGJoeFk0d2RPemJMTmtORFF3REl0V0hKMU5RVVM1Y3V4ZENoUTdGbHl4YTBidDBhMGRIUmVQYnNHYVJTYVpiR0FrRVFrSktTZ3NxVksrZjdlZ2pSaDRvVkt5SXVMaTZTNHppdHZtTXBiWlFBRTBMZXk5dDV3RmtTWUo3bnFRZXduTGx6NTA2a1RDYTdEb0Q1K2ZsRjZUdWVENDJ6czNNZEFFY1lZeTZHaG9ZWU5HZ1FoZzBiQmpNek03M0dkZno0Y2V6WXNRUFIwZEhZdkhsenNmVzBGVVZLU2dwZXYzNk5tSmdZL1B2dnYzajI3QmtlUDM2TWh3OGZJaVltQnUzYXRjTzZkZXR5N0lYVHVYanhJcHlkblZHeFlzVnNqNFdIaDhQTHl3dFhybHpCNGNPSFlXTmprK3Q1NnRTcEF3OFBEd3diTmd4Nzl1ekIvdjM3SmVucDZaT01qSXcrYzNKeTZoOFFFUENzT0Y1emNaTEw1Vk04UFQwTE5BZTRWNjllNk55NXM5Z0RuTmQ3NnVycUNnQTRmLzQ4R0dOaThwaWNuSXdsUzViZ3paczNBSURBd0VCTW5qd1pMaTR1QUlESGp4OWo1c3laNG5sMFBiL3Y5amh2Mzc0ZEZ5OWVoS1dsWlpiSC9QMHpCaGxkdkhnUm8wYU5FcmRyTkJva0p5ZERMcGRqK3ZTTUdUcTNidDJDSUFoWnpxdEx4RFBUSmV1NnZ6TUxEZzdHbGkxYjBMaHhZM3o3N2Jld3RyWkd6Wm8xc1hIanhoemZsMmZQbnFGZnYzNDVQZzhoWllHWGx4Y0F0T0E0TGtMZnNaUTIrbDlKQ0hrdi92NytOMlV5V1NTQWFtODNSZHk5ZTlkWG56RVIvWGc3OUpsNi9ndXBlZlBtem95eFB4bGpGUnMxYW9RVksxYmsydU43Nzk0OXpKbzFDNmFtcGtXK3NlN1ZxeGZjM2QwTHRLKzl2VDJpbzZNQkFEZHUzQ2kyQkRnOVBUMWJqeGtBTEZ1MkRBRUJBUkFFQVdxMUd1bnA2VWhOVFVWS1NnbzBtcnlucU4yNGNRT3JWNi9HbENsVGNueGNFQVFzVzdZTWI5NjhRZnYyN2JGZ3dZSnNQZG9uVDU2RVJxUEI1czJiOGZQUFArZjdPc3pNek9EaDRZR2VQWHRpK3ZUcGVQejRjUXVlNXhWeXVieXp2NysvSXQ4VGxLTENGTUV5TXpPRG1aa1o0dVBqc1dMRmloejNzYmUzeDlDaFE4V2ZMUzB0eFI1VUlDT2h6VHpVT1RJeUVwR1JrYWhXTGVPcjR2WHIxL0QxemY1VjhXNVBiV0ppSWw2OGVBRURBd05vTkJxb1ZDcndQQTl6YzNOeEgxMHliR3BxQ3NZWVVsTlRZV2RuSno0dWxVcFJ0MjVkSER4NFVFeE1IejE2aEsrLy9ob0dCZ2FRU3FYZ09FNU05Qjg5ZW9SQmd3YWhmdjM2V0xUb3YzcHR2cjYrTURZMnhzcVZLL0h6eno5ajhlTHN4Y3l0ckt6RXhCdEFubzBIaEJEOW9BU1lFUEsrQk1iWWJ4ekhqWG43ODI4QWhMd09JTzlISnBNMVlJeTFBZENLNHpnbkFKVUJWQVJnQlQwdWI2ZTdjWlhKWk92MUZjTmJpUnpIeFRIRzRoaGp3UUJ1TWNadUJRUUUzRU1aUzlCbE1sa3J4dGg1eHBobHo1NDlNV1BHakR6bjlXbzBHa1JHUnI3WGN6WnIxaXpMejh1WEw4ZWxTNWN4Wk94WEFBQWdBRWxFUVZUeVBlN28wYU00ZCs1Y2pvOVZybHdaQnc0Y0tIQU1telp0Z3IrL1A5YXNXWU9xVmF1SzIxdTBhSUZqeDQ3bGVXelZxbFZoYjIrUEtsV3FvRXFWS3JDeHNZR0ZoUVhNek14Z1ltS0M5UFQwTEltWWpvK1BEMTYvZmcwQXFGbXpKb3lOalpHYW1pck9UYTFUcHc3Njl1MkxJMGVPNE5TcFV4ZzllclE0ZkZXWGtPZjJ1NmxkdXpiMjd0Mkw1Y3VYNCtUSms5WUEvcExMNVc3Ky92NStCWDVUU2xoUmltRHhQSi9yZk4zOEdpU3NyYTF4N2RvMVJFVkY0WnR2dm9HYm14c1dMRmlBeE1SRUhEcDBDQlVyVm9SY0xoZjNUMDFOeGZYcjE3T2RkOUtrU1pneVpRb1lZNWc3ZHk3T25Ea0RXMXRiZUhwNndzTENBcTlmdjBiLy92MFJGeGNIQndjSExGNjhHSmFXbGxubUV1ZlVXS1JXcS9IMDZWTklwVkp4L3E0dVdVMUxTOFBUcDArempNRFFYU2NHQmdiZ2VSNS8vZlVYMHRPemozYXZXN2R1bnU4TElXVUZGY0VpaEpEMzR3MWdUS1ovazJJbWw4c3JBQmpJR0JzT29EbjFLdVRKa2pGbUNhQWV4M0hOQWZ5UDR6aklaTEpRanVOMkM0S3dUNmxVL3F2dklCMGRIWnNBK0pNeFpqNWt5QkNNSHo4KzM5NmloZzBiWXZmdTNUQXhNUUhQODFpK2ZEbEdqaHdwOXFvQndLeFpzNUNXbGdZN096dU1IRGtTUmtaR21EUnBFc0xEdzFHclZpMDBhZElreXprWlk0aVB6NzlvdDFxdHpuVy93c3k5RFE4UHgrSERoMUd6WnMxc1E1RS8vL3h6eko0OUd6WTJOcWhRb1FMTXpNeWdVcW53MDA4L0lURXhFUURRb1VNSFRKa3lCV3ExR3A2ZW51alFvUU9zckt6eWZkNWZmLzBWQUdCblo0ZHZ2LzBXakRHMGE5Y09ITWVKODA1MUNZMUdvMEhQbmowQlpDUy9HbzBHblRwMXlqSm45VjFHUmthWU8zY3VMQzB0NGVYbFpRbmdvcU9qWTZ0NzkrNEZGL2pOS1VHRktZS2xvMnRJYU5hc21UalU5L256NS9qdXUrL3lIWUhBOHp6TXpNeXk5UEpIUjBlTDEzaGNYRnlPeVhWYVdscTI4NmhVS2l4YXRBaG56NTZGZ1lFQlJvOGVEUXNMQ3dBWlBhNWp4b3pCNHNXTGNldldMYmk3dTJQaHdvWFpSaXY4ODg4LzhQRHdRR3BxS29DTXhwYmx5NWREcTlWQ3E5V0tyMVV1bDhQWjJSbmJ0Mi9QTW16NjNkRUtCZ1lHWXEreWpsd3V6N0h4aFpDeWlJcGdFVUxJZTZoUW9jTFZ4TVRFVkFETTB0S3lhSlZUU0k1Y1hWMk5FeE1UeHpIR2ZnWmdDV1RjOERWdjNod09EZzVvMHFRSktsV3FCRXRMUzVpYm01ZjdaVGwwaFdjU0V4UHg2dFVyUEhyMENJR0JnYmg3OXk0aUl5TWJNTWFXY2h5M1FDNlhiMHhQVDE4Y0ZCVDBTaDl4dG03ZDJrYWxVdjBPd0h6bzBLSHc4UEFvMEZCSlMwdExzY2pRenAwN29WUXFNVzNhTkV5ZlBoMWZmdmtsQU1EYzNCd2hJU0ZJVGs2R3ZiMDl3c1BERVI0ZURnRG8yclZydG5QcUVoazdPenZzMnJXclVLOWowNlpOT0hic1dLRnUrbGV2WGcyTlJvTkpreVpsUzZJTURRM1J0MjlmOGVmWTJGZ3grVFV4TWNIOCtmUFJ1WE5ueE1iR1lzcVVLUWdLQ3NLQkF3ZncvZmZmbzIvZnZybkdjZlhxVlNnVUNuQWNoMW16Wm1IVnFsV0lpSWdRWDcreHNURTBHZzNTMDlQQmNWeVdoRjRRQktoVXFnTDlmamlPdzRRSkV5Q1JTTEJ2M3o1emlVUnkwc1hGeGVYMjdkdHhCWDZEeWlDZTU4V0VzNmp6MHUvY3VZTmV2WHJCenM0T0hUdDJoRVFpeWZFOVZhdlZXTFJvRWViTW1RTUE4UFB6dzRvVks4UnJ1RkdqUnJoNTh5YTZkZXNtSHZQOCtYUHgzN0d4c1pnNGNTSU9IanlJT25YcUFNajR2Yng1OHliTGtHdU80M0RqeGcyc1hMa1NIVHAwd01TSkUzTjgzYm5oT0E0UkVSRlo1akVYbEllSEI0Q002dTQvL3Zoam9ZOG5wRGhRRVN4Q0NIa1BWNjVjMGNoa3NvTWN4N0h5Tm95bUpEazdPM2RLU2tyYUFhQWVBSHoyMldmbzNiczMyclp0VzZCS3FlV1JibTZndWJrNWF0U29nU1pObXFCZnYzNFFCQUZLcFJJblQ1N0UrZlBuRGRScTlTU3BWRHBVSnBOTlZpZ1VlMHM3VEpWS2RSQ0FYYWRPblFxYy9MNnJXYk5tcUZLbENxS2pvekYzN2x6NCt2cGkxcXhaNGhEU3BrMmJBZ0RPbkRrakhwTTVhZERSN1MrUlNCQVJFWUdKRXlmQ3hNUWsxMnVNTVNiT3plM1VxUk9BZ2kxZEEyVE0wL1h4OFVIYnRtM1J0bTNiSFBkSlQwL0gwNmRQNGVmbmgxOS8vUld2WHIyQ3RiVTFObXpZZ0U4Ly9SUjM3OTdGekprenhkNW8zYkJrclRibmU3aXdzREFzWExnUUFOQ25UeDlVckZnUlY2NWNnU0FJcUZhdEdqdzlQV0ZqWTRONTgrYmg5T25UWUl4aCt2VHBXWmJ5QVpDdGlGSnVPSTZEaDRjSFhyeDRnY3VYTDlmWGFEU0hBYmhCejFORENsTUVxempFeDhmRHg4Y0hKMDVrRklWLzllb1ZHalJvZ05EUVVEeDU4aVRQWTNXSks1QXh2RjRxbGFKbXpacVlNMmNPUER3ODhQRGhRNHdjT1JKMTZ0UkJmSHk4T0d4KzllclZPSFhxRkFZUEhwemxIQnpIb1ZHalJsbm1BQU5BclZxMUVCTVRnNE1IRDZKbno1NVo1ZzBYUkZKU1VwNUxPdVVtcDduUGhKUTJLb0pGQ0NIdmllZDViNjFXVzZibVYzNm92dm5tRzhtVEowL21BSmpMR09NY0hSMHhlZkxrYkVOWFNjSHhQQSs1WEE2NVhJN3Z2LzhlNjlldngrWExsMjBBN0hGMmRuYlZhclZqQXdNRDM1UkdMSEs1ZkRSanpNM096Zzd6NTg4dlV2Sjc3dHc1eUdReUhEcDBDTE5uejRhdnJ5L09uajJMWnMyYWljbW9yYTB0QU9ETEw3OUUxYXBWRVJFUmtTVXAwTkZWNlFVS1A4ZTRRWU1HY0hWMVJZVUtGZkxkVjZQUllNMmFOWkJLcFhtdWk1cVdsb2JCZ3dkblNUZ1RFaEl3WXNRSUFCazloSXd4bUptWllkU29VZWpmdjMrdVBiOVJVVkVZUEhpdytKN29saTRTQkFGR1JrYllzR0VEYkd4c2NQdjJiZnp4eHg4QWdBa1RKc0ROelEwblRwekE4ZVBIc1duVHBtd1ZpUFBEOHp3V0xGaUE4UEJ3UEhueXBKTk1KaHVqVUNoK0tmQUpTa0JoaW1DOUt5d3NUT3kxMUEwaHpvK1Bqdy9tejU4di90eStmWHVzWHIwYTBkSFI4UER3Z0p1YkcxeGRYZUh1N2c0M056Y3NXN1lNUU1idk4zT0RTdjM2OWJGOSszWUFHYU5mK3ZYcmgwT0hEbUhUcGsxWXRXb1ZWcXhZZ1pTVUZQVHAwd2V1cnE1aVZlck1jbXU4cUZPbkRnWU1HSUI5Ky9aaDNicDF1Vlowem8wdXFkYkpQS2VaRUZKMlVRSk1TQm5sNnVvcVRVeE1iQTJnTllCV0FCb0NzRUZHc2FQY3ErVG9pU0FJZUR2UFV0K2g1T1ExZ0RnQVVSekgrUXVDNENzSXdyVjc5KzY5MUhkZzcycmR1clZKYUdqb01ZN2p1aHNhR21MS2xDbm8yN2N2VlJJdFJqVnIxc1NxVmF2ZzQrT0R1WFBuNHZYcjEvK1RTcVd5bGkxYmRpbnBKWndjSEJ6cUFmZy9pVVNDeFlzWHc5VFV0TkRuaUlpSUVKT0ZxVk9uWXNPR0RWaTllalhpNHVMdzdiZmZpc1dvYXRTb0FTQ2pRRk5lNndndlhyeFlyR2FyVXFsdy9QaHh4TWJHWXRldVhmRHp5NmpoMUsxYk4weWFOQWs4ejRNeEJwVktoY21USitQcDA2ZFl2WHAxZ2VJK2RPZ1F3c1BEcy9YT3ZVczN6RnVwVklyYkJFSElVbkNvWThlT21EQmhBbzRmUDQ0elo4NmdkKy9lT1o2cmF0V3FhTldxRmE1ZXZRb2dJN25TbVRoeEl1enM3QkFhR29xWk0yZUNNWVkrZmZwZ3lKQWhDQW9Ld3BJbFN5QUlBaVpObW9RdFc3WVVldFNGcWFrcEZpOWVyRXZtVnpvNE9Kd0pEQXg4V3FpVEZLT2lGTUhTU1VwS3l0WnJtVjhScks1ZHUrTG8wYVBvMTY4ZkZpNWNDQ01qSTNBY2g5VFVWSVNGaGVIaXhZdm8wcVVMZ0l3cXptUEhqb1ZhcllhdHJTM216WnVYNVZ5WjUzaVBIajBhRnk1Y3dPWExsL0hUVHovQng4Y0g5ZXJWeTdOUkJjZytCMWlYRkE4Y09CQlBuanhCbno1OXNsV2d6b3RXcTgxeENIUnVJeEV5MDFXdEprU2ZxQWdXSWFUTWVGdmhkMFJpWXVML0FGVFhkendmQ2F1M2Yrd1lZMjA0amhzbmtVaVlUQ2E3QUdBM3gzRy8rZnY3cS9NNVI0bHpjSEF3VTZsVXYzTWMxOG5XMWhhclZxMkN2YjI5dnNQNmFMVnQyeFlIRGh6QWpCa3pFQmdZMkV5dFZsOTFkSFRzVkpJTkkxS3BkRDFqekhUNDhPRm8xS2hSa2M3eDZORWpjYTd6dkhuemNQWHFWY3laTTBlY214a1hsekhkdEhyMXduMThhTFZhY1pqNHhZc1hzOXpJTjJqUVFGd1hsekdHTld2VzROR2pSM2owNkJHa1VpbkdqUnVYNTduajQrT3hZOGNPMk5qWVpGbXpOVGRUcDA1RlNrb0tURTFONGUzdGpkOSsrdzJDSUtCeTVjcVlObTBhMnJkdmp6Rmp4b2lKeE5PblR6Rmh3b1FjRzRyR2poMExOemMzMUs1ZEd6Ly8vRFBDdzhQUnZIbHo5T3ZYRDB1V0xNSHAwNmVSbnA2T2loVXJvbjM3OXJodzRRTGk0K1BSb0VFRFBINzhHRXFsRXYvM2YvOVhwTG1lalJvMXdyQmh3N0J6NTA1VHFWUzZIa0RQUXAra21CU2xDRlpLU2dvQXdOSFJFYnQzN3dhUVVjaHF4WW9WK1g0MkdSZ1lZTisrZmVMY1haMkFnQUFBUVBQbXpjVnRDUWtKQ0FvS0VwZSt5b3VscFNXbVRadUdHVE5td01mSEI0YUdobGk5ZXJWWXBUa25naUFnTFMwdFN4S3ZTK0FyVmFxRTllc0xWN2hlZHo3R1dMWWgwTHIzTEM4MEI1aVVCVlFFaXhDaWR3NE9EbFVrRXNsOEFLTTRqcE1BR1VPL21qZHZqbWJObXNIT3pnNVdWbGF3c3JMS2M1a1VrcFVnQ0VoT1RzYnIxNjhSSFIyTisvZnZJekF3RUg1K2ZseGFXdG9YQUw1Z2pJVTRPenRQVXlxVnA2Q25aWExrY3JrQlkrd2tnSTcxNjlmSDFxMWJzMVhJSmNXdmF0V3EyTHAxS3laUG5neGZYMTk3aVVSeXhjWEZwVlZKRkMyU3krWHRHR005YXRhc2llSERoeGY1UEIwNmRNREJnd2N4YTlZc0JBY0g0L0xseTNqNDhDSDI3OTh2OXJBQi93MkJ6a3RxYWlyT256OFBQejgvM0xwMVM2eTBEQUJPVGs1SVRrNUdhR2dvTm03Y2lHclZxa0VtazJIaHdvVmlJdEdvVVNQWTI5dURNWmJuS0lWZmZ2a0Z5Y25KV1JMMTNLaFVLcVNscGVIR2pSczRmdnc0RWhNVFlXUmtCSGQzZDR3WU1VSThmc21TSlpnOGVUS0NnNFBoNWVXRm1KZ1lMRnk0TUZ0aExUczdPOWpaMlluSm1JbUpDZWJPblF1ZTU1R1VsQ1FtWEhGeGNaZ3dZVUtPTVIwN2Rnek96czQ1RmhITHo0Z1JJM0R1M0RuODg4OC9QV1F5MldjS2hlSjZvVStpSjJabVp0aStmWHVXTlhlclZLbFM0RjcvZDY4SlFSQnc5T2hSQUJuRCtIV05OQjA3ZGhSSE5lUTExMXFsVXVIY3VYUFl0bTJidUMwOVBSMkxGaTNDNE1HRDBhWk5teHlIdzJzMG1teHpnRE9QQmlpSXpMM0RQTS9qN3QyN2VlNmZWMDh3elFFbVpRRVZ3U0tFNkpXenMvTVFqdU4rQVdCaGFHaUlYcjE2b1hmdjNyQzN0NmVocisrSjUzbFlXbHJDMHRJU3RXdlhGbnNkVWxKU2NPSENCUnc1Y2dRaElTSDJITWY5THBQSnptczBtdThDQXdPalN6dE9RUkRXY3h6WHNVR0RCdGk2ZFN1c3JhMUxPNFJ5eThqSUNHdldyTUhVcVZOeDQ4YU5CaHFONXFoY0x2K2ltRWNGY0lJZ0xPYzREbVBHakNuU1VpbGFyUllhalFaR1JrYW9XYk1tZHUvZWpYWHIxdUhnd1lQNDRZY2ZVS0ZDQmJGSGxPTTQxS3haTTlzNTNsM1AxdGpZR0pjdVhjTE5temZGZlZ4Y1hOQ25UeC80K1BqZzlPblQ0dllsUzVZQStLK0hhOVNvVVJnMWFsUytuMUVoSVNFNGVmSWtQdm5rRTNGcG9keUVob2JDM2QwOVM3SlJyVm8xdEd6WkVwR1JrUmczYmh4aVltSVFIeCtmYmJtYzgrZlBJems1R2F0V3JjcldTSGorL0hsczNyd1pRRWJQNDZWTGwvRDgrWFA4K2VlZjJXTFFGV29DTW9iYm5qaHhBa2xKU1FVYTJwb1RRME5EakJrekJyTm56d2FBbFFEYVFBOE5iVVVwZ21WaVlwTGp2TmI0K0hqTW56OWZiR3lSU0NRNUxvdTBlZk5taElXRmlUOHZXN1lNang0OVFxVktsWkNjbkl5MWE5Y0NBTzdldll1ZmZ2b0pRTWFjOU1URVJHelpzZ1dWS2xYQ3RXdlhFQllXaHNEQVFOeTVjd2NwS1NuZ2VSNERCdzVFcDA2ZHNIejVjaWlWU2lpVlNoZ2FHcUp4NDhabzBLQUI2dGV2RDNkM2R3QlprOUZLbFNwaC92ejVxRktsaXJqdHlaTW5pSStQejNPWXU2NmhKTC9yWU4rK2ZiaHk1UXFpb3pPK1JtaFpKRkpXbGVjaVdIUm5UWWdleWVWeVU4YllSZ0REZ1l4NWRoNGVIbG5XOUNRbFN4QUVuRHQzRHBzMmJVSlVWQlFBUkRER0JpaVZ5cXVsRllOTUpoc0ZZSnVOalEyOHZMeFF0V3JWMG5wcWtrbHFhaXBHakJpQmtKQVFjQnkzMGQvZi82ZmlPcmRjTHUvQUdMdHNaMmVIUTRjT0ZXbTVLajgvUC96NDQ0L2dlVDVMc3BHZW5pN2VaT3ZXckFXeTMzaHJOQm9JZ3BDdGNFOThmRHdHREJpQVZxMWFvVy9mdnJoLy96NTI3ZHFGaElRRVNDUVNmUG5sbHpoNThxUzRQOGR4WUl4aDNMaHhHRHAwYUw1eGp4dzVFa3FsRXJ0MjdZS1RrMU8rKy9mdDJ6ZmJzTm1jOER3UFUxTlRtSnFhUXF2VmlrTy8yN1p0aXcwYk5vajduVHg1RWdzV0xNanhISzFhdGNLb1VhTmdaV1VsTHIrMGN1VktUSnMyRFFEZzdlMk5wS1FrbUppWW9FR0RCdm5HbEJ0QkVEQm8wQ0E4ZnZ3WWpMSE9TcVh5VXBGUFZrUXltWXdCeFRmL2RPREFnUWdKQ1FFQWZQMzExemtPRWQreFl3ZTJidDBLSUtNaEl6SXlFcWFtcHRpNmRTdXNyS3l3Yjk4K1hMdDJEVEV4TVZtTzY5aXhJMWF0V2dVZ294RkMxOXRxYkd3TU56YzNEQnMyVEp6WExnZ0Mvdnp6VDNoN2UwT2hVSWlOSjVtdlQzOS9mNWlZbU9EVFR6L044YlVrSmlhaWYvLytZaHhkdTNZVkczeDAvUDM5TVdyVUtIejIyV2RZdDI1ZHJ1OUxlSGk0ZUMzeFBDOHVzMFJJR1ZXTDQ3aHlOZndab0FTWUVMMXAyN2F0UldwcTZta0FuMXRhV21MUm9rVm8xNjZkdnNNcXQ1S1RrN0ZvMFNKY3ZIZ1JBRFFBdmxVb0ZNZEwrbm1kbkp3YThqd2ZKSlZLamJadDIxYWdCSUdVbklpSUNBd2VQQml2WDc4R2dLNEtoZUo4Y1p4WEpwT2RCTkJqMGFKRjZONjllNUhPNGVmbkJ3OFBEeGdiRzBNcWxXYnJlZFZvTkdKRloyTmo0Mnk5b0ZxdEZ1bnA2YWhYcjU1WUtBdklHTm9aRUJDQTgrZlA0K3paczBoT1RnWUEyTnZidzkzZEhYdjI3QkhYV2ExVnF4WTZkZXFFdlh2M29tclZxamgrL0RpTWpZMXpqZm5DaFF1WU9YTm1saXEvK2JsKy9Ucmk0K01SRkJTRWJ0MjZvVktsU2pBMk5rWmtaS1E0ZFB6SWtTT3dzN1BEalJzM1VLdFdMVlN2WGwxc0hKZzNiMTZXNGQrSmlZbm8wcVVMTkJvTlRFMU5VYWRPSGRqYTJxSjY5ZXJvMEtFREhCMGRFUklTZ29FREJ3SUF0bS9mTHM1VDl2YjJSdDI2ZFFzVWQzN09uVHVuNndVK3BWQW9TbjB1c0xPejgvOE5HVEprY2s3cjNSYkZyVnUzOE9iTkd6UnAwaVRYUnR0bno1NGhKQ1FFalJzM1J1M2F0WEhvMENFNE96dG5teitzVXFudzVzMGJhTFZhQ0lJQWMzTnpjYWk3VXFuRThlUEgwYVpORzdSdjN6N1B3bkh4OGZIdzgvTkRVRkFRUER3OENsVms3dENoUTdoNTh5WSsvZlJUOU8vZlg1enpyaE1YRjRlZ29DQllXMXVMYTNIblp1Zk9uYWhXclJwYXRHaEJEWnFrekhwYkJNdmx4SWtUeXZKV0JJc1NZRUwwb0dYTGxwWnF0Zm9zZ0RZTkd6YkUyclZyQzEyd2hoUS94aGdPSERpQU5XdldBSUFXd0NDRlFuRzRwSjd2bTIrK2tZU0dobDdsT0s1dFFYdlRTTW03ZnYyNnJxRFNTd0JOL1AzOUU5N25mRzhiT1VKc2JHeTRQLzc0bzhoREl2T2FaeXNJQXFaUG40N0xseStENHpqMDZ0VUxMVnEwZ0p1Ylc1Njl6Zkh4OFJneFlvU1k0QUlaRlhlLy8vNTdKQ1FrWU0rZVBWQ3IxVEExTlJXTFVoMDllaFM5ZS9lR1dxM0dWMTk5aFhuejV1WDRIQ3FWQ24zNjlNSHIxNi94MjIrL0ZTb1IwQ1dMTld2V3hPelpzK0hpNHBKbC9kWVRKMDRnTWpJU0V5Wk1BTS96bUQ1OU9seGRYV0ZxYXBwakxOZXZYMGZ0MnJYRjZ0T0NJT0QrL2Z1NGZQa3lSbzRjaVdQSGptSGp4bzJ3c3JMQ25qMTcwS2RQSHdBWkNiQ3VwN0VvdmZhWjZkNnYyTmhZSmdpQ2ZVQkF3Ti92ZGNJaVlJVXBjMHdJK2FoMTY5WU4wZEhSMEdnMHRRSURBOHRWTC9EN2Zab1RRZ3JOMWRWVnFsYXJqd0JvMDdoeFkyemZ2cDJTM3pLQzR6Z01HalFJOCtiTnc5dENaRjdPenM3dFMrcjV3c0xDUm5NYzE3Wng0OFpGV3B1VGxJelBQdnNNM2JwMUEyUE1sakcyOUgzUHgzSGNFQUJjMzc1OTMycytZRzdKYjBwS0NtYlBubzNMbHk4REFOemMzSEQrL0huTW5qMGI3dTd1dUg0OTk1cExOalkybURsekppUVNDYXl0cmZIOTk5L2poeDkrd0tGRGg3QjkrM2FvMVdyMDdkczN5L3hmR3hzYmZQZmRkd0NBMDZkUFkrellzWGo1TW52aDdMMTc5eUlxS2dyLys5Ly9DcFg4WHJ4NEVYUG56Z1VBeE1URUlDQWdJTWZDU0M5ZXZCQmptamR2SGxhdVhKbHJZYU1tVFpvZ0tpb0tucDZlbUQ1OU9ycDA2WUpodzRiQjA5TVRTVWxKMkw5L1A0Q00zLzI3Ny9Pelo4OHdZc1FJM0xwMUs4OENUZmt4TUREQTExOS9EUUFjeDNHRGkzd2lRZ2dwQmhVclZvUkVJb2swTURBb2QwV3dxQWVZa0ZJbWs4bldBSmhvWjJlSFhidDJ3Y0xDUXQ4aGtSeWNPSEVDaXhZdEFzZHg4VHpQdDdoejUwNVkva2NWWE51MmJTM1MwdExDT0k2cnRILy8vaUl2aVVOS1JrSkNBbnIxNnNXU2twSUVyVmI3NmIxNzl4NFg5Vnd5bVN3UVFMTmp4NDZoWHIxNnhSYWpTcVhDcVZPbnNHUEhEc1RHeGdMSW1JczVldlJvYk55NEVhZE9uUkxuUXpadjNoeFRwMDdOZFI3cnRXdlhjUC8rZlp3K2ZWbzNGeDdWcTFmSDFLbFQwYjU5K3l6emFHL2N1QUVEQXdQOCtPT1A0bnhTUTBORHVMdTdpd1crb3FLaTBLZFBIMWhiVytQNDhlTUZybHkvYjk4K2JOcTBDWUlnd05iV0Ztdlhyb1dkblIwQVpPc0JybFdyRnA0OWU0WnAwNmJoeVpNbkFJREdqUnRqNDhhTlloRTV0VnFOUVlNR2lZOW5abVptQm50N2U2aFVLZ1FIQjBNcWxlTGd3WU13TURBUTF4VStldlFvSGo5K3JCdTZqTzNidCtkWUZLcWdNczBQRFZRb0ZIbVBveTFtY3JsOHl2ang0MWRSWXhzaEpKTnlPUWVZZW9BSktVVXltYXd2Z0lrV0ZoWnM3ZHExbFB5V1liMTc5OGFBQVFQQUdMUFJhclZINVhKNTd1VkJpeUFsSldVS1k2elNsMTkrU2NsdkdWU2hRZ1dNR0RHQ0F5Q1JTQ1JGN2dXV3krVjJBSnJWcWxXcldPYVNwcWFtNHZyMTYxaTBhQkcrK09JTExGdTJETEd4c1RBek04T2NPWE13YytaTTJOallZTjY4ZWRpM2I1ODQxL0x1M2JzWU9IQWdObTdjbUdXZDFZaUlDSXdlUFJxVEowL0dybDI3RUJVVkJSTVRFNHdjT1JJelo4N0VqUnMzTUdYS0ZMRWdVZlhxMVdGaVlnS3BWSXIxNjllamJkdTJBRElTemFwVnE0bzkzRnUzYm9WS3BjTDQ4ZU1MblB5T0hUc1dHelpzRUF0MTdkMjdGM1hyMXNXdVhidXdaY3NXYk4rK1hkeFhWd1NzYnQyNjJMdDNyeGpIdzRjUGNmYnNXWEUvQXdNRGNXb0J6L053Y25MQzJMRmpzVy9mUG16ZHVoVUpDUWtJRGc0R0FFeWVQQm4xNjlmUE1tLzBwNTkrRWw5NzNicDFJWlBKQ3ZpYnlsbWRPblYwdzdBZFdyUm9VZis5VGxaSWpMRlZlUlZ2S2kvdTNidVg0M2JkM1BjUGdVYWpRVnhjWEpabHkwangrQml1RDVJL2liNERJS1M4Y0hGeHFjZ1lPd2ZBYk0yYU5WeHUxU2hKMmVIaTRvSzdkKzhpTWpLeU9vQzBpSWlJWWxtL3MxbXpadFpTcWZTWWdZR0J3YXBWcTZnaHBJejY1Sk5QY09yVUtieDU4K1pUVzF2YmsvLysrMjlrWWM5UnJWcTFZUnpIZmRHelowKzBidDM2dmVMeDhmSEJkOTk5aDlPblQrUFJvMGRJVDArSFZDcEZuejU5c0hMbHltekpXWlVxVmRDblR4K1ltNXREb1ZCQW85RWdJQ0FBZG5aMllrK3doWVVGQWdJQzhQRGhReGdhR3VLYmI3N0JxbFdyOFBubm44UFUxQlR6NXMxRFdGaVl1SFRTd29VTHhUbXhCZ1lHK09LTEw4RHpQRnEzYm8zQmcvOGIxZXZvNkFnckt5dXh4N1lncWxldkRqOC9QOWpiMjJQVHBrMndzcklDei9NNGMrWU1EaHc0SVBiaW1wcWFZc3lZTVpCSUpHSWNYYnAwUVdob3FEaTBPVE03T3p2VXJGa1RjK2JNUWYvKy9lSHM3QXlOUm9OcDA2WWhMQ3dNSE1kaDRzU0pHREJnZ0hqK3g0OGY0OW16WjBoT1RrWmFXaHBNVFUyeFlzV0tZcW5RSHhrWmlYdjM3b0V4Rmg0UkVYSHJ2VTlZUU5XcVZiTVlNbVJJbS9lOUR0OVhlbm82RkFvRmJ0NjhpU1pObXBUcWN6OTQ4QUJEaHc3RmhRc1g0T1RraEVxVktvbVBEUmd3QUgvODhRZk16YzNGVVFlbEpUSXlFcWRQbjBidDJyVUwxR0QwOE9GRDlPM2JGNkdob2VqV3JSdVNrcEl3Zi81OFhMcDBLY2MvejU4L2g3T3pjNTduVktsVXVIYnRHazZlUElsV3JWb1ZPUFpmZnZrRldxMFd0V3JWeW5PL1diTm00ZTdkdXprVyt3d01ESVNabVZtT1UwUUVRY0NMRnk4UUdSbVo1ZmRWRXNycTlWRlNZbU5qc1dQSGprTnBhV25SejU0OUsvcjhqZzhRRFlFbXBKVElaTEpmQVF6cDA2Y1Bmdjc1WjMySFF3cm8rZlBuNk4rL1A5Tm9OQnJHbUtOQ29YajR2dWVVeVdSVEFhenMxNjhmWnMyYVZReFJaa2hMUzRPUmtWR3hyaDNOR0lOYXJjNXlZNklyaHZRK2twS1NZRzV1WHVSWU15Lzk4NjY0dURoRVJrWVd5ODMxNGNPSHNYTGxTakRHOWltVnlxR0ZQVjRtazEwRDhObjdEcDNWdVgvL1BzYU1HUU1yS3l0ODlkVlg2TmV2WDRGdUNzUER3ekZ6NWt3MGF0UUk4K2ZQei9LWVJxT0JwNmNudW5mdm5tMnU3cVJKa3hBU0VnSlhWMWNNSERnd1MzWGxraEFYRndjTEM0c3N2OXVnb0NBTUhUb1VWYXBVZ1lPREEvcjE2d2NYRjVkc3gycTFXakVwTGdpdFZvc05HelpBSnBPaGZmdnNVLzJqbzZPUmtwSUNqdU5RcVZJbHNTcngrMUlxbFJnNWNpUUFYRk1vRkNWV1l5QW5oUzJDTlhQbVRKaWFtaGJxZlhWemN4UFhXOCtKajQ4UGZ2cnBKNWlZbU9EeTVjdWx1azd1eElrVGNlM2FOZGpZMktCNTgrWVFCQUVxbFFvT0RnNzQ1WmRmQUFCTm16YUZoWVdGK05pc1diT0tOZUh4OGZFUlJ5em82RDVuYkcxdGNmandZWmlZbU9SNWppZFBucUIvLy83bzNMa3pWcXhZZ2NURXhEeVhXbXJmdnIydXVHT3VYcjU4aWQ2OWUwTVFCR3pldkJrdFc3Yk05N1VrSkNTZ1c3ZHVVS2xVV0xac0dkemMzSExkdDNYcjFxaFJvd2E4dmIyelBkYS9mMzlFUlVWaHpabzE0dWZraVJNbmNPZk9IWHorK2VlWVBYczJuSnljc0hQbnpueGp5aXc5UFIyeHNiRjQrZklsbmo1OWlrZVBIdUh1M2J2WXNXTkhqblVKaXZQNlNFbEp3YkpseTFDN2RtMTgvLzMzMlI0ZlBudzRFaE1UYzZ6b3I4TVlRM3A2T3RxMWE0ZEpreVlWNnJVWFJIa3VncFY5MVhKQ1NMRnpjbkpxQVdCSTVjcVZNV0hDQkgySFF3cWhkdTNhR0R0MkxMZHUzVG9EQUNzQjlIaWY4N202dWtvVEV4UEhBY0MzMzM1YjRPTVNFaEt3ZVBGaVRKa3lKZGVDUWx1MmJNR1JJMGRRdlhwMWJOdTJEWlVyVjM2ZlVBRmtKS29kT25TQXNiRXg3TzN0TVczYU5IaDRlR0RHakJubzNMbHpyc2NKZ29EQmd3ZURNWVllUFhxSVM4em9iTjI2VmV6eFdMeDRzVmlkTno4SkNRbll1WE1uRkFvRlBEMDlzMVhtWGJseUpZNGNPWUxHalJ2RDA5T3o4Qy80SFQxNjlNQ21UWnVRa3BJeW9HWExsdFA5L1B5aUNucXNnNE5ERlFCdExTMHQ4MTAycGFDYU5tMEtiMjl2Vks1Y3VWQ05CM1hxMU1IZXZYdkZOWUl6azBxbDJYcE5kVmF0V2xXbzVPZDlWYXhZTWR1MkprMmE0UExseTZoUW9VS2V4eFkyVG9sRWdyeVdCS3BTcFVxaHpsZFFEZzRPcUZDaEFoSVNFdG81T3p0WFZpcVZNZmtmcFI4WExsd285REc2bm5UR0dHYlBubzEzYzI3R0dIaWVSMnBxS2laT25BaExTOHNzajF0WldXSDY5T2xGRHpvWGYvNzVKNjVkdXdZZ28vcDU1dGVtS3hSbmFtcUsrL2Z2aS85T1MwdERTa3BLc2NXd2R1MWFlSGw1WWVMRWlWbEdURnk5bXJIcy9QdEhWVlFBQUNBQVNVUkJWUGp4NC9OTmZvSC9yblhkNTU5dVNvQ0xpd3RXcmx3cDdoY1pHUWwzZDNjWUdPUS9nOGZXMWhadDJyVEJqUnMzY1B6NDhRSWx3QWNQSG9SS3BZS2JteHM2ZCs0TWpVYUQ5UFIwakJvMUNwVXJWOGJhdFd2RmZRME1ESEpzN0hqdzRBR2VQSG1DQmcwYVpQbWN2SFBuRHM2ZE80Y3VYYnFnWWNPR2VQRGdBVlFxVlk0OTVFbEpTVmk4ZURGU1VsS1FrcEtDcEtRa3hNYkdJaUVoNXdMK0sxZXV4T3JWcTdOc0srN3I0NWRmZnNHWk0yY2dsOHR6VElCalltSVFGeGVYSlFGT1RrNFcxemNITXI1SDFXcDFycS9qZlZXc1dCRnhjWEdSSE1lVnV5SllsQUFUVXZJNGp1TldBc0NJRVNOZ2JtNWU3RTlBUFg4WmlyUG5MN052di8wVysvZnZSMHhNekZmT3pzNmZLNVhLYTBVOVYxSlMwbGNBYXJWbzBhTEF2UXFKaVlrWU1HQUFvcUtpOFB6NWMremV2VHZIM2loRFEwT2twNmZqeFlzWDJkYXdMQ3JkelZoYVdocHExNjZOOWV2WDQ5V3JWNWc1Y3lhU2twTEU1V0xleGZPOE9IUTJLU2twMitQR3hzWklUazdHdzRjUEM1Vm8zTGx6UjF6RDlzU0pFN3FDUWlJYkd4c3d4dkQ0OFdQeFdqbDgrRENxVnEyS2hnMGJvbnIxNm9WYXpzYlUxQlE5ZS9iRW9VT0hETlZxOVVnQVN3cDZyRVFpK1FJQTM2Wk5HL0VHdFRnVU5URXpORFFzZEc5YmFTYS91ZUY1UHQvazkwTWlrVWp3MldlZjRmVHAwenlBcmdEZXY2V21BT1J5K1JSUFQ4OUNWWnkvZXZVcVRFeE1jUFRvVVR4OStoUVRKa3lBaVlrSlFrSkNNSExrU0RSczJCQmJ0MjdGalJzM01IWHFWRFJzMkZBczlNWnhISzVldllxMHRMUmN6My9yVnZZUjRDVXh2TlRmM3gvejU4K0hvYUVodkx5OHNILy9mdnorKysrWU8zY3VuajU5Q2s5UFR6UnIxZ3k3ZHUzQ2lCRWpFQlFVaExsejU2SkxseTdaRXZqMzhkbG5uK0hnd1lQWXNHRURQdjMwVThoa01rUkVST0RPblRzQWdPUEhqK08zMzM3TGNnekhjVml5WkFrc0xTMlJuSnlNSlV1V2lPdDlCd1lHWXZMa3llS0lpTWVQSDJQbXpKbmlzU3FWQ2tEMkpieTJiOStPaXhjdnd0TFNNc3RqdXFKMkZ5OWVGTmZDQmpKR2lTUW5KME11bDR1TkU2OWV2Y0tCQXdkUXFWSWx6SjQ5RzNmdTNNR3VYYnV3YU5FaVBIejRNRXV0QWQzcnlJbnU4M3phdEduWXZYczMzTjNkWVc1dWp0dTNiOFBhMmhydDJyWER3NGNQc1hQblRseTVjZ1ZmZlBGRnRuT2twcWJpNHNXTDREZ094c2JHTURVMVJhVktsZEN3WVVOVXJsd1pWYXBVRWY5VXFsUUpGU3RXekxLc1hIRmZIdzhlUE1DUkkwZHlmTDA2di8vK2U3YmZpMXd1UjRNR0RYRHc0TUVzMjkrbitueGV2THk4QUtBRngzRVJKZklFWlJnbHdJU1VzT2JObTNjV0JNSFZ4c1lHUFh2MkxQVHgxUE9Yb2JSNy9qSXpORFRFNE1HRGRhM1pTd0ZrbjhSVWNJTUFvRmV2WGdVK3dOTFNFbjM2OU1IV3JWc1JHaHFLR1RObVlQMzY5ZG5lQTEyU1pXbHBXV3lKaTRHQkFYaWVoeUFJcUZXckZxWk9uWW94WThZZ09EZ1lTNWN1aFltSkNicDI3WnJyc2U4Mm9tUitETWdvTmxXUUhnK2R6cDA3bzFtelpnZ0tDc0tXTFZ2UXRXdFhHQnNiNDhXTEZ3Z1BEeGZud1dvMEdqeDgrQkNPam83WXVuVXJFaE1UWVdOakEyOXY3Mnc5VHZsNW13QUR3R0JrL1A0TGRFZk1jWndNUUw1ejcwajU0K2pvaU5PblQ0UGpPR2VVVWdLc0s0SlZtQVRZM053Y2dpRGcxS2xUZVBUb0VXN2Z2bzJsUzVlQ01TYjJ0QmthR3VMTW1UTUFrTzJ6Z09kNU5HclVDRE5tek1EZXZYdGhhR2lZWXdPVVdxMUcwNlpOc1hIanh2ZDdrYmxZdlhxMW1JaHYzNzVkWEVKcjllclZZaktwVnF2eDg4OC9Jem82R2tCR0JmQXVYYm9VYThOeTgrYk40ZUhoZ2ZYcjEyUFdyRms0ZE9nUWpoMDdKaVk0T1RVSU5HclVTUHpNVXFsVVdYb21JeU1qRVJrWktjNU5mLzM2Tlh4OWZiT2Q0OTBrTFRFeEVTOWV2SUNCZ1FFMEdnMVVLaFY0bnMvU1FLOUxoazFOVGNFWVEycHFhcGJHaWYvN3YvL0RtemR2TUhmdVhKaWJtMlBQbmozdzkvZkhUei85QktCZ2pXZjM3OS9IK2ZQbjRlcnFDc1lZdG0zYmhtUEhqcUZidDI2SWo0L0hnQUVESUpWSzBhMWJOK3pjdVJONzkrNUZseTVkc2wxRHV0ZlhwVXNYTEZ1MkxOL25mVmR4WGgrQ0lHRHg0c1g1SnEyRmFZaDkzelhJU1hhVUFCTlN3Z1JCbUFnQWd3WU5LbkExVkIzcStmdFBhZmY4dmF0djM3N1l0V3NYRWhNVDJ6WnYzdHpsN3QyN3R3dDdqcFl0VzFxcTFlb2VQTTlubXdPV241RWpSeUk0T0JqWHIxL0h6WnMzc1dIRGhtekQ2WFUzSElVdHFoVVVGSlRuNHdZR0JsQ3BWSGoxNmhYQ3dzSXdhdFFvakI4L0hvSWdJRG82R25GeGNUa09YZFVsNURuZENPbTJGU2I1MVJrelpneCsvUEZIeE1mSHc4dkxDMi9ldklHWGx4Y3FWS2lBYytmT2lmOGZnb0tDVUs5ZVBiRlM2di8rOTc5Q0o3OUF4ZzFvdFdyVkVCa1orWW1UazVOalFFQkFRQUVQYlFhVVRJOFcrYkJsdWlhYWxkWnpNc1pXRHhreVpISmhqN3QvL3o1MjdOaUJWYXRXNGVUSmt4ZytmTGhZeDBMWDJ5dVR5WkNTa29KdTNicGxmajVJcFZLWW1wcmkxYXRYNHZEUzNBaUNnSysrK2dwV1ZsYUZEVEZmWGw1ZU9IRGdBTmF1WFl1TEZ5K0syM1hKRFFBOGV2UUlqeDQ5RW44dXFlS0VRNFlNZ1krUEQvejkvWEhzMkRFY1Bud1lwcWFtOFBUMHhELy8vSU82ZGV1aVJvMGEyTFZyRjdadTNZclBQLzljUE5iYTJoclhybDFEVkZRVXZ2bm1HN2k1dVdIQmdnVklURXpFb1VPSFVMRml4U3kxQm5SVjQ5K2QrakJwMGlSTW1USUZqREhNblRzWFo4NmNnYTJ0TFR3OVBXRmhZWUhYcjEramYvLytpSXVMZzRPREF4WXZYZ3hMUzB1eFIvbllzV000ZCs0Y2pJMk5jZXZXTFp3OWV4WjM3dHhCa3laTnNISGpSblRzMkRIZjkwR2hVR0RLbENuaU1OK2xTek9LN1h0NGVNRGIyeHNjeDRuZjgzWHIxa1dIRGgzdzExOS9ZZHUyYlJnelpreVdjK2xlbjYrdnJ6Z0VQeS9wNmVsd2NYRVJlN09MOC9vNGNPQUFRa0pDZE44Wk9lNHpkZXBVOGYvSHV3bDBSRVJFbGw3OHpLOVBWNUcrdU1UR3htTC8vdjNWWFYxZEk2OWN1Wko5ZnN4SGpCSmdRa3FRWEM3L2hESFd6Y3pNREY5Ly9YV2hqNmVldi8vb28rY3ZNMU5UVTdpN3UyUDc5dTNRYXJYajhiWW50ekRTMDlON2N4eG5KSlBKQ2gwTHgzR1lQMzgrK3ZmdmorVGtaSmlZbU9DUFAvNkFrWkVScEZJcEpCSUp3c1BEQVdTOEI5ZXZYd2RqREZxdFZtemg3OWl4WTQ1RDJIWEx4T1RuNE1HRDJZWm1yVisvSHJWcjE0YXJxMnVlc1FQQXJsMjc4UHZ2djhQWTJCaXZYNzhHa0RFUDZ0MGJsb0VEQjZKSGo5eW5XcmRzMlJLT2pvNndzN05Eang0OXhKNktoSVFFYURRYU5HellFTUhCd1hqdzRBR2FOZnN2djhpcGNGSkJjQnlIOXUzYjQvRGh3K0I1ZmdBQVNvREplNmxmUDJNRkpNWllxU1hBU3FWeWlrS2hLRlFDL1BMbFM0d2RPeGFOR2pYQ2dnVUxVSzllUGFTbHBZbEphdlhxMVFGay9KOTlkN1FQeDNINDY2Ky9BR1I4Sm5sN2U4UEx5d3UvLy80N0FHRFRwazFvMmJJbEdHTjQrZklsaGcwYmhzV0xGeGRvN21saDhUeVBnUU1Ib20vZnZqQTBOQlMvTStQaTR1RG01Z1kzTnpleDUxQzMzblRtN3krVlNnV2xVaWtlVzVCZVlVRVFvTkZvWUdob21PVnppT000ekpvMUMvLzg4dys4dkx5UW1wb0tEdzhQQ0lJZ0xodDI5ZXBWWExwMENRQ3lGR2pqZVI1bVptWlo3Z0dpbzZQRmVPTGk0bktjdC8zdU1IU2U1NkZTcWJCbzBTS2NQWHNXQmdZR0dEMTZ0SmpVV1ZsWlljeVlNVmk4ZURGdTNib0ZkM2QzTEZ5NFVQemROR3pZVUR5dmJzaTJ2YjA5dG16WlV1QmljZFdxVlJNYnlXL2V2QW5HR0ZxMGFBRzFXbzM3OSsvRDFOUVVPM2Z1Rkh0M2RRMlpPM2Z1aExtNWVaYVJETG9FTVRVMUZmLysrMitlejZ1YjNwVjVYdTM3WGg4NmtaR1IyTHAxS3l3dExURm16QmpNbXpjdnh4aHUzNzZkNjdKS1NVbEpPZjRPUzJMNjNKQWhReEFkSFgxYm85SFVBa0JGc0FnaHhlWjdJS1BDWVZFL3ZLam43eitsM2ZQM0xuZDNkM2g2ZWlJMU5iVi82OWF0eC9uNitzWVg1bmlPNDdvRHlMSGliRUZZV1ZsaC92ejVzTEN3UUZSVVZLNkZZaUlpSW5Jc3RpYVR5WEpNZ0NVU0NiUmFMVXhOVFhNc2xxSlNxWkNXbGdhZTU4VnJUSGR6cCtzUjBQbjk5OSt4YTljdXNhY2ZnSGpUKy9UcDAyem4xbWcwZVB6NGNiYlgrYTdNODdXQWpHRnF1dXNzODVKaVQ1OCtSZVBHalJFY0hJemc0R0N4eGQ3UTBGQk1Pb3BDbHdBRDZBNGczd285Ynd0Z1ZhbFVxZEo3WFh0SlNVbElTVWtCei9QRk1yVWhQK25wNlFnSUNFRGR1blZMckFoVWNmSDM5eStXeXRyQWYwTkpBY0RKeVVuYy91TEZDd2lDZ09yVnF4ZHJ0V0lMQ3d0VXJWb1ZVVkZSVlIwY0hLb0VCZ1pHRjl2Smk1RkdvMEhkdW5VUkVCQ0FBUU1HWU9yVXFlalpzNmVZeE9vUzROekV4c2JpNXMyYnVIVHBFbng5ZmFIVmFzWFA2YXRYcjZKbHk1WUlDd3ZEcEVtVEVCOGZqNFVMRitMdzRjTTVmbDk2ZUhnQXlQai8vdU9QUHhiNnRTUW5KMmNiSHF1YnB4b1lHQ2oydXVsNi9iVGEvK29DeGNYRlllellzWVYrVGlDamNOMitmZnV5Ykt0VnF4YkN3c0xRb0VFRHhNYkdZdENnUVlpSXlKaUdXYjkrZmFqVmF0amEyc0xZMkJoNUxabDQ1ODRkOU9yVkMzWjJkdWpZc1NNa0VrbU95YmxhcmNhaVJZc3daODRjQUlDZm54OVdyRmdoTnBvMmF0UUlOMi9lek5LRC8vejVjL0hmc2JHeG1EaHhJZzRlUElnNmRlckEwZEVSdTNmdnhwczNiekJ2M2p3WUdCaGd3NFlOaGFxVVhxTkdEYXhidHc3VnFsWER1SEhqa0pDUWdFNmRPb205bkNrcEtUaC8vbnlXWTZSU0tSaGpPSHo0c0xqRUcvQmZndCt6WjAvTW5qMjdRTS8vN2hEbDk3aytkSll2WDQ3VTFGUk1uVG8xejlGNG16ZHZ6dGFZY3ViTUdlemF0UXRBUmc5eDVxV29jdnF1TFE1VUJJc1FVaEk0QUgwQUZHb3R6R3dub1o0L1VXbjMvTDJyUW9VSzZOeTVNMDZkT2lWTlMwdjdFb1dZdS9mTk45OUlRa05EdTNBY2wyVklXMzRFUWNEZmYvOE5ZMk5qU0tWUzJOblpRU0tSSUNvcUNqelBpMStpUE04akpTVUZHbzFHSEhZSVpIeEpxOVZxcU5YcVhKL0R3TUFBV3EwVzA2Wk55L0g5UDNUb0VGYXRXZ1ZiVzF1Y09IRUNBTEJreVJKOC9mWFhzTGUzejdKdldsb2FYcjU4bVdWYmJHd3NZbU5qQVFDLy92b3JqSTJOc1czYk5seTZkQW4yOXZaWXVuUXAvdjMzWDR3Yk53NEFVTE5teld3eDNMOS9IK1BHalVQbHlwWEZ4TmZhMmhxYk4yOUczYnAxWVdGaGdhU2tKQ2lWU256eXlTZXdzckpDalJvMW9GUXFBV1QwV0x4UElTcGQ0MEZLU2twVFIwZEgyM3YzN3IzTWEzK0pSRklzdmIvYnQyL0hnUU1IVUtWS0ZadzlleFpBUm9FYTNZMVNYcVpNbVZLb0JOSEh4d2N6WnN4QVNrb0tCZzBhVkNMTGJoU1hDeGN1WU9iTW1lalpzeWM4UER4eWJJZ3JqSFBuem1IanhvMHdOemNYSy9JQ0dVTTl2Ynk4d1BNOHZMeThzRy9mUHJpNHVLQjM3OTd2K3hKUXYzNTlSRVZGNmE2VlM0VTV0bTNidGhZK1BqN1o1NWprb1NoRnNPclVxWU05ZS9aZzgrYk4rUFhYWDNIczJERjA3dHdaejU0OUE0QTgxMzU5K1BBaHZ2dnVPekhSK09TVFQvRDU1NS9qNnRXckNBa0p3ZUhEaC9IcTFTdGN1WElGNmVucEdENThPSVlORzVacm9jV2M1cllXUm14c2JLNVZyVE0zZ09pOFc5Mlg0emdZR2hwQ0lwRVVhRHFOcnBIdy85azc3L2lhN3YrUFA4L05rRUVRZ2xKRUpEUlZJVUd0TDFKYjFXaVYydFFxclJvVksxcWpLR0p2WWpSV1M2bFNLeFFsaEJZSmlSa2xOZ2tTa3NpOHlUMi9QMjdQcC9jbU4rTW1LZjIxNS9sNGVPRGVzOC9ubnZONXI5ZmJsRUg2eXkrLzhPV1hYeko4K0hDMmJObUN0YlUxVDU3b3hjRFQwdEt3czdQTG9sSU1lblhpNE9CZzhSeCs5dXdacnE2dTNMaHhRL1RKemc1RHZRM2xPYXIweHg0K2ZEaFhyMTVsMEtCQlZLNWNtZGpZV0hiczJBSG82MkQzN05sRDc5Njl4VFowT2gyblQ1OG1JQ0FBclZaTDdkcTFSUjJ0TWlkSVRFd2tNRENRcUtnb25qeDVZdEtBYTl5NE1YUG16Q0U2T3BxeFk4ZGlhMnVMSkVuNCtQamc3T3pNOE9IRDZkeTVNNk5HamFKbHk1YVVMVnVXVWFORzRlenNiT1FrVWFLNURnNE9mUDc1NTdrS2w3M3h4aHZDb2FKUTBQRngrUEJoVHB3NFFaMDZkZWpVcVJPblRwM0tkdittaERyUG5QbXJxdXJnd1lOMDc5NDl4M01vREZRUkxCVVZsVUxIeTh1cnBpekxWYXBYcjU2cmx6dzMxTWpmcTR2OFpjYmIyNXM5ZS9ZZ1NWSm56RENBLy9qakR5K05SdU5ZdFdwVmt3WmVkaVFtSm1aSkxTeGJ0aXg3OSs0VnlxRUtmZnIwNGNxVks3ejc3cnRaVXE4eVg4Zk0zd0hjdjM4L1MxYUFvNk9qdUMvS0pDTStQcDdkdTNlemUvZHUrdmJ0YXpTUmVPZWRkM2pycmJld3NiRmg0TUNCSkNRazBMZHZYOXExYThlRkN4ZW9XTEVpRGc0T3dudGV1blJwbkoyZGpXcXQwdFBUT1hYcUZJMGFOVEk2bG9TRUJLTzZjbVh5cmRGb3FGKy9Qb2NQSHlZb0tJaGx5NWJScVZNbk5Cb043NzMzSHFCdlBWTVFyS3lzYU55NE1iLzg4Z3NXRmhhdGdXOXpXbDZTSkE4b3VBR3NSRlFNSjN0SlNVbFpmanVtTUJXaHlBbkRGaVEvLy93em4zMzJtVm02QlQvOTlCTUxGeTRVenJtOG9EaG9LbFNvb0V6R2NpVStQbDRZQnovLy9ETzJ0cmFNR3pjT3lGa2xQaWVVakpUTWhyUnkvbloyZGh3NmRJaURCdzl5Nk5BaGREcGRGaDBDYzZsYXRTcW5UNTlHa2lTekRHQlBUODgzazVPVFQzcDZlazQ1Zi83OE12SW95bWF1Q05aWFgzM0ZreWRQeEwxVUhLdmp4bzBUNDIvZHVuWENPYXFrbG5wNmVqSnMyRERjM2QzcDFxMGJVVkZSdEdyVmlzdVhMN04rL1hwa1dhWmh3NGFjUG4yYVE0Y09pYXdnYjIvdkFuY1p5SW1ZbUJoQUg3VldIS1JwYVdrY08zYU1jdVhLbVh4R0JBUUUwTDkvZjhxWEw4KzVjK2NLNVRoME9oM3IxcTNMa2xrUUhoNE82Tjlsang4L05wbUJFUndjYk5USHUxbXpac3lmUDUvSGp4OHpmUGh3V3JkdWpiZTNOOTI3ZHpkSzI5VnF0VWJ2YkJjWEYvejkvUUg5ZTdkTGx5NXMzYnFWWmN1V01YZnVYT2JNbVVOU1VoTHZ2LzgrM3Q3ZVdSemRHbzJHb0tBZzRWZzFsRVZRbkowUEhqeklNUm9yeXpLelo4OW14NDRkYURRYTl1N2R5NzE3OStqZXZUczlldlRnMkxGamdMNyt0MGlSSXFTbnAxTzBhRkdUOWNWSzJ2TnJyNzNHbGkxYmNuVDRBaWFmRVFVWkg2QVhCUVA5KzJ2aXhJbGllNUdSa1V5Y09KRmF0V3BsYTlRZVBueVlpeGN2VXFsU0paeWNuQWdKQ1dIcjFxMHZ4UWorcjZJYXdDb3FmeE9TSkhXV1pkbXNhSjhoYXVSUHo2dU8vR1dtZnYzNlNncGYyNFlORzlxZVBuMDZPUy9yV1ZoWU5GVW1mZ1hGMXRZMlN3UWlQajZlaUlnSVFOKzdlTisrZmJSdjMxNThuMVBObW1JQXIxMjdsclZyMXhwOTE2TkhEMXExYWlYMmtaaVl5SysvL2lxTUsxZFhWNlBsbFZZVDhKZHlwYU9qSTlXcVZXUDI3Tm40K2ZsUnIxNDlrUW1nS0pzYjFrUDE2TkdEa2lWTHNtL2ZQakZSY1hGeFljT0dEZGpaMmJGejUwNisvLzU3bzBsTWl4WXRPSHo0TUtHaG9VUkhSMU94WWtYdTNic24wZ29MUTRsWk1ZQ0JKdVJpQUFOdmdIN3lWaENVc1dzNGhwWHpkblIwWk0yYU5WbldVVEpPekRVRWl4WXRTcnQyN2ZqeHh4OUpTRWpnOE9IRFJtTW9Oekl5TWtoTVREUnladVFWYzlLN1o4K2VMWjRyM2J0M1orellzWUIrRXVudjc4L3ExYXNwV2JKa3J0c1pQSGd3TVRFeFdGdGJpM0tKUjQ4ZTBiMTdkN1JhTFVsSlNVSzUzOUhSa2FGRGh4SWVIazVvYUNpelpzMmllUEhpdEdqUnd0eFRGU2dDVW9DN09ldEprdFFlS0NsSjBoSXZMNjlXa2lRTkNBa0plWnJiZXVhS1lOMjhlWlBidDI4TDUyalJva1c1Zi84K3QyN2RFcXJCaGxGSFJjeW9kT25TZ1A2ZFVMZHVYUUlEQTVrNmRTcGFyWlkzMzN5VDVzMmJzMlhMRnJIZTZOR2ptVGR2SGdFQkFUbUsvQ2daUC9sRmVUODlldlJJUEJjVVRFWDRnRUo5ZHlqczNidVhtemR2VXE5ZVBWcTNiZzNvcjkzZXZYdkZ2OWV2WDgrRUNST3lyTnUyYlZ1MmI5OU9seTVkK1BycnIwWDd3K1RrWkNJakl6bDgrTEI0WG9lRWhQRFpaNThKQjFObXA2aWh3L21UVHo3aDBLRkRIRDE2bEJFalJoQWNIRXlWS2xVWU15Yjc0VEptekJqdTNidEhsU3BWY0hKeW9uang0bGhhV3ZMZ3dRUEdqUnRIK2ZMbHFWNjlPcFVyVjZaQ2hRcENIVnBCa2lTUnZhYlQ2WWlPanFaU3BVcmlIWG4xNmxWQUg2MVZuaW5abFpJcHkxYXFWQWtyS3l1cVZLbVNKV3NOL3FyZk5lWHdMK2o0VUNMNFlXRmhSc3M4ZS9aTVJKWk5HYlRYcjE5bnhvd1pnTDVWcHB1YkczMzY5R0hod29WVXJGalJiTUZNYzFCRnNGUlVWQW9kV1pZN1EvN3JQZFhJMzErOHlzaGZabXh0YlhuNzdiYzVlZktrWFdwcWFrdGdUMTdXazJXNUh1aGY1dVpnYjIvUC92MzdzYmUzWjhXS0ZXemJ0czJrWWZQenp6K0xhN3Q1ODJhZVAzOU9VbElTWGJ0MnpYVWZPVVVLUzVZc2FaVG1HQmtaS2VyL3ZMeThzaFZDeTB4cWFpcFhyMTVGbG1YZWVlY2RGaTFhQlB5VmxtZDRmMlZaSmpZMmxrT0hEb243YUc5dnoxdHZ2UVg4TlhFenJESDM5dmJHd2NHQitQaDQxcTVkeTdScDA0U0lqRWFqb1Y2OWVuazZ6cHlvVnEyYThzKzhiS3ljNGJFV0pzcDV4OGZIWjFFTE5iVmNadDU1NXgwY0hCeXk5QUFGZmY5S2hkbXpaMmZwWlptY25NeUxGeTl3Y1hGaDJiSmxSdC9WcjErZmVmUG1jZkxrU1JvMmJHaGtoSTRlUFpyRXhFVHExcTFyMUY5MHpwdzVlSGw1NWRsUitQMzMzNHU2d0JZdFd1RGo0d1BvYXhvblRweUlUcWZqczg4K1kvWHExYmxxSXNURXhJZ0p1RUphV2hwLy9QR0grTDl5ZlN3dExiR3lzbUwrL1BuMDd0MmJCdzhlc0hqeFlwbzBhWkx2Mm1DRDNzYmx6Rmt2TkRSMGJwMDZkZjZRWlhrOTBFR1c1VEF2TDY4K29hR2hSM05hejF3UkxDWDEyNURrNUdTR0RCbkNsU3RYOFBUMHBFYU5HdlRyMTgva09IL3c0QUZmZi8wMThmSHhWS2hRZ2M2ZE8zUG56aDJXTFZ1R282TWpIaDRlaEllSDQrcnFpcXVySzBlUEhtWDU4dVVNR3piTVpJcHhRV3VBTzNmdVRPZk9uZEhwZEJ3OGVKQWxTNWFJbGphRzBWS0FreWRQTW5Ma3lFS3ZnMy82OUNtTEZpM0N3c0pDWkMyQVBwSis1ODRkNnRhdHkrUEhqOW0rZlR0dnZQRkdsbFI3S3lzck5tellrR1hjS2hIWXVuWHJpcy9pNHVLNGVQRWlXcTAyUzAvZXpEZzRPREJ1M0RnbVRKaEFjSEF3MXRiV3pKOC9QMGV0RG5kM2Q0b1dMVXBrWkNSSGpoemgwcVZMWEx0MmpYZmVlVWVrVHh0aTZwNE9HemFNM3IxNzQrYm14dE9uVDdsNjlTbzNidHlnYnQyNkhEcDBDQnNiRzJyVnFpV01TMU8vYVoxT3g0a1RKOUJvTk5Tb1VTTlBBbVdtanFXZzQwUHBVcUVRSGg3TzdObXpjWGQzNTZ1dnZqS3BCWEhzMkRHbVRwMUtRa0lDYmRxMEVlODd4U24weFJkZk1IejRjSHIyN1BtMzlHUlhSYkJVVkZRS0ZVOVB6OHFBcDVPVGs5a0dUMDZva2I5WEUvbkxUTk9tVFRsNThpUkFaL0pvQVBPbjBXUnVPclpHb3hIWEtydTZzK2ZQbjdOKy9YcEFYMXVVa0pEQTgrZlA4ZlB6dzhIQmdUWnQybVM3ZloxT0orN3A5T25UZWZmZGR3Rm8wNllOVDU4K3BYang0amc2T2xLOGVISGk0dUxZdkhtejhIQi84c2tuZVQ2UE0yZk9pTnEyU3BVcWlYUThwUlpLTVlETGxDbERwVXFWT0hmdUhEdDM3aFFUZ3R5d3RyYm1ndzgrSUNBZ2dQMzc5OU94WTBlaFR0cXdZY05DRVVGemRuWldsTkhmOVBEd3NBOFBEODhwMU9rRStWZnU3Tm16SjZtcHFTSXllZnYyYmJwMTYwWlNVcEtJOEpvcUk4Z0w4Zkh4WXJzNWtaU1V4S1ZMbDB4K3AvUWROYVJpeFlyczJyV0xYYnQyY2UvZVBWYXVYQ2ttYlVxa3hOSFJVZFFsWDcxNmxjaklTRzdldkltMXRYVVd4MWRtRGh3NHdJSUZDd0M5RWZUMTExK0w1MXY5K3ZYcDFhc1htelp0SWlJaWdwRWpSN0ppeFFwc2JHeXkzZDZNR1RQUWFEUllXVmx4NU1nUlZxOWVqYk96TS9QbXpVT3IxWktZbUNnTUMrVTM0dURnd055NWM1ay9mejUrZm40RkVzWXlFQXd5MjhvS0NRblpWYTlldlpDTWpJek5RRlBnc0plWDF5eEprcWFHaElUa25QK1pSekkvYjY1ZHU4YTBhZE80ZnYwNmRldldSWlpsTm03Y3lJOC8va2kvZnYzbzA2ZVAwZldvV3JVcXMyZlA1c3laTXp4NzlvdzFhOWFRbHBhR3Q3YzNreVpOWXZueTVZU0hoNU9Ta3NMa3laTVpOR2dRNjlldjUvZmZmOGZIeHllTDg3SXdhb0QzNzkvUHpwMDd1WGZ2SGc0T0Rvd2VQVnJwNzA1YVdocmZmUE1OeWNuSlJoSEZ3aUlqSXdOZlgxL2k0dUxvMmJNbkxpNHU2SFE2VnE5ZXpkcTFhN0czdDhmWDE1ZjQrSGdHRHg3TTlPblRlZkRnUVJhSGdLbStzOXUzYndmMHRleEt5Vlh6NXMyRjBaWlRUOXJVMUZRQ0F3Tlp2WHExK0N3dExZM3AwNmZUdTNkdkdqVnFsR1djejVreko0dHpUS1BSNE9ibWxtZmRnUXNYTHJCbHl4WnUzYnJGM2J0M3hXK3NSWXNXcEthbWN2ZnVYVDc4OEVPc3JhM0YrOEhVOC9Ubm4zOG1Pam9hRHc4UDdPM3RrU1RKWkNzaElNZnNsSUtPajh4WmNVb0t0SjJkWFpidklpSWk4UGYzRjJuZUxWcTBZTnEwYWVMN0hqMTZrSnljeklvVksxaTBhQkU3ZHV5Z2E5ZXVORy9lblBMbHkyZDdEdWFpaW1DcHFLZ1VLaHFOcHIyUy9wd1hiNlFwMU1qZlB5ZnlsNWttVFpvby8reUFYdXdzeHhxODJyVnJsd0JjTkJxTllkcGpvYURWYXNXa1NxUFJNSEhpUklvVkswYi8vdjE1OXV3Wmt5ZFBwa1NKRXRtMkZqRjBRQmpXZXlvQ0g0ckgzZDNkbmQ5KyswMzBTS3hUcDQ1UnRDRTNsSFlvM3Q3ZVF1ekQxdFkyaXdGY3JGZ3gyclJwdzdsejV3Z0xDeU1xS3Nxa3NXWEkyclZyNmRxMUsvMzY5V1BYcmwwOGYvNmNrU05Ia3B5c3owNHZhSzJtUXBFaVJhaFFvUUwzN3QzVFdGdGIxd2FDYzFqY0NUQkxGZFdRSjArZUVCdjdsOGg0V2xxYVNEZFZuQWU1cFVCbk4rbjk0b3N2c0xlM3g4cktpcFNVRk5GLzA5dmIyeWlsTnlrcFNVeWdxMWF0U3I5Ky9VUUVPRHVIZ3RLT0pDUWtoQ1ZMbGpCNjlHaVR5OG15akorZkg3SXNvOUZvY255ZTZIUTZBZ0lDV0xseUpUcWRUdlFsejJ6Y2pobzFDbG1XaFpQR3g4ZUhSWXNXWlVsakRRc0xZK0xFaWFLOHhNTENRbVM1UEh6NEVGOWZYN0hzczJmUHhPZUdvbjBaR1JsOC9QSEhsQ3BWS292ek1LOG9ZME9TcExMNVdmL3MyYlAzdW5idDJqd3lNdEpYbHVXcGdLOHN5ODA5UER4NmhvZUhaeEZleUk4SVZuSnlNc0hCd2Z6ODg4K2lWYzI3Nzc0cmFqdS8vZlpiTm03Y3lJb1ZLOWkxYXhmang0L25mLy83SDZBZkE0c1hMeFlPV21kblo0WU9IY3FWSzFkWXNtU0ppT1NYTDErZXFsV3JNbi8rZk1hUEg4KzFhOWU0ZCs5ZW9XYnZLR205b0g4dmRPN2NXYVFITDF5NFVLaFRGeXRXakQxNzlEN05HalZxOE00Nzd4VGFNVnk0Y0lHd3NEQktsaXpKSjU5OFFtaG9LSXNXTGVMeTVjczRPRGl3YU5FaThWNmNNV01Ha3laTll2MzY5Wnc4ZVpKUFAvMlUvLzN2ZjBpU3hJb1ZLNGlNakJUYm5UVnJGdGV1WGFOMDZkSzhlUEZDR0d6bnpwMFRhY2VKaVluRXg4ZXpjdVZLU3BjdVRWQlFFSkdSa1lTSGgzUDI3Rm1oTk4relowOWF0R2pCN05tek9YLyt2R2o5NU83dWpxdXJLeTR1TG5UdjNwMVdyVnF4YytkTzhSNm9WYXNXYjc3NVpvNFI0NHlNREtNNVI0a1NKVGg2OUtob0UrWGg0VUgxNnRVNWQrNGN5NWN2VWxsZGl3QUFJQUJKUkVGVXAyVEprbnp3d1FlTUh6K2VlL2Z1QVg4NXpoVnUzcndwOUFBVUJXdWRUa2RTVWxLMmdsYktzUmp5TXNlSDRiNnNyS3dZT25Rby9mcjF5ekpYSERCZ0FHNXVic3ljT1pQNzkrK3pjT0ZDSGoxNmhJK1BUNzdubFpsUlJiQlVWRlFLRlZtVzYwREJvbzlxNU8rZkUvbkxUSmt5WlhqOTlkZTVmLysrazRlSFI0WHc4UEFjVTRjc0xTMnJLZjJVQzdPVlNrcEtDaE1uVHVUMzMzOEg5TzJlM04zMTVZVHo1OC9uazA4K1FhdlY0dVBqdzdwMTZ3eFRlQVZLYWhrWXArc3FiU1dVenp3OVBmbnR0OThBL1hqTXpyREpEaWNuSjE1Ly9YV2FObTJLbjU4ZkFBMGFOQkRYUXpIRWl4VXJ4anZ2dk1QbHk1ZnAyclZybGdsUFpqWnYzc3pLbFNzSkNRbGgrZkxsakIwN2xrbVRKZ25qMTluWk9kOTErS2FvV3JXcTBocW5Hamtid0E2UWZ3TllFWlRidG0wYkFRRUJWSzFhbFpVclY1S1ltQ2pFZU9MaTRuSlVhbGFNMGN6MDZxVnZZWjJXbHNiSWtTUEY1My84OFFkVHBrd1J2NWtqUjQ2SW50NDNiOTdrbDE5K1lkcTBhWWFwdTFrWU9YSWtseTVkNHNLRkMyemV2Sms2ZGVxWXZQN2J0bTBUb2o5OSsvYk50dFZMYUdnbzgrYk5FMFlVNk1zblpzMmFSVkpTRWtsSlNTUWtKSWlvdHFIbXdlblRwNWt5WlFvelpzd3dtakNtcDZjVEhSMXRjbjlwYVdrbW8rcGFyZGJrNXdXWmlDcDZEYklzNS9zaHRYMzc5Z3hnZXAwNmRYNlZaWGtMME1EUzB2S0NsNWZYa05EUTBHMkd5NW9yZ2pWdDJqUU9IRGdncnFtcnF5c2pSb3d3cWtrY05td1k3ZHUzWi9yMDZZU0doakp5NUVqOC9mMnBVNmNPYjc3NUp1bnA2VlNvVUlIQmd3ZlR2bjE3TkJvTjI3ZHZKeVFrQkV0TFN6Nzk5Rk1oRk5lb1VTTTJidHhJUkVTRVNZZElRV3FBeDQwYng0QUJBL0QyOXFaUG56N0N1YXUwK2xIZVN6MTc5cVJPblRxNHVibFJvVUtGZk8vUEZIWHExTUhmMzUvSGp4OFRFUkhCMEtGRDBlbDB1THU3NCtmblp4VFphOW15SlNWS2xHRFNwRWxjdjM2ZFZhdFc0ZUhoUWZIaXhiR3lzaElPeGZEd2NLS2lvckN6czJQQmdnV1VLRkdDRFJzMkVCUVV4Sk1uVDRTaEJmcUlzRktmdldYTEZ2RWNzYkd4b1dQSGpuejg4Y2Npb3ZuZGQ5L3h5eSsvOE9PUFB4SWFHa3BZV0JoaFlXRkNyNk4yN2RyODhzc3ZacjFmRlZGTkJXZG5aMWFzV0lHbnA2ZDRENnhaczRhZmZ2cUpZc1dLc1hEaFFxcFhyODZUSjArSWlJaWdRb1VLZE9yVXlXaWJMaTR1K1ByNnNuYnRXbEd2cjlWcXFWYXRXbzQxd0psRlBQK084ZEdvVVNPVFk5Ykh4NGRMbHk1UnQyNWRQdi84OHh5VjFKczBhY0pQUC8zRWpoMDd1SFBuanRBN1VDazRxZ0dzb3ZMM1VDZ3RVSEpDamZ5OXZNaWZLVnhkWGJsLy83N1N3aVJIQTFpbjA3bEI0WTBIV1phNWMrY09FeWRPRklhQnQ3ZTNVVjFjclZxMThQWDFaZHEwYVNRbEpURnExQ2cyYmRxVVJlWDJ4bzBiNHQvS0JDd3VMazVFRDAzVjlqVnYzaHgzZDNldVhidkdxVk9uNk4rL2Y2NXRRWVlORzhiUW9VUFpzR0dEaUd5Ky8vNzc0bnZEY1ZDeVpFblJyekluN3QyN3grTEZpd0c5d1o2YW1zci8vdmMva1JFQWVnTTBNVEhSN0I3WjJlSGk0c0t4WThlUVpka3RsMFZ0bFAzbkIyVWlxa1JVTEN3c0tGV3FGRVdLRkJHT3E0eU1qQ3kxZ0lZWVRqWXo4K1RKRThhUEh5K2NXdTd1N3N5Yk44OW9RdHVpUlF1U2s1T1pQbjI2YUxIMjBVY2ZNWDM2OUd3ekt6UWFEZE9uVDZkYnQyNGtKeWN6YmRvMGtaNnBjUFBtVFpZdVhRcm9mMGREaHc3TjlqaWRuSnlNeGlqb2plSzhFaGdZaUpPVGs1RTYvcHR2dnNuT25UdXh0YlVWUW9LYk5tMGlJQ0FBMEl0cEtZWnRlSGc0bzBlUFJxUFJjUERnUWFGKzI2aFJJOUxUMDdOMU11UUZnN0ZSWUs5WVNFakl5Wm8xYTlhMnNySmFBM1FCdG5wNWViVk9UMDhmb2FUcW15dUM1ZVBqdzkyN2R5bGR1alNkTzNlbVFZTUdKZzMrU3BVcTRlL3Z6NVl0VzRpTWpCUXBzTGEydHZqNysxT3NXREdqckoxQmd3YlJ2SGx6M25ubm5Td09yaXBWcWhSNmxnem9CUllQSERpUXBZNnlYTGx5ZlBmZGQrSmV2UGJhYXdYdTJwQVRoa3JyNDhlUEp5VWxoUjQ5ZXBpczc2eGJ0eTdidDI5bjJiSmxEQm8wU0RpZVdyVnFSYVZLbFhCM2Q2ZFNwVXBzM2JvVlQwOVBrV2JyNit1THI2OHZxYW1wSkNZbWtwR1JnVTZuTTBvZkhqcDBLRHQzN3FSUm8wWTBhOVlzaS9xMlJxT2hUWnMydEduVGh0allXSDcvL1hjdVhyeEl0MjdkeFBmbU9wZDM3OTZkNVR3enowOEdEeDdNaXhjditPQ0REMFEwWE1rMmNIRnh5VEwrSkVtaVhidDJ0R2pSQW10cmEzUTZIUzR1THRtbXJ0dloyZUh0N1ozbFhmd3l4MGVsU3BYWXUzZHZuaFhQYlcxdHpjcmFNQWRWQkV0RlJhVXcwUUExTkJwTmdSVmdzME9OL0wzOHlGOW1GRVBvenhZbUIzSlp2TUFHOFAzNzl6bHg0Z1NnTjFybno1OHZWQ3ZmZWVjZFpzMmFsY1VJN2RpeEkrSGg0ZnowMDArODl0cHJKaFhCRlErMXZiMDkzMzc3TFltSmlVWUttSTZPanZ6MDAwOUc5V0ZLVGQvOSsvZFp2bnc1Ky9mdlo5V3FWU0s2a0IyM2I5OFcvV3VyVjY5dXBJaXRHS3g1TVZTVjJuWGxYci8xMWxzc1c3YU1GeTllOE1VWFh4alZ0MTYrZkpuZXZYdmo2K3ViclRQSUhKUjdxTkZvOG1RQTU3Y0dPRE5hclphbFM1ZnkrUEZqUm84ZW5TZGwwSklsUzVLVWxHUTAwZExwZE96YXRZdWxTNWVLNitUazVJUzF0VFY3OXV4aDhPREJSdHM0ZHV5WWtaSDM1TWtUUHZ2c016WnMyQ0NlT1prcFg3NDhRNFlNWWZIaXhVS2wzWkNsUzVlU2twS0N0YlUxTTJmT05LbklxbEN4WWtVYU5HaEFjSEF3TmpZMlZLNWNtWW9WSzFLcVZDa2NIUjBwVnF3WXhZc1hGNkpleFlvVm8xaXhZaVFuSjlPL2YzOWlZMk41L3Z5NVVNa0gvWVRTeWNrSkd4c2I4WnRwMjdhdE1JRGo0dUp3ZG5ZMnVuWTZuWTdVMUZRY0hCeVlNV01HSGg0ZStQajRGRWpqd2NBQXpudXZxUnk0ZVBIaU02Q3JsNWZYSUdBeE1NRFMwckp4N2RxMXUxKzRjT0dDdVNKWTl2YjJlZW8zRFhwRHBIZnYzbGsrTitWQWUvdnR0d3V0TjdzNW1ESXlyYTJ0czlSbnZpdysvUEREWEpkeGNIQXdTc2tIL2J2TmNHNlJYYXVjSWtXS1pOdkd6TlBUTTg4WmFvNk9qclJyMTA2a0dPZVh2TmF1WnA1ajVPVzlxY3duTkJwTkZqRXFROHFVS1dPeXZ6SzgzUEh4ZDdiN01nZFZCRXRGUmFYUThQTHljZ0hzQ2p2ZEZkVEluOEtyaVB4bHh1Q2xYRE1QaTFjQzAyMmU4c0xGaXhjWlBYcTBxRWVVWlZta3RoVXJWb3dSSTBaazI2NWo3Tml4bENwVmltN2R1bkgvL24zczdPeUU1ejRsSllXalIvWENzZlhyMTZkVXFWTDgrT09QWXQxeTVjcXhZY01Ha1VwV3ZueDVuajU5S3RTSGxValBuVHQzY28xMFBuandnSkVqUjVLVWxJUWtTZmo0K0JBVUZNU0pFeWRJVEV3VUFqZU9qbzQ1YmtlbjB3bkhEK2lqZVV1WEx1WElrU01zV3JSSTFISU9HemFNdTNmdnNtL2ZQdTdmdjgrbm4zNktoNGNIN2R1M3AxbXpabWExM1RGRVNWZVRaYmx5TG90YUEyYjEwVFdGNHJTNGRldVc2S2U5Zi85K0pFbENvOUZrcXd3cXl6THA2ZW5Jc3N5SkV5ZkVoT3ZGaXhlRWhJU0kzMG1QSGoyNGRPa1NZV0ZoM0wxN2x6NTkrb2phMnV2WHIzUDgrSEZBbi9sUnBVb1Y5dXpadzl5NWM3TVl2NWN1WGNMVzFoWXJLeXNrU2FKeDQ4YWNQSG1TVWFOR29kRm9oTk1pS1NtSkVTTkdvTlBwUkg5UFJRQW5OVFZWbEVvWThza25uOUM1YzJlcVZxMmE2L01HL2hLNkdUaHdJR0RhUUhqdnZmZUlpNHNUeDJ2SVJ4OTlCT2hUcGQzYzNMQ3pzeU1wS1ltN2QrK1NrSkJBUmtZRzU4K2Y1K0RCZ3dVeWdBMXFtSzI4dkx6eTFNczNFdytBQzZhK2tHWDVqQ1JKWGtCMWpVWnozc3ZMYTNSb2FPamlmQjZxaW9yS3Z4QlZCRXRGUmFVd0tkVDBaelh5OXhldk12S1hHVE1ONERLUXYyamc3Ny8venFoUm8waExTNk5Zc1dMTW1qV0xXN2R1c1hUcFV0TFMwa2hJU09EOTk5L0h5c29LUjBkSDdPenNzTFMwRkFaUVVsSVNjWEZ4ckYyN0ZrZEhSdzRjK0N0WTdlL3ZMNHpxOXUzYlU3bHlaUTRlUEVqNTh1V0ppWW5oMXExYnd2aDFjM05qOGVMRkhEaHdnS1ZMbDNMMjdGbVJpdXJtNW1aUy9FU0pIQjQ5ZXBTTkd6Y0tCMGpmdm4zeDh2TGk3dDI3akIwN1ZqaGRKRW5LdFczWXlwVXJSWS9uVXFWSzBieDVjd1lNR0NDTVE0MUd3NGdSSStqVHB3K3lMRk81Y21YOC9mMUpUMDhuUER5YzhQQncxcTFieDdwMTYvS2xwbWx3RDNPem9OTUE2NVNVRkxQVG9DTWlJdmoxMTE4NWZmcTBrUXB6dFdyVktGZXVIRUZCUVZoYlcyTnRiWTFHb3hHMWRScU5SdnlPWkZsR3E5Vm1TWU4yY0hCZzVzeVpWS2xTaGVMRmk5TzFhMWVDZ29LRWcyWHIxcTMwNzk4ZldaYVpOMjhlT3AwT1cxdGJwa3laUW9VS0ZlaldyWnZKWjl2Z3dZTk50bHJKbkxwMzh1UkpSVUdkNE9CZ28zNndvRGRNRGRWUVFhOFhNSG55Wkc3ZnZwMzNpNGhlTUdmLy92MDVMbVBxMldnWThkYnBkRlNyVm8wTEZ5NXc0OFlOVVRkWnBVb1Zvelp3K2NIZzNtakpYeHAwaFQvL1pNRkVxdkxrdW5YclZqWlhCRXRGUmVYZml5cUNwYUtpVXBoNGdQbnRia3loUnY3KzRsVkgvakpUdVhKbDBSS25UcDA2VnJtMEhpa0wrVE9BUFR3OGFOU29FU2RPbkdEdTNMblVxMWVQaGcwYjBxUkpFOWF1WGN1eFk4ZDQ4ZUlGV3EwMlcyRWZoYVpObTRyeEVoRVJ3YVpObXdDOVU2SlpzMlpJa3NUT25Uc0pEQXdVZFZlZ04wb21USmlBcmEwdGZmdjI1ZkxseXh3OWVsVFVvaHFvWWh1aEdFVHU3dTdVcTFlUGdJQUFHalJvd0dlZmZRYm9hNkdhTm0zS2t5ZFA4UEx5b2tXTEZ0U3NtYk0vb1UrZlBodzVjb1RvNkdobXpackY2dFdyaGZGYnNtUkpwazJiSnRLREpVbGk0TUNCdEdqUkFqOC9QMzcvL1hkc2JHeFl2bng1dmx0SkdJejNzdVNzQUo0Q1dMOTQ4Y0pzQXpnNU9UbUx1ck9MaXd2ZmZmY2RzaXdUR0JqSXdvVUxxVmV2SG4zNjlDRTRPSmlWSzFmaTZ1cWFSZmhGcDlPWmpKb09HalJJL0x0cDA2YlVxbFdMc0xBdzFxMWJSN3QyN1RoMDZKQndrbjN4eFJkQzhPWHYxRFhJaWZ4azArVFVBbW5YcmwzQ2lUQjc5bXp4L0hOMWRhVm16Wm8wYk5pUWNlUEdVYkZpUlZ4Y1hMaHc0UUw3OXUwVFBZS0hEaDFhNEw2Y0Jqb01xYUdob1hsT0ZmRHc4TEMzdHJadXB0UHBUSWJESlVteWxHVzVCOUJWLzEvcGtrYWplVGNqSStPdU9TSlloVVY2ZXJxSXR2OGRvb1FxS2lvcTVxSWF3Q29xaFl3a1NTNnlMQmU0ZjZBYStUUG1WVWYrTW1OdGJjMXJyNzNHZ3djUHJMUmE3ZXRBbHJZakJqaEIvdXArYkcxdG1UdDNMdWZQbnpmcXIxaXhZa1dtVFp1R1RxY2pNaktTVzdkdUVSMGRUWHg4UEVsSlNXaTFXblE2SFpJa0lVa1NscGFXUmkwYnFsZXZ6cFl0VzVnM2J4NmZmLzY1VWNTb2JkdTJQSHYyalBYcjF6TisvSGhhdG13cHZ0Tm9OTXlaTTRlTkd6ZXlkKzllaWhjdm5tME5XdGV1WFpGbG1mcjE2OU9rU1JNYU5HakFtMisrYVdRNFpGZVBsUjBPRGc0c1dMQ0F5NWN2VTZkT0hWYXNXSUdmbng5UlVWRk1tVElsUzZvLy9LVTJldXpZTVo0OWUxWWc1NVNCTVd0Ym8wWU4rOHVYTDcvSVp0RVV3Q0dudnBQWlVidDJiZXJYcjAvMTZ0WFI2WFJzM3J3WlMwdExjUzlqWW1LSWpZM2x5SkVqakI4L1hxeDMrL1p0ZXZUb1FVWkdCc25KeVh6KytlZTBidDA2VC91Y09IRWl2WHYzSmlrcGlhRkRoM0wvdnI0Y3JHWExsbmtTa3p0dzRBQjJkblltVTRwQlh6NFJGeGRINjlhdFJXc2xCZVdabFZtWjFSQ2xUdGpaMlRuWE1iTjQ4V0tDZ29LeWRRNEN3aEJidm55NWtmUHZ4bzBiM0xoeFF5akpKeVFraUhwTHBleWtjdVhLTkcvZVBNZGp5QXVLNENENmJJRTg4NmVvbGNuUWR1M2F0WjAxR3MxM1FFTkFKMG5TVkJjWGw1bmJ0Mi9QOFBUME5Fc0VxN0NJaUlpZ2I5KytORzdjbUNWTGxwQ1FrQ0JhYjVuQ3pjMk5BUU1HNUxqTjFOUlVnb09EdVhqeG9wR1N1WXFLU3Q1UlJiQlVWRlFLaytKQWdUM2RhdVRQbUZjZCtUT0ZrbTVxWVdHUjI4MjJoL3dyQW1zMEdpUGpOL04zcnE2dXVMcTZtcjNkYXRXcTRlL3ZiL0s3SGoxNjBLRkRCNU5SYTQxR1EvLysvZW5mdjMrTzJ4OHp4bml1N2VYbFpmWXhtc0pRQk1iUzBqS0xTRXgyZUh0N0YzamZpbkNTVHFmRHdzTENEc2pPQUk0SHloZ1lPV2F4ZE9sU0xDd3NUUGFZdlhyMUtxQTNsQTFiRW1WdTRaT1RRWmtaTnpjM2hnOGZ6cUpGaTBUckR6YzNONlpNbVpLbjlVMXBCdVFWU1pLd3NyTEtVUXhMaVdKYlcxdm5LaTZvL001eWl0Q21wYVV4Wjg0Y2R1M2FKVDZyVnEwYS9mcjFZL0xreVdSa1pGQ2lSQWtXTEZpQW5aMGRpeFl0RW82OGdRTUhGa29mVG1Wc1NKSVVuOHVpZWNMTHkrc2p3Qjk5QzY1N2tpVDFEQWtKT2FsRThzMFJ3ZnIxMTEvNStlZWZSWnA5WHREcGRLU2xwZEcyYlZ1akZueEtKRjV4bHNxeW5HT1AxcnlNMjZkUG56SisvSGgwT2gwTkdqVDRXOHBjVkZUKzdhZ2lXQ29xS29XR1RxY3JMa2xTdm8wZEJUWHlaOHlyanZ5Wnd1QWVaOThZVlUraEtnSy9MUDYvSGUvTFFKSWtpaFl0U254OFBGWldWdG5uMk1KandEVS9FV0RJM25oTFNVa1JaUkQzN3QwVGVnQ2dUMDlXc2g2U2s1Tno3TmVibWREUVVQYnUzV3YwMlpNblR6aHc0QUFkT25Rb2RFRS9jOG1yRVpZWGJ0eTR3WmRmZmluU21aVmU1NkJ2YzlLclZ5ODJiOTdNOCtmUG1UaHhJcjYrdnFKV1dKSWszbjc3YlNJakkvbnR0OTlFVCtYOG9LUkF5N0tjc3djekZ6dzhQT3l0ckt3V3k3STg4TStQZnRScXRZUC9WSVhPRjQ4ZVBTSW9LQ2hmNnhxMitvRy94ckp5RHhWbjdOdHZ2eTA2QXdCRVJVWFJ2WHYzSEIwaENoVXFWS0JSbzBhY1BIbVNuVHQzcWdhd2lrbytVRVd3VkZSVUNnMUprb3BEL3FOOWhxaVJQMk5lWmVUUEZNbzFVdTU1RGhTQmYwN3JBNVdDWVc5dlQzeDhQQmtaR2RuV2JVcVM5RVNXWmFOKzI0WEJ1blhyeERham82UHAxYXVYcU0rMXNMQXdpc1JtWkdRUUZSVkZlbnA2RmdWeVdaYTVmZnMycDArZkpqQXdrTXVYTHdQNjMzanIxcTA1ZXZRb3o1OC81NXR2dm1IcDBxVTBidHlZZXZYcTRlN3VMdFNielVFUnNGUCt6aTlLbW5kT1JFVkY1Yml2MHFWTGk5OWlseTVkcUZxMUtuNStmdHkrZlp0Qmd3YlJzV05IUHZ2c001WXVYY3FwVTZmbzJMR2pLTmVRWlprRkN4WlFwMDRkRmk1Y3lMTm56eGcyYkZpKzZvRU5Jc0Q1Tm9CcjE2NWRXNlBSYkpWbHVUcVFESXdLRFExZGc0bmE5RHAxNnZqa1ZRU3JVNmRPdEd6WlVrU0FjNHA0SzgvWGd3Y1BJc3V5R0JzdlhyeGc1c3laUXBVN1BEeWNNV1BHaUJaSTE2OWZaK0xFaVdJN1N1UTNzN1BEMzkrZnc0Y1A0K0RnWVBTZEV0aytmUGd3UTRZTUVaK25wNmZ6NHNVTDZ0U3BZMVFpb0tLaVlvd3FncVdpb2xLWU9NRC83K2paLytkamY1a1lPRGx5UzRHMmhQd0orYWo4ODFEdW95UkoyWWFxWkZtT0FrU3R2YmxzMmJLRi9mdjM4L2p4WTBEdjhObXhZd2ZmZnZzdG9GZEFmL2p3SWJHeHNWeTdkZzNRR3hUTm1qWEQydHBhR0FFNm5ZNFZLMVlJQTNqSGpoMGNPSENBbXpkdlp1blA2K0hod2JoeDQzQjNkK2ZPblRzc1dMQ0FreWRQa3BDUVFHQmdJSUdCZ2NwNTQrenN6TWFORy9QczFGSEtKcFMvelVYUkZjaWM1cDJYZldhbVJJa1NMRnEwaUtDZ0lONTc3ejFXcmx3cHRnMzZ5UHFYWDM3Si92Mzd1WG56cHBMdVRvY09IZGkxYXhlSERoM2l4SWtUeUxMTThlUEg4NjBHclVTZGxiRmlKbEtkT25VK2wyVjVMbm9GNll1eUxIYy9mLzc4bGV4V2tHVjVibDVGc096dDdiRzN0eWMyTnBZNWMrYVlYS1o2OWVwR3psQUhCd2VqWjF4cWFxcFJxbk5VVkJSUlVWR1VLMWNPZ09mUG53c1J4RXpIYWZULytQaDQ3dDI3aDVXVmxhZ1YxMmcwUnU4cHhSaTJzN05EbG1XU2s1TmZtV0NiaW9yS1B4L1ZBRlpSS1h3S0xRS3M4czlHdWNkNWlBQ25BalpKU1VsL1cxOWlsWmVIRXRHeXRMUk15VzRaU1pLdXlySXM2dFRONWUyMzMyYkJnZ1hpLzFldVhPSEtGYjF0VTdac1dlYk5tMGVSSWtWWXYzNDl1M2Z2RmkzQU1rZWNYVjFkamRKRDY5ZXZ6OXk1YzRWQnFkRm9hTml3SVQxNzlxUkJnd1ppdWNxVks3TjQ4V0lpSWlMNDhjY2ZPWHo0c0tIQnhvY2ZmbWhXUm9OaVhKcHFsWlFYbE9OVmxPMXo0c2lSSTF5L2ZqM0hXbElIQndmZWUrODluajU5cWtSQjBHZzBmUExKSjN6d3dRZE1uejZkeU1oSVFOL0wrWnR2dnNIYjI1djQrSGlPSGowcVdySGxKdGFVRThyMkpVbksxbWcxaGFlbnA1TWtTZC9Lc3R6K3o0K1dGeWxTWk96cDA2ZVRjMXBQbG1XelJiQTBHazIyOWJxRzdhSk1VYkprU1lLQ2dvaU9qcVpyMTY2MGJ0MmFhZE9tRVI4Zno5YXRXeWxWcXBSUmhsTnljakluVHB6SXN0MHZ2dmdDSHg4ZlpGbG04dVRKN04rL253b1ZLckJwMHlhS0ZTdkc4K2ZQNmRhdEd6RXhNWGg0ZURCanhnd2NIQnpNcW9GWFVma3Zvb3BncWFpb0ZDYkZRVTEzL1M5Z1JnMXdLbUNUbUpoWUlBTTRQajdlU0FESk1BMVZsbVcyYmR0RzBhSkZjWE56bzNyMTZtWnRPekl5RW8xR2s2dkFrTG5vZERvdVhyeVlwUzdRY0wvbHlwWDdmL1Y3VVF6Z3RMUzBiR2ZZc2l4ZmhMK01ISE9wV3JVcXRXclZvbUxGaW5oNmV0SzJiVnNDQWdJNGNPQUF5NWN2RisyOFJvMGF4ZWVmZjg3MTY5ZDUrUEFoeWNuSjZIUTZaRmxHbHVVc2RlOFZLMWFrWThlT3hNYkcwcUJCQTVvM2IyNnlmbDZoZXZYcStQcjZNbUhDQkM1ZXZNalpzMmU1ZHUwYTc3Ly9mcDdQUmFmVDRlVGtoQ3pMK1hZTWxpOWZIbzFHUStYS2xZMWFPSm5DMnRxYVVxVks1YWtHdW5UcDBreVlNQUUvUHovbXpadEgvZnIxa1dXWkdqVnFzRy9mUHNxV0xZdWZueDl2dlBFR0FOT21UU01tSm9hd3NEQWFOR2hBMjdadDgzVStBRGR2M2xUK2VkR2M5VFFhelFoWmx0dkxzaHdyeS9LQUN4Y3U3TTdMZXVhSVlDa29FZDJhTld1eWRPbFNBTzdldlV2ZnZuMXpWTm4rOHppeHQ3YzNTbHQrL1BpeFNLZU9pWWt4YVZ4bjdsMnQ5THFlUG4wNkJ3NGN3TXJLaWs4KytVUThTMHVVS01Hd1ljT1lNV01Hdi8zMkc5MjdkK2Zycjc5VzY0SlZWSEpCRmNGU1VWRXBUQXBXNUtieS81RWM3N2tzeXltU0pCWFByeUNTd28wYk4vajAwMDhCMkw5L1AyWExsaFhmU1pMRS9QbnowZWwwREJ3NDBHd0RlTm15Wlp3NmRZcEJnd2J4OGNjZkY3akhLZWg3UUUrY09GRzBsVEU4WG9YVnExZHo2dFFwbWpScHdwQWhROHd5d0FNQ0FsaTllalZseTVZMVV2TlZtRE5uRGpWcTFLQkJnd2FVTGwyNklLY2kwT2wwSXZwbmFXbVpvd0VzU1JJM2J0ekkxMzQwR2czcjE2ODMrbXpvMEtFTUdEQWdTeXE5aFlVRjd1N3V1THU3NTJuYmhrcnY1aHhQclZxMXNuVms1TGJ1bmoxN3pGN1BrSG56NXVWNTJiNTkrOUszYjk4OEw5K2hRd2NhTldva0hBR1NKTkdsU3hlY25aMXhkM2MzY3M3WTJkbmg3Ky9QNWN1WHFWR2pSb0hVb1BOckFNZkZ4YzBvVnF4WXFZeU1qRy9DdzhOZnlxUlZvOUVJZ3pPL1RveXpaOC9TcVZNbnFsYXRTdlBtemJHd3NEQjUvYlJhTGRPblQrZXJyNzRDOUMwQjU4eVp3NTA3ZHdDOWhzV3BVNmRvMTY2ZFdFZFJMZ2Q5Vkd2MDZORjgvLzMzVks1Y09WL0hxcUx5WDBBVndWSlJVU2xNNG9IU2lZbUpoVmJ6cVViKy9wa1lwSnZtMk1aRWtxVG5RTm1DR3NDRzQ4blUyTEsydGlZbEpjWHNjUmNTRXNMeDQ4Y0IyTEJoQTJYTGxxVkRodzYwYmR0VzlKZk9iQkJuWkdTUWtwSkN1M2J0R0Rac21NbnRsaXhaa3Z2Mzc1T2Ftc3JxMWF1WlBIbHlsbVd1WExsQ1VsSVNseTVkNHJYWFhqUHJ1RzFzYkVoTFN6TjV2dW5wNmV6YXRZc2ZmdmlCbGkxYlpsdkhhQzZaN21GY2RzdWRQMy8raWFlblozUnNiR3paNTgrZkY2aE5rQ0ZxSGZuZmc2a29lSFlDaEphV2x2bHlCQmdTSHgvUGt5ZFBBS0pDUWtLZW1yUHVqUnMzVW9GUHpkMm5PU0pZaFVGc2JDekJ3Y0hDT2ZYczJUTmNYVjI1Y2VPR29mRnZFa1BEMWNuSkNVdExTMTUvL1hXKyt1b3JoZzhmenRXclZ4azBhQkNWSzFjbU5qYVdIVHQyQVBydUFudjI3S0YzNzk2cThhdWlrZ3VxQ0phS2lrcGhFc2VmQm5ESmtpVUxaWU5xNU0rWVZ4SDVNNFZpRE1teW5LMGg5Q2VQZ2VvRk5ZQU4yNE9ZU2o5VVBzc3ROZEdRbEpRVVpzNmNDZWdubW12WHJoV0NTWDlPMEhNa3AzT3lzN09qVzdkdXJGbXpocjE3OXpKZ3dBQWpOZUxvNkdnZVBud0l3SkFoUTNKVkZsNitmRG03ZHUwU3ZYaVZmZCs5ZTVkT25Ub2h5ektwcWFsVXJseVpvVU9IaW5yVDNyMTc1M29lZWNYZ25zZUdob1pxYzFwV2txU0xRTm1iTjI5bWEweXAvRGRSVXVPVlZQbVhnVGtpV0ptSmpJd1VZbDlLQmtSdUJBY0hNM1hxVlBIL1pzMmFNWC8rZkI0L2Zzenc0Y05wM2JvMTN0N2VkTy9lbmRhdFd6TnIxaXhBSHdFMnJOOTFjWEVSWFF0S2xDaEJseTVkMkxwMUs4dVdMV1B1M0xuTW1UT0hwS1FrM24vL2ZieTl2ZjgyMVg4VkZaVi9ENm9CcktKUytNUkJ6b2FCdWFpUlAyTmVSZVRQRkVvYkUzS0lCUDdKWXlqNG1EQ3NwVlB1UzJwcUtsWldWbWcwR3ZHOU9VNk1XYk5tY2VmT0hTUkpZdnIwNlVZRzZvUUpFN0lkQitucDZhU2twSmlNc2lodGFJb1VLVUtMRmkxWXMyWU54WXNYNS9yMTY5aloyWkdXbG9Za1NVSUIxc0hCZ2RhdFc0djFGVU0yTFMwTkI0ZS9CTGJUMHRLSWpZM05zait0VnN2OSszOWxnam81T1hIczJERkEzenFyWnMyYWViNGV1YUZFL1NWSmVweUh4UzhDTFNNakkxVURXTVVJSlFLcTBXaGVwZ0ZzdGdpV1FrSkNRaGJGNXR4RXNOcTJiY3YyN2R2cDBxVUxYMy85TlVXS0ZFR1NKSktUazRtTWpPVHc0Y08wYXRVSzBMK0xQdnZzTTdSYUxSVXFWR0RLbENsRzJ6TE1vUGprazA4NGRPZ1FSNDhlWmNTSUVRUUhCMU9sU3BVczdmZFVWRlJ5UmhYQlVsRlJLVFJrV1k2WEpLbFFEV0ExOHZmcUkzK21VSXdoV1paelRJRUdva0RmOXNOY0VoTVRoZUt1MG9zVTlPSVZ5Y25KdUx1N2MrellNYXlzck5CcTlRSEpwVXVYc21MRkNrQXY4cE5kL2VYNjlldlp1M2N2QUwxNjlVS2owWkNTa29LTmpRMEFYYnQyTmZ0NFFTOFVkT2JNR2FQUFltTmpHVHQyclBoLzY5YXR4WDJNajQrblljT0dXYmJqN3U0dUZIb0JPbmJzU05PbVRYRnljcUpJa1NJY09IQ0FwVXVYNHVMaXdySmx5MGhQVHljbUpnYXRWaXQ2Uk4rOWV6Zkx0aVZKSWpBdzBNaTR6aXNHOXpBdnZWdERBYzZmUDUvdmE2bnk3K1RDaFFzQXlMSjgvbVh0TXo4aVdJcVRyMWF0V3FJbS9mSGp4OHlaTXlmWGJDTXJLeXMyYk5nZ2FuY1ZsSE92VzdldStDd3VMbzZMRnkraTFXcHpWUXAzY0hCZzNMaHhUSmd3Z2VEZ1lLeXRyWmsvZno2MnRyYm1uSnFLeW44ZVZRUkxSVVdsME5Cb05IR3lMQmVxQWF4Ry9sNTk1TThVQnZjNHh3aXdMTXVSa2lUbHF5V09UcWNUdldBTnVYMzdOb0FRUGxLTVg5Qkg2WlVlcUlaang1Q1ltQmpXcmwwTDZDZWkzYnAxbzF1M2JqZzRPREJzMkREZWUrKzliTmN0REdKaVlzUkVPSys4OXRwcmRPdldEV3RyYTlFVEZQVFhvbHUzYm1MaS9NMDMzL0QwcWI2c1VxZlRaWmxRVjY5ZVBWL0dMeGlwT3VkY3hBaElraFFveTdJdU9EaFlrNTZlYnBhRDZ0L0l3NGNQc2JDd29HVEprdi9wV3VhTWpBeE9uandKb0pNa0tmQlZIMDlPMk52YjQrL3ZiOVJ6dDB5Wk1zeWxOTzJUQUFBZ0FFbEVRVlNmUHo5UDYyY1d1ZExwZEd6ZnZoMkF3TUJBa2YzVHZIbHprUUp0Nk9qTFRHcHFLb0dCZ2F4ZXZWcDhscGFXeHZUcDArbmR1emVOR2pYNlQ0OHRGUlZ6VUVXd1ZGUlVDZzJkVHZkY2tpVFJsek8vcUpHL2YxYmt6eFFKQ1FsQTdqWEFraVQ5QWVSTEViaElrU0pNbkRnUk96czdZbU5qV2Jod0lRQlRwa3hCcTlYU29rVUxac3lZUVpFaVJXalNwQWtwS1NuNCt2cmk2ZWxKMTY1ZHhUM05US2xTcFpnMmJScXJWNjhXZFhRcEtTbWtwS1J3NU1nUjR1TGlLRmV1SEZaV1Z0azZWblE2SGVucDZTUW5KOU84ZVhNaGFEWjE2bFFrU1NJbUpvYmV2WHRqYlcwdDJwM29kRHFSR2g4U0VvSzl2VDBMRnk2a1RKa3lIRHQyakVXTEZtRm5aOGVHRFJ1eW5RZ3JCcTJGaFlXSStxU25wd3VEZU9YS2xVRFdjZFM1YzJmdTNidG5jc3psRlNWMVZibW5PUkVTRXZMVXk4dnJ4SXNYTDVxZFAzK2VldlhxNVh1Ly93WldybHpKL3YzN3NiS3k0dlRwMHdWU1VQNy96SVVMRjVUM3d3bHpCYkFLUW41RXNHeHRiVTJtNzhmR3hqSjE2bFJSRDJ4aFlXSFN3Yk5peFFxalZtQ3paczNpMnJWcmxDNWRtaGN2WG9qbjJibHo1eGd4WWdTZ2YvZkZ4OGV6Y3VWS1NwY3VUVkJRRUpHUmtZU0hoM1AyN0ZtU2twTFFhRFQwN05tVEZpMWFNSHYyYk02ZlA4LzU4K2V4dHJiRzNkMGRWMWRYWEZ4YzZONjl1MW5YU0VYbHY0UXFncVdpb2xKb2FEU2FtN0lzRzdWbHlBOXE1Tzh2L2dtUnY4eWtwYVh4Nk5FamdOUVNKVXJrbURva1NkSWZzaXpucXllc3RiVTFIMzc0SWFBM3ZwUUpZN05telFnT0RxWkVpUkxFeHNaU3BFZ1JJUnhUdkhoeE1RNXlTaTl2MWFvVmpSczM1dUxGaXdRRzZnTlJqUnMzWnRHaVJYaDdleHVxWE9lS2w1ZVhNSUFWMFRQRHNXblkvOWl3LzJkaVlpSzNidDB5bW1RN09UbGw2VjhMK3RydkhUdDJVS0ZDQlpOUkhwMU94emZmZk1OUFAvMEVRTk9tVFRsLy9qeHZ2UEVHang0OTR0Njlld0EwYXRRb3orZVZHZVVlNm5TNlhBM2dQOWtGTkR0Ky9QaS8yZ0JPU2twaS92ejVqQnc1TXR2Zm1ESStTcFVxOVo4MWZnR0Nnb0tVZjJaVjhQc2JLWWdJVm1ZY0hSMTUrdlFwRVJFUkFMei8vdnNtM3h0V1ZsYjgrdXV2QUlTSGh4TVZGWVdkblIwTEZpeWdSSWtTYk5pd2dhQ2dJSjQ4ZVVKd2NMQllyM256NWtMQWNNdVdMWnc3ZHc3UVB3TTZkdXpJeHg5L1RLVktsUUQ0N3J2ditPV1hYL2p4eHg4SkRRMGxMQ3lNc0xBd1B2Lzg4d0tmcDRxS3lyOFQxUUJXVVNsOExrTCtvbjJHcUpHL3JMekt5RjltYnQyNmhVNm5RNUtrcTNrUWo3Z0pwTWJHeGhhSmpZM0YwZEd4d1B0Ly8vMzNpWStQcDJiTm12VHQyeGNQRHc5a1dkK091SFRwMHVJYTV1Yk1TRTlQWjlxMGFZRGVRUEgxOVVXU0pDUkpva2lSSWxuR1FWeGNuRmpXMHRJU3JWWkxTa3BLdHRzRy9YMHp2UGFaSFJNWEwxN2t3dzgvRkNuMFpjcVVNYms5SmVxajFXcU42dUpCbno2dkdOdzFhdFRBMHRJU096czdCZzBhaENSSmpCczNqa2FOR2hFYkc1dnZGamF5TEJ1S0YxM095enJwNmVtN0xTMHRGd1lGQlRGbXpKaC9wZUgzNHNVTFB2MzBVeTVmdnN5dFc3ZFl0V3FWU1FlRk1vNytQN2MrS3lpeUxBdmh3ZlQwOU4wdmVkLzVGc0V5eFlnUkkwaE1US1JHalJxVUsxZk81REt0V3JXaVVxVkt1THU3VTZsU0piWnUzWXFucDZlb0gvYjE5Y1hYMTVmVTFGUVNFeFBKeU1oQXA5TVpwVndQSFRxVW5UdDMwcWhSSTVvMWE1WmwvR2cwR3RxMGFVT2JObTJJalkzbDk5OS81K0xGaTNUcjFxMndUbFZGNVYrSktvS2xvcUpTbUZ3RThoWHRNMFNOL1AzRlB5SHlseGx6MnBpRWhJUm92Ynk4TGdEMUl5TWp6VEtBWlZubXpwMDduRDE3bG9NSEQ0clA0K0xpY0hSMFpQSGl4Y1RIeHlzMWhZQStZcTZJTmVWa0FLZW5wek5od2dTaW8vVjZUcSsvL3JxWXlCNDlldFRrdXNyOUdqZHVIQjA2ZEJESGFNcXdNelNNTXh1OXpzN080dHhDUTBNQnhIMnFXclZxdHNlczdDODdvWnhxMWFyeDdiZmZFaHNieTc1OSt3QjlHbWZYcmwwTFBDRis5dXlaNGdDSUR3a0p1WjZYZGNMRHcyOTVlWG1GUFhqd29GWmtaR1N1NS9iL0VUczdPekdtdzhMQytQcnJyNWt4WXdhWEwxOW03Tml4Mk5qWVlHbHBTVXhNREFEMzc5K25SNDhlUnR2bzFhc1g3NzMzM2tzLzlwZk5uVHQzbEhFZUZoNGVicjRvUUFISWp3aFdUalJvMENEWFpaeWRuWTFhM0dXWGtseWtTSkZzMzFtZW5wNTRlbnJtNlpnY0hSMXAxNjRkN2RxMXk5UHlLaXIvWlZRUkxCVVZsVUlqSkNUa2xwZVhWK0w5Ky9mdFUxTlRjMVU0TmhjMTh2ZnlJMyttVUNLQi9Pbnd5QU5uZ2ZvM2I5NDBVai9OamRPblQ1dE01UnN6Wmd4ZHVuVEJ5c3FLYjcvOUZuOS9mM0hkQXdNRGFkeTRjWTdiMWVsMFRKa3loZDkvLzkzazkrYWt3V2NYMVZUR2pJdUxDOXUzYnpjYUQzNStmaVFtSnZMeHh4L3o4T0ZEN3Q2OXkvWHJlcHZTemMzTjVQWW1UNTZNcGFVbFpjdVd4Y2JHeG1pL09wMk81T1JrSGp4NGdMKy9QOE9HRFJNS3RrcjdsWUppY005RGdPeVZlckt5QzZnVkdCaklaNTk5VnVEaitLZWgwV2lZTldzV0F3Y09KQ0lpZ2dNSER1RHM3RXpkdW5XRmM4V1F0TFEwY2E4VkNsTTA4SitNNG5Ea0phYy9xNmlvcUdSR0ZjRlNVVkVwVEhUQUpaMU9WLy8yN2R1NXRvcklEalh5bDVWWEZma3poWUV4Rko2WDVXVlpQaU5KRXVIaDRYejAwVWQ1M2srREJnMXdjbkxpeVpNbmxDbFRSdFNGZCs3Y1dUaFhGTVBqeUpFakFDeFpza1NNR1NVN0lETW5UNTRVazNHTlJwT2o4bXArVVJTNm5aeWNBT054NGVqb2lJdUxpemluVmF0V2lmWmIyYWwzeDhYRmtaU1VaTmgvMlNTS01mWGd3UU5BSDdtTmpvNFdHUXI1NWVKRjRlczRhODU2a2lSdGttVjU4azgvL1NRTkhqejRYNmxTYTJ0cnk4S0ZDK25UcHc4eE1UR3NXcldLeFlzWGl6SU9Dd3NMOXUzYlIzQndNQlVyVm1UNDhPRUFqQjgvSGlDTFkrdmZpRmFyNWNjZmZ3U1FKVW5hOUxMM254OFJMQlVWbFg4di8yVVJyTDlQNlVaRjVUK01raFpia0RyZzA2ZFAwNlZMRjZGd3FUQm16QmoyN3QyTG41OGZuMzc2cVpIeVptQmdZSzZ0a0Y1MjVDOGtKRVMwUFFKOTVHL3ExS2tBWmtmK0tsYXNpSnViRzlXcVZSTi9YRjFkcVZDaGdvajhPVGs1Rlhya3p4U0tBWnlYRkdnQW5VNTNGQ0E0T0ZoRWF2T0NScU9oYytmTytQcjZzbVRKRXBQTFJFZEhDMkVkeGJneVZObzJSZE9tVFduWHJoMDFhdFNnVjY5ZWVUNGVjMURHcmRJeXk5QUF0clcxUlpJazNuMzNYUUJoc0pjdFd6WmJSOGlBQVFPWU5Ha1NBSDM3OWhXT0JHZG5aM3g4ZkNoZHVqVExsaTJqWThlT3lMSnM5THN4aUx6bEc2VjJVNlBSSERabnZaQ1FrSnVTSlAzODdOa3pVUUx3YjZSczJiTDQrZmxoWldYRitQSGphZHk0TVI5KytDSHZ2dnN1YmRxMG9YejU4b0ErNnRDeVpVdGF0bXdwMWpXbmhkdi9WdzRmUHF5MGM5c1RFaEtTYXh1dHdrWVJ3ZnFuVWRDT0NmOWZDUXNMTS9tNU9TVklyeHFsQThOLzlSNytuZndieHNjL0dkVUFWbEg1ZXdnQmpDYmc1cUpFL3NBNE5WaUovR2swR2dZT0hFaXpaczNFZDB1V0xHSHk1TWxBM2lOL2Z3ZTVSZjVxMXF3cHpzbWN5Tis5ZS9mNDQ0OC91SDc5dXZoejQ4WU5Iang0UUdKaVlyYVJ2OEltT2pxYUJ3OGVJTXR5OVBuejUvUGtPUTBMQzNzQVhFcElTREJiQlh2bzBLRjA2ZElsMi92bDUrZUhWcXNWSW1JMWF0Umd3NFlOV0Z0YkV4MGRuVzBmWlY5Zlg1WXZYMjRrT0ZOWTZIUTY0V1NwVWFNRzhKZFJydEZvaEVoYjV2TnEyN1p0dHR1c1Zhc1c0ZUg2Z1B2MzMzOHZKZ0ozN3R4aC92ejVQSDM2bE11WEwxT3RXalZPbkRoaGRPODNiZG9rc2lQeVEweE1ESmN1WFFKSUxscTA2QWx6MTlmcGRBdUJIRVhlL2czVXJsMmJIMzc0d1dRck5lVTVZS29zNU85VW52OG5vTlBwQ0FnSUFFQ1NwRmRpaGNxeVBMOTM3OTZGdGoyZFRrZFVWQlRCd2NHc1hyMmFTWk1tWlp1ZHNYbnpaczZkT3lmS2RSVDI3dDFMcDA2ZE9ISEM3Si9VUDRLMHREVE9uajByZWh2bmxTdFhyakJnd0FDNmRPa2lsTFFWK3ZYclI5KytmZm5sbDE4SzgxRHpSRlJVRkZ1M2JzMnpRUnNSRVVIcjFxMzU4c3N2QVgxcndJa1RKMmI3Wi8zNjlTYTM4K0xGQzFxMWFzV0FBUVB5ZmV6TGx5ODNjclpuaDYrdkwzUG16REg1WFhoNGVMWUdwazZuNCs3ZHUxbnUxOS9CeXhvZlQ1OCtaZkhpeGE5NWUzdi81ektDLzNNbnJLTHlNckMwdE55WGtaRkJVRkFRT3AwdVg1TTdKZkxuNU9TRWg0ZUhTZkdRekpHL3RMUzBQRWYrN3Q2OWk1ZVhGNXMyRlg0bVhsNGpmd0VCQVhtTy9EVnIxb3laTTJmU3QyOWZVbE5UMmJadEc4N096bno0NFljRUJBUXdkZXBVU3BVcVpUTHkxNjlmdjBJOVA0UEoyaDVBem1GUkkyUlpQaWhKMGx2SGp4ODNxdzQ0SjlhdFc4ZXhZOGNBZlNwMHRXclZDQWdJUUtQUjRPYm14dVhMbC9uaGh4L1l1SEVqVTZaTU1hb04vanZWZU0rZVBVdE1UQXlTSkFteEhNVUFOVFM0aXhZdGlwT1RrekJXMzNycnJXeTNlZUhDQlpIZTNxZFBIMkZJdWJtNTRlbnB5Ylp0MjFpM2JoMU5talJoL3Z6NWdONlI5UGp4WXlJakk1a3dZUUpMbGl6SlZ3cXl3VDAvZnV6WU1kUEY3emx3L3Z6NUlDOHZyeE9Sa1pGTkFnTURSZVQ3MzhpYU5Xdnc4ZkZCbG1Wc2JHeXd0clpHbzlHSVoxTjJDdldwcWFsa1pHVDhLMVdpQXdNRGxZeWdVeUVoSWNkZXhUR1lLNEwxK1BGajFxeFpJMVQvVTFOVFNVcEtJaUVoZ2RqWVdLS2lvckprc3lRbkp6TjM3bHlqaUg1NmVqcnIxcTBqUGo2ZUw3LzhrdmZmZjE5OFY3VnFWZUxqNDFtMWFoVk5talFwaExQTUhzTjAvTHpTdW5YckhKL1ZaOCtlWmNTSUVkamEydEtwVTZjOFAxdldyRmtENk4vVEFRRUJva3VDaDRlSGFIVzRlZk5tZHUvZUxiN3o5ZlV0VkJHOTRPRGdMRm9SeDQ4ZlorN2N1WHozM1hkczI3Wk5kRnZJRHVXM3JDd255M0tPV1M3Wk9lWnRiR3lJalkwMUtsTlp0bXdadDI3ZHluSk5YVjFkR1Rod29ORm5jWEZ4Yk5teWhmWHIxek5yMWl4YXQyNmQ3VEg4K3V1dkloc2xNek5tekNBNk9wb0ZDeGFJc3E5ZHUzWng5dXhabWpadHlxUkprNmhkdTdab0pabFgwdExTZVByMEtROGVQT0RXclZ0Y3UzYU5jK2ZPc1diTkdwT2xPUzlyZktnaVdDb3FLb1hLMmJObjczbDVlWjJMaVltcGUvWHFWUkVCTTVlaFE0Y0NSdldtUmhoRy90YXRXOGVNR1ROWXNtUUo3ZHExRTVHL0Z5OWVaRkVkOXZYMUpTTWpnMjNidHVYcnVITENuTWpmeG8wYlJUUXN0OGlmb3ZEOC9mZmZpNWViRXZtVFpabkxseTh6YU5BZ2dvS0Nza1QrT25YcVJJa1NKUXJ0SEJXbmcwYWpNVXZJUnFQUjdKSmxlY3p4NDhmNTRvc3Y4cHllblo2ZW5zV0prcDZlenNLRkMwVzdwMXExYW9uYVBtWFpSbzBhY2ZueVphRWdQbkxrU1BidDIxZmdXdGpja0dXWjFhdFhBL3BlMHhrWkdjVEV4SERxMUNuZ3I4eUFzTEF3cGt5WlluUy9wa3laUW54OFBCMDdkalE2NTlqWVdIeDlmZEhwZEpRb1VZSmV2WHF4WmNzV1FKK0tQM2p3WUg3KytXZVNrNVBwMmJNbm9IY0tqUjA3bG9TRUJBWU1HTURaczJjWk1tUUlNMmZPcEVLRkNtYWRrNUwrVFA3RmkyUlpsc2RMa25ScTFhcFZ0R3paOGw5WkMzeisvSG4yNzk5UFdGaVl5TVRJelBIang0M1UzMEhmUW0zcTFLbjA2TkVESHgrZmwzR29MNDIwdERSV3JWb0ZnRTZuRzRzWlRyTlhTWmt5WlFnTkRSVVRiakRXQzZoVnF4WnZ2UEVHWmNxVW9WU3BVamc0T0dCdmIwOVNVcEtSK3YreFk4ZUlqNCtuUm8wYWRPclVpZFdyVjNQOStuV2o4WC90MmpYR2p4K1BKRWxvdFZwcTFLaFJvR2lnS2ZKVGZxQ29sY3V5ektSSms3SkVzR1ZaUnFQUmtKeWN6T2pSbzdQMHdDNVJvb1NvYzFmNDVaZGZ4RHNrTmpiVzZMZ1VSNXVkbloyU2NZS2RuUjBwS1NtNWFoK1lnL0x1R0QxNk5JWlpBY3B6YnVUSWtia2F2L0JYNllMeXJGWktzdDUrKzIzOC9QekVjbEZSVVhUdjNqMUxyZi9ldlhzNWN1U0lHQXNQSHo3RXg4ZUhOOTU0ZzRpSUNNNmNPWU9WbFpWNFZ5WWxKWmtVMy96KysrOUpUVTJsZGV2V3RHelprdlQwZE5MUzBoZ3laQWhPVGs3aUhRaDZ2UUZUejk0clY2NXc4K1pOWEYxZGpRUXp6NTQ5UzJCZ0lLMWF0Y0xOelkwclY2NlFuY0JwUWtJQ00yYk1FRm9WQ1FrSlBIMzZWSlNGWmNiUHowODRheFZlNXZoUVJiQlVWRlQrRG5ZQmRZT0Nndkp0QU9lRUd2bDdPWkcvekNRbEpYSG16Qm1BeEdMRmloMHhaOTJRa0pCVFhsNWVkeDg4ZUZESm5KWTQ5Ky9mcDJ2WHJrYkhQM0RnUU5HS3FVS0ZDc3liTnk5TFpLTkRodzZzVzdkT1RGZ2JObXhvMHZoVnZzODh1Vk8rMjd0M0w4V0xGODl6Sm9PL3Y3K29YK3JUcHcvVHBrMHpxamwvOXV3WlgzenhoWmhzMmRqWU1HclVLTmFzV1VOTVRBelRwMDluOCtiTm9uN1V3Y0dCNHNXTDA3VnJWMWF2WGszMTZ0VnAwYUtGMko2ZG5SMGxTNWFrUTRjT2JOKytYWnpIbURGalJBc1dIeDhmL1B6OGhQTDRpaFVyOHR4YUpUazVtZDkrK3cwZzNkTFNja2VlVmpMQitmUG5UM3Q1ZWUxNjhPQkI1N1ZyMS9McHA1L21kMVAvV0pTTWttZlBucjNpSS9ubnNHYk5Hc1Vac092Q2hRdW5YdFZ4NUVjRWErblNwY2l5aklPREE5Ylcxdmo0K0hEcTFDbXFWcTNLcEVtVGNISnlZczZjT2RTc1dUT0xVd1AwejQvMTY5Y2pTUktqUm8xaTBLQkJYTDE2MWFTWTRlSERmNVhXL3gzT29lUEhqMk5yYTh2MjdkdTVkZXNXbzBhTnd0Yldsb2lJQ0FZTkdvU2JteHVyVnEzaTVNbVRqQjA3RmpjM042cFVxUUxvbld6SGp4L1B0dk1Cb0R3ampNajhqQThKQ1dIcTFLbFlXMXV6ZWZObXRtelp3dTdkdTVrOGVUSzNidDFpMDZaTjFLeFprM1hyMWpGdzRFQXVYcnpJNU1tVGFkV3FsY25uYzM1cDBxUUozMy8vUFV1V0xPSE5OOS9FeTh1TFI0OGVjZmFzWHQ5djU4NmR3dW1zSUVrU00yZk94TUhCZ1JjdlhqQno1a3poM0E0UEQyZk1tREc4L2ZiYkFGeS9mcDJKRXllS2RaWEliK1ozeUlNSEQ0U3hCL3BJN3ErLy9vcVZsUldMRnk4Mld2NzI3ZHQwNmRJbHk5aDQ5dXdaMzMzM0hhVkxsMmJTcEVtY1BYdVdkZXZXTVgzNmRKTmpMVHZIODNmZmZRZm9oVDdYcjE5UDkrN2RLVnEwS0dmT25LRmt5Wkw4NzMvLzQrclZxNnhkdTVaang0N1JwazJiTE50SVRrN204T0hEU0pLRWpZME5kbloybEM1ZEdqYzNONXljbkNoVHBvejRVN3AwYVpHMXBoelR5eDRmLzJVUkxOVUFWbEg1bThqSXlOaGxZV0V4NC9qeDR3d2JOaXhmMjFBamY2OCs4cGVaMzM3N0RhMVdpeVJKQi9LUkNxdVRKT2w3V1piSEh6bHlKTThHc0xPek0rWEtsZVBodzRlQS92Nis5dHByUkVaR1VySmtTWll1WFdxeXQzQ0ZDaFY0OTkxMzJidDNMeFlXRmtKNU56UEtCTUd3ZjdPQ1JxUGgyYk5ub21XV1FuYnR2UjQ5ZWlUdVQ5MjZkV25jdURIcDZlbEdCbkJzYkt3d2ZxdFdyY3FzV2JPb1dyVXE5ZXZYeDhmSGg1czNiM0xyMWkwMmJ0d29lc05hV0ZqdzhjY2YwN3g1YzhxVks4ZTc3NzdMOCtmUGhkSTM2RlBsVDU0OHljT0hEeGswYUpEb293M3cwVWNma1pxYXl1TEZpK25idDIrZWpWL1Fwd3IrZVkwQ3o1dzVFNVBuRlUwZ3kvSW9TWkphZnZ2dHQwVmJ0R2lSYjVYNGZ5SlhybHdSazluKy9mdlRvRUVEcksydHNiS3k0dGF0VzBhUjNVYU5HakZ1M0RqeC80eU1ERkpUVS8rV2V2UlhTVVJFaEZMNyswS1NwSkd2OGxnVUVTeHpER0FsVlRRNk9wcng0OGZ6KysrLzA3aHhZK2JNbWNPalI0L28zNzgvZCs3YzRlREJnMHlZTU1Ib053ZXdldlZxSWlJaTZOU3BFL2Z1M1NNc0xBd0xDd3QyN05oQjVjcVY2ZE9uRDlldVhlUHJyNyttZmZ2Mm9xMmRPVUtCZWFWbzBhTG9kRHIyN05uRHRXdlhPSFBtRE45ODh3MnlMSXRvbmJXMU5mdjM3d2V5WmlWcE5CcXFWYXZHaEFrVENBZ0lFS245bWRGcXRiejExbHNzWGJvMHkzZno1ODhYUnJTL3Y3L29nREIvL254aFRHcTFXcjc4OGt1aCtMOTkrM1phdFdwVnFJS09kZXZXWmZqdzRTeGV2QmhmWDErMmJ0M0tqaDA3aERQVWxERmZyVm8xRWVGT1RVMDFpa3hHUlVVUkZSVWx1a2s4Zi83Y1pEMXVaaU5OcVdjdFVxUUk5ZXJWNDYyMzNtTGR1blZvdGRwc0hhNlpQNTgzYng2SmlZbE1uanlab2tXTDh1MjMzeElTRXNLSUVTT0F2QW5zWGJwMGlZTUhEK0x0N1MzbU1UdDI3S0JkdTNiRXhzYlNvMGNQTEMwdGFkZXVIV3ZYcmlVZ0lJQldyVnBsT1JibC9GcTFhc1dzV2JOeTNXOW0vaW5qNDcrQWFnQ3JxUHhOaElXRlhmSHk4cnJ4eHg5L3VENTgrRERibXBPY1VDTi9yemJ5WndybDJHVlp6bGNxckN6TEc0RHhQLzMwRXdNR0REQlM4YzZKOXUzYm85VnE4Zkx5b21IRGhtZzBHaXBYcmt6ZHVuVkZyYlVweG8wYmh5UkpORzdjT0Z0alN6RjhzNnZQNnRteko1czNieVkyTmhacmEydWFOR21TYmIzZWE2Kzl4ZzgvL01CWFgzMGxGSnZyMTYvUHhJa1RjWFYxcFVhTkd0eTRjWU1oUTRiUXYzOS8rdlhySjY1QnBVcVYyTEpsQzF1M2JtWFRwazBNSFRvMGkwR2tuT3VFQ1JQRXBFbEoxVk9pVWVmT25hTnYzNzVaanExdjM3Njg4Y1liSWtxUlYzYnMwQWQ5Lzd4M0JlTDgrZk4zdkx5OHZ0RHBkUDZUSmsxaXc0WU4yTnZiRjNTenJ4eWRUc2VjT1hPUVpabFNwVXJScTFjdm8xcGZmMzkvbytWUG56NU5WRlFVOWVyVmU5bUgrdEpJVEV4azBxUkp5blBXSnlRazVPNnJQQjVabHVmMzZkTW56elhBQ2lOR2pPRDA2ZE5DejhMR3hvYXZ2LzZha3lkUGtwU1VSTXVXTFJreVpFZ1doOTdodzRkRnJlVHUzYnZadlhzM0FMTm56NlpLbFNyODhNTVBYTHQyalRadDJ2Qi83TjE1V0ZSbCs4RHg3eGtZa04xZHdUWDNKVGZBak5SRVMxT3pVc3ZTa3AvbTlsb3VyNlptYWdhS3FlVytKTGx2dUMraHVhVlpwcUtwTEFLaXVJQ0FJb2dvQXNvTU04T2MzeCs4YzJJRUZCVEY5UGxjVjljclo4NDU4NXlaZVdIdTg5elBmYmR1M1pweDQ4WlJ1M1p0aGc0ZCt0U1dCNXc3ZDQ3bHk1Y3phOVlzZHUvZXpZQUJBNVFDVHFiWlhsZFhWekl6TStuU3BZdHluQ3pMU28vNTFOUlVzMW5ML0JpTlJycDE2NVpuNlkyL3Z6OGJOMjVrM3J4NVpqUGV1ZnRnUjBWRkVSVVZwZnljTzUyOE9IbDVlUkVZR0Vod2NERGJ0MjlueTVZdDJOcmFzbjc5ZXE1ZnYwN05talZ4Y1hGaDVjcVYvUHp6ejd6NTVwdktzV1hLbEZHV0cvWHExWXRPblRveFpjb1UwdFBUMmJ4NU0rWEtsVFBMQ05Cb05CdzdkaXpQalkzODZnRllXbG8rOU85aTdpS0MyN2R2NThDQkE1UXFWWXEvLy82Yi9mdjNjK2JNR1JvM2JzeWlSWXZvMEtIREkxK0hrSkFReG80ZGk5Rm9SSy9YTTMzNmRBQ0dEeC9PamgwN2tDU0puajE3QWprM285dTNiOCtmZi83SjBxVkw4MHh1bUs3djVNbVRTdnI4dytoME9sNTc3VFVsVGY1WmZ6NVNVbExZc0dHRHM2ZW5aOUtSSTBlSy82N1RjMHdFd0lMdzlNakFMOEM0SFR0Mk1HTEVpQ0tmUU16OGxlek0zNFB1M3IxcitxT2sxK3YxK3g3bkhDRWhJUmRjWFYwUEppY25kenB5NUloWks1aUhNYTBIejYwdzdZdnM3T3lVdGxNRmVlKzk5MmpSb2tXQlh6clZhalZ6NTg1RnJWWlRxMWF0UjM0NXJWeTVzbExFQTNLKzVPUitUeG8yYk1qZXZYdnpySmN6UFplWGx4ZDkrdlI1YUVwWHg0NGQ4OTNlcUZFakdqVnFWT0J4UlExK1kySmlUR21COFU1T1RvKzcvdGRNU0VqSUNsZFgxL2V2WHIzYWJmTGt5Y3llUGZ0Zlh3VjUwNlpOeXBxMGdRTUhtbjJ4L2YzMzM1VmlkNzE2OVdMZnZuM2N2MytmYjc3NWhxVkxsMUtuVHAwU0dmUFRaRFFhK2ZiYmI3bDY5U3JBL3BDUWtHV1BPdVpwSzJvUkxKTktsU29wd2E5S3BWTDZqZGVxVll0Um8wWVJFeFBEdFd2WDhnVEE3ZHExbzBLRkN0amEybkwvL24xU1VsTG8zTGt6N2R1MzU5ZGZmMlhPbkRtNHVManc3YmZmY3V2V0xVNmRPc1VmZi94QnJWcTFIbHJFNkhFbEpDUXdiTmd3NnRXcng1UXBVM2psbFZmUWFyVktrT3JzN0F6azNQQXpaUk9aU0pMRW4zLytDZVFFT1R0MjdGQ0tFRUZPd2FaV3JWb2h5eklKQ1FsOC92bm5USnMyalZhdFdwbWRSNlZTOGVtbm45S3paMCtzckt5VVFPLzI3ZHQwNnRTSlRwMDZLVE9IK2FYOFptVmxFUm9hcWh4Ym1Gay9VeEV6S3lzcnMwNExraVF4Y2VKRXJsKy9qcisvUHhxTmh1SERoMk0wR3ZudmYvK0x0YlUxZi8zMWwvSis1KzQ0b1ZLcHNMT3pNL3U5bFp5Y3JJem45dTNiK2E2NWZqQ0YvTXN2djhUT3prNTVIYTVkdThiNDhlUFJhclYwNjlaTnlYU0RmNzZ2NUE2aVRhMFR0VnF0a3JKZHYzNTkvUHo4Q24xanNYTGx5bVJrWkFCdzRzUUpaRm1tWmN1VzZQVjZ6cDA3aDYydExTdFdyRkQrSHBrS2pLNVlzUUo3ZTN1empBclQyRFFhamZLOXJTQ21iSWZjNjRPZjlQTlJWS0lJbGlBSVQ0WFJhRnl1VXFuR2J0MjZWZXJmdi85ajNha1RNMzg1U21MbTcwR2JObTFDcTlVaVNkS21pSWlJeDE3a0tNdnlmRW1TT3ZuNysvUFdXMitWZU9wU25UcDFIaG1FRk5TaTZuSGxGL3ptVnRpWjhhY3RWN3I5b21LOFF5NUxrdFJYbHVWVGYvMzFWLzE1OCtZVnFTamE4eVl5TWxKSjl5eGZ2cnhabGQ4elo4NG9yZGtxVktqQThPSERxVjY5T25QbXpPSHUzYnQ4L3ZublRKZ3c0WVdxaWkzTE1uUG56dVhvMGFOSWtuUXBPenY3VS80bGhhL3lNMnpZTU41OTkxME9IVHJFenAwN3NiT3pZOENBQWZUdDI1Yy8vdmlEWmN1V2tabVp5WUFCQS9qeXl5K1Z6N0ZhcldiZnZuMmtwYVh4NFljZjR1am95Smd4WTFpMGFCRnIxK1lrVTlqWjJURjI3RmhTVWxLVXYwZSt2cjdVcjE4L3o5ODMwNDNjUm8wYVBkYjZlWVBCUU0yYU5UbDc5aXg5K3ZSaDNMaHh2UC8rKzBvUWF3cUFDNUtTa3NLSkV5YzRmUGd3SjArZUpEczdXK20rOE5kZmY5R3FWU3RpWW1MNDZxdXZ1SFBuRGxPblRtWExsaTE1L3BiZHUzY3ZUM3FzS2JnTER3OVgxczZhWnYyeXMvK3BUM1Q3OW0yR0RSdFc1R3VIbkRvYnB0ZmRwRnExYXNURXhGQ25UaDFTVWxMNDdMUFBTRXpNV1E1YXExWXQ5SG85VmFwVW9WU3BVZys5c1hqbXpCaysrT0FEYXRldVRZY09IYkN3c01qMzk1bGVyOGZYMTVmSmt5Y0RtTjBnaDV3MXdLYVp6M2J0Mm5IdTNEa3NMQ3lVdi9YMjl2Wm01MjNXckJtclZxM2kvdjM3ZUh0N28xYXJXYmh3WVpHeWFseGNYSmcvZno2VksxZG14SWdScEtXbDhkWmJiekZyMWl3Z3ArNkg2UWFlaWFXbEpiSXNzMlhMRm5yMDZLRzh4NllBLy8zMzMxZStCejNLZzIzeG51VHpVVlNpQ0pZZ0NFL0YyYk5uTDd1NnV1N056TXpzdG5YcjFqeWwrd3REelB5WmUxWXpmdys2Zi84K216ZHZsZ0VKV1BBazV3b05EZjNOMWRVMUlpSWlvc254NDhlZmV2c1A0ZkhFeGNXeGUvZHVKRWxLeTg3T0xscmZpMGNJRGc1T2MzZDMvMENXNVZNYk4yNTBrbVdaTVdQRy9DdURZQnNiRzE1OTlWVkNRMFA1N0xQUGxOOFRPM2JzWU5hc1dlajFlcXlzckpneFl3YjI5dmIwNmRPSHlNaElEaHc0UUdabUpwTW5UMmJUcGsxODhza250R3ZYN3FtbGZENExzaXd6ZS9ac05tL2VqQ1JKYVpJa3ZYLzI3Tm5IYjBCZGpCNm5DTmFDQlFzNGZQZ3dDUWtKcUZRcUdqWnNpSWVIQjNmdTNHSHk1TW1rcHFiaTRPQkFabVltcTFhdDR1clZxMHliTmszSkFEQVlESGg3ZTVPV2xrYmZ2bjBKQ3dzaktTbEpPZi9seTVlVklOTEJ3WUY2OWYzY25Bc0FBQ0FBU1VSQlZPcHg3dHc1RGg0OHlPREJnODNHVXBnZXJ3OVRvMFlOVnE5ZXpaSWxTMWkzYmgzYnQyL243YmZmVnFwY1Y2dFdyY0JqTDF5NHdQLzkzLzhwd1VxREJnMTQ4ODAzK2V1dnY3aDQ4U0pidG13aE5UV1ZJMGVPb05QcEdEQmdBSjkvL25tK0JTZFRVbElLckVodFdrdWIyNFBWZlNWSndzcktDZ3NMaTBKbGpwaG1nUFA3M1hMbzBDRysvZlpiaGc4ZnpvWU5HN0N5c3VMV3JWdEFUdEJsYTJ1YnAwb3g1R1J6QlFZR0VoQ1FreFNUbXBwS25UcDF1SExsU29GZEsweHkzOWc0Y3VRSTE2OWZwM2J0Mm5oNGVQRHFxNit5YXRVcXRGcXRNaXY3Mm11dnNYang0Z0t2N2VUSms2eFpzd2E5WGsvejVzMlZkYlNlbnA1QXp0L3VBd2NPa0pTVXhLMWJ0L0s5NFc5YTEzN3o1azNHalJ1bnRHc2NPM1lzTld2V1pQanc0WFR2M3AxUm8wYng5dHR2VTZsU0pVYU5Ha1hObWpYTmJuQ1labk1kSFIwWk1XTEVJd3RUTldqUUlFK0czcE4rUG9wQ0ZNRVNCT0dwa1NScHJpekwzVFp1M0poblhWeEpFek4vaGJkanh3N3UzYnNuQVVlRGc0TkRudkIwUmttU0pzaXl2R2Z4NHNXMGJ0MzZYNThDK3lMeTgvTXpmZUdkL2pTQ21LQ2dvSXR1Ym00ZEpFazZ0R25UcHJMcDZlbE1uRGp4dWZvZFVSaTFhdFZpMmJKbHJGNjltcDQ5ZTVLUWtNQVBQL3hBWUdBZ2dCTDhtcFlmU0pLRXI2OHZwVXVYWnZQbXpVQk9BUzF2YjI5c2JHeFl1blRwVTZtYy83UnBOQnBtekpoaHFsaWZDcndkRkJSMHNZU0hwWGljSWxobHlwUlIybGtaalVZdVhyeElURXdNR28wR3RWcE4yYkpsc2JPem8ySERodHk4ZVpNLy8veVRjZVBHS1JrQi8vM3ZmMDFWOC9IMzk4ZmYzNStxVmFzeVo4NGNWQ29WbzBlUHh0UFRrNE1IRCtMczdNelNwVXNKREF3MHEvVlFIQ1pQbnN5dFc3ZVV2eSt5TEpPZG5jM1hYMy9OcFV1WGdKek9DcHMyYlZJZTErdjF0R2pSZ2krKytJS0dEUnZ5OGNjZms1U1VSTWVPSFltTWpHVFZxbFhJc295SGh3Y25UNTdrNE1HRFNqME9UMC9QQXJzdDNMNmRVMGZQMmRsWitmdXEwK2s0Y3VRSWxTdFhwbW5UcG5tT1diTm1EZjM3OThmRnhZV2dvS0JpZVUyTVJxTlNLOFRaMlZtNWNSVWVIZzdBMWF0WFNVNU9wbUxGaW5tT0RRd01OTHZCM3E1ZE8rYk1tVU55Y2pMRGh3K25VNmRPZUhwNjBydDNiN08wWGIxZWJ4YUF5ckpNMzc1OWxlZU9qWTFseElnUmFMWGFmR2RRRHg0OGlORm94TlBUazFLbFNxRlNxVGg2OUtpU1BYRDI3RmxsMzVTVUZDQW45ZjFoczdHeUxETno1a3kyYjkrT1NxVml6NTQ5WEx0MmpkNjllOU9uVHgrbDIwYk5tald4dHJiR1lEQmdiMitmNy9waVU5cXpzN016R3pac3lIZDVXVzc1VFNvOHllZERLTHpuODV1bUlMeEFnb09ELzNSMWRmMzk3dDI3YndjRUJOQzdkKytTSHBKUVJEcWRUbG1MWkRRYUp6eGk5MElKRGc3ZTUrcnErdGVWSzFmYTdkeTVNMC8xVktGa0JRY0hjK2pRSVNSSnVtNWxaWlczbkd2eFBVK0l1N3Q3TzFtV0QrL2R1N2RpVkZRVU0yZk9wRmF0V2svcktaOEtsVXJGd0lFRFNVdExZK1RJa2Nxc1d0bXlaWmsxYXhiTm16ZlBzLys0Y2VObzE2NGQ4K2JOVTRLUWlSTW4vaXVEMzVpWUdNYVBIMDlNVEF5U0pOMEMzZ29PRG80bzZYSGw5amhGc0xwMzcwN3o1czNadEdrVFE0Y09wVWFOR3R5OGVaT3VYYnZTcWxVckZpeFl3TnExYTZsU3BRb05HalRBejgrUE1XUCtlWXBXclZweCtmSmxHalpzU0kwYU5haGF0U29OR2pTZ2VmUG1TdnBybVRKbGxQMUxsU3BWWVBBYkhCejhPSmNOUUhSME5MR3hzVW9mV250N2U2NWZ2ODdWcTFmSnlzcENwVktaelZ5YUNpS1ZMMThleUVsdGRYZDM1OENCQS9qNCtLRFg2Mm5VcUJFZE9uUlFsa2tBakI0OW10bXpaN05telJvbGhmWkJwaHNLaVltSlNycXhTWDR6ZlBCMGJnenYyYk9INk9ob1dyWnNxYXk1TmhXL05QMTcxYXBWZlBQTk4zbU83ZHk1TTl1MmJlUEREejlrNnRTcFdGdGJJMGtTR28yR21KZ1lmdi85ZHlWYkt6ZzRtR0hEaGlucDFON2Uzc3A1cmx5NUFrRGp4bzBKRFEwbE16T1Q4UEJ3dEZwdHZwWEF6NXc1dzg2ZE8rbmZ2NzlTVjJYTW1ERmN1M2FOVjE1NWhRb1ZLdURrNUlTbHBTVUpDUWw4L2ZYWHVMaTRLQ24xVmFwVVVhcERtMGlTUkZ4Y25ITE5OMi9lcEhyMTZuaDRlQUE1cy8rUU0xdHJTanN1cUZxOWFkL3ExYXVqVnF0NTVaVlhsSnNxdVpuVzd6N1lGeG1lN2VkREZNRVNCT0dwa2lScHZDekx3U3RYcmxTcUd3di9IaHMyYkREZGxTM09QcDZ5U3FVYWJUUWF6OHlmUDEvVnBrMGJ5ZFJDUWloWldxMldxVk9uQW1BMEdzZWRQSGxTOHpTZkx5Z282RnlMRmkxYVNKSzBPVG82dW0yZlBuM28zYnMzZ3dZTit0ZWxBenM1T2JGMjdWcUdEaDFLNWNxVm1UaHhZcjZGK2t4ZWUrMDFObTdjeU45Ly84M0preWYvZFd1QjA5UFRXYkZpQlZ1MmJERjlZVCt1MSt2N2hJZUhQM2NGWlI2bkNKYTl2VDJiTjIvbTRNR0RuRGh4Z2xXclZwbDkrUThPRG1iaHdvVUFmUGpoaDNoN2U1dk5hbmw1ZWRHL2YzOE1CZ1BuejUvbjlPblQvUGpqai9qNCtDaHBuazJhTkdITGxpM0tNU2RPbk9EMTExL1BreFh6Skd1QS9mMzk4NXhQbzlFd1pNZ1F6cDgvVDRzV0xXamN1REg5K3ZYTFU3a1pjb0tTcVZPbmtwNmVUcFVxVmVqZXZUdHhjWEVzWHJ5WXNtWEwwclJwVThMRHc1V3Nxai8rK0lPZmZ2cUpMNzc0SXMvemR1L2VuZTdkdTJNMEd2bnR0OTlZdUhDaDB0SW05Mndwd1BIangvbnZmLytiN3l6c2swaEpTV0grL1BsWVdGaVl0U05idVhJbGNYRnh1THU3azV5Y3pMWnQyMmpRb0FIZHUzYzNPMTZ0VnJOMjdWb2xjRFF4emNDNnU3c3IyOUxTMG9pSWlFQ3YxK2ZweVJzUmtYT1B5QlFJTjJyVWlMVnIxeUxMTXZmdTNRTnlxalFQR3pZTVNaS1VMaE81SzFJM2JOZ1FlM3Q3WW1KaU9IejRNT2ZPblNNcUtvcjI3ZHNyRmZ4enl5L2I2b3N2dnFCdjM3N1VyVnVYbEpRVUxseTR3SlVyVjNCM2QrZmd3WU9VS2xXS1pzMmFLZW5oK2YxZU5ocU5IRHQyREpWS1JlUEdqUXUxbkNXL3NUekx6NGNvZ2lVSXdsTVZIQndjNHVycXV1ck9uVHNENXM2ZCs4aTF1Y0x6SXpZMmxxVkxsOHFBTGpzN2UzeHhuanNvS0NqVXpjMXRoa2FqK1hicTFLa3NYcnhZcEVJL0J4WXRXc1QxNjljQmZna05EZDN5cVAyTFEyaG82QTFQVDg4TzZlbnBQZ2FENFd0L2YzLzE3dDI3K2VDREQvamdndytVRmkzL0J2YjI5cXhZc2FMUXFkeVNKT0hoNGFITXVQd2J4TVRFc0h2M2JuYnQybVdxQ3FzSFpqazZPbnEvS0RNcG1abVpmUHZ0dC96MTExODRPenN6ZS9ac2F0ZXViZGEvM2MzTkRkUGZ0QjA3ZGhBWkdjbkNoUXNwVjY0YzhmSHhyRnk1a3Vqb2FLS2pvNVhnUjYxV2MvTGtTWGJ2M2szcDBxV1Z0Wm9ta3laTndzbkppWlVyVjFLdVhEbGwrNU9zQVg3dzkycFVWQlJUcGt6aDBxVkx1THU3SThzeTY5YXRZOGVPSGZUcjF3OHZMeSt6UUw1Mjdkck1uRG1UMDZkUGs1cWF5dkxseTlIcGRIaDZlakpwMGlSKyt1a25aZWJ5dSsrK1k5Q2dRYXhhdFlwVHAwNHhkdXhZczdUVmxKUVU5dTNieDg2ZE83bDI3UnFPam82TUhqMmFlZlBtQVRrWlI5T25UMGVqMFpqTktCYVg3T3hzSms2Y1NGcGFHcDkrK2ltMWF0WENhRFN5ZE9sU1ZxeFlnWjJkSFJNblRpUTlQWjNCZ3dmajYrdExRa0pDbm1EK3dRRFBhRFN5YmRzMkFBNGNPS0FVRmV2UW9ZTVN0RDFZOE9udzRjTklrbVRXa2NKVWNkekJ3WUd1WGJ2eTIyKy9LWDJKVlNvVmI3MzFGczJhTlFQZ2h4OStZT3ZXcldiblZLbFUxSzFiMTZ3TjA4T2NQWHVXRFJzMmNQWHFWZUxqNDVXaVVtKzk5UlpaV1ZuRXg4ZnowVWNmWVdWbHBheEx6bThHZVBmdTNkeThlWk9tVFp0aVoyZUhKRWtrSmlZcVJhdHl5OTNXNkVIUDh2TWhpbUFKZ3ZEVTZmWDZzV3ExdXN1dnYvN3EzS0ZEQjdNN21NTHpTYS9YbTlMZEpHQnlXRmpZcGVKK0RxMVc2MnR0YmYzQnFWT25taXhac3FUQWxsWENzN0Z2M3o3VHV0UlV0VnI5QmMrd2V1Ly9BcWR2WFYxZDF3QXowOVBUUDF5L2ZqM3IxNituWHIxNk5HdldqQ1pObWxDelprMmNuSnh3ZEhSOGJ0Y0xxMVNxUExNOS8wWmFyWmIwOUhUUzB0S0lqWTBsSWlLQ3NMQXdKV1g3ZjNZQzQwTkNRcTZVMERBTHBTaEZzRzdmdnMyZ1FZT0lqNCtuYnQyNkxGbXloRnUzYnJGbzBTSmxGc3lVZHRtdVhUdldyMS9QaUJFamlJcUs0cGRmZm1IUW9FRlVyVnFWQ3hjdUVCMGR6U3V2dkVLYk5tMTQ3YlhYT0gvK1BFdVdMRUdXWlNaTm1vU05qUTJXbHBiRXhjVXhhdFFvMHRQVEtWMjY5RU16Qng2SFJxTWhNRENRM2J0M0srMXV1bmJ0cXF3UFhiMTZOZXZXcldQSmtpVUVCQVF3ZnZ4NDJyUnBBK1RNZEM5WXNJQ0xGM09XZE5lc1daT2hRNGR5L3Z4NUZpNWNxRlFKZG5GeG9YYnQyc3laTTRmeDQ4Y1RGUlhGdFd2WGxBQjQ1TWlSeXRwNGxVcEY5KzdkbGZUZ2VmUG1LWldsSFJ3YytQWFhYNEdjOU9EMjdkc1gyK3R3OXV4WndzTENLRk9tRFAvNXozOElDUWxoL3Z6NVJFWkc0dWpveVB6NTg1VkNWZE9tVFdQU3BFbXNXcldLNDhlUDgrV1hYOUttVFJza1NXTEpraVhFeE1RbzU1MHhZd1pSVVZHVUwxK2VlL2Z1S1FGYlVGQ1Frblo4Ly81OTB0UFQ4ZlB6SXpnNG1NaklTRnEzYnMyQUFRT1lNR0VDRnk5ZXBIMzc5bFN0V3BVeVpjcGdaMmRIcDA2ZHNMQ3d3R0F3b05WcXVYdjNMcjE2OVdMdTNMbDA3TmlSblR0MzR1Ym1ocnU3TzgyYU5hTlJvMFpLMWVqOFpHZG5tMVZPTGwyNk5ILzg4WWZTSnFwcDA2YlVyMStmb0tBZ2Z2cnBKOHFVS1VQUG5qMFpQMzQ4MTY1ZEEzSmFnK1VXSFIydEZBc3o5WTgyR28xa1ptWVdXTkRLTkpiY252WG40MlV1Z3ZYdkt6Y3BDUDlpcnE2dTd3Rzc3ZXpzNVBYcjEwc1BhMk1rbEx3Wk0yYXdmZnQyWkZrK1hhZE9uVGUyYmR2MlZPNlNObXZXcko2bHBlVVpXWllkdi8vK2V6cDM3dncwbmtaNGhNaklTQVlPSENqcjlYcFpwVkoxRGdvS09sU1M0M0YzZDMvVmFEUU9BTHlBOGlVNUZpR1AyOEI2WUhWSVNFaDRTUSttTUZ4ZFhXVW8vRnJhVTZkT3NYWHJWcVpNbVlLOXZUMWFyWll1WGJvb2ZWQkhqaHhKdjM3OWxQMXYzYnJGcmwyN0dEUm9rTEx0d29VTFdGdGJLMnZhQXdJQ21EbHpKa2Fqa2UrKyswN3A5LzdkZDkrWmlvZGhaV1hGbkRsemVPT05ONHJocW5OTW1US0YvZnYzSzBXSjZ0U3B3OGlSSTJuZHVyWFpmdkh4OGZqNitoSVNrbFBuY05teVpiaTV1YUhSYU9qWHJ4OWFyWmJCZ3dmejdydnZvbEtwR0RKa0NNSEJ3VmhhV2pKa3lCQ3pUZzlYcjE3bDRzV0xaci9QcjErL3pvQUJBL0QwOU1UTHkwdXBQQjBmSDArUEhqMW8wNllOQ3hZc0lERXhrWXNYTDFLM2JsMnFWS2xTYksrRFNWaFlHTW5KeVpRdFc1YWhRNGRpTkJwcDJMQWhQLzc0SXk0dUxtYjdCZ1VGTVduU0pGSlNVbWpRb0FGTGxpekJ5Y21KNWN1WDgvUFBQd001SFNDU2twS3d0YlhsNTU5L3BuVHAwcXhkdTVhalI0OHFOMHhNT25Ub3dLeFpzemg4K0RBK1BqN01uejhmTnpjM01qTXoyYjE3TjBlUEh1WGl4WXZjdlZ0dzNVSFRPWXhHSS9mdTNTdlNzcktXTFZ2aTdPek03dDI3bFcyblRwMHk2NGhodWpZSEJ3Y1dMVnBFa3laTkdEQmdBR0ZoWVZTcFVnVS9Qeit6OTBXV1pRNGNPTUNLRlN2WXNHRURwVXFWNHZYWFgzL2tHbURUKzIxU1FwK1BhcElrdlZUcHp5QUNZRUY0NWxxMGFERkRrcVJ2YXRhc3lhcFZxM0J5Y2lycElRbjUyTFp0R3pObnpqUVZ0SEVQRGc2T2Y1clA1K3JxK2c2d3o4TENRalZqeG94aXI0SXFQTno1OCtmNThzc3Y1WXlNREVtU3BGSEJ3Y0ZQMU9xcU9EVnUzTmhLclZhN1cxaFllTWl5N0FIVUFNb0M1WURuY3dyNHhhRWxKOWk5QThSSmt2UzNKRWtuTlJyTm1jakl5SC9WRkhlTEZpMW1lM2w1alJrOWV2UmpuMlBYcmwzbzlYcWFObTFLdlhyMUh1c2NrWkdSR0F3R0pZM1ZSS3ZWb3RmcnNiYTJmbVRMdmFLNmYvOCtJMGVPcEh6NThuVHYzcDNYWDMrOXdEV2FzaXl6WWNNR1ltSmlsQjdXQUhmdjNzWEJ3VUdwOUF4dyt2UnBZbUppYU4rK2ZaNVp3WUprWjJlYm5RTnkwbHF2WHIyS25aMGRWYXRXZll3cmZIemJ0MjlIcTlYU3AwK2ZQT015U1U5UFovSGl4UXdhTkVoWmJ4b2JHOHZGaXhkcDJMQWgxYXRYWi9QbXpiUm8wWUw2OWV1YkhadVZsY1g5Ky9mSnpzN0dhRFJpYjIrdjlPbTlmUGt5ZGV2V3pmYzVkVG9kNmVucDZIUTY1VmpJZVgvS2xDbnoyTitkYnR5NGdZV0Z4U1BmcjNuejV0R3paMDlsTnR4VUpLMVdyVm9GZm5aME9oMVdWbFlZalViNjl1MUw5ZXJWbVRselpwNzlrcE9UK2VHSEg2aGR1M2FlOWV6UDh2UHh2eUpZcndVRUJJUytLRXMzQ2tzRXdJTHc3S2xjWFYwRGdQZE1xV1hGbmVvbFBKbnQyN2N6WThZTUpFblNaMmRuZXhaajRhdUhjblYxSFFJc1ZhbFUrUHI2aXBuZ1p5UXNMSXdSSTBiSTkrL2ZsNEFGSVNFaG8zbUdxYzh2QzNkM2QwK2owZmduOEZkSVNJaG5TWS9uWlNRL3FqR3BJQWd2alM1ZHVwQ2NuSXpCWUtqMlBCYnVlNXBFdFJWQmVQYU1Cb09oanl6TFJ5NWZ2c3lRSVVPVWRTVkN5VElhamF4ZXZkcFVzRU1QZlB5c2dsK0FrSkNRWmJJc0R6UWFqZktrU1pPWU4yOWV2cTBnaE9JaHl6SmJ0bXhoeUpBaC9DLzRuU1dDWDBFUUJPRmxVSzVjT1N3c0xKTFVhdlZMVndSTEJNQ0NVQUxDdzhQdnExU3FkNEhmcjE2OXlxZWZmaW9mUG55NHBJZjFVa3RQVCtlcnI3NWk4ZUxGQURwSmtub0VCd2NIUE90eGhJYUdyZ0o2UzVLVTZlL3Z6K0RCZzdsOCtmS3pIc1lMNytiTm00d2ZQNTRmZi93Umc4RmdsQ1JwUWtoSXlIaEU4Q3U4b0V4RnNBUkJFQ0NuQ05icDA2ZGJCZ2NIaXlKWWdpQThPM1hxMUxGMmRIU2NBd3lEbk1JT0kwZU9WQW9mQ0U5ZmRuWTJ1M2J0d3MvUGp6dDM3Z0JjazJYNWs5RFEwTWZ2dVZFTTNOemNHc2l5dkExNFZaSWtQdmpnQTRZTUdWTG9kV1pDL3RMVDA5bXdZUVByMXEwelZTbE9VcWxVZllLQ2dvNlU4TkJlZUNJRnVtUVZ0UWlXSUFndmhaZXlDRmIrcTkwRlFYZ203dHk1azUyWW1MalB4Y1hsUFBEMjFhdFhiYlp2MzA1aVlpSmx5cFNoWXNXS2hXcW1MaFJkZW5vNnUzYnRZdXJVcWV6ZXZSdU5Sb01rU2Jzc0xTMjdCZ2NIRjN1N282SktURXhNY1hGeFdRc1lnRlpSVVZIcWpSczNFaEVSZ1ZxdHBrS0ZDbGhiVzVmME1QOFZOQm9OUVVGQitQbjU0ZXZyeTVrelo4ak96allDeXcwR3c4ZWhvYUdSSlQzR2w0R0xpMHROV1piN0EzR0ppWWxyU25nNEw1M0tsU3M3ZUhsNXZmRnY2cmNzQ01MVGs1S1N3dkxseXpkcnRkcmsyTmhZNDZPUGVIR0liOWFDOEp6dzhQQW9tNVdWOVMwd0hGQUQxS2hSZ3hZdFd0Q2tTUk5xMTY2Tms1TVRwVXVYZm01N2Z6NlBzck96eWNqSUlDMHRqZVRrWkNJakl6bDM3aHhuenB6SjNhYzBRcEtrc2NIQndRVTM3Q3RCelpvMXE2SlNxWHdrU2ZvTVVCb2MxcWhSZzBhTkdsRytmSGxLbHk2ZHAwTHB5OGpVRmlNdExZM1UxRlNpb3FLNGZQbXlVa0VVeUFaK1ZhbFVrNE9DZ3M2VjRGQmZPbUlHdU9ROWJoR3NoUXNYWW1OancrREJnd3ZjSnpRMGxLMWJ0MkpyYThzMzMzeURXcTAyZTN6QWdBR2twNmRqYVduNTBBck1PcDJPTm0zYThOVlhYejNPVUFWQktLU1h1UWlXWlVrUFFCQ0VIQ2RQbnJ3RGZPWG01allmNkMvTDhvQzR1TGdhY1hGeEJBUTg4NldvTHdNRHNBZFlWYnQyN1gxUHE4ZHZjUWdMQzBzQUJydTV1WTJWWmZrVDRGUGd0Ymk0T0p1NHVMZ1NIdDIvZ2dFNEs4dnlkcFZLdGU1bFhPOGtDSTlyOCtiTnJGMjdGamMzdHdJRFlKMU94OVNwVTRtUGoyZjA2TkY1Z2wvSTZSTjgrL1p0c3dENDNyMTdxRlFxYkcxdGdad2JXSHE5bnJTMHRLZDNRWUlnQURsRnNHN2Z2cDBrU2RKeisvM25hUkVCc0NBOFovN1hiM1lxTUsxRml4YXVnSWRLcGZLUVpia08vL1QrdEhuWU9RUXpSdUF1T2IwOGs0RWdTWkpPR28zR3dORFEwRnNBSVNFaEpUbStRZ3NPRGs0RGxnSEwzTnpjMUpJa3ZXbzBHcHNERmNqNVhKU1JKT21sTG01b05CcGxJRTJsVXQyV1pmbTJTcVdLVkt2VklTZFBudFNVOU5nRW9TU1ppbUI1ZVhrVitwZzllL1l3Wjg2Y1IrNjNmUGx5NHVQanFWZXZIbjM2OU1sM24xMjdkcUZTbWY5NmNuTnpvMDZkT216YXRNbHNlNjZNRFVFUW5oSi9mMytBbHBJa3ZYUTNoVVVBTEFqUEwyTm9hR2dRRUFRc0t1bkJDTStYNE9CZ1BSRDZ2LzhFUVJBZVNwYmxXZlBuenk5MEFCd2VIbzYzdC9jajk0dU9qbWJkdW5Xb1ZDb21UWnBVNERLTUI0UGZoeW5Ldm9JZ0NFVWxBbUJCRUFSQkVJUVhuQ3pMYzd5OHZNWVVkdjk3OSs1UnUzWnQzbi8vZmViTm0xZlFPZm4rKys4eEdBelVxMWVQMk5oWUtsZXVUUG55NWMzMkd6ZHVITElzNTd2K056RXhrUWtUSnBodE0vVS9uelZyVm1HSEt3aENFYVdrcExCaHd3Wm5UMC9QcENOSGpoaEtlanpQa2dpQUJVRVFCRUVRWG5DaG9hRmpRMEpDQ2gwQU4yalFBSDkvZjRLQ2dncmNaOCtlUFlTRmhRRnc2ZElsdkwyOXNiS3k0cXV2dnFKWHIxN0tmcWRQbitiZXZYdjVuaU1qSTRPREIvUFdIN1MzdHkvc1VBVkJlQXhlWGw0a0p5ZWZOaGdNMVFCUkJFc1FCRUVRQkVGNGVaVXRXL2Foanh1TlJwWXVYUXFBdGJVMUxWdTI1TmF0VzF5OGVKR1pNMmZ5eWl1djRPN3VEc0NTSlV1d3NySXltd0hldDI4ZksxZXVCSEptaUY5Ly9YWGwzQWFEZ2F5c3JLZHhXWUlnL0k4b2dpVUlnaUFJZ2lDOHNCNm5DTmJEWEw1OG1jVEVuTm81aXhZdHdzM05EUUJmWDE4Q0FnTFl0MitmRWdBM2J0dzR6L0duVDU5Vy92M2JiNy9SdTNmdllobVhJQWlGOHpJWHdSSlZCZ1JCRUFSQkVGNXdwaUpZeFNVOVBSM0k2VWR1Q240QjNuenpUUUNTa3BJS1BQYjMzMzhuSWlLQzZ0V3I0K2JtUm5oNE9KczNieTYyc1FtQ0lEeU1DSUFGUVJBRVFSQmVjTElzeituYnQyK3huYTlDaFFwQTNyVzZHUmtaUU1FcDFKY3VYV0xhdEdrQURCdzRrREZqeG1CaFljRzhlZk1JREF3c3R2RUpndkJ3S1NrcExGaXd3Tm5UMC9PbHl3Z1dBYkFnQ0lJZ0NNSUxMalEwZE96bzBhT0w3WHcxYXRTZ1FvVUtYTGh3Z2VEZ1lBRHUzcjNMeG8wYkFaVDA1OXlPSERuQ2tDRkR5TWpJNEoxMzNxRmJ0MjdVcjErZjBhTkhZekFZK09xcnIxaS9majNaMlMvZGtrUkJlT2E4dkx4WXQyN2Q2VHQzN2xRdTZiRThheTlkeEM4SWdpQUlnaUE4R1VtU0dEcDBLTDYrdmd3Wk1vUktsU3FSbXBxS1RxZWpaczJhZE8zYVZkbjM0c1dMTEZ1MmpDTkhqZ0R3MWx0dk1XWEtGT1h4UG4zNm9ORm9XTEprQ2ZQbnoyZjc5dTMwNnRXTERoMDY0T0xpOHF3dlRSQmVDcUlJbGlBSWdpQUlndkRDS3U0aVdBRGR1M2ZId2NHQjlldlhjL0hpUlZRcUZXM2J0bVhDaEFsWVdWa0JNSExrU0NXMVdhMVdNM1RvVVByMTY1ZW5IL0NBQVFPb1c3Y3UzMy8vUGRldlgyZmV2SGtrSmlZeWR1ellQUHNLZ3ZEa1h1WWlXT0kzaWlBSWdpQUlUNTI3dTd1bjBXajhFL2dySkNURXM2VEg4N0p4ZFhXVkFTVmQrVm1KajQrbmYvLyt1THU3TTJMRUNLcFZxL2JRL1RVYURkdTNieWN1TG81dnYvMzJHWTFTRUY1YTFTUkplcWw2QUlPWUFSWUVRUkFFUVhqaHliSTh4OHZMYTh5emZ0N3ExYXV6Wjg4ZWJHMXRDN1cvalkxTnNjNVNDNEtRdjVTVUZEWnMyT0RzNmVtWmRPVElFVU5KaitkWkVqUEFnaUFJZ2lBOEZhNnVyblZrV1hZSGtDVEpFL2dQWWdhNHhNaXlMSmYwR0FSQmVENTA2ZEtGNU9Sa0RBWkR0ZkR3OEpkcUZsak1BQXVDSUFpQzhMU0VTcEprMWlkSEJHR0NJQWdsVHhUQkVnUkJFQVJCS0g2bTRIZUxhWU9GaGNXNkVockxTKzFwRk1FU0JPSGZTeFRCRWdSQkVBUkJLR2Ftd2tzaElTSGkrMFlKSzZraVdNK2p6TXpNUXE5SmZ0cWVwN0VVcHhmMXVsNUFMMlVSTEl1U0hvQWdDSUlnQ0M4bVoyZG5INERFeE1RcGo5aFZlTW9xVjY3czRPWGw5WWFIaDhkam4wT24wL0hMTDc4UUd4dEwzYnAxQzMyYzBXaGswcVJKQkFVRjBhWk5Hd0JDUWtJWU0yWU1xYW1wMUtsVEIydHI2OGNlbDRsR28ySFdyRm1jT25XS045NTRJOTk5MHRQVCtlaWpqMGhJU01ERnhZWGJ0Mjh6ZXZSb29xT2psV011WGJxRVdxMHVsakU5ekpPTzVkNjllK3pldmR2cy9iaDc5eTRyVnF6QXhjVUZSMGZISW8zbjNMbHpYTHQyamZMbHkyTmhVYmdRNGQ2OWU4aXlqS1dsZVZMcDExOS96Wm8xYTNCMmRxWjY5ZXFQUEk4c3k2eGN1UkluSnlmS2xpMnJiRTlQVDJmcDBxV1VLMWZPYkh0QnNyS3ltRHg1TWhFUkVaZys2N0d4c2Z6d3d3L0V4OGZUb2tXTFFsM1gzMy8valVham9WeTVjcVNrcExCeDQwWXVYTGhBMDZaTkMzWDh2MEZLU2dyTGx5L2ZyTlZxazJOalk0MGxQWjVuU2FSQUM0SWdDSUlndk9CQ1EwUEhob1NFUEZFVjZPenNiR2JNbUVHTkdqWG8yclZyb1k5VHFWVDgrZWVmVktsU1Jka1dHQmpJeFlzWE1SZ01EQmd3b01CanYvamlDNEE4QVprc3krajFlcG8xYThhd1ljT1VmWGJzMklHTGl3dGp4NDdOY3k2ajBZaTN0emUzYnQzaTBLRkRkT3pZRVh0N2U4NmRPMGZGaWhYUjZYUnMzTGlScFV1WDBybHpaN3k5dlF0OWpVVlZIR014R28xNTNvOHpaODZ3ZXZWcXRtN2RpcisvZjZHQ1Q1UHQyN2Z6NjYrLzByVnJWM3g5ZlIrNS80d1pNOWk1Y3ljVEowNmtSNDhleXZZalI0NXc5T2hSQUg3NzdUZmVlT09OUi9aeVRrbEp3Yy9QankxYnRyQm56eDRsNEw5NDhTSnIxNjdGMzkrZnJWdTNVck5telllZVI2MVdjL0RnUVJvM2JxeHMwK2wwSER4NEVJT2g4SVdPRnk1Y3lLVkxsL2p4eHgrcFY2OGVTNWN1eGNIQmdlN2R1Mk5uWjFmbzh6eXVEei84RURzN3U0ZStiaTR1THN5WU1lT3huOFBMeTR2azVPVFRCb09oR3ZCU3pRS0xBRmdRQkVFUUJFRjRKQ3NySzdQL2ZSaWRUc2R2di8yR3BhVWxYYnAwUWExV28xYXJnWnpBN2NDQkF3QjgrZVdYcUZTcUFzOXovdng1N3QyN1YrRGpOalkyVEpnd0FXdHJheVZJekMvMVZwWmw1c3ladzlHalJ5bFZxaFFyVjY2a1JvMGFYTDE2RllESXlFamVmZmRkN3R5NWcxcXQ1djc5KzA4dGpmZEp4eElYRjhmdDI3ZXBVYU1HZ05uc2NPN1h0U2pCTCtRRXp3Q2ZmUEpKb2ZadjNMZ3gyN2R2Wi8vKy9Vb0FIQjBkalkrUER4WVdGclJ0MjVhOWUvZVNrWkhCNU1tVEh6cURHeDhmRDBEWHJsM05yaWN3TUJDQWQ5OTlOOS9nVjZmVE1XYk1HR3h0YmMwK1J3a0pDVXlZTUFHQSsvZnZBem12NjRRSkU1QmxHWVBCZ0pPVEU1TW5UODV6VHRQTkdSY1hGOXEyYll0YXJhWnIxNjdzMmJPSEpVdVdNRzdjdUVLOVBrOGlMaTRPR3hzYnMydVNaVm01bHR6WDliaEVFU3hCRUFSQkVJUW4wS1JKa3pKcXRicFZmbys1dXJwMnp2MnpYcTgvRlJFUmtmcHNSaVpBMFl0Z1pXWm04c1VYWDJCcmE1dG45alVoSVlIaHc0Y0QvOHpFVnF4WWtXblRwaW43R0kxR2ZIeDhxRnk1TWwyNmRER2J5UW9NRENRcEtRbUFWYXRXc1hyMWF1VmNCb09CQ2hVcXNHREJBZ0QyN3QyTGpZME4wNmRQSnlBZ2dNNmRPOU8zYjEvdTNyMkxtNXNibVptWnZQWFdXMVNwVWtWNWpnY0RhcDFPeC9UcDAvbjExMThCS0ZXcUZEZHYzbVQvL3YzOC9mZmZBTnk4ZVJOSFIwY0dEQmhBNzk2OXVYZnYzbE1KZm90akxJR0JnY3laTTRmWFgzL2Q3TnczYnR6ZzJMRmpBUWRVTkFBQUlBQkpSRUZVQUJ3K2ZKamp4NC9uZWY1NTgrYWhWcXM1ZGVvVXMyZlBwbFNwVXFoVUtveEdvL0tlekpvMUs4OXhzaXlqMCtsd2QzZFhadGM3ZE9qQXRHblRDQTBOSlRVMWxkallXTWFPSFV0R1JnWStQajUwNjlZTkh4OGY5dXpaUS9mdTNlblZxeGZkdW5YamxWZGVVYzU3OCtaTjVzK2ZUMEpDQWdEaDRlRk1tREFCSnljbnhvMGJwd1QwSVNFaDlPdlhUem11YWRPbWpCa3pCb1BCd0lrVEovS005KzdkdXh3OGVOQnMyODJiTjgyMm1XNGc1S2JUNlpnN2R5NlFrMzFndW1remJOZ3cvdmpqRDdaczJZS3JxeXR2dmZWV25tT0wwK25UcC9NRTlON2Uzb1NHaHVMZzRNREFnUVBOWnQwZng4dGNCRXNFd0lJZ0NJSWdQREZiVzl0c3ZWNGZBT1MzY0hKL3JuOW4yZHJhVm54R3d4TCtSNWJsV2ZQbnp5OTBBSnlkblUxa1pDVFcxdFpZV0ZpWUJiQmFyWmFJaUFqVGVkSHI5V1pCRGZ3eks1bGZ1dWpLbFN1Qm5KbmF1TGc0WldaTHBWSmhaV1ZsbHFwcWIyOVBVbElTKy9idG8zTGx5blRzMkpGKy9mcGhaMmVIdjc4L0xpNHVRRTRnbVo5NzkrNHhZTUFBb3FPanFWdTNMcGN2WDBhU0pCWXRXc1Q1OCtlVjRON2QzWjJGQ3hkaWJXMk5MTXU4OTk1N2VIaDQ0T3ZyVzJ5QmNIR041Y2FORzBET21tZUF4TVJFSmt5WVFFeE1ETm5aT1pONUlTRWhlWjdmeXNwS0NlZzBHZzJ4c2JISys2dlZhcFhYTVNvcVNua1A3TzF6Q3JrYmpjWTg3N085dlQwZmZmUVIxYXRYWi9ueTVXemJ0ZzJqMFlpam95T0JnWUdjT0hFQ285R0l0YlUxOSsvZlo4MmFOYXhaczRiKy9mc3pZc1FJQUF3R2cxbFFHaDRlVG5oNE9EVnExR0R2M3IzY3VuVUxnT3ZYcjNQOStqOVp1aFVxVkZER3UyblRKc3FYTDY5Y1cvdjI3V25VcUJFLy9mUVRrTE1HdUgvLy9uaDZldUxqNDZQY2FOSHI5WGxlSXo4L1AySmpZMm5VcUJHZE8vOXozNjVpeFlxTUdUTUdYMTlmdnYzMld3d0dBKys4ODg0ajMvUEhsVHY0emNySzRwTlBQa0dqMGRDcVZTdDY5dXhKMWFwVnNiZTNSNi9YbzlGb2lyemUrMlVuQW1CQkVBUkJFSjdZcVZPbjBsMWRYUThDN3oxaTE5OU9uVHFWL2l6R0pQeERsdVU1WGw1ZWhWNEQ3T0Rna0djV0NzRE56WTA2ZGVxd2FkTW1zKzFHbzNrTkhWUEEvT0RzY1dCZ0lCRVJFYWhVS2thT0hFbXZYcjJJaVltaFY2OWV0RzNibHJsejU1cWRLek16azhtVEo2UFQ2ZkQyOXNiZDNaMUdqUm9SRVJIQk45OThvd1RUQlJWdHNyZTNwM2Z2M2h3NmRJakpreWZ6M252dkljc3lreVpOSWo0K25sZGVlWVhldlhzVEZ4ZUhqNDhQQUJrWkdXUmxaUkVURTFPc3M4REZOWllyVjY0QUVCWVdwdXhqQ2lJclZLaEF4NDRkMmJoeEkzMzY5R0hUcGsxMDY5YU5nd2NQVXJwMGFXVXM3ZHExVTFLZUFYcjM3azEwZERSYnRteWhZc1dLZUhoNFVLTkdEWGJ1M0dsMkRRKyt6MTkvL1RXSmlZa01HelpNZVN3OVBaMURodzZaN1ZlaFFnVmF0V3JGdVhQbkdESmtpTExkVkR5clE0Y09mUGZkZHdCNGVucWkxV3BadkhneEFIUG56cVZkdTNaQVR1RGVwazBiNVRpVlNrVzlldldVODJWbFpTazNaUndjSEpSOUlDZllObTNMejU5Ly9zbjY5ZXV4c3JMQ3g4Y256MmUvZS9mdVhMMTZGWDkvZnlaT25NanAwNmNaTldyVVE4OVpGS2RPbldMT25EbFlXMXNyejUyV2xrYTlldlhRYURUWTJ0cVNscGJHK1BIamNYTnp3OGZIaDBtVEpxRldxMW15WkVtZVFtU1BrcEtTd29ZTkc1dzlQVDJUamh3NVV2Z0YwaThBRVFBTGdpQUlnbEFzSkVuYUljdnlRd05nV1paM1BLdnhDUDhvU2hHc1M1Y3VzWGp4NGp4ckVFMU1NNDY1Wldkbm85VnErZUdISDdDeHNjbjN2RHFkampsejVnQTVnZFRxMWF2cDFhdVhNc3RubXMzTi9aemR1M2ZuOXUzYmxDcFZDajgvUCs3ZHU2ZnNmLzc4ZVdiUG52M0k2K25ac3ljOWUvYms5dTNiUUU0ZzFLQkJBeG8wYUlEUmFNVFQwNVBqeDQrYnpVUTZPam95YXRRb0lDZklleExObXpmbjAwOC9MWmF4M0w5L243Q3dNQ1U0ZFhOem8xNjlldFNwVTRkOSsvWXhac3dZL1AzOWtTU0ppaFZ6RWkyY25KelE2WFJtczRTbUd4UzNidDFpOXV6WlhMNThtVzdkdWxHMWFsVmtXUWJ5WCt0dGVtK1dMbDNLeFlzWFVhdlZsQzFibHNXTEZ6Tno1a3krL2ZaYlNwY3V6YTFidDNqLy9mZnAxS2tUVTZkT0pTc3JDM3Q3ZTdLenM4MXVWcGlDTmt0TFM3TkE4dWJObXdDODl0cHJKQ1ltb3RWcUtWV3FsREl6YlpydGhaeUNWZWZPbmNQUzBoSlpsckd4c1NFNU9WbEowNzkvL3o0Mk5qWmN1blJKMmVibzZNajA2ZE9WY3h3L2ZweUpFeWNxcWQ1TGx5NTlaQ1hzZ0lBQWpoNDlxc3hBUHltTlJzUFZxMWV4dHJaR3I5Y3IxM3J0MmpVZzUyWlFWRlFVQUZGUlVYejg4Y2RvTkJvY0hCdzRkKzRjelpzM0w5THppU0pZZ2lBSWdpQUlUMGluMCsxV3E5VUdDdjUrWVRBWURMOCt5ekVKUlplUmthRVVIeXJvOFFmWFY1bzhyTkp1Ykd3c1RrNU91TG01Y2YvK2ZhS2lvb2lKaVNFNk9ockFiQ2JQeEZUb1I2L1hFeDRlanBXVkZYWHIxaVVySzRzclY2NFFGeGRYNk91U1pabUdEUnVhQlhZcWxVb0p5Z3R5K1BEaFFqOUhmdklMcEI1M0xMLzk5aHM2blE0M056ZXo3YjYrdm56NjZhZW9WQ3JPblR0SGl4WXRsTmZPVkh3cXY5bnN5TWhJZnYvOWR5QW5xQm8vZnJ3UzVDWWxKVEZod2dTTVJpTlpXVmw4L3Zubk5HdldETWdwZG5YMDZGRmtXYVptelpvTUhEaVE5UFIwSmsrZWpLV2xKVHFkRHNqcE96MTY5R2dsaGJwNTgrWksxZTdjVEd0L1RlclVxVU92WHIzWXVuVXJzMmJOUXF2VjByOS9meVZ0T2ZmckZoY1hsNmUvdFVhajRlVEprM20ySlNjbkEzblgveTVZc0FDZFRrZWRPblc0Y3VYS0k5L3o4ZVBINCtmbng4Q0JBNHNsK0FYeldma1JJMFp3NHNRSlZxeFlRWk1tVFdqVnFoV3Z2dm9xUC8vOE16MTY5RkJ1QXIzeHhodDRlM3MvMWhoRUVTeEJFQVJCRUlRbkZCRVJrZXJxNnZvSDBLbUFYUTZMNGxjbG95aEZzSm8xYThheFk4ZVVBa2tBVTZkT1pkZXVYY28rS3BXSzVjdVgwN3g1YzJSWlZtYUFIOVlpcGw2OWV2ajUrV0UwR2drSUNDQXFLb3JEaHc5ejRjSUYweGp6SE9QbjUwZjE2dFVwWGJvMGJtNXUxS3haazNYcjFuSDM3bDNpNHVKbzFxeFp2c2ZsNS9MbHkwb2FzR2ttTUQ4MWF0UXdxL1M3Y2VQR1FwMi9JUG10ejN6Y3Niei8vdnMwYTliTWJKWThKU1dGRVNOR1VLMWFOV0ppWW9DY2xHWlQrckt6c3pOQW5wbjUvZnYzTTNYcVZPWG5LMWV1S09uVmtQZEdSL2Z1M1pWLy8vampqMERPZTJabFpZVk9wK1BjdVhPbzFXcXpWTnkwdERUQ3c4T1ZBTGlnUUMwcEtVa3B3Z1U1bjYrUFB2cUlXclZxTVhqd1lOYXVYY3ZISDMrc0JNQzVLMFZQbXpZTlNaSlFxOVdvVkNva1NWSm14aDlNMVU5SVNPRDk5OTlYMWphYnJGMjdscDA3ZC9MKysrOXovZnAxSkVtaWI5KysyTm5ac1c3ZE9tVy96ejc3akt5c0xIcjI3TW5iYjc5ZHFON0VoWlY3bmYyVksxZFFxVlRzMkxGRCtmeGR1M2FOU1pNbUtmdDg5TkZIZlBQTk40OXNNVlVRVVFSTEVBUkJFQVNoZU95ZzRBQllwRCtYa0tJVXdiSzB0RFFMWWpadjNzeXVYYnR3ZG5ZbU1URlJDWGpHamgycnRQQ3h0TFEwQ3lwTWFadlhyMStuUjQ4ZVNpc2pVOURYcFVzWGxpeFp3clp0MjdoNzl5NzE2OWMzNnhOc3NtelpNdXpzN0pTQXo1UituWjJkVFpreVpaUVp5Y0xJeU1qSU15dVlud2VMSTlXdlg3L1F6L0cweHhJWEYwZGdZQ0JYcmx3aFBEd2NnRHQzN25EeTVFbWxHbkxqeG8xcDJiSWxreWRQeHM3T1RwbnROQVhBQ1FrSnpKMDdseU5IamlqbmJkMjZOWk1tVFZKdWVuaDZlbEs3ZG0xV3JseUowV2hFcTlVK3ROQ1NpNHNMSjA2Y1lPREFnVFJ1M0pnZVBYcnc2YWVmMHFGREI5cTFhOGV4WThmNDdydnZ6RktYYzN0d0RiQ0pxNnNyalJzM0pqSXlrb0NBQU5xMGFRT1l6d0FYbEhLZm42eXNMSUE4NjNadGJXM3AyN2N2QUkwYU5lTDgrZk1BMUtwVlMybS9wTlZxMFdxMWxDMWJGa3RMeTJJTmZuT0xqSXdrT1RtWnhvMGJFeE1Uby94L3laU1owYXBWSzI3ZHVrVjJkdlpqQjc4dnU0SWJyd21DSUFpQ0lCU1J3V0FJQUl6NVBHU1VaVG5nV1k5SHlDSEw4aHpURi95aVdMOStQYk5uejBhdFZ2UDk5OThEVUxObVRkNTc3ejFTVTFNWk5HaFFudlJUUUduSGs1bVppU1JKZVFyME9Eczc4OFliYjNENzltMnlzN01MYk9seTh1Ukpmdi85ZDJVbTBqUXJlZmp3WWNMRHc1V3F4NmIvZlJoVDhOV3BVeWVDZzROWnVuUXBuVHQzWnN5WU1RUUhCeXZweHdVRmFjWHBjY2RpTkJwWnVIQWhlL2Z1SlMwdERZQ3FWYXNxdlh0dGJHenc5dlptMjdadDZIUTYzbjMzWGJNS3o1RHpubHk0Y0FFckt5dSsvUEpMSUtkYWQ2VktsWEJ5Y2xLQ1F3c0xDeHdjSEhCeWNxSlNwVXFQRERRWExGakErZlBuU1V4TVZHNkdwS2VuczJ6Wk1nNGNPTURnd1lPVk1UL0l0QVk0djRKU1BYdjJCSExTcEUwQjdJTXp1SVZsT3Y1UnhjMU1LZEM1c3d0U1VsSUFsTFhWRHpLdEg5YnBkQTlkQ3ZBbzY5ZXZCM0tDL1BMbHkvUEdHMjhBT1VGN3UzYnRsSnRKdTNmdkpqSXk4ckdmSnlVbGhRVUxGamg3ZW5xK2RCT2lMOTBGQzRJZ0NJTHc5SVNIaHllN3Vyb2VBOXJsM2k3TDh0SFEwTkJiSlRTc2wxNVJpbUJCVHVycXpKa3pPWGp3SUphV2xreWJOczFzdG5YU3BFbWtwcVp5L1BoeC92T2YvOUNoUXdmNjlPbERpeFl0Z0p3VTNJU0VCTHAxNjBiRGhnMlZLcjRtT3AxT0tiWUVVSzFhdFh6SGNlalFJUndjSEZDcjFXWnByUnFOaHBpWUdQNzY2eThBSmNoN21BZURrdDkvLzUwREJ3NVFwa3daczdFOFNmQlNXSTg3bHJwMTYvTFpaNS9Sb2tVTDJyWnR5MnV2dllhdHJTM2p4bzJqYXRXcXlpejY2dFdyc2JHeG9YLy8va3Bhc3lrQXJsdTNMZ3NXTE1CZ01GQ3hZa1dXTEZueXhOZXpkZXRXTm0vZVROV3FWYWxmdno1TGx5NEZjbWI4Wjh5WXdhaFJvd2dMQytQenp6OW43ZHExT0RrNUZmcmNIVHQyeE1iR2huZmVlVWVwZkYzVUFEZ2dJQUNOUmtOUVVCREFRMmR2RXhJUzJMcDFLNUlrMGJWclYyVzdLUUN1VktsU3ZzZGR1blJKS1hibTRlR2hWTEV1aW1QSGpuSG8wQ0dzckt4bzI3WXRQLzMwazVMdW5aR1J3WWtUSjlCcXRmVHQyeGQvZjM5R2pSckZ3b1VMYWRpd1laR2ZTeFRCRWdSQkVBUkJLQ2F5TE8rUUpNa3M0cEVrU2FRLy8wdVkrclZtWkdUZzRPREFEei84UUt0V3JjejJVYXZWekowN2w3bHo1N0pseXhZT0h6N000Y09IZWZYVlY1ay9mejVseXBReFc3dWFXM1IwTkQ0K1Bwdy9meDRIQndjeU1qSVlQWG8wWDM3NUpSOS8vTEh5aFQ4dExZMklpQWp1M3IyckZQMkpqNCtuUjQ4ZTNMaHhBNFBCUU9YS2xmbjExMThmV2JFWGN0WllPanM3VTZaTUdhS2pvOW16Wnc4cWxRcFpsdm53d3crcFdyVnFucDdIVDh1VGpHWDA2Tkg1bnJOUG56NUVSMGN6WXNRSXRGb3RreVpOb2xLbFNvU0doZ0xtUFpucjFxMExvRlNqZmh5bUZPelkyRmpXckZtRHRiVTFzMmJOSWpnNFdHbFAxYkpsU3h3ZEhWbThlREhEaHcrbmRldldPRGc0WURRYWxldUZuR0padWRkQzU3NEpZR2RucC9UY3ZYUG5EbEQwQURnc0xJemR1M2NET2V1TE8zYnNtTzkrU1VsSi9QZS8veVV6TTVNUFB2aUEyclZySzQrWitoQ2JlaEFYdDhqSVNDWk9uQWpBLy8zZi8rSGw1VVcvZnYyQW5Kbm9SbzBhc1hidFdtWE5mVVJFaEhKVDRkTlBQMlh3NE1GRlNnY1hSYkFFUVJBRVFSQ0tpZEZvM0dsaFliRXc5N2JzN094ZlNtbzhRdEdLWUxWdjM1NnRXN2ZpNHVMQ3pKa3pxVjY5T3ZEUGVsUlR1ckdGaFFYanhvMmpZOGVPTEZxMGlPdlhyek5uemh6S2xDbVQ1NXhHbzVGTGx5N2g0K1BEM3IxN01ScU4xSzlmbjFtelpuSDY5R2xtenB6Si9QbnpXYjU4T2ExYnQyYmt5SkZrWm1ieTFWZGZtWjFIcTlWeTQ4WU5xbFNwUXRXcVZYbjk5ZGV4dDdkbnpabzFTbnB0ZmluTWVyMmVKazJhTUdYS0ZFNmNPRUgvL3YzUmFEUU1IRGlRcUtnbzR1TGlpSXVMdzlIUmtZWU5HM0x6NXMwQ1ovcWVWSEdOeGZRK3lMTE16WnMzMmJoeEkxdTNia1duMDFHN2RtMHVYNzdNM0xsekh6cnJhVHJId1lNSFNVMU5OUXU2cjErL3JnU2xwdDY2VmFwVXdkdmJtNUNRRUVhT0hJbUZoUVhXMXRaSzI2SlJvMFlwNmU0MWF0VGc2TkdqL1BISEgyaTFXdExTMHZqbGwxODRkT2dRNjlhdFU5YVNRMDRnbm50TmRPNjF6d2NPSEVDajBhRFZhdG03ZHkrUWsvWmRFRk0vNHR4QmRMZHUzVWhQVDZkdTNicTgvZmJiMUtsVHgreVlqSXdNdG0vZnp0cTFhOG5JeUtCRml4YU1IejhlZ0JrelpuRHg0a1ZpWTJNQjhoeWJuL3phaHozSy9Qbnp5Y3pNeE4zZG5TRkRocURYNndrS0NsSXFWNXZPYVZwU01ILytmRWFNR0VGaVlpSXRXN1lzVXZBTG9naVdJQWlDSUFoQ3NRa0xDMHR3ZFhYOUczajlmNXRPaG9XRkpaVGttRjUyUlNtQ1ZhTkdEZno4L0hCeGNURUxKak15TW9CLzFsR2FORy9lbkpVclY1S2VubDVnb1NTTlJnUGtCRm9XRmhZTUdEQ0FRWU1Hb1ZhcjZkR2pCNDBhTldMQmdnV2NPbldLUm8wYTRlenNqTUZnb0ZLbFNqUnAwb1NHRFJzcUJZbXFWcTJhSjhBNGMrYU1Vcmpvd1g2bzQ4ZVBWMXI5bU5qWjJURm16QmdsWmZYczJiTnMzcnladzRjUHMzYnRXdno5L1preVpRcGR1blI1NU90VkZNVTVGdE5ycXRmcmlZK1BaLy8rL1dSblp6Tnk1RWcrL3ZoalpaMDI1S3pienU5YWNxZFloNGVIWTJscGlTUkp5Z3hyUkVRRThFOEFiQXBZOSt6WmcwYWpZZkxreVhUdDJwVkRodzRSR0JoSVZGU1VNbE5xQ3VRZjVPdnJxeFN4TXAydlU2ZE96Smd4QThnSlZrM0YwaUFuNEpzMmJScVFzMWE0VjY5ZUQrMTVhMHFIengxRXU3bTVQYlJhK0k0ZE8vanBwNStRWlpsdTNib3hjZUpFSlJPaFhidDJiTisrSFVtU2FOMjZOZSsrKzI2KzU2aGZ2ejVyMXF5aGYvLyt5Z3g3VVN4ZHVwUjE2OWJ4OGNjZlkyRmhnWVdGQlg1K2ZrcVY5RmRmZmRWc2YwZEhSNVl2WDg2dFc3ZnlMU0FuRkV5VURoTUVRUkFFb2RpNXVibU5sV1Y1Rm9Ba1NXT0RnNE1mM3VCVWVLcGF0R2d4Mjh2TGEweEI2Yk9Ga1ptWnllblRwN0cydHNiRHc2Tkl4d1lIQjJObFpZVXN5emc2T2lxVmRSOFVIUjF0bG5aYVdJY1BIK2JxMWF1NHVibmwyeWJvdmZmZXc5YldsdWJObTlPbVRSczZkdXlZYnhwdFhGd2NTNVlzNGV6WnMvenl5eStQTEpaVVZNVTVsdHUzYnpOaHdnVEtseS9QOU9uVGlZdUxJek16VTFrUGV1alFJYkt5c21qUW9FR0JzNVkzYjk3a3h4OS9wRzdkdWd3ZE92U1I0emVsTGdQODlkZGZ0RzNiTnMvTkNLUFJTSHA2T3ZmdjM4ZGdNQ0RMTXBJa0lVa1NGaFlXVkt4WXNVaUZ4a3h0czZwV3JVcmp4bzBmMm1vTElEVTFsZkhqeDFPdVhEa2xxQzZNZ0lBQUtsV3FsT2V6YlRBWUNBME5wWGJ0Mmc5ZE81eVNra0t2WHIyd3NiSEIzOSsvV0twRS8vNzc3d1FGQmRHeVpVdmF0Mi8vV0RQTEJVbEpTV0hEaGcydkJRUUVoQjQ1Y3VUcEwzeC9qb2dBV0JBRVFSQ0VZdGUwYWROWExDMHRZd0FNQmtPdDhQRHdxeVU5cHBlZG5Ec245Q1Z6OSs1ZHMxbkZSN2x6NTg1VGEzUHpQSTFGS0Y0aElTRlVyMTY5d0g3SHo1TXVYYnFRbkp5TXdXQ29GaDRlL2xJVndSSnRrQVJCRUFSQktIYi9DM2hEZ1JBUi9Bb2xyU2dCSnp5OFN2Q1RlcDdHSWhRdlYxZlhmMFh3Q3psRnNDd3NMSkxVYXJVb2dpVUlnaUFJZ2xCTXRrdVM5TkxPT2o1UGlsSUVTeENFRjkvTFhBUkx6QUFMZ2lBSWd2QlVxRlNxSFFhRFFiUS9lZzZZaW1BSkw1Yk16RXdpSXlQemJBOE1EQ1F6TS9PWmo4ZFVzVmdRbm1kaUJsZ1FCRUVRL3VWYXRXcmxxTmZyUHdUZUJOeUJ5a0FaNE5ITlVaOGlvOUdJaFlVRnJxNnVKVGtNZ0d3Z0ZVZ0Nnb0NqYXJWNng2bFRwOUpMZGxqUGppekxjN3k4dk1ZVWR2L3M3R3lXTFZ0R3o1NDlsUlk4V1ZsWitQajRVTEZpUlVhUEhrMW1aaWErdnI2VUtsVUtiMi92Zk04VEdCaUloNGZIRXhYdnVYUG5EcmR1M2FKKy9mcG0yNDFHSXpObXpLQktsU3IwN3QyYlVxVktQZlp6UUU2eG85T25UMk5uWjBlelpzM3kzV2ZQbmowY1AzNmM2ZE9uRjB0Qm9veU1EQUlDQWg1clpqNHpNNU5QUHZrRWpVYkR0bTNibFBaVFdWbFpqQjgvSHFQUnlOZGZmMDMzN3QyZmVKeUZvZGZyK2M5Ly9rUHAwcVg1K3V1dmxXSmNSWEg3OW0wdVhyeUl2YjA5VFpzMmZleXhuRHAxQ21kblp5cFhyc3krZmZzb1Zhb1VuVHQzZnVSeE4yN2NZTTJhTmJpNHVOQy9mMzhBWnMrZWpiT3pNMTI2ZENFdExZMGFOV29VNmIyL2MrY08rL2Z2cDFxMWFyejU1cHVQZTBuRjduOUZzSnc5UFQyVFhyWWlXQ0lBRmdSQkVJUi9xVmF0V2xYUzZYVGVlcjIrSDFDODVXcGZMQlpBK2YvOTl5clFYNi9YTDI3Um9zVmFLeXVyS2FkT25icFpzc043K2tKRFE4ZUdoSVFVT2dCZXUzWXRLMWFzNE15Wk02eFlzUUtWU29WYXJlYmd3WU0wYnR3WVFQbTVWcTFhK1o1ajI3WnR6Snc1azc1OSt6SjY5R2cwR2czanhvMmpWS2xTU3JzZHlBbGtEUVlETGk0dWpCbGpQc1FiTjI0d1pNZ1FaRmxtNDhhTk9EazVLWStwVkNwMjdkb0Z3UC85My84VjdRWEpSMVpXRmlOR2pLQkJnd1pzMkxBaHorT1ptWmtzVzdhTWhJUUVHalJvUVAvKy9mSDE5ZVg4K2ZPbzFXcmxlbkpyMnJScG5tc3lNUnFOREJvMGlDdFhybUF3R1BqODg4K0xORjViVzF2ZWZQTk5ObS9lektKRmkvanV1KzhBMkw5L1B4cU5odGF0Vy9QQkJ4L2tPVzdldkhrY1BYb1V0VnFOaFVYaDdwSHA5WHBhdFdyRnVISGpDdHpucDU5K0lqNCtudmo0ZUJJU0VoNHJBSTZNakdUMDZORTBhOWFNVmF0V0ZlblllL2Z1OGNjZmZ4QVFFRUJZV0JoVnFsVEJ6ODhQWDE5ZnFsZXZYcWdBV0svWHMyUEhEdHEwYWFNRXdLWVdTR3ExbWpsejV1RGg0Y0VQUC95Z3RFa3lLYWlDdVVhalllN2N1VFJyMXV5NUNvQzl2THhJVGs0K2JUQVlxZ0V2VlJFc0VRQUxnaUFJd3IrUW01dmJwM3E5ZnFra1NmYVNKUEg2NjYvejVwdHY4dXFycjFLNWNtVWNIUjJ4dEJSLzVpRm5aaTg5UFoya3BDVE9uVHZIMGFOSCtmdnZ2MjJCTC9SNnZaZWJtOXQvZ29PRE41YjBPSjhuZmZ2MjVjQ0JBNFNGaGZIamp6OXk0OFlOYkd4c0FFaElTR0RDaEFuS3ZxbXBxVXliTmcyOVhvK0hoNGNTYUxScjE0N2x5NWZqNys5UDQ4YU44ZkR3NE9USmt3VSs1NE45VGdFcVY2NU16Wm8xT1hueUpON2UzanlZeG0xbFpZV0RnOE5EWitSR2pCakJnd1d3R3pac3lMQmh3L0tjQzhnVDJKalkydG95ZmZwMCt2ZnZqNStmSHg0ZUhpUW5KeE1iRzR1bHBhWFpHSXhHSTVtWm1WU29VS0hBY2FsVUtzYU5HOGNYWDN6QmtpVkxxRk9uRG0zYnRpMXdmOU8xV0Z0Ykt6Y1FUSDErejV3NW83d25vYUdoUUU0LzNJa1RKeUxMTWpxZGpuZmVlWWQzM25tSHRMUTBrcEtTOG96WllEQ2cxV3BScVZSbUxaZE1QWUJOejVXZlgzLzlsZlhyMTFPaFFnWHUzNy9QbENsVGNISnlvbVhMbGcrOW5nZVpadkVMTTV0dk5Cclp1M2N2bHk1ZElpd3NqS2lvS0xLemMrbzVxZFZxYXRhc3lhVkxsNEIvM3R1Q2ZQZmRkMmcwR3FVdjhlWExseGsvZmp4YXJSYTlYaysxYXRWNCsrMjMyYkZqQjhlT0hXUFVxRkVzV0xCQU9lKytmZnZ3OGZGaDJMQmg5T3ZYeit6Y3BwWlBwaG42NTBXNWN1VzRmZnQya2lSSm9naVdJQWlDSUFqUE5jblYxZlU3V1paOUFMcDE2OGJRb1VOeGRuWXU0V0g5SXpnNEdEYzN0MkkvcjZtZmFGRlpXbHBTdG14WnlwWXRTNk5HamZqNDQ0OUpURXprNTU5L1pzK2VQZmF5TEc5d2MzT3JFeHdjN0F1OGtFVzdpbG9FeThyS2lrbVRKakZvMENDU2twSUlEQXhVSHJ0Nzl5NEhEeDVVZms1TlRlV1hYMzRCb0h6NThrb0FYTEZpUlh4OWZmbnl5eS9adEdrVGI3LzlObnYyN01IYTJob0xDd3RVS2hXeUxDUExzdEl2OWtFcWxZcnAwNmZUcTFjdmpoMDd4ckZqeDh5Q1JKVks5Y2krc0gvLy9UZEdvOUZzVzM0M2gweXpvZm5OaWtaR1J1TG41MGZEaGczNTVKTlBLRk9tREZXclZtWFJva1g1UG1kc2JDd2ZmdmpoSTI5Q3VidTdNMmpRSU5hc1djT05HemNldWkvQWlSTW44dDErNDhhTlBNY0hCd2ViL1d4S0tmYng4Y0hIeHlmUE9iNysrbXNPSHo3TXNHSERsTm5QM0I1OERVMENBZ0w0L3Z2dmNYUjA1S2VmZmlJcEtZa3hZOFl3Yk5nd2hnNGRTcjkrL1FvOTAyemFyekFweGlxVkNnY0hCelp0Mm9Rc3k1UXRXeGFOUm9OR28ySHQyclZtS2ZPUE9sOUlTQWlKLzkvZWZjZFZWZjkvQUgrZGkzQ1JJU0RJVUJHL1lXcU94RXRBenRUSzVLZXBXZVpDeW9FNXdFRXFPVEwzWHFEbXlIS200YWkrcnNvMCtRbGFEcHlJYVNqZ0JGUmtYcmp6L1A2NHYzdml5aDRtNXV2NWVQQVFEdWQ4enJsREh2ZDkzdS9QKzNQLzcxNVFxYW1wU0UzOXV6REUzTndjdFd2WHhycDE2ekI4K0hCY3VIQUJSNDRjd2YvOHovOEFNRHczZXIwZXExYXRnb3VMQzk1ODgwMzA2OWZQSkpBL2YvNjhTWERjb2tXTEVqUHFUOXVMM0FTTDZ3QVRFUkU5SjVvM2IyNGhsOHUvQmhBZ2w4dkZoUXNYQ3RXcHBBNEFEaDgrakNsVHBxQm56NTRJRGc2R282TmpsWTBkRlJXRmxTdFh3dC9mSDkyNmRZT0hoMGVseHp4Ky9EZysrK3d6VWFWU0NRQzJxVlNxNFZldVhGRlgvbXFyRjRWQ0lRS0ZnNkxTSkNjbnc5M2RIWGw1ZVpETDVmRHo4OFBMTDcrTWdJQUF2UFhXVzJqWHJoMWVlZVVWYk4yNlZjcWVQWm05MjdScEUzcjM3bDJwREZoMGREU2lvcUtRbHBhR2UvZnVTZG5MaElRRTFLaFJBdzBiTnBSS3FWVXFGU0lqSTZYQXVFMmJObWpZc0NGMjd0d3BCYVoxNnRTQmpZME56TTNOcFd5cUlBaUlpNHVEbFpVVkdqUm9nSmRlZWdsejVzd0JZQWlBQXdNRDBibHpaeXhldkJqVHAwOHZNbUMzdDdkSFdGaVlkSjZ1WGJ0aXdZSUZBSURjM0Z6MDY5Y1BWbFpXSmdHaFJxTkJjbkl5R2pWcVpESlcyN1p0RVJJU1lySXRJU0VCenM3T3FGbXpwcFJaTElsYXJZWkdvMEZPVGc1a01sbXhHZW1USjA4aUpDUUVqbzZPT0hEZ1FLa1pVOEJRRWg0ZUhvNDllL2JBenM0T3ExZXZSck5telFBWU10SmhZV0hJek16RWYvN3pINHdjT1JKZHVuUXBOUkNOalkzRmlCRWowS1pORzZ4ZXZiclVhd0FNZjNNOFBEelF1SEZqREJnd0FILzk5UmQrL1BGSHVMdTdBd0M4dmIzUnVIRmo3Tnk1czhqalEwSkNvTkZvWUcxdERaMU9oK2pvYUxpNnVxSmx5NWJRYURRNGZ2dzRMQzB0MGI1OWV3QkFTa29LY25KeTRPYm1oazgrK1VTYUVyQjkrM2FzV0xFQ0ZoWVdDQThQeDZoUm82U2JQVXFsRWpWcTFJQ2xwYVZVSGRDcFV5Y3NXN2FzVEkveEtYSVhCT0dGS244R21BRW1JaUo2YnNqbDhrVUFBaHdkSFJFZUhpNlVkWTdkRHovOGdCVXJWa2lsazJXaDArbWcwV2hRcjE0OVk2YWdWRmxaV2RJSHVuMzc5cUZtelpxWVBIa3lBTU1IOGJKOHFDNk9LSXJZdEdrVGJ0KytqUTBiTmtDdjEyUFVxRkVWSHMrb1k4ZU8rUHJycjRWeDQ4YmgwYU5IZytWeStVTUFvWlVldUpvcFR4T3NmZnYyNGRpeFk1REw1YWhUcHc0Ky9mUlRXRnRiUTYxV3c5dmJHeGtaR2ZqaWl5K3dkdTFhdEdyVkNrMmFOSUZNSml1MmJIWElrQ0dJakl6RTk5OS9EM056Yzhoa01wTk12aWlLME9sMDBHcTE4UFgxTFhMT2JJY09IZENoUXdjTUhEaFFDb0FCUStaTnA5UGg3dDI3VWlaWm85R1laQ3VMZXMvMW5wbThBQUFnQUVsRVFWUnJOQm9rSmlhaVJvMGEwdnhkNHpYbDUrY2pNVEhSSkxOc0xQODJYdit4WThla2dMK2doZzBiRnZ1ODZ2VjZwS2FtU2tGUlFWWldWcmgzN3g1eWNuS2tiVVdWaERkcTFBaXBxYWxTVUYyUW5aMGRoZzhmam1YTGxzSFQweFA5Ky9mSEcyKzhnWHIxNm1IZnZuM0ZYbGQ2ZWpwbXo1NE53RkFXKy9qeFkzeisrZWVZT1hNbTZ0YXRXMmgvdFZxTkF3Y080S3V2dnBLNlBqczZPbUxidG0zU1BxSW9vbDY5ZXNqTXpFUmlZaUxDd3NKUXIxNDk5T3JWQ3dNR0REQXBzUzdLOWV2WFRjcnM5WG85TkJvTm1qZHZqbUhEaHBuczI3VnJWK2w3WXdsMFdUUE9RTkZaOVpTVUZLU2twRWcvSzVWS2s2b0hBTGg1OHliNjkrOHYvUndRRUlENzkrL2o1NTkvaGlpS09IUG1ER1F5R2RMUzB1RHY3dzkvZjMvTW5EbXp6TlVCVHh1YllCRVJFVkcxMXJwMTY1NEF4dHZiMjR1Yk4yOFdpdnBnV2h5ZFRvZmMzRnprNXVhVys3d2x6V0Y4MHNLRkMvSHc0VU1BUVAvKy9hWHl2aU5Iam1ERGhnMVl2MzU5aGJPQWUvYnNRVnhjblBUejBhTkhNV2pRSU5TcVZhdEM0eFgweWl1dllQUG16Umc4ZUxDWWtaRXhRYUZRSER0Mzd0eitTZzljalpTbkNkYjkrL2R4NnRRcHFGUXFOR25TQk5IUjBkaThlVE1zTFMxTmJtS1ltWm5CeXNvS3QyL2ZSbkJ3TU5ScU5ieTh2REI2OUdncDZKSEw1WkRKWklpTGk0T1ptUmtzTEN3Z0NBS1VTaVVFUVlDVmxSVkVVWlFDbklJTnRmUjZQVDc4OEVOWVdGaWdSbzBhY0hGeHdZNGRmMC9Wam91THcwY2ZmWVJ1M2JwSkFaenh1Q2N6alhmdTNFRndjRER5OHZJQUFENCtQbGk0Y0NGME9oMTBPcDMwdUx5OXZkRzZkV3ZwSm92UmsrTVo1NWdXekNwNmUzdVhlSlBIMXRZV1o4NmNLZkozb2lnaVBEd2MyN1p0ZzdtNU9jYU9IV3NTWEJXazFXcHgrUEJoS2FNSUdCcEFlWGg0WU5pd1lUaDgrREE2ZHV3b0Jabkc0TDBvZVhsNUNBME54WU1IRDZSdFc3ZHVSV3hzTElZT0hZbzFhOVlVYXV6MDlkZGZZK1BHalFBTU41Q09IeitPbXpkdjR1Yk5tNFhHNzlxMUsvejkvYkZtelJva0pDVGcvdjM3cFFhL2dLRWI5Sk1CSjJBNlAzdm56cDJJam80MnlZUWJ5OERuekpsajhscmN2WHNYNDhhTms2b0VtamR2anVEZ1lBREFzV1BIWUdWbGhSbzFhaUE1T1JsOSt2UkJreVpOcFBmYXlKRWpjZjc4ZWZ6KysrL1FhcldJaUloQVFFQUFiRzF0QzczZTQ4YU5RL2Z1M2FWTU9BRHBQZmZrRGFLcTZDSmVHV3lDUlVSRVJOV1dqNCtQdTA2bjJ3d0FzMmZQTGxmd0N3QitmbjVZdW5RcFltSmkwS1pORzVNZ2RNS0VDY2pOemNWcnI3MkdFU05HU05zWExWb0VoVUpSNXE2bE8zZnV4QysvL0FJQWVQUE5OekZ4NGtRQWh1Vklwa3laQXIxZWp6Rmp4bUQ5K3ZXd3RiVXQxL1VuSkNSZ3hZb1ZBQXhaTGdzTEN5UW1KbUwwNk5GWXMyYU5TV2ZnaXFwYnR5NW16NTR0akIwN0ZnQzIrUGo0dERwejVzenRTZy84SEJveFlnUSsrZVFUZUh0N28wYU5Hc2pJeU1EbHk1ZWw0RU9wVkVJbWt5RXpNeE9YTDErV2psT3IxWEJ5Y3BLK1QweE1oS1dsSlpSS3BVbEFjZlRvVVV5ZVBCbWRPblhDMHFWTGNmWHFWU21MWEREb0ZFVVJTVWxKc0xTME5HbFFaR1RNM05Xdlh4OVJVVkhvMUtrVGdNS0JoU0FJeU0zTk5XbkFKUWdDWW1KaXNIanhZblR1M0JrVEprd285RHlVRktBSWdvRDc5KytiWkNrclNxZlRZYzZjT2RpL2Z6L3M3ZTJsanNIRk1RWjhycTZ1OFBQekF3RHMzYnNYRmhZVzB1K01tZXFTSGtkMmRqWkNRME54K2ZKbHZQenl5N2h6eHhBRFRaZ3dBU2twS1lpS2lzTHc0Y094ZXZWcXFjd1hBRWFOR2dVYkd4dlkyZG1oWjgrZXlNbkprVHA3R3hrRFRhMVdDeXNySzNUbzBBRW5UNTRzYzFPczExNTdEZlBuenpkNWpyUmFyVW13ZS9mdVhadzZkYXJJNDArZlBtM3ljMjV1TG1KaVlxU2ZDd2JoYytiTWdTaUtNRGMzbHpMSXhneDBYbDZlZE5QaTl1M2JTRXhNeE02ZE83RjM3MTVzMzc2OTBNMkJreWRQWXRteVpXalNwQW4wZWowc0xDeVFuWjB0WGRPVUtWT2tHNUVYTDE3RXhJa1Q4ZDU3NzZGZHUzWmxlbDZxRXB0Z0VSRVJVYldsMCtuV0FuQUlDQWlvMEFjbGQzZDMvUGpqai9qeHh4OXgrL1p0ckYyN1Zpb1JOSDVvclYyN3R0UzQ2dXJWcTdoNTh5WnUzTGdCQ3dzTHRHM2J0c1R4Zi9ycEp5eGZ2aHdBMEt4Wk04eWVQVnNxSi9Yejg4T2dRWU93YmRzMlhMdDJEZVBHamNPWFgzNVo1alZiSHoxNmhORFFVS2hVS3Noa01peFlzQUJ5dVJ5ZmZQSUpybDY5aXNEQVFDeGR1aFF2di94eXVaK1hKN1ZyMXc2REJnM0N0OTkrNi9EL3ozbVBTZzlhVFpTbkNWYkI4bVJCRU5DOWUzZTgrKzY3QUlESXlFZ3NYcndZenM3T2hkWnBiZHEwcVRSKzQ4YU5jZnIwYVFpQ0FHOXZiNVBBWmY5K1EzSTlJQ0FBQnc4ZXhPelpzeEVZR0lneFk4YVlCR3RtWm1ZNGZmbzBSRkdFcjYrdlNZQ2xWQ3F4Wjg4ZUFNQzMzMzRMcFZLSmVmUG1tWlRERm53TXhqbWd4dkpUd1BELzRzR0RCOWk1Y3lkNjl1eFo1QkkySmNuT3ppNHlTMWtlK2ZuNStPeXp6eEFkSFEwM056ZXNXYk9tMUxudHh2KzdkKzdja1lKV0FPVnFFSGZ6NWsxTW1qUUpTVWxKY0hkM1IwUkVCUHIyN1F2QThEZGg0Y0tGK1BUVFQzSGl4QW1NSERrU0VSRVJhTjI2dFhUODY2Ky9qbFdyVmlFNk9ocG1abVlsbnRzWURMdTV1Wlg1NzVlNXVYbXAvUU5HakJpQm9LQWc2YjJsVkNyeHpqdnZ3TXpNREVlUEhwV2VwdzRkT3FCUm8wYll0R21UTkxXam9OT25UNXVVbmdPR215OVB2cmJ4OGZINDZhZWZBQUNEQmcwcTh2MnlZOGVPSWh1U0FZYjU5TW5KeWRMUHhrWmJyNy8rZW9tUDgybDVrWnRnUGR2Y094RVJFWlhJeTh2TEIwRDNCZzBhRkZxMnBUeTBXc01VcjlqWVdFUkVSQlM3bnlpS1dMeDRNVVJSaEV3bUszSHRUTDFlajIrKytRWXpac3lBWHE5SGd3WU5FQjRlWGlpNEhUOStQQUlDQWdEOG5mVXdYazlKSGp4NGdOR2pSK1B1M2JzQWdERmp4c0RQenc5ZVhsNllNV01HQkVIQW5UdDNNSGp3WUt4ZHV4WktwYkxVTVVzVEhCeU1CZzBhQUVEMzFxMWJ2MWJwQWFzSlVSU1hQTG1FVUZsOTk5MTNBQXdmNEkyTmlWSlNVbkQ0OEdHVHI3aTRPQ21BTFRpbnRxRGZmLzhkMGRIUjhQWDFoWmVYRnpwMjdJaDY5ZXBoOCtiTjB2STlCUldYdlZ5eVpBa2VQWHFFOTk5L0g1TW1UWUlvaXBnK2ZUcWlvcUlLN1Z0YzkySVBEdzhNR0RBQU9wMnUwUEpLWmRHNGNXUEV4c1pLWCtXVmtaR0JrU05ISWpvNkdwNmVudGkwYVZPNUdydDE3ZHExM09kV3E5WFl2SGt6QWdJQ2tKU1VoQll0V3VDYmI3NkJzN096eVg3bTV1Wll1blFwRkFvRmxFb2x4bzRkaTRzWEwwcS96OHJLd3UrLy80NlRKMDlLWDRjUEg4YVJJMGRNdHNYRXhPREVpUk9JaVlreG1jSlFGV3JWcWdVN096dFlXVm5CeXNvS2YvenhCd0NnZWZQbXNMVzFsYllEa0paMnNyVzFsVHJDR3gwNmRBaC8vUEVIMXE1ZEs4MWw5L0R3UUVoSUNGeGRYZkhhYTRZL0E5dTJiY09KRXlmZzVPU0VvS0NnUXRkejZ0UXB4TWJHd3NQREF6Ly8vRE4rL3ZsbkhEdDJUS3BNQUlDUFB2b0lVVkZSaUlxS3dyRmp4L0RUVHorVmFYMWlxbHJNQUJNUkVWVmpNcGxzT2dCOC9QSEhsV29pTlc3Y09NVEZ4ZUhDaFF2WXZuMDd2TDI5aXl4dmpveU14S1ZMbHdBQWdZR0JKblBaQ2pwMzdoeVdMbDJLYTlldVNkdWNuSnl3WU1FQ0tKVktLSlZLWkdkbkl5c3JDMWxaV1NaWkYrT2FyblBuemkwMmMzVGx5aFZNbWpSSldvb2tJQ0RBWkdtVzd0MjdRNnZWU3V2UGJ0eTRFYnQyN1VMUG5qM1J0V3RYTkd2V3JFSkxKbGxZV09Damp6N0NuRGx6ak05OTczSVBVZzJWcHdsV1FkZXZYMGRjWEJ3ZVAzNk1JMGVPUUtsVW1uUTJCZ3p6THQ5OTk5MVNHdy9GeE1SSUpjT1ptWmtZTm13WU1qSXk4T0RCQStqMWVzeWFOUXVSa1pIRnJzUDcvNDhESzFldXhMNTkrK0RpNG9MZzRHRFVxbFVMNmVucENBOFB4NVFwVTdCcTFTb3BhREY2Y2c2d01TZ2VPSEFnYnR5NGdmZmVlNi9JcnM3RjBlbDBSWlpBRzB0b1MzUDc5bTJNSFRzV3QyN2R3cXV2dm9ydzhQQnl6MmUvZE9sU29mTWJIME54anlVakl3T0hEaDJDU3FYQ0J4OThnRTgvL2JUWXZ5c1dGaFpZc1dJRmhnMGJCbzFHWTVLUjlmYjJOcG5QZk9USUVZU0ZoVUVRQkt4YnR3NHFsUXAzNzk1RjkrN2RDMTNiMDVDVmxZVXZ2L3dTQU5DblQ1OXlIV3R0YlkxejU4NWg0c1NKME92MWNISnlRazVPRGxhdFdnV1pUSWFwVTZjaUtTbEorbHNYRkJSVTZEMnFWcXV4YU5FaUFNRG8wYU9sM2dsWHIxN0Y4ZVBINGVEZ2dNek1UT3pZc1FNZE8zYUVsNWNYQUZSSkQ0T0tZaE1zSWlJaXFuYThESitTZXJxNHVFanJUVmFVVENiRG5EbHo4T0dISHlJdkx3K3paczNDN3QyN1RmYTVjZU9HdEs1cG8wYU5NSExreUdMSHExT25EaElTRWt5Mm5UdDNyc3pYOC9QUFA2Tk9uVG9ZUDM2OHlYYU5Sb010VzdiZ3E2KytrckxFTFZxMHdPREJnd3Qxa25aM2Q4ZUFBUVB3N2JmZkFqQjhDTjYrZlR1MmI5OHVkYSt1eUFmTTd0MjdZLzM2OVVoTFMrdlZ1blhyVnVmUG43OVkrbEhWVzNtYVlCVmtuSGY3elRmZmxMcHZhVGNjWEYxZGtaK2ZEOEFRQURvN084UEZ4UVV0V3JSQVNrb0t6cDQ5aTU5KytnbTllNXZlYzFDcFZBQU1yKy80OGVNUkV4TURXMXRickZpeFFucDlBd01EY2VmT0hlemR1eGVob2FIWXRXc1hYRjFkQVJpQzNmejhmSk01d01iM2xwT1RFOExEdzh2eVZFaU00eFZWSmx0YUZZSW9pdGk1YzZkVXNlRHI2NHZseTVlWDJLaXFPQThmUGl6VXdkajQvQnIvZlpLenN6TldybHlKNjlldm0yUW1pMk5qWTRPSWlBaVltWmxKODd1ZjlPZWZmMkxtekprd016UER6Smt6cFc3UDJkblpVS2xVVWtCYWtSdFNaV0ZzNUpXYW1vcG16WnFaQk4xbDhkMTMzMkhseXBYU1RicG16WnFoWDc5K21ESmxDdExTMGxDelprMDBhZElFRHg4K1JKMDZkZENuVHgvRXg4ZWpjZVBHVWxuK2tpVkxwS1dzM256elRRQ0dFdWRKa3laQnI5ZGo1TWlSdUhyMUtuNzg4VWVFaElSZzJyUnB6enp6eXlaWVJFUkVWTzNJWkxJUXdKRDlMTXVhbjZXcFc3Y3VSb3dZZ2ZEd2NOamEya3JOV1l4V3JWcUYvUHg4V0ZoWVlONjhlU1dlMDkzZEhhKy8vanBPbkRnaGxReTZ1N3ZEMGRFUnRXdlhocTJ0TGV6czdGQ3JWaTNVcWxVTHRyYTJzTFcxUlY1ZUhqNysrR09rcDZjakl5TURXcTNXWkc1bnYzNzlUT2JKOWV2WEQ1R1JrWGpublhjUUZCUmtFcFF2WExoUW1xZmNwVXNYL1BMTEwxS1dLU3dzck1MWkZYTnpjd1FFQkdENTh1VVFCR0VzZ0dHbEh2UXZZNndDQUF6ekhZOGZQdzVYVjFlY09YT21VT2J4eWF5cVVYSnlzaFJjeHNmSDQ1ZGZmc0hubjM4T1B6OC91TGk0bU95YmxaV0ZtSmdZK1B2N205em9lUGp3SVVKRERhdFMzYjE3VnlxSFg3ZHVIWm8wYVdJeXh1VEprM0hyMWkzMDd0M2JwSHU1VnFzdE5BZjR5WG1ncFNtWXZaVEpaRGg3OW15Sit4ZVZDVmFyMVpneFl3WisvZlZYS1JoTVNFaEFaR1FrT25mdVhHTDVjMUdkcmJ0MDZTSmw0bzN6OXgwY0hMQmh3d2JZMk5nVU8xYmR1bldMWE42b09FKytWZ1ZkdTNZTndjSEIwR2cwV0xCZ2dSVDhCUVVGWWRteVpaZy9mejcwZWowKytPQ0RNcCt2UE83ZHU0ZXdzRERFeDhlamR1M2FXTFJvVWJtN0swZEZSVUVRQkV5WU1BRXJWcXpBcFV1WEVCTVRnN0ZqeDJMMTZ0V1lOMjhlYnQyNkJjQXdMZU8zMzM3RHI3Lytpb3lNRE15WU1RUDE2dFdES0lvUUJBRkRoZ3lCSUFnbUZTd2RPblRBKysrL2ovejhmQ1FrSkNBdUxnN1RwazNEcmwyNzBMZHZYN1JyMSs2WlpJTFpCSXVJaUlpcWxVNmRPdFhJeXNycUpaUEowS05IeFhzeHhjWEZvV2JObXRKYXArM2F0VU5NVEF6R2p4OFBtVXdtZmJBM3p2UFQ2L1ZvMkxBaDVISTVidDI2QloxT0I1VktCU3NySytQY1dNa25uM3lDM3IxN3c5UFRzMHdmT28zZFQ0M3JlQmExek11SUVTUHcrZWVmUXk2WFk5cTBhV2pidGkwaUl5TUJGRjdPeGZpenU3czc1czJiaDZGRGgyTFhybDE0OE9CQnBidXF2dnZ1dTFpNWNpWDBlbjNQdm4zN211M2V2ZnU1L3BCWW5pWllnS0VzdEg3OSttamZ2ajFDUTBNeGFOQWdhTFZhOU96WnM5QWFxVVlGNTNYdjI3Y1A4K2ZQaDBhamdaK2ZIekl5TXFRc3NwdWJHNXlkbmFVeVVvMUdnN3k4UEdSbFpXSHUzTG40NXB0djBMUnBVeVFsSldIa3lKRjQ4T0FCK3Zmdmp6cDE2bURkdW5YUWFEUVlOV29VR2pSb0FBY0hCOGpsY2dpQ0lLMy91M0hqUnV6ZnZ4OXIxcXdCWUJxTU9qazVZZWJNbVNaelhtL2N1SUgwOVBRU2IvZ1lNK0dsbFRodjJiSUZVVkZSMHZxNEJTc1dqTUd2ZzRNRDFxOWZqL1BuenlNOFBCeXJWcTNDcWxXcllHVmxCVGMzTjlTc1dST0NJRUN0VmlNM054ZVptWm1ZUDMrKzFJeXU0UE9jbUpob1VvcHNhV2tKaFVLQnlNaElhWHRaTTYvR05aWExhdS9ldlZpK2ZEbnk4L1BScEVrVG5EbHpCdEhSMGNqUHo0ZFNxWVJjTG9kS3BjTENoUXRoYVdscDhuY3NOVFVWUVVGQnNMUzBOQ21kTjJiUUwxNjhpQUVEQmhRNnAxYXJoWk9URTlhdVhZdnQyN2RqM2JwMXlNdkxnN096TTlhc1dWTW9zRGMrbnBJZTE1SWxTM0R6NWsycDBpQWxKUVdXbHBad2NIQkF0Mjdkc0dmUEhzaGtNZ3djT0JBN2R1ekF0R25Ub05mcm9kZnJrWkdSZ1hyMTZtSDY5T25vM0xrem1qZHZqcFVyVjJMSGpoM1E2WFR3OGZIQmdnVUxJQWdDYXRhc2lYWHIxbUhod29VNGNPQUFMbDY4aUlzWEwwS2hVR0RWcWxWbGJneFlWVjdrSmxnTWdJbUlpS3Foek16TXRvSWdPSHA1ZVZVcU94QVVGRlJvK1JnQWhRS2htSmdZYVptUUV5ZE9TR1hGUmoxNjlNQ3NXYk5NdGpWdjNod3pac3hBVWxKU3VhN0p4Y1VGaHc0ZEt2SjMzYnAxZzBhalFZc1dMZkNmLy94SENpUUF3TjdlM21SZjR3ZG40NytlbnA1VnNpd05ZSmliMTZwVks1dy9mOTdweG8wYmJRRkVWOG5BejRpeENWWlpBMkJqVXliamU4L0Z4VVhLekJjM0I3amcrNnhkdTNad2NuSkNwMDZkTUhIaVJPaDBPaHc0Y0FDLy92b3JybHk1WXRKUXFhQldyVnFoYWRPbUFBdzNOdDU2NnkwOGVQQkFXbE82UzVjdVVuRDM1NTkvRnR0TTdjTVBQNVMrWDc5K3ZYU3p4TWJHUnVwb2JWU25UaDJNR1ROR1dndTNxTFd2alYyQ2kvcS9WRkNuVHAya0puTXltY3lrekRnc0xBenA2ZWtZTjI0Y1BEMDk0ZW5waVU2ZE9pRXlNaExSMGRGUzUvVW5lWHQ3bTNSaUwxamVyTmZycGJtbnhzY29DQUl5TXpPeFljTUdBQ2p6TW1FcWxhcGNtZkhVMUZUcFdxNWR1NFpyMTY2aFJvMGFzTGEyaG8yTkRSbzJiQWl0Vm9zYk4yNWcxcXhaYU5xMEtSbzFhZ1RnN3puVWNybTgwTnh4WS9hNnFFN0tHbzFHdW1uWHRXdFgvUGJiYnhBRUFZc1dMU3F5Uk5zWTFKYjB1dG5hMnFKVnExYlNEWnBtelpwaHdZSUZ1SC8vUHI3Ly9uc0lnb0JwMDZhaGQrL2VzTFcxeGZyMTZ3RVkvaVlXWEI2cVhidDJlUERnQWVMajQ2SFQ2ZEN2WHorRWhvYWFWTGpVckZrVHMyYk53Z2NmZklETm16Zmp3b1VMV0xwMDZUOGUvTDdvR0FBVEVSRlZRNElnOUFaUTVuVjRuNVdLTk9ZcTdjTmV3UURsOGVQSDB2ZEZCU1pQVThlT0hYSCsvSG5qYS9HOEI4RGxib0pWc0ZNdVlBaElvNktpQ21WSzY5YXRXNmdUc2FPakl6WnQyaVM5Wm1abVp1alZxeGQ2OWVvRndGQTJyVlFxQ3dXd0JiUDhabVptVXZCczFLQkJBeWtZTm1iZ3NyT3pwZXl2VENhRG1abVpOUDhYK0xzOHVEaTFhdFhDeHg5L2pKTW5UNkpaczJZbXdiTlJ3NFlOc1d6Wk1wTTF0SXZpNGVHQlVhTkd3ZFhWRlQ0K1BpYmx3OGJ5NUlLY25Kd3dac3dZakJrekJqcWREbzhmUDBadWJpNVVLcFZVVXY3azY1Q1Rrd00zTnpjNE9EakEwOU1UYmR1MlJZTUdEZkRlZSs5SisvajcreU0rUGg0Tkd6WXNVMU1vVVJReGJOaXdjcTNSM2F0WEw5U3ZYeDhlSGg2b1U2Y083TzN0VGRiWEJReXZVVmhZR05xM2J5OEZ2NERoUFZNd2MxMFJ6czdPV0wxNk5Td3RMWXV0UUpITDVmajY2Ni9MTklWazZOQ2hjSEp5d2p2dnZBTzVYSTc2OWV0ait2VHBzTGEyeGx0dnZRWEFVS0hTb0VFREpDWW1Zc2lRSVlYR3FGT25EaUlpSW5EbHlwVVMzM2N0VzdiRXNtWExDdlUxK0NlOXlFMnduczVzZENJaUlxb1VoVUx4RjRCRzMzLy9mYm1XUm5sU1JrWUdyS3lzcEJMb0ozWHAwZ1dabVptRnNucUE0VU94VnF1VnNpaEZ6U3NNREF6RWxTdFhwQUNoSk9IaDRUaCsvRGc4UFQyeGE5ZXVNbDIvc2Jzc1lGZy90bUNKNDlDaFEzSHg0a1ZwZm1kVks3Qm1iTUs1YytjcXY5RHdNeVkrelRhOFJQUmM4ZmYzUjFwYUdyUmFyZnVsUzVmWUJJdUlpSWllSFM4dkwzc0FqV3JYcmwycDRCY29YRFpjSG9JZ3dOemN2TVRzaVRIelltRmhnWVlORzVZNG5yVzFOUUNVdWx4T1FjWXNrYjI5UGR6YzNNcDhYRlh3OFBDQWc0TURIajkrM01qYjI5c3VOalkyOHgrOUFDS2lwK1JGYm9KVnZqWnBSRVJFOU5TWm1abTFBSUNYWG5ycFdWOUtxY3JiY2JVOFVsSlNwTG5DZm41K1QyMFpsZUlJZ2lDOUJvSWd0UGhIVDE3RmpFMndpSWdBUXhPczA2ZFArOFRHeHJJSkZoRVJFVDF6cndLR1JrUlBtN0VxdHJMVnNVbEpTVVYyYlMzSTJEbTRMT2Q2L1BneEpreVlJSFdGL2Y5UzVIK2NwNmNuWW1OaklZcmlxd0JPUEpPTHFBTGxiWUpGUlBSdnhRQ1lpSWlvK21rSi9ETVo0TElzRTFJU1l4TWp0VnFONjlldmwrdWN4VGw3OWl5KytPSUxLV0R1MXExYnFZMk1uaGJqVFFpOVh0L3ltVnhBRmFsSUV5d2krdmQ2a1p0Z01RQW1JaUtxWmtSUmZCbEFwZWYvbG9WeGVaRFNsbmNwampFQWRuUjBMTEo3YmtGSGp4N0Y5ZXZYcGFaYVJVbE9Uc2JVcVZQeDZORWpBRUNUSmswd2JkcTBJdmMxTHRsU25xVmJ5c3U0OXJFZ0NNOTFFNnp6NTg5UFBIbnk1S2RIamh5QnBhVWwycmR2RDhDd3BFNU1UQXkzY1J1M3ZXRGIrdmJ0aTZ5c3JOTmFyZFlkd0F2VkJJdUlpSWlxR1lWQ2NWYWhVSWgvL3ZtbitEVHBkRHF4UjQ4ZVl2ZnUzY1VwVTZaVWFJeFBQLzFVSERSb2tEaDE2dFJTOTkyeVpZczRac3lZVXZkOTlPaVJHQkFRSUE0ZVBGaDgvUGh4c2Z1OTk5NTdva0toRVAzOS9jdDkzV1YxOWVwVlVhRlFpQXFGb25KcnRsUURpWW1KQnhVS2hkaTVjMmVsS0lwN1JGSGN3MjNjeG0wdjVyYkF3TUQ3Q29WQ2JOV3FWYjFuL2JmcG44WU1NQkVSVWZWakIvemROZmxwa2NsazJMOS9mNlhHV0xwMGFabjNEUXdNUkdCZ1lLbjcxYTVkRzJ2V3JJRmNMb2RjTGk5MnYrKy8vNzdNNTY2b0FxK0IzVk0vMlZQV3IxKy9RQURyTXpNejB3VkJHQUVBdnI2K2p0ekdiZHoyWW00VFJYSGl4WXNYNytFRnczV0FpWWlJcWhtRlFwRUdvTTZSSTBmZzRPRHdyQy9uaFphZW5vNjMzMzRiQU5MT25Udm44cXl2aDRpSUtvZkxJQkVSRVZVLy8wZ0dtRXBuWTJOai9QYTV6d0FURVJFRFlDSWlJaUlpSW5wQk1BQW1JaUtxZmpJQklEYzM5MWxmeHdzdkp5ZkgrRzNtczd3T0lpS3FHZ3lBaVlpSXFwL25MZ0IrbnE2MVBBbzhMZ2JBUkVUL0FneUFpWWlJcXArbkdnQ2ZQSGtTa3laTnFyTHhIejE2aEI0OWVtRHQyclc0Y2VOR29kOXYzcndaQXdZTXdPalJvNnZrZlA4a0JzQkVSUDh1WEFhSmlJaW8rc2tBZ0t5c3JDb2YrTlNwVTVnOGVUTHk4dktRbkp5TWlJZ0l1THE2Vm1yTWhJUUVaR1ZsWWVQR2pVaEtTc0tpUll0TWZwK1RrNFByMTYralFZTUdsVHJQRjE5OGdlam82REx0dTJMRkNyUnExYXBTNXdOTVhvT01TZzlHUkVUUEhBTmdJaUtpYWtZUWhMOUVVWHd6T1RrWlBqNCtWVHEyWHE5SHc0WU5jZlhxVmR5NGNRTkRodzdGVjE5OWhYcjE2bFY0ekxpNE9BQ0FJQWdJRFEwdDlIc0xDd3VUZjR1VGs1T0RkOTk5RnpZMk5wREovaTVTRTBVUmVYbDVTRTlQTC9NMTFhaFJOUjl4YnQyNlpieUd2NnBrUUNJaWVxWllBazFFUkZUOVhBYUFtemR2VnZuQWJkcTB3ZGF0Vy9IeHh4OERBRkpUVXpGbXpCZ29sY29LajNuMjdGa0FRTk9tVGVIaVVuaXBYR013V3pDb0xZb29pc2pLeXNLOWUvZHc1ODRkNmV2dTNic213VytqUm8wUUhSMk5XYk5tQVFCcTFxeUo2T2hvN042OVc5cW5xZ0pnWTBtM1RDYTdYQ1VERWhIUk04VUFtSWlJcVBxNUJLREkrYlJWUVNhVElTUWtCSUdCZ1FDQTI3ZHZZKzNhdFJVYUt5Y25CeGN1WEFBQVhMdDJEVzNhdERINVdyOSt2Y24rZXIwZW9pZ1dPWmExdFRXKysrNDc3TisvSHlFaElRQ0FsMTU2Q1FjUEhzU2VQWHZRc1dOSDZmcXRyS3hnYm00dUhXdGxaUVZMUzB2cDU2b09nQVZCdUZRbEF4SVIwVFBGRW1naUlxSnFScWZUeGNsa3NxZVNBUzRvSkNRRVI0OGV4ZDI3ZDdGcjF5NE1IRGdRYm01dTVScmoxMTkvaFZxdEJtQUlibzNmR3prN08rUFJvMGNBZ016TVRJU0docUorL2ZxWU9IRmlvYkZrTWhsZWZ2bGxBSUNOalEwQVF5QnJuS05jdTNadEFJYk11TCsvUC9Mejh3RUErZm41OFBmM2gwNm5LOWUxbDBZVVJlazFFRVV4cmtvSEp5S2laNElaWUNJaW9tcm13b1VMR1FBUzB0UFRrWnljL05UT2s1U1VoSHYzN2dFQXRGb3R0bTdkV3U0eHZ2dnVPd0JBeTVZdEVSc2JpOWpZV096YnQwLzZ2WWVIaC9SOWFtb3FvcU9qc1hQblRtemN1TEhjNXpKbWpyVmFMZExTMHFRR1ZhSW9JaTB0VFFxMHEwcHljakllUDM0TUFBbXhzYkhzQWsxRTlDL0FBSmlJaUtoNjJnOEF4NDhmZjJvbjJMcDFxMGs1OHI1OSs4clZlZnJvMGFOSVNFZ0FZTWorR2hVczNUWm1kQUhBMDlNVG5UcDFBZ0NzWGJ0V0NwNEx5c3JLTWhrTE1BUzRtWm1aMHJWNmVucmk2TkdqbUQ1OU9nRERIT0NqUjQ5aXg0NGRKc2RVbHZHNUZ3UmhYeW03RWhIUmM0SUJNQkVSVVRVa2l1S1B3Tk1MZ0pPU2tuRHc0RUVBUVBQbXpRRVlTb2tMWm05TGtwK2ZqNGlJQ09ubitQaDQzTGx6QndCdzhlSkZBSWJzcjYydHJiU1BtWmtaNXMrZmoxZGVlUVVBc0hUcFVodzZkTWhrM09IRGg4UEh4d2VMRnk4R0FQejExMS93OWZWRmx5NWRwTURZek13TTl2YjJzTEt5a282enQ3YzNPVmRWbEVNYm4zdmphMEZFUk04L0JzQkVSRVRWa0oyZDNVa0FEeTljdVBCVTFnTU9EdytIWHErSElBajQ0b3N2cEZMbHlNaklNZ1dQSzFldXhKMDdkeUNUeWVEaTRnSlJGS1V1ekxHeHNRQUFiMi92UXNmSjVYSXNXYklFZG5aMkVFVVJLMWV1UkU1T2p2UjdDd3NMeUdReTZScEVVWVFvaXJDd3NJQldxd1ZnbUFQY28wY1BLVWpPejg5SGp4NDlNR3pZTUdrY2pVWlRrYWRGa3BXVlpRemtIM3A2ZXA2czFHQkVSRlJ0TUFBbUlpS3FocUtpb3JRQTl1bjFlaHc0Y0tCS3h6NTY5S2lVM1h6ampUZmc2ZW1KZ1FNSEFnRHUzYnVIdlh2M2xuajhwVXVYOE1NUFB3QUErdlRwSXdXZWUvZnVSWHg4UEs1Y3VRSUE2TkNoUTVISHU3bTVZY2FNR1dqU3BBbTJiZHNtTmJ3Q2dPM2J0K1BNbVRPWU1tVUtBS0J4NDhZNGUvWXNmdi85ZDZucGxWYXJ4ZjM3OTVHUmtRSEFFQ1RmdjM4ZmFXbHAwamdxbGFwOFQ4b1Q5dS9mYjh3NDc5dTllM2ZWZHRjaUlpSWlJaUlpVTE1ZVhsNEtoVUwwOS9jWDFXcTFXQlZTVWxMRUxsMjZpQXFGUXZUejh4T1RrcEpFVVJURi9QeDg4ZTIzM3hZVkNvWFlvVU1IOGM2ZE95V09jL2Z1WFhIcTFLbGlUazZPcUZLcHhIZmVlVWRVS0JSaSsvYnRSWVZDSVhicTFFbTY1aG5sbk1nQUFBZXRTVVJCVksrKytrcFVLQlJpLy83OVRjWW82VEh0M3IyNzBER1ptWm5pdzRjUHBhODllL2FJQ29WQ2JOdTJyY24yaHc4ZlZ1cjVVcWxVWXJkdTNVU0ZRaUcyYnQyNjFiTitIeEFSVWRWaEJwaUlpS2lhdW1CWVlIZGZhbXBxb2JteUZhRlNxUkFXRmlabFRvT0NncVRTWjdsY2poRWpSZ0FBY25Oek1YNzgrQkpMcit2V3JZdDU4K2JCMnRvYUZoWVdDQTRPQmdBb2xVb0FRUGZ1M2FWMWVvM2x6RStXVmhkY3g3Y3NaRElaYXRldURVZEhSemc2T2txWlkwRVFwRzJPam82d3RiV3QxQnpnUTRjT0lTMHREWUlnL1BmOCtmTVhLendRRVJGVk93eUFpWWlJcWpGUkZPY0F3T2JObXd1dHNWc2VhclVha3lkUHh1WExsd0VBdnI2K0dESmtpTWsrZmZyMFFkT21UUUVZNXRrR0JRVWhOVFcxVE9OMzdkb1ZEZzRPMHMrdnZ2cXE5TDF4UHE1eERtOTVYYnAwQ2JObXpjSWJiN3dCSHg4ZnRHblRCbTNhdE1HTUdUTUFBSGw1ZWRJMlgxOWZ0R25UQnR1M2I2L1F1ZFJxTmJaczJRTGc3K2VlaUlqK1BSZ0FFeEVSVldQbno1OC9DK0RnclZ1M3NHYk5tZ3FOa1pXVmhlRGdZTVRFeEFBd2RHZGV0R2dSWkRMVGp3RXltVXpLNmdKQVFrSUNCZzBhaEtpb3FCTEhmL3o0TVlLRGc0MXI1Z0lBWnN5WWdhKy8vaHBxdFZvS2dNdlRtTXFZcGI1Ky9UcUdEQmtpZGFjV1JSRnF0UnBxdGRva29EWnVxMnozNTlXclYrUFdyVnNBY1BEY3VYT3hsUnFNaUlpcUhlRlpYd0FSRVJHVnpNZkh4MTJuMDEwRTRCQVJFWUYyN2RxVitkZ1RKMDVnN3R5NVVvT29ldlhxWWNPR0RYQjFkUzMybU5qWVdJU0VoSmcwa3VyUW9RTm16cHdKZTN0N2szMS8rKzAzTEZxMENBOGZQb1M1dVRrbVRacUViNy85RnNuSnlRQUFSMGRIV0Z0Ync5cmFHcjYrdmhnN2RteXg1ODNPenNiR2pSdHg4dVJKM0x4NVU5cHVZMk9EdDk1NkMyKy8vVFlVQ2dVc0xDd0FBTC84OGd1bVRwMkttalZyU3NHOVRxZVRycnZnTWtsbGNlTEVDZVAxUGRacXRhOWV1blRwVHJrR0lDS2lhbzhCTUJFUjBYTkFvVkM4QzJDZnZiMjl1RzNiTnFGdTNicWxIdk8vLy91L0NBME5sWDcyOFBEQW1qVnI0T2JtVnVxeEZ5NWN3SVFKRTZSNXdDTkhqa1JRVUJBQVFLL1g0OFNKRTlpMGFaTzA1cStOalEyV0xGa0NYMTlmWkdkblkrN2N1VGh5NUVpaGNlM3M3T0RrNUFTNVhBNUJFS0RWYWhFV0ZvWldyVnBCRkVYMDd0MWJXay80cFpkZXdxQkJnOUN0V3pjQWZ5K1JaRlJVQUd5a1ZxdGhabVlHTXpPelVoOHJZT2grUFhqd1lERWpJME1BMFBQY3VYUDd5M1FnRVJFOVZ4Z0FFeEVSUFNjVUNzVUtBT01kSFIyeGN1VktOR3ZXck5SanRtelpnb2lJQ0hoNWVXSDU4dVd3czdNcjgvbHUzNzZOaVJNbnd0blpHYXRXclpLMkh6OStIQk1uVHBUS2pWdTBhSUc1YytmQzNkM2Q1UGpUcDA5aisvYnRPSDM2ZExIbHoxMjZkTUdTSlV0TXJ2ZUhIMzVBU0VnSXVuVHBBa0V3ZkZRWk5Xb1VUcDgrRFhOemMybWJYcStYeXFDTldXSEFNTmRZcjlmanl5Ky9oSitmWDZtUE16NCtIdVBHalVONmVqb0FyRGgzN2x4b2FjY1FFZEh6aVFFd0VSSFJjNko1OCtZV2NybDhJNERCY3JsY1hMaHdvZEN4WThkU2o5dTVjeWY2OXUyTEdqVnFsUHVjYXJVYWp4NDlLcFExL3U5Ly80c1ZLMVpnNU1pUitQREREd3ZOSnk0b0x5OFBseTVkUW54OFBCSVRFNUdXbG9iczdHeW8xV3JNbkRrVHpaczNsL1pWS3BVd056Y3YxQ0hhR0FDWFIxa0M0T1BIaitPenp6NFRWU3FWQUdDYlNxVWFmdVhLbFlwM0d5TWlvbXFOQVRBUkVkSHpSZkQyOXY1Y0ZNVlpnR0c1b1ZHalJwV3ByTG1xNWVUa1NFc1JQVzNaMmRtd3NMQ0F1Ymw1aWNFMllNZ0FLNVZLV0ZwYW1tU0dDN3AvL3o3V3JsMkxnd2NQQWdBRVFaZ1JHeHM3RjRCWTFkZE9SRVRWQndOZ0lpS2k1NUMzdC9kQVVSVFhBN0FSQkFHdnYvNDZPblRvZ0pZdFc4TFYxUlcxYXRXcVVNYjMzMGlyMVNJckt3c3BLU200ZlBreW9xT2o4Y2NmZjBBVVJRRElFUVRoazlqWTJCM1AranFKaU9qcFl3Qk1SRVQwblBMejgzUFJhRFF6QUh3TW9Id3RqMGtKWUxPNXVmbnNVNmRPbFcyeFl5SWlldTR4QUNZaUluck8rZm41MWRKb05POEQ2QURnTlFDdUFHb0RLRnNMNUg4L0hZQjBBQ2tBemdLSU5qYzMzM3ZxMUttc1ozdFp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VFBuLzhESzdMcXJRcGxucDBBQUFBQVNVVk9SSzVDWUlJPSIsCiAgICJUeXBlIiA6ICJmbG93Igp9Cg=="/>
    </extobj>
  </extobjs>
</s:customData>
</file>

<file path=customXml/itemProps23.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936</Words>
  <Application>WPS 演示</Application>
  <PresentationFormat>自定义</PresentationFormat>
  <Paragraphs>97</Paragraphs>
  <Slides>12</Slides>
  <Notes>0</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12</vt:i4>
      </vt:variant>
    </vt:vector>
  </HeadingPairs>
  <TitlesOfParts>
    <vt:vector size="21" baseType="lpstr">
      <vt:lpstr>Arial</vt:lpstr>
      <vt:lpstr>宋体</vt:lpstr>
      <vt:lpstr>Wingdings</vt:lpstr>
      <vt:lpstr>黑体</vt:lpstr>
      <vt:lpstr>微软雅黑</vt:lpstr>
      <vt:lpstr>Arial Unicode MS</vt:lpstr>
      <vt:lpstr>Office 主题</vt:lpstr>
      <vt:lpstr>1_Office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苹果</cp:lastModifiedBy>
  <cp:revision>70</cp:revision>
  <dcterms:created xsi:type="dcterms:W3CDTF">2019-08-18T12:20:00Z</dcterms:created>
  <dcterms:modified xsi:type="dcterms:W3CDTF">2019-12-18T09:00:39Z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