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8" r:id="rId4"/>
  </p:sldMasterIdLst>
  <p:notesMasterIdLst>
    <p:notesMasterId r:id="rId6"/>
  </p:notesMasterIdLst>
  <p:handoutMasterIdLst>
    <p:handoutMasterId r:id="rId28"/>
  </p:handoutMasterIdLst>
  <p:sldIdLst>
    <p:sldId id="258" r:id="rId5"/>
    <p:sldId id="367" r:id="rId7"/>
    <p:sldId id="293" r:id="rId8"/>
    <p:sldId id="348" r:id="rId9"/>
    <p:sldId id="334" r:id="rId10"/>
    <p:sldId id="329" r:id="rId11"/>
    <p:sldId id="330" r:id="rId12"/>
    <p:sldId id="335" r:id="rId13"/>
    <p:sldId id="310" r:id="rId14"/>
    <p:sldId id="353" r:id="rId15"/>
    <p:sldId id="336" r:id="rId16"/>
    <p:sldId id="262" r:id="rId17"/>
    <p:sldId id="312" r:id="rId18"/>
    <p:sldId id="337" r:id="rId19"/>
    <p:sldId id="313" r:id="rId20"/>
    <p:sldId id="317" r:id="rId21"/>
    <p:sldId id="349" r:id="rId22"/>
    <p:sldId id="314" r:id="rId23"/>
    <p:sldId id="318" r:id="rId24"/>
    <p:sldId id="350" r:id="rId25"/>
    <p:sldId id="352" r:id="rId26"/>
    <p:sldId id="273" r:id="rId27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D4D1"/>
    <a:srgbClr val="04C0BF"/>
    <a:srgbClr val="01BDAD"/>
    <a:srgbClr val="01A89E"/>
    <a:srgbClr val="008075"/>
    <a:srgbClr val="004640"/>
    <a:srgbClr val="00544F"/>
    <a:srgbClr val="03A8A6"/>
    <a:srgbClr val="017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930"/>
      </p:cViewPr>
      <p:guideLst>
        <p:guide orient="horz" pos="1527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2A00C20A-6EC9-472C-9F4C-C15DE03405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F6A9EF6-7160-4A3C-9ECB-1F8501A7DD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18" y="1598099"/>
            <a:ext cx="7772603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36" y="2915160"/>
            <a:ext cx="6400967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6900"/>
            <a:ext cx="8139178" cy="468692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174"/>
            <a:ext cx="8139178" cy="8085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黑体" panose="02010609060101010101" charset="-122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8890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18" y="1598099"/>
            <a:ext cx="7772603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36" y="2915160"/>
            <a:ext cx="6400967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635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2" y="204823"/>
            <a:ext cx="3008392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143" y="204824"/>
            <a:ext cx="5111883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2" y="1076514"/>
            <a:ext cx="3008392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35" y="3601080"/>
            <a:ext cx="5486543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35" y="459662"/>
            <a:ext cx="5486543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35" y="4026208"/>
            <a:ext cx="5486543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10" Type="http://schemas.openxmlformats.org/officeDocument/2006/relationships/tags" Target="../tags/tag21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2" y="206015"/>
            <a:ext cx="8229815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2" y="1200361"/>
            <a:ext cx="8229815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2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82" y="4768097"/>
            <a:ext cx="289567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371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147" r="-163" b="28231"/>
          <a:stretch>
            <a:fillRect/>
          </a:stretch>
        </p:blipFill>
        <p:spPr bwMode="auto">
          <a:xfrm>
            <a:off x="0" y="4749555"/>
            <a:ext cx="9144239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 userDrawn="1"/>
        </p:nvGrpSpPr>
        <p:grpSpPr>
          <a:xfrm>
            <a:off x="293370" y="318135"/>
            <a:ext cx="328930" cy="328930"/>
            <a:chOff x="406574" y="404664"/>
            <a:chExt cx="432048" cy="432048"/>
          </a:xfrm>
        </p:grpSpPr>
        <p:sp>
          <p:nvSpPr>
            <p:cNvPr id="9" name="椭圆 8"/>
            <p:cNvSpPr/>
            <p:nvPr/>
          </p:nvSpPr>
          <p:spPr>
            <a:xfrm>
              <a:off x="406574" y="404664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14586" y="5126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2" y="206015"/>
            <a:ext cx="8229815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2" y="1200361"/>
            <a:ext cx="8229815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2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82" y="4768097"/>
            <a:ext cx="289567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371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147" r="-163" b="28231"/>
          <a:stretch>
            <a:fillRect/>
          </a:stretch>
        </p:blipFill>
        <p:spPr bwMode="auto">
          <a:xfrm>
            <a:off x="0" y="4749555"/>
            <a:ext cx="9144239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24040"/>
            <a:ext cx="8139178" cy="4860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02412" y="972120"/>
            <a:ext cx="8139178" cy="378046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635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74800" y="381269"/>
            <a:ext cx="4467860" cy="2445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</a:t>
            </a:r>
            <a:endParaRPr lang="zh-CN" altLang="en-US" sz="54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zh-CN" sz="48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售中沟通与服务</a:t>
            </a:r>
            <a:endParaRPr lang="zh-CN" altLang="zh-CN" sz="48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51560" y="1351915"/>
            <a:ext cx="6894830" cy="2795270"/>
            <a:chOff x="1519" y="3329"/>
            <a:chExt cx="10815" cy="3716"/>
          </a:xfrm>
        </p:grpSpPr>
        <p:sp>
          <p:nvSpPr>
            <p:cNvPr id="4" name="矩形 3"/>
            <p:cNvSpPr/>
            <p:nvPr/>
          </p:nvSpPr>
          <p:spPr>
            <a:xfrm>
              <a:off x="1519" y="3329"/>
              <a:ext cx="10815" cy="37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D7A8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Subtitle 2"/>
            <p:cNvSpPr txBox="1"/>
            <p:nvPr/>
          </p:nvSpPr>
          <p:spPr>
            <a:xfrm>
              <a:off x="1658" y="3441"/>
              <a:ext cx="10494" cy="3450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Dear customer,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If you haven't received your order yet, please don't worry. We just checked the tracking information and it's on its way!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Please don't worry about your money or your purchase either. If you do not receive your package, we will resend your order, or you can apply for a full refund.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If you have any questions or problems, contact us directly for help. Thank you for your patience and cooperation.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Best Regards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(Your name)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89469" y="233665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货物长时间在途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03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0530" y="3373755"/>
            <a:ext cx="68497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确认收货超时，依然未妥投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确认收货超时，依然未妥投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 rot="0">
            <a:off x="864870" y="1478915"/>
            <a:ext cx="2851785" cy="2554605"/>
            <a:chOff x="1077" y="2344"/>
            <a:chExt cx="4491" cy="4023"/>
          </a:xfrm>
        </p:grpSpPr>
        <p:sp>
          <p:nvSpPr>
            <p:cNvPr id="7" name="圆角矩形 6"/>
            <p:cNvSpPr/>
            <p:nvPr/>
          </p:nvSpPr>
          <p:spPr>
            <a:xfrm>
              <a:off x="1077" y="2344"/>
              <a:ext cx="4491" cy="4023"/>
            </a:xfrm>
            <a:prstGeom prst="roundRect">
              <a:avLst/>
            </a:prstGeom>
            <a:solidFill>
              <a:srgbClr val="017E77"/>
            </a:solidFill>
            <a:ln>
              <a:noFill/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9050" prstMaterial="plastic">
              <a:contourClr>
                <a:srgbClr val="01A89E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Subtitle 2"/>
            <p:cNvSpPr txBox="1"/>
            <p:nvPr/>
          </p:nvSpPr>
          <p:spPr>
            <a:xfrm>
              <a:off x="1537" y="2843"/>
              <a:ext cx="3595" cy="31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76200">
              <a:extrusionClr>
                <a:schemeClr val="bg1">
                  <a:lumMod val="85000"/>
                </a:schemeClr>
              </a:extrusionClr>
            </a:sp3d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若发生这种情况，客户会严重不满，卖家需要告知买家物流的大致情况，并且告知买家会给他延长收货时间，请买家不要提交纠纷。</a:t>
              </a:r>
              <a:endPara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4183380" y="1313180"/>
            <a:ext cx="4536440" cy="295211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 w="6350">
            <a:solidFill>
              <a:srgbClr val="017E77">
                <a:alpha val="33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确认收货超时，依然未妥投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86307" y="1215626"/>
            <a:ext cx="6826250" cy="3130550"/>
            <a:chOff x="1612" y="3496"/>
            <a:chExt cx="11273" cy="5549"/>
          </a:xfrm>
        </p:grpSpPr>
        <p:sp>
          <p:nvSpPr>
            <p:cNvPr id="8" name="矩形 7"/>
            <p:cNvSpPr/>
            <p:nvPr/>
          </p:nvSpPr>
          <p:spPr>
            <a:xfrm>
              <a:off x="1612" y="3496"/>
              <a:ext cx="11273" cy="55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D7A8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1720" y="3592"/>
              <a:ext cx="10958" cy="5292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Dear customer,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We have checked the tracking information and found your package is still in transit. This is due to the overwhelming demand for logistics this shopping season.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We have also extended the time period for you to confirm delivery.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If you have any questions or problems, please contact us directly for assistance, rather than submitting a refund request.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We aim to solve all problems as quickly as possible.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Thanks!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Best regards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(Your name)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04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5692" y="3345802"/>
            <a:ext cx="2214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货物丢失</a:t>
            </a:r>
            <a:endParaRPr lang="zh-CN" altLang="en-US" sz="4000" dirty="0" smtClean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货物丢失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rot="0">
            <a:off x="5132070" y="1449070"/>
            <a:ext cx="3159125" cy="2726055"/>
            <a:chOff x="8082" y="2508"/>
            <a:chExt cx="4975" cy="4293"/>
          </a:xfrm>
        </p:grpSpPr>
        <p:sp>
          <p:nvSpPr>
            <p:cNvPr id="7" name="矩形 6"/>
            <p:cNvSpPr/>
            <p:nvPr/>
          </p:nvSpPr>
          <p:spPr>
            <a:xfrm>
              <a:off x="8082" y="2508"/>
              <a:ext cx="4975" cy="4293"/>
            </a:xfrm>
            <a:prstGeom prst="rect">
              <a:avLst/>
            </a:prstGeom>
            <a:solidFill>
              <a:srgbClr val="017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Subtitle 2"/>
            <p:cNvSpPr txBox="1"/>
            <p:nvPr/>
          </p:nvSpPr>
          <p:spPr>
            <a:xfrm>
              <a:off x="8427" y="2820"/>
              <a:ext cx="4220" cy="3655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在有些情况下，包裹长时间未妥投，也无法查询到物流信息，此时卖家应该主动与客户沟通，告知包裹可能丢失，请客户申请退款或重新下单。若客户愿意重新下单，将给予特别折扣。</a:t>
              </a:r>
              <a:endPara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3" name="图片 2" descr="&amp;pky8023607697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35" y="1443990"/>
            <a:ext cx="4048760" cy="269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货物丢失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87755" y="1332865"/>
            <a:ext cx="6716395" cy="2402205"/>
            <a:chOff x="1487" y="3329"/>
            <a:chExt cx="11273" cy="3782"/>
          </a:xfrm>
        </p:grpSpPr>
        <p:sp>
          <p:nvSpPr>
            <p:cNvPr id="4" name="矩形 3"/>
            <p:cNvSpPr/>
            <p:nvPr/>
          </p:nvSpPr>
          <p:spPr>
            <a:xfrm>
              <a:off x="1487" y="3329"/>
              <a:ext cx="11273" cy="37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D7A8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Subtitle 2"/>
            <p:cNvSpPr txBox="1"/>
            <p:nvPr/>
          </p:nvSpPr>
          <p:spPr>
            <a:xfrm>
              <a:off x="1686" y="3392"/>
              <a:ext cx="10958" cy="3592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Dear customer,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I am sorry to tell you that we still cannot get the tracking information and I'm afraid the package might be lost by China Post. I suggest that you apply for refund. If you still want to buy these products, you can place the order again and I will offer you special 10% discount.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Thank you for your patient and looking forward to doing business with you again.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Best regards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(Your name)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05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89692" y="3345802"/>
            <a:ext cx="323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更改快递方式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更改快递方式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770255" y="914400"/>
            <a:ext cx="7573010" cy="168084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客户下订单后最希望得到的服务就是能够尽快顺利地收到包裹。因此，作为卖家首先要按买家的要求来选择快递公司。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如果由于特殊原因需要更换快递公司，卖家须及时与买家沟通，并要把更换后的包裹运单号及时告诉买家。更换快递公司后，还要延迟客户的收货时间，以免后期影响客户顺利收到货物。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 descr="&amp;pky8223586477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6560" y="2725420"/>
            <a:ext cx="3208020" cy="2141220"/>
          </a:xfrm>
          <a:prstGeom prst="rect">
            <a:avLst/>
          </a:prstGeom>
        </p:spPr>
      </p:pic>
      <p:pic>
        <p:nvPicPr>
          <p:cNvPr id="3" name="图片 2" descr="&amp;pky8419994156&amp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10" y="2726055"/>
            <a:ext cx="2840990" cy="2129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更改快递方式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21105" y="1567815"/>
            <a:ext cx="6715125" cy="2312670"/>
            <a:chOff x="1526" y="3110"/>
            <a:chExt cx="11273" cy="4971"/>
          </a:xfrm>
        </p:grpSpPr>
        <p:sp>
          <p:nvSpPr>
            <p:cNvPr id="4" name="矩形 3"/>
            <p:cNvSpPr/>
            <p:nvPr/>
          </p:nvSpPr>
          <p:spPr>
            <a:xfrm>
              <a:off x="1526" y="3110"/>
              <a:ext cx="11273" cy="49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D7A8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Subtitle 2"/>
            <p:cNvSpPr txBox="1"/>
            <p:nvPr/>
          </p:nvSpPr>
          <p:spPr>
            <a:xfrm>
              <a:off x="1644" y="3403"/>
              <a:ext cx="10958" cy="4396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Dear customer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There is a backlog of orders for China Post Air Mail to ship. I don't know when your packet can be shipped. How about changing a logistics company?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If you are agree, i will send your package by e-Packet. And I will let you know the tracking No. as soon as I send your package out.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Best regards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(Your name)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3" name="Subtitle 2"/>
          <p:cNvSpPr txBox="1"/>
          <p:nvPr/>
        </p:nvSpPr>
        <p:spPr>
          <a:xfrm>
            <a:off x="923290" y="977265"/>
            <a:ext cx="5094605" cy="40068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若是在货运高峰期，货物未能及时发出，可以这样说：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95345" y="439420"/>
            <a:ext cx="1877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  录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55625" y="1249680"/>
            <a:ext cx="619760" cy="3526790"/>
            <a:chOff x="1779" y="2194"/>
            <a:chExt cx="976" cy="5554"/>
          </a:xfrm>
        </p:grpSpPr>
        <p:grpSp>
          <p:nvGrpSpPr>
            <p:cNvPr id="15" name="组合 14"/>
            <p:cNvGrpSpPr/>
            <p:nvPr/>
          </p:nvGrpSpPr>
          <p:grpSpPr>
            <a:xfrm>
              <a:off x="1779" y="2194"/>
              <a:ext cx="976" cy="1060"/>
              <a:chOff x="1679" y="2194"/>
              <a:chExt cx="976" cy="106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5.1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779" y="3692"/>
              <a:ext cx="976" cy="1060"/>
              <a:chOff x="1679" y="2194"/>
              <a:chExt cx="976" cy="1060"/>
            </a:xfrm>
          </p:grpSpPr>
          <p:sp>
            <p:nvSpPr>
              <p:cNvPr id="17" name="菱形 16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5.2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779" y="5190"/>
              <a:ext cx="976" cy="1060"/>
              <a:chOff x="1679" y="2194"/>
              <a:chExt cx="976" cy="106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5.3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779" y="6688"/>
              <a:ext cx="976" cy="1060"/>
              <a:chOff x="1679" y="2194"/>
              <a:chExt cx="976" cy="1060"/>
            </a:xfrm>
          </p:grpSpPr>
          <p:sp>
            <p:nvSpPr>
              <p:cNvPr id="23" name="菱形 22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5.4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196975" y="1404620"/>
            <a:ext cx="3514725" cy="3275330"/>
            <a:chOff x="2789" y="2438"/>
            <a:chExt cx="5535" cy="5158"/>
          </a:xfrm>
        </p:grpSpPr>
        <p:sp>
          <p:nvSpPr>
            <p:cNvPr id="13" name="文本框 12"/>
            <p:cNvSpPr txBox="1"/>
            <p:nvPr/>
          </p:nvSpPr>
          <p:spPr>
            <a:xfrm>
              <a:off x="2789" y="243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收到订单催促付款的沟通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789" y="3948"/>
              <a:ext cx="511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买方付款后的其他情况处理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789" y="5458"/>
              <a:ext cx="553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货物途中可能遇到的情况处理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789" y="696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货运相关进展情况处理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18685" y="1254760"/>
            <a:ext cx="619760" cy="2575560"/>
            <a:chOff x="1779" y="2194"/>
            <a:chExt cx="976" cy="4056"/>
          </a:xfrm>
        </p:grpSpPr>
        <p:grpSp>
          <p:nvGrpSpPr>
            <p:cNvPr id="32" name="组合 31"/>
            <p:cNvGrpSpPr/>
            <p:nvPr/>
          </p:nvGrpSpPr>
          <p:grpSpPr>
            <a:xfrm>
              <a:off x="1779" y="2194"/>
              <a:ext cx="976" cy="1060"/>
              <a:chOff x="1679" y="2194"/>
              <a:chExt cx="976" cy="1060"/>
            </a:xfrm>
          </p:grpSpPr>
          <p:sp>
            <p:nvSpPr>
              <p:cNvPr id="33" name="菱形 32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5.5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779" y="3692"/>
              <a:ext cx="976" cy="1060"/>
              <a:chOff x="1679" y="2194"/>
              <a:chExt cx="976" cy="1060"/>
            </a:xfrm>
          </p:grpSpPr>
          <p:sp>
            <p:nvSpPr>
              <p:cNvPr id="36" name="菱形 35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5.6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779" y="5190"/>
              <a:ext cx="976" cy="1060"/>
              <a:chOff x="1679" y="2194"/>
              <a:chExt cx="976" cy="1060"/>
            </a:xfrm>
          </p:grpSpPr>
          <p:sp>
            <p:nvSpPr>
              <p:cNvPr id="39" name="菱形 38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5.7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5331460" y="1414145"/>
            <a:ext cx="3542030" cy="2316480"/>
            <a:chOff x="2744" y="2438"/>
            <a:chExt cx="5578" cy="3648"/>
          </a:xfrm>
        </p:grpSpPr>
        <p:sp>
          <p:nvSpPr>
            <p:cNvPr id="45" name="文本框 44"/>
            <p:cNvSpPr txBox="1"/>
            <p:nvPr/>
          </p:nvSpPr>
          <p:spPr>
            <a:xfrm>
              <a:off x="2744" y="2438"/>
              <a:ext cx="551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关联产品推介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744" y="3948"/>
              <a:ext cx="553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发货前的特殊订单处理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759" y="5458"/>
              <a:ext cx="55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特定情况下包裹延误的处理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更改快递方式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9460" y="1445895"/>
            <a:ext cx="7780655" cy="3198938"/>
            <a:chOff x="1526" y="3110"/>
            <a:chExt cx="11273" cy="6876"/>
          </a:xfrm>
        </p:grpSpPr>
        <p:sp>
          <p:nvSpPr>
            <p:cNvPr id="4" name="矩形 3"/>
            <p:cNvSpPr/>
            <p:nvPr/>
          </p:nvSpPr>
          <p:spPr>
            <a:xfrm>
              <a:off x="1526" y="3110"/>
              <a:ext cx="11273" cy="68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D7A8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Subtitle 2"/>
            <p:cNvSpPr txBox="1"/>
            <p:nvPr/>
          </p:nvSpPr>
          <p:spPr>
            <a:xfrm>
              <a:off x="1644" y="3403"/>
              <a:ext cx="10958" cy="6418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Dear customer,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Due to the overwhelming demand for logistics this shopping season, the original dispatch has failed.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We have already dispatched your order with a different logistics company. You can track the new delivery of your order here:**********.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Tracking No. is ****************************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We have also extended the time period for you to confirm delivery.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If you have any questions or problems，contact us directly for help.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Best regards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(Your name)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3" name="Subtitle 2"/>
          <p:cNvSpPr txBox="1"/>
          <p:nvPr/>
        </p:nvSpPr>
        <p:spPr>
          <a:xfrm>
            <a:off x="923290" y="833755"/>
            <a:ext cx="5094605" cy="40068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若是货物被退回需要更换快递，可以这样说：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更改快递方式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819785" y="1461135"/>
            <a:ext cx="7479030" cy="232092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选择合适的物流，不同的国际快递，服务重点也会有所区别。同是UPS，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UPS Worldwide Express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注重速度，而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UPS Worldwide Expedited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则注重安全。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例如，印度人本身对时间的要求不高，所以他们对是否准时送达的要求也比较低；但香港人的时间观念就会完全相反。因此需要结合买家的需求和买家所处的国家、地区的人文习惯，选择适合的物流公司和适合的物流方式。最好是与买家沟通，双方一起确定物流公司和方式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64210" y="1310005"/>
            <a:ext cx="7920990" cy="2592070"/>
          </a:xfrm>
          <a:prstGeom prst="roundRect">
            <a:avLst/>
          </a:prstGeom>
          <a:noFill/>
          <a:ln w="6350">
            <a:solidFill>
              <a:srgbClr val="017E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0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910790" y="1471564"/>
            <a:ext cx="32435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谢谢大家</a:t>
            </a:r>
            <a:endParaRPr lang="zh-CN" altLang="en-US" sz="60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任意多边形 241"/>
          <p:cNvSpPr/>
          <p:nvPr/>
        </p:nvSpPr>
        <p:spPr>
          <a:xfrm>
            <a:off x="-3334" y="2561590"/>
            <a:ext cx="3499961" cy="916305"/>
          </a:xfrm>
          <a:custGeom>
            <a:avLst/>
            <a:gdLst>
              <a:gd name="connsiteX0" fmla="*/ 1 w 8461"/>
              <a:gd name="connsiteY0" fmla="*/ 662 h 1624"/>
              <a:gd name="connsiteX1" fmla="*/ 9 w 8461"/>
              <a:gd name="connsiteY1" fmla="*/ 0 h 1624"/>
              <a:gd name="connsiteX2" fmla="*/ 7652 w 8461"/>
              <a:gd name="connsiteY2" fmla="*/ 0 h 1624"/>
              <a:gd name="connsiteX3" fmla="*/ 8462 w 8461"/>
              <a:gd name="connsiteY3" fmla="*/ 810 h 1624"/>
              <a:gd name="connsiteX4" fmla="*/ 8462 w 8461"/>
              <a:gd name="connsiteY4" fmla="*/ 810 h 1624"/>
              <a:gd name="connsiteX5" fmla="*/ 7652 w 8461"/>
              <a:gd name="connsiteY5" fmla="*/ 1620 h 1624"/>
              <a:gd name="connsiteX6" fmla="*/ 834 w 8461"/>
              <a:gd name="connsiteY6" fmla="*/ 1607 h 1624"/>
              <a:gd name="connsiteX7" fmla="*/ 2712 w 8461"/>
              <a:gd name="connsiteY7" fmla="*/ 1615 h 1624"/>
              <a:gd name="connsiteX8" fmla="*/ 1614 w 8461"/>
              <a:gd name="connsiteY8" fmla="*/ 1600 h 1624"/>
              <a:gd name="connsiteX9" fmla="*/ 6 w 8461"/>
              <a:gd name="connsiteY9" fmla="*/ 1600 h 1624"/>
              <a:gd name="connsiteX10" fmla="*/ 1 w 8461"/>
              <a:gd name="connsiteY10" fmla="*/ 662 h 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2" h="1624">
                <a:moveTo>
                  <a:pt x="1" y="662"/>
                </a:moveTo>
                <a:cubicBezTo>
                  <a:pt x="1" y="215"/>
                  <a:pt x="-4" y="1588"/>
                  <a:pt x="9" y="0"/>
                </a:cubicBezTo>
                <a:lnTo>
                  <a:pt x="7652" y="0"/>
                </a:lnTo>
                <a:cubicBezTo>
                  <a:pt x="8100" y="0"/>
                  <a:pt x="8462" y="363"/>
                  <a:pt x="8462" y="810"/>
                </a:cubicBezTo>
                <a:lnTo>
                  <a:pt x="8462" y="810"/>
                </a:lnTo>
                <a:cubicBezTo>
                  <a:pt x="8462" y="1257"/>
                  <a:pt x="8100" y="1620"/>
                  <a:pt x="7652" y="1620"/>
                </a:cubicBezTo>
                <a:lnTo>
                  <a:pt x="834" y="1607"/>
                </a:lnTo>
                <a:cubicBezTo>
                  <a:pt x="11" y="1606"/>
                  <a:pt x="2600" y="1616"/>
                  <a:pt x="2712" y="1615"/>
                </a:cubicBezTo>
                <a:cubicBezTo>
                  <a:pt x="2824" y="1614"/>
                  <a:pt x="2065" y="1603"/>
                  <a:pt x="1614" y="1600"/>
                </a:cubicBezTo>
                <a:cubicBezTo>
                  <a:pt x="1614" y="1597"/>
                  <a:pt x="118" y="1656"/>
                  <a:pt x="6" y="1600"/>
                </a:cubicBezTo>
                <a:cubicBezTo>
                  <a:pt x="6" y="1543"/>
                  <a:pt x="1" y="929"/>
                  <a:pt x="1" y="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9" name="任意多边形 238"/>
          <p:cNvSpPr/>
          <p:nvPr/>
        </p:nvSpPr>
        <p:spPr>
          <a:xfrm>
            <a:off x="2220278" y="1792923"/>
            <a:ext cx="6945154" cy="2478881"/>
          </a:xfrm>
          <a:custGeom>
            <a:avLst/>
            <a:gdLst>
              <a:gd name="connsiteX0" fmla="*/ 13416 w 13443"/>
              <a:gd name="connsiteY0" fmla="*/ 754 h 5205"/>
              <a:gd name="connsiteX1" fmla="*/ 13416 w 13443"/>
              <a:gd name="connsiteY1" fmla="*/ 38 h 5205"/>
              <a:gd name="connsiteX2" fmla="*/ 13413 w 13443"/>
              <a:gd name="connsiteY2" fmla="*/ 753 h 5205"/>
              <a:gd name="connsiteX3" fmla="*/ 13423 w 13443"/>
              <a:gd name="connsiteY3" fmla="*/ 4333 h 5205"/>
              <a:gd name="connsiteX4" fmla="*/ 13443 w 13443"/>
              <a:gd name="connsiteY4" fmla="*/ 5203 h 5205"/>
              <a:gd name="connsiteX5" fmla="*/ 13424 w 13443"/>
              <a:gd name="connsiteY5" fmla="*/ 5205 h 5205"/>
              <a:gd name="connsiteX6" fmla="*/ 2603 w 13443"/>
              <a:gd name="connsiteY6" fmla="*/ 5205 h 5205"/>
              <a:gd name="connsiteX7" fmla="*/ 0 w 13443"/>
              <a:gd name="connsiteY7" fmla="*/ 2603 h 5205"/>
              <a:gd name="connsiteX8" fmla="*/ 2603 w 13443"/>
              <a:gd name="connsiteY8" fmla="*/ 0 h 5205"/>
              <a:gd name="connsiteX9" fmla="*/ 13400 w 13443"/>
              <a:gd name="connsiteY9" fmla="*/ 5 h 5205"/>
              <a:gd name="connsiteX10" fmla="*/ 13416 w 13443"/>
              <a:gd name="connsiteY10" fmla="*/ 754 h 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43" h="5205">
                <a:moveTo>
                  <a:pt x="13416" y="754"/>
                </a:moveTo>
                <a:cubicBezTo>
                  <a:pt x="13419" y="760"/>
                  <a:pt x="13417" y="38"/>
                  <a:pt x="13416" y="38"/>
                </a:cubicBezTo>
                <a:cubicBezTo>
                  <a:pt x="13418" y="163"/>
                  <a:pt x="13413" y="43"/>
                  <a:pt x="13413" y="753"/>
                </a:cubicBezTo>
                <a:cubicBezTo>
                  <a:pt x="13417" y="1474"/>
                  <a:pt x="13414" y="3586"/>
                  <a:pt x="13423" y="4333"/>
                </a:cubicBezTo>
                <a:cubicBezTo>
                  <a:pt x="13434" y="5204"/>
                  <a:pt x="13443" y="5058"/>
                  <a:pt x="13443" y="5203"/>
                </a:cubicBezTo>
                <a:lnTo>
                  <a:pt x="13424" y="5205"/>
                </a:lnTo>
                <a:lnTo>
                  <a:pt x="2603" y="5205"/>
                </a:lnTo>
                <a:cubicBezTo>
                  <a:pt x="1165" y="5205"/>
                  <a:pt x="0" y="4040"/>
                  <a:pt x="0" y="2603"/>
                </a:cubicBezTo>
                <a:cubicBezTo>
                  <a:pt x="0" y="1165"/>
                  <a:pt x="1165" y="0"/>
                  <a:pt x="2603" y="0"/>
                </a:cubicBezTo>
                <a:lnTo>
                  <a:pt x="13400" y="5"/>
                </a:lnTo>
                <a:lnTo>
                  <a:pt x="13416" y="754"/>
                </a:lnTo>
                <a:close/>
              </a:path>
            </a:pathLst>
          </a:custGeom>
          <a:solidFill>
            <a:srgbClr val="01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5" name="文本框 244"/>
          <p:cNvSpPr txBox="1"/>
          <p:nvPr/>
        </p:nvSpPr>
        <p:spPr>
          <a:xfrm>
            <a:off x="3309620" y="2444750"/>
            <a:ext cx="51466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5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货物途中可能遇到的情况处理</a:t>
            </a:r>
            <a:endParaRPr lang="zh-CN" altLang="en-US" sz="405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0086" y="2672080"/>
            <a:ext cx="103822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5.3</a:t>
            </a:r>
            <a:endParaRPr lang="en-US" altLang="zh-CN" sz="405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745230" y="379095"/>
            <a:ext cx="28841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5E799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课程</a:t>
            </a:r>
            <a:r>
              <a:rPr lang="zh-CN" altLang="en-US" sz="3600" dirty="0">
                <a:solidFill>
                  <a:srgbClr val="5E799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内容</a:t>
            </a:r>
            <a:endParaRPr lang="zh-CN" altLang="en-US" sz="3600" dirty="0">
              <a:solidFill>
                <a:srgbClr val="5E799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783" y="655025"/>
            <a:ext cx="3510939" cy="3921388"/>
          </a:xfrm>
          <a:prstGeom prst="rect">
            <a:avLst/>
          </a:prstGeom>
          <a:blipFill>
            <a:blip r:embed="rId1"/>
            <a:srcRect/>
            <a:stretch>
              <a:fillRect l="-33860" r="-336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27600" y="1225550"/>
            <a:ext cx="3804920" cy="3246120"/>
            <a:chOff x="7760" y="2156"/>
            <a:chExt cx="5992" cy="5112"/>
          </a:xfrm>
        </p:grpSpPr>
        <p:sp>
          <p:nvSpPr>
            <p:cNvPr id="16" name="矩形 15"/>
            <p:cNvSpPr/>
            <p:nvPr/>
          </p:nvSpPr>
          <p:spPr>
            <a:xfrm>
              <a:off x="7760" y="2156"/>
              <a:ext cx="5791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物流信息未及时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760" y="3287"/>
              <a:ext cx="3088" cy="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货物长时间在途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760" y="4377"/>
              <a:ext cx="5852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确认收货超时，依然未妥投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760" y="5544"/>
              <a:ext cx="5906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货物丢失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760" y="6640"/>
              <a:ext cx="5992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更改快递方式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26585" y="1208405"/>
            <a:ext cx="464820" cy="3295650"/>
            <a:chOff x="6971" y="2129"/>
            <a:chExt cx="732" cy="5190"/>
          </a:xfrm>
        </p:grpSpPr>
        <p:grpSp>
          <p:nvGrpSpPr>
            <p:cNvPr id="2" name="组合 1"/>
            <p:cNvGrpSpPr/>
            <p:nvPr/>
          </p:nvGrpSpPr>
          <p:grpSpPr>
            <a:xfrm>
              <a:off x="6971" y="2129"/>
              <a:ext cx="728" cy="706"/>
              <a:chOff x="7423" y="2807"/>
              <a:chExt cx="728" cy="70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423" y="2807"/>
                <a:ext cx="689" cy="68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423" y="2836"/>
                <a:ext cx="728" cy="67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01</a:t>
                </a:r>
                <a:endParaRPr lang="en-US" altLang="zh-CN" sz="22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971" y="3250"/>
              <a:ext cx="708" cy="725"/>
              <a:chOff x="7423" y="4093"/>
              <a:chExt cx="708" cy="72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423" y="4093"/>
                <a:ext cx="689" cy="68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427" y="4123"/>
                <a:ext cx="704" cy="69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02</a:t>
                </a:r>
                <a:endPara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971" y="4371"/>
              <a:ext cx="708" cy="725"/>
              <a:chOff x="7423" y="5273"/>
              <a:chExt cx="708" cy="72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7423" y="5273"/>
                <a:ext cx="689" cy="68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423" y="5303"/>
                <a:ext cx="708" cy="695"/>
              </a:xfrm>
              <a:prstGeom prst="rect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03</a:t>
                </a:r>
                <a:endPara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971" y="5492"/>
              <a:ext cx="708" cy="723"/>
              <a:chOff x="7423" y="6560"/>
              <a:chExt cx="708" cy="723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7423" y="6560"/>
                <a:ext cx="689" cy="68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427" y="6589"/>
                <a:ext cx="704" cy="69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04</a:t>
                </a:r>
                <a:endPara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971" y="6613"/>
              <a:ext cx="732" cy="706"/>
              <a:chOff x="7423" y="6560"/>
              <a:chExt cx="732" cy="70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423" y="6560"/>
                <a:ext cx="689" cy="68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427" y="6589"/>
                <a:ext cx="728" cy="67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p>
                <a:pPr algn="l">
                  <a:buClrTx/>
                  <a:buSzTx/>
                  <a:buFontTx/>
                </a:pPr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05</a:t>
                </a:r>
                <a:endPara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86095" y="2174773"/>
            <a:ext cx="10972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01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1692" y="3345802"/>
            <a:ext cx="3738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物流信息未及时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17830" y="1748155"/>
            <a:ext cx="8208645" cy="2088515"/>
            <a:chOff x="658" y="2753"/>
            <a:chExt cx="12927" cy="3289"/>
          </a:xfrm>
        </p:grpSpPr>
        <p:sp>
          <p:nvSpPr>
            <p:cNvPr id="13" name="Subtitle 2"/>
            <p:cNvSpPr txBox="1"/>
            <p:nvPr/>
          </p:nvSpPr>
          <p:spPr>
            <a:xfrm>
              <a:off x="6688" y="3107"/>
              <a:ext cx="6874" cy="2647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买家普遍希望尽快收到购买的物品，在得知快递单号后往往会主动査询物流信息。但如果物流信息几天内都未能及时更新，买方会比较着急。此时可以主动与买家联系，请买家耐心等待。</a:t>
              </a:r>
              <a:endPara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658" y="2753"/>
              <a:ext cx="12927" cy="328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585470" y="1510030"/>
            <a:ext cx="3582670" cy="2534285"/>
          </a:xfrm>
          <a:prstGeom prst="rect">
            <a:avLst/>
          </a:prstGeom>
          <a:solidFill>
            <a:srgbClr val="01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物流信息未及时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4" name="图片 3" descr="&amp;pky8123613529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1663065"/>
            <a:ext cx="3320415" cy="2212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77545" y="1188720"/>
            <a:ext cx="5146040" cy="2975173"/>
            <a:chOff x="1487" y="3329"/>
            <a:chExt cx="11273" cy="4061"/>
          </a:xfrm>
        </p:grpSpPr>
        <p:sp>
          <p:nvSpPr>
            <p:cNvPr id="8" name="矩形 7"/>
            <p:cNvSpPr/>
            <p:nvPr/>
          </p:nvSpPr>
          <p:spPr>
            <a:xfrm>
              <a:off x="1487" y="3329"/>
              <a:ext cx="11273" cy="40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D7A8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1658" y="3406"/>
              <a:ext cx="10958" cy="3866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Dear customer,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As we all know, it's the busiest part of the shopping season and the logistics companies are running at maximum capacity.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Your delivery information has not been updated yet, but please don't worry. We will let you know as soon as the update is available.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Thank you for your patience!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Best regards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lvl="0" algn="l" defTabSz="91440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7AB9E"/>
                </a:buClr>
                <a:buSzPct val="150000"/>
                <a:defRPr/>
              </a:pPr>
              <a:r>
                <a:rPr sz="1400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(Your name)</a:t>
              </a:r>
              <a:endParaRPr sz="1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89469" y="233665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物流信息未及时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4895" y="854710"/>
            <a:ext cx="2664460" cy="3452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02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1692" y="3345802"/>
            <a:ext cx="3738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货物长时间在途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货物长时间在途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945515" y="1272540"/>
            <a:ext cx="2896870" cy="264096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货物长时间在途，且在预期时间内未到达客户所在国家，这也容易引起客户的不满。此时也需要主动跟客户联系，希望客户耐心等待。若未能收到货物，会重新补发或者全款退回，增加客户对卖家的信心以继续耐心等待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 descr="&amp;pky8319987379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9730" y="1226820"/>
            <a:ext cx="4318000" cy="287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SLIDE_MODEL_TYPE" val="cover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E507E"/>
      </a:accent1>
      <a:accent2>
        <a:srgbClr val="0F749E"/>
      </a:accent2>
      <a:accent3>
        <a:srgbClr val="0999C6"/>
      </a:accent3>
      <a:accent4>
        <a:srgbClr val="6D7A84"/>
      </a:accent4>
      <a:accent5>
        <a:srgbClr val="90A3BB"/>
      </a:accent5>
      <a:accent6>
        <a:srgbClr val="ABA7A4"/>
      </a:accent6>
      <a:hlink>
        <a:srgbClr val="4472C4"/>
      </a:hlink>
      <a:folHlink>
        <a:srgbClr val="BFBFBF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E507E"/>
      </a:accent1>
      <a:accent2>
        <a:srgbClr val="0F749E"/>
      </a:accent2>
      <a:accent3>
        <a:srgbClr val="0999C6"/>
      </a:accent3>
      <a:accent4>
        <a:srgbClr val="6D7A84"/>
      </a:accent4>
      <a:accent5>
        <a:srgbClr val="90A3BB"/>
      </a:accent5>
      <a:accent6>
        <a:srgbClr val="ABA7A4"/>
      </a:accent6>
      <a:hlink>
        <a:srgbClr val="4472C4"/>
      </a:hlink>
      <a:folHlink>
        <a:srgbClr val="BFBFBF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3366</Words>
  <Application>WPS 演示</Application>
  <PresentationFormat>自定义</PresentationFormat>
  <Paragraphs>168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黑体</vt:lpstr>
      <vt:lpstr>Arial</vt:lpstr>
      <vt:lpstr>Open Sans Light</vt:lpstr>
      <vt:lpstr>Open Sans</vt:lpstr>
      <vt:lpstr>微软雅黑</vt:lpstr>
      <vt:lpstr>Arial Unicode MS</vt:lpstr>
      <vt:lpstr>Segoe Print</vt:lpstr>
      <vt:lpstr>Office 主题</vt:lpstr>
      <vt:lpstr>1_Office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丫丫</cp:lastModifiedBy>
  <cp:revision>73</cp:revision>
  <dcterms:created xsi:type="dcterms:W3CDTF">2019-08-18T12:20:00Z</dcterms:created>
  <dcterms:modified xsi:type="dcterms:W3CDTF">2019-12-18T09:15:17Z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</Properties>
</file>