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5"/>
  </p:handoutMasterIdLst>
  <p:sldIdLst>
    <p:sldId id="258" r:id="rId5"/>
    <p:sldId id="276" r:id="rId7"/>
    <p:sldId id="293" r:id="rId8"/>
    <p:sldId id="332" r:id="rId9"/>
    <p:sldId id="329" r:id="rId10"/>
    <p:sldId id="334" r:id="rId11"/>
    <p:sldId id="262" r:id="rId12"/>
    <p:sldId id="330" r:id="rId13"/>
    <p:sldId id="335" r:id="rId14"/>
    <p:sldId id="310" r:id="rId15"/>
    <p:sldId id="336" r:id="rId16"/>
    <p:sldId id="311" r:id="rId17"/>
    <p:sldId id="312" r:id="rId18"/>
    <p:sldId id="337" r:id="rId19"/>
    <p:sldId id="313" r:id="rId20"/>
    <p:sldId id="317" r:id="rId21"/>
    <p:sldId id="314" r:id="rId22"/>
    <p:sldId id="318" r:id="rId23"/>
    <p:sldId id="273" r:id="rId24"/>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D4D1"/>
    <a:srgbClr val="04C0BF"/>
    <a:srgbClr val="01BDAD"/>
    <a:srgbClr val="01A89E"/>
    <a:srgbClr val="008075"/>
    <a:srgbClr val="004640"/>
    <a:srgbClr val="00544F"/>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5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hemeOverride" Target="../theme/themeOverride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8.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0.xml"/><Relationship Id="rId2" Type="http://schemas.openxmlformats.org/officeDocument/2006/relationships/image" Target="../media/image1.sv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4.xml"/><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5</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zh-CN" sz="4800" b="1" dirty="0" smtClean="0">
                <a:solidFill>
                  <a:srgbClr val="04C0BF"/>
                </a:solidFill>
                <a:latin typeface="黑体" panose="02010609060101010101" charset="-122"/>
                <a:ea typeface="黑体" panose="02010609060101010101" charset="-122"/>
                <a:cs typeface="黑体" panose="02010609060101010101" charset="-122"/>
              </a:rPr>
              <a:t>售中沟通与服务</a:t>
            </a:r>
            <a:endParaRPr lang="zh-CN" altLang="zh-CN"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3383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资金未通过风控审核</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878840" y="970280"/>
            <a:ext cx="7505700"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当买家的订单因为未通过风控部门的审核被关闭后，卖家要给买家留言，告诉他/她可以另下一个新的订单，然后用别的支付方式付款。要尽量留住客户。</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1035050" y="2072640"/>
            <a:ext cx="7283450" cy="2408555"/>
            <a:chOff x="1519" y="3329"/>
            <a:chExt cx="10988" cy="3279"/>
          </a:xfrm>
        </p:grpSpPr>
        <p:sp>
          <p:nvSpPr>
            <p:cNvPr id="4" name="矩形 3"/>
            <p:cNvSpPr/>
            <p:nvPr/>
          </p:nvSpPr>
          <p:spPr>
            <a:xfrm>
              <a:off x="1519" y="3329"/>
              <a:ext cx="10815" cy="327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41"/>
              <a:ext cx="10849" cy="3106"/>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sorry to tell you that your order has been can celled because your credit card has not been approved by Amazon. If you want the item now, we have prepared for you and you can make a new order. Besides, you can pay through Western Union, T/T payment or other ways too.</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Also, please contact with the Ali initiatively! Good luck!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03</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440305" y="3345815"/>
            <a:ext cx="4780280" cy="1322070"/>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资金通过风控审核，且库存有货</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5161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资金通过风控审核，且库存有货</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835025" y="1134745"/>
            <a:ext cx="7482205"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通过风控部门的审核后，卖家要尽快发货，同时跟买家确认地址和电话。此外，为了避免通关可能遇到的麻烦，卖家要先和买家沟通报关单上的货名与货值。这里还需要告诉买家产品的具体安排，同时对买家说明产品的质量以及检查事项请买家放心，以消除买家的疑虑。</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3" name="图片 2" descr="&amp;pky8646692865&amp;"/>
          <p:cNvPicPr>
            <a:picLocks noChangeAspect="1"/>
          </p:cNvPicPr>
          <p:nvPr/>
        </p:nvPicPr>
        <p:blipFill>
          <a:blip r:embed="rId1"/>
          <a:srcRect l="35109"/>
          <a:stretch>
            <a:fillRect/>
          </a:stretch>
        </p:blipFill>
        <p:spPr>
          <a:xfrm>
            <a:off x="325755" y="2764155"/>
            <a:ext cx="2421255" cy="2073275"/>
          </a:xfrm>
          <a:prstGeom prst="rect">
            <a:avLst/>
          </a:prstGeom>
        </p:spPr>
      </p:pic>
      <p:pic>
        <p:nvPicPr>
          <p:cNvPr id="7" name="图片 6" descr="&amp;pky704697824&amp;"/>
          <p:cNvPicPr>
            <a:picLocks noChangeAspect="1"/>
          </p:cNvPicPr>
          <p:nvPr/>
        </p:nvPicPr>
        <p:blipFill>
          <a:blip r:embed="rId2"/>
          <a:stretch>
            <a:fillRect/>
          </a:stretch>
        </p:blipFill>
        <p:spPr>
          <a:xfrm>
            <a:off x="2736850" y="2764155"/>
            <a:ext cx="3106420" cy="2070100"/>
          </a:xfrm>
          <a:prstGeom prst="rect">
            <a:avLst/>
          </a:prstGeom>
        </p:spPr>
      </p:pic>
      <p:pic>
        <p:nvPicPr>
          <p:cNvPr id="8" name="图片 7" descr="&amp;pky8419982492&amp;"/>
          <p:cNvPicPr>
            <a:picLocks noChangeAspect="1"/>
          </p:cNvPicPr>
          <p:nvPr/>
        </p:nvPicPr>
        <p:blipFill>
          <a:blip r:embed="rId3"/>
          <a:stretch>
            <a:fillRect/>
          </a:stretch>
        </p:blipFill>
        <p:spPr>
          <a:xfrm>
            <a:off x="5842000" y="2764155"/>
            <a:ext cx="3111500" cy="20745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5161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资金通过风控审核，且库存有货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1120140" y="942340"/>
            <a:ext cx="7193280" cy="3856579"/>
            <a:chOff x="1487" y="3329"/>
            <a:chExt cx="11273" cy="5549"/>
          </a:xfrm>
        </p:grpSpPr>
        <p:sp>
          <p:nvSpPr>
            <p:cNvPr id="8" name="矩形 7"/>
            <p:cNvSpPr/>
            <p:nvPr/>
          </p:nvSpPr>
          <p:spPr>
            <a:xfrm>
              <a:off x="1487" y="3329"/>
              <a:ext cx="11273" cy="554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12" y="3391"/>
              <a:ext cx="10958" cy="542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Valuable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order and fast payment.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item will be arranged within 24-48 hours to get courier No. and it would take another two days to be online for tracking. By the way,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Please confirm your address, post code and phone number is updated without change (Russian customers must give us the receiver's full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To avoid high import taxes, we usually declare the item name"XX"and item value "under USD50", is it OK?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Any special requirements will be replied within 24 hours. We would check the product quality and try our best to make sure you receive it in a satisfactory condition.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purchase and we will update courier No to you soon.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04</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5005692" y="3345802"/>
            <a:ext cx="2214880" cy="706755"/>
          </a:xfrm>
          <a:prstGeom prst="rect">
            <a:avLst/>
          </a:prstGeom>
        </p:spPr>
        <p:txBody>
          <a:bodyPr wrap="non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通知发货</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通知发货</a:t>
            </a:r>
            <a:endParaRPr lang="zh-CN" altLang="en-US" sz="2800" dirty="0">
              <a:latin typeface="黑体" panose="02010609060101010101" charset="-122"/>
              <a:ea typeface="黑体" panose="02010609060101010101" charset="-122"/>
              <a:cs typeface="黑体" panose="02010609060101010101" charset="-122"/>
              <a:sym typeface="+mn-lt"/>
            </a:endParaRPr>
          </a:p>
        </p:txBody>
      </p:sp>
      <p:grpSp>
        <p:nvGrpSpPr>
          <p:cNvPr id="6" name="组合 5"/>
          <p:cNvGrpSpPr/>
          <p:nvPr/>
        </p:nvGrpSpPr>
        <p:grpSpPr>
          <a:xfrm>
            <a:off x="942975" y="1449070"/>
            <a:ext cx="7347585" cy="2744470"/>
            <a:chOff x="1485" y="2508"/>
            <a:chExt cx="11571" cy="4322"/>
          </a:xfrm>
        </p:grpSpPr>
        <p:grpSp>
          <p:nvGrpSpPr>
            <p:cNvPr id="5" name="组合 4"/>
            <p:cNvGrpSpPr/>
            <p:nvPr/>
          </p:nvGrpSpPr>
          <p:grpSpPr>
            <a:xfrm>
              <a:off x="8082" y="2508"/>
              <a:ext cx="4974" cy="4292"/>
              <a:chOff x="8082" y="2508"/>
              <a:chExt cx="4974" cy="4292"/>
            </a:xfrm>
          </p:grpSpPr>
          <p:sp>
            <p:nvSpPr>
              <p:cNvPr id="7" name="矩形 6"/>
              <p:cNvSpPr/>
              <p:nvPr/>
            </p:nvSpPr>
            <p:spPr>
              <a:xfrm>
                <a:off x="8082" y="2508"/>
                <a:ext cx="4975" cy="4293"/>
              </a:xfrm>
              <a:prstGeom prst="rect">
                <a:avLst/>
              </a:prstGeom>
              <a:solidFill>
                <a:srgbClr val="0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Subtitle 2"/>
              <p:cNvSpPr txBox="1"/>
              <p:nvPr/>
            </p:nvSpPr>
            <p:spPr>
              <a:xfrm>
                <a:off x="8338" y="2553"/>
                <a:ext cx="4515" cy="4159"/>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bg1"/>
                    </a:solidFill>
                    <a:latin typeface="黑体" panose="02010609060101010101" charset="-122"/>
                    <a:ea typeface="黑体" panose="02010609060101010101" charset="-122"/>
                    <a:cs typeface="黑体" panose="02010609060101010101" charset="-122"/>
                  </a:rPr>
                  <a:t>客户下单付款后都希望能尽快收到货物，但由于卖家发货后填写的发货信息要1~3个工作日才能更新。因此，当买家付款后，卖家最好能在最短的时间内发货。发货后应及时填写物流单号，并第一时间联系买家，告知物流运送情况。</a:t>
                </a:r>
                <a:endParaRPr lang="zh-CN" altLang="en-US" sz="1600">
                  <a:solidFill>
                    <a:schemeClr val="bg1"/>
                  </a:solidFill>
                  <a:latin typeface="黑体" panose="02010609060101010101" charset="-122"/>
                  <a:ea typeface="黑体" panose="02010609060101010101" charset="-122"/>
                  <a:cs typeface="黑体" panose="02010609060101010101" charset="-122"/>
                </a:endParaRPr>
              </a:p>
            </p:txBody>
          </p:sp>
        </p:grpSp>
        <p:pic>
          <p:nvPicPr>
            <p:cNvPr id="2" name="图片 1" descr="&amp;pky736139392&amp;"/>
            <p:cNvPicPr>
              <a:picLocks noChangeAspect="1"/>
            </p:cNvPicPr>
            <p:nvPr/>
          </p:nvPicPr>
          <p:blipFill>
            <a:blip r:embed="rId1"/>
            <a:stretch>
              <a:fillRect/>
            </a:stretch>
          </p:blipFill>
          <p:spPr>
            <a:xfrm>
              <a:off x="1485" y="2538"/>
              <a:ext cx="6451" cy="4293"/>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通知发货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993775" y="1455420"/>
            <a:ext cx="7280910" cy="2778363"/>
            <a:chOff x="1487" y="3329"/>
            <a:chExt cx="11273" cy="3782"/>
          </a:xfrm>
        </p:grpSpPr>
        <p:sp>
          <p:nvSpPr>
            <p:cNvPr id="4" name="矩形 3"/>
            <p:cNvSpPr/>
            <p:nvPr/>
          </p:nvSpPr>
          <p:spPr>
            <a:xfrm>
              <a:off x="1487" y="3329"/>
              <a:ext cx="11273" cy="37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86" y="3392"/>
              <a:ext cx="10958" cy="363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shopping with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have shipped out your order(order ID: **** **********)on June21th by China Post Air Mail. The tracking number is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It will take 20-30 workdays to reach your destination. But please check the tracking information for updated information. Thank you for your patience!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further questions, please feel free to contact 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通知发货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2970530" y="2568575"/>
            <a:ext cx="509460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sym typeface="+mn-ea"/>
              </a:rPr>
              <a:t>除了告诉客户单号、查询网址以及物流大致需要的时间，还可以提醒客户给我们五星评价及反馈信息。</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6" name="组合 5"/>
          <p:cNvGrpSpPr/>
          <p:nvPr/>
        </p:nvGrpSpPr>
        <p:grpSpPr>
          <a:xfrm>
            <a:off x="932180" y="1871980"/>
            <a:ext cx="1832610" cy="1583690"/>
            <a:chOff x="1769" y="2933"/>
            <a:chExt cx="2886" cy="2494"/>
          </a:xfrm>
        </p:grpSpPr>
        <p:sp>
          <p:nvSpPr>
            <p:cNvPr id="4" name="流程图: 离页连接符 3"/>
            <p:cNvSpPr/>
            <p:nvPr/>
          </p:nvSpPr>
          <p:spPr>
            <a:xfrm flipV="1">
              <a:off x="1769" y="2933"/>
              <a:ext cx="2887" cy="2495"/>
            </a:xfrm>
            <a:prstGeom prst="flowChartOffpageConnector">
              <a:avLst/>
            </a:prstGeom>
            <a:solidFill>
              <a:srgbClr val="0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453079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20" y="3480"/>
              <a:ext cx="1440" cy="1440"/>
            </a:xfrm>
            <a:prstGeom prst="rect">
              <a:avLst/>
            </a:prstGeom>
          </p:spPr>
        </p:pic>
      </p:grpSp>
      <p:cxnSp>
        <p:nvCxnSpPr>
          <p:cNvPr id="7" name="直接连接符 6"/>
          <p:cNvCxnSpPr/>
          <p:nvPr/>
        </p:nvCxnSpPr>
        <p:spPr>
          <a:xfrm>
            <a:off x="2694305" y="3443605"/>
            <a:ext cx="5486400" cy="0"/>
          </a:xfrm>
          <a:prstGeom prst="line">
            <a:avLst/>
          </a:prstGeom>
          <a:ln w="19050">
            <a:solidFill>
              <a:srgbClr val="017E7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通知发货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a:off x="729615" y="975360"/>
            <a:ext cx="7780655" cy="3651885"/>
            <a:chOff x="1487" y="3329"/>
            <a:chExt cx="11273" cy="4971"/>
          </a:xfrm>
        </p:grpSpPr>
        <p:sp>
          <p:nvSpPr>
            <p:cNvPr id="4" name="矩形 3"/>
            <p:cNvSpPr/>
            <p:nvPr/>
          </p:nvSpPr>
          <p:spPr>
            <a:xfrm>
              <a:off x="1487" y="3329"/>
              <a:ext cx="11273" cy="4971"/>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44" y="3403"/>
              <a:ext cx="10958" cy="4813"/>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order. The product has been arranged with care.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The tracking number is *************. You may trace it on the following website after 2 days: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http//www.17track.net/indexen.html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Kindly be noticed that international shipping would take longer time (721 business days for China post, 3-7 for EMS). We sincerely hope it can arrive fast. And you can be satisfied with our products and services.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would appreciate very much if you may leave us five-star appraisal and contact us first for any question, which is very important for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treasure your business very much and look forward to serving you again in the near future.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5.4</a:t>
                </a:r>
                <a:endParaRPr lang="en-US" altLang="zh-CN" sz="2000">
                  <a:cs typeface="黑体" panose="02010609060101010101" charset="-122"/>
                </a:endParaRPr>
              </a:p>
            </p:txBody>
          </p:sp>
        </p:grpSp>
      </p:grpSp>
      <p:grpSp>
        <p:nvGrpSpPr>
          <p:cNvPr id="30" name="组合 29"/>
          <p:cNvGrpSpPr/>
          <p:nvPr/>
        </p:nvGrpSpPr>
        <p:grpSpPr>
          <a:xfrm>
            <a:off x="1196975" y="1404620"/>
            <a:ext cx="3514725" cy="3275330"/>
            <a:chOff x="2789" y="2438"/>
            <a:chExt cx="5535"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收到订单催促付款的沟通</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789" y="3948"/>
              <a:ext cx="5110"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买方付款后的其他情况处理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535"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货物途中可能遇到的情况处理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货运相关进展情况处理</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718685"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5.7</a:t>
                </a:r>
                <a:endParaRPr lang="en-US" altLang="zh-CN" sz="2000">
                  <a:cs typeface="黑体" panose="02010609060101010101" charset="-122"/>
                </a:endParaRPr>
              </a:p>
            </p:txBody>
          </p:sp>
        </p:grpSp>
      </p:grpSp>
      <p:grpSp>
        <p:nvGrpSpPr>
          <p:cNvPr id="44" name="组合 43"/>
          <p:cNvGrpSpPr/>
          <p:nvPr/>
        </p:nvGrpSpPr>
        <p:grpSpPr>
          <a:xfrm>
            <a:off x="5331460" y="1414145"/>
            <a:ext cx="3542030" cy="2316480"/>
            <a:chOff x="2744" y="2438"/>
            <a:chExt cx="5578" cy="3648"/>
          </a:xfrm>
        </p:grpSpPr>
        <p:sp>
          <p:nvSpPr>
            <p:cNvPr id="45" name="文本框 44"/>
            <p:cNvSpPr txBox="1"/>
            <p:nvPr/>
          </p:nvSpPr>
          <p:spPr>
            <a:xfrm>
              <a:off x="2744" y="2438"/>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关联产品推介</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532"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发货前的特殊订单处理</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特定情况下包裹延误的处理</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2479675" y="2668270"/>
            <a:ext cx="6566535" cy="714375"/>
          </a:xfrm>
          <a:prstGeom prst="rect">
            <a:avLst/>
          </a:prstGeom>
          <a:noFill/>
        </p:spPr>
        <p:txBody>
          <a:bodyPr wrap="square" rtlCol="0">
            <a:spAutoFit/>
          </a:bodyPr>
          <a:lstStyle/>
          <a:p>
            <a:pPr algn="dist"/>
            <a:r>
              <a:rPr lang="zh-CN" altLang="en-US" sz="4050" b="1" dirty="0" smtClean="0">
                <a:solidFill>
                  <a:schemeClr val="bg1"/>
                </a:solidFill>
                <a:latin typeface="黑体" panose="02010609060101010101" charset="-122"/>
                <a:ea typeface="黑体" panose="02010609060101010101" charset="-122"/>
              </a:rPr>
              <a:t>买方付款后的其他情况处理</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5.2</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745230" y="379095"/>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10" name="组合 9"/>
          <p:cNvGrpSpPr/>
          <p:nvPr/>
        </p:nvGrpSpPr>
        <p:grpSpPr>
          <a:xfrm>
            <a:off x="4927600" y="1584325"/>
            <a:ext cx="4020820" cy="2550160"/>
            <a:chOff x="7760" y="2156"/>
            <a:chExt cx="6332" cy="4016"/>
          </a:xfrm>
        </p:grpSpPr>
        <p:sp>
          <p:nvSpPr>
            <p:cNvPr id="16" name="矩形 15"/>
            <p:cNvSpPr/>
            <p:nvPr/>
          </p:nvSpPr>
          <p:spPr>
            <a:xfrm>
              <a:off x="7760" y="2156"/>
              <a:ext cx="5791"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买方已付款，但库存无货</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7760" y="3287"/>
              <a:ext cx="3888" cy="628"/>
            </a:xfrm>
            <a:prstGeom prst="rect">
              <a:avLst/>
            </a:prstGeom>
          </p:spPr>
          <p:txBody>
            <a:bodyPr wrap="non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资金未通过风控审核</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4" name="矩形 23"/>
            <p:cNvSpPr/>
            <p:nvPr/>
          </p:nvSpPr>
          <p:spPr>
            <a:xfrm>
              <a:off x="7775" y="4422"/>
              <a:ext cx="6317"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针对客户下单后半天未付款的情况</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6" name="矩形 25"/>
            <p:cNvSpPr/>
            <p:nvPr/>
          </p:nvSpPr>
          <p:spPr>
            <a:xfrm>
              <a:off x="7760" y="5544"/>
              <a:ext cx="5906"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通知发货</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11" name="组合 10"/>
          <p:cNvGrpSpPr/>
          <p:nvPr/>
        </p:nvGrpSpPr>
        <p:grpSpPr>
          <a:xfrm>
            <a:off x="4426585" y="1567180"/>
            <a:ext cx="462280" cy="2594610"/>
            <a:chOff x="6971" y="2129"/>
            <a:chExt cx="728" cy="4086"/>
          </a:xfrm>
        </p:grpSpPr>
        <p:grpSp>
          <p:nvGrpSpPr>
            <p:cNvPr id="2" name="组合 1"/>
            <p:cNvGrpSpPr/>
            <p:nvPr/>
          </p:nvGrpSpPr>
          <p:grpSpPr>
            <a:xfrm>
              <a:off x="6971" y="2129"/>
              <a:ext cx="728" cy="706"/>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a:off x="6971" y="3250"/>
              <a:ext cx="708" cy="72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4" name="组合 3"/>
            <p:cNvGrpSpPr/>
            <p:nvPr/>
          </p:nvGrpSpPr>
          <p:grpSpPr>
            <a:xfrm>
              <a:off x="6971" y="4371"/>
              <a:ext cx="708" cy="72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5" name="组合 4"/>
            <p:cNvGrpSpPr/>
            <p:nvPr/>
          </p:nvGrpSpPr>
          <p:grpSpPr>
            <a:xfrm>
              <a:off x="6971" y="5492"/>
              <a:ext cx="708" cy="723"/>
              <a:chOff x="7423" y="6560"/>
              <a:chExt cx="708" cy="723"/>
            </a:xfrm>
          </p:grpSpPr>
          <p:sp>
            <p:nvSpPr>
              <p:cNvPr id="29" name="矩形 28"/>
              <p:cNvSpPr/>
              <p:nvPr/>
            </p:nvSpPr>
            <p:spPr>
              <a:xfrm>
                <a:off x="7423" y="6560"/>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1" name="矩形 30"/>
              <p:cNvSpPr/>
              <p:nvPr/>
            </p:nvSpPr>
            <p:spPr>
              <a:xfrm>
                <a:off x="7427" y="6589"/>
                <a:ext cx="704" cy="694"/>
              </a:xfrm>
              <a:prstGeom prst="rect">
                <a:avLst/>
              </a:prstGeom>
              <a:ln>
                <a:no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04</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417830" y="1748155"/>
            <a:ext cx="8208010" cy="2087880"/>
            <a:chOff x="658" y="2753"/>
            <a:chExt cx="12926" cy="3288"/>
          </a:xfrm>
        </p:grpSpPr>
        <p:sp>
          <p:nvSpPr>
            <p:cNvPr id="13" name="Subtitle 2"/>
            <p:cNvSpPr txBox="1"/>
            <p:nvPr/>
          </p:nvSpPr>
          <p:spPr>
            <a:xfrm>
              <a:off x="6688" y="3107"/>
              <a:ext cx="6874" cy="2647"/>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买方下单后的24小时内，平台风控部门会对买家的资金做审核，如果发现资金来源有问题，平台会关闭交易。若未通过风控部门的审核，需要及时与买家沟通。若过了风控部门的审核就会出现让卖家填发货通知单，就是物流信息。</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2" name="矩形 1"/>
            <p:cNvSpPr/>
            <p:nvPr/>
          </p:nvSpPr>
          <p:spPr>
            <a:xfrm>
              <a:off x="658" y="2753"/>
              <a:ext cx="12927" cy="3289"/>
            </a:xfrm>
            <a:prstGeom prst="rect">
              <a:avLst/>
            </a:prstGeom>
            <a:noFill/>
            <a:ln w="63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7" name="组合 6"/>
          <p:cNvGrpSpPr/>
          <p:nvPr/>
        </p:nvGrpSpPr>
        <p:grpSpPr>
          <a:xfrm>
            <a:off x="586105" y="1456690"/>
            <a:ext cx="3582670" cy="2641600"/>
            <a:chOff x="923" y="2294"/>
            <a:chExt cx="5642" cy="4160"/>
          </a:xfrm>
        </p:grpSpPr>
        <p:sp>
          <p:nvSpPr>
            <p:cNvPr id="6" name="矩形 5"/>
            <p:cNvSpPr/>
            <p:nvPr/>
          </p:nvSpPr>
          <p:spPr>
            <a:xfrm>
              <a:off x="923" y="2294"/>
              <a:ext cx="5642" cy="4161"/>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amp;pky8224678979&amp;"/>
            <p:cNvPicPr>
              <a:picLocks noChangeAspect="1"/>
            </p:cNvPicPr>
            <p:nvPr/>
          </p:nvPicPr>
          <p:blipFill>
            <a:blip r:embed="rId1"/>
            <a:stretch>
              <a:fillRect/>
            </a:stretch>
          </p:blipFill>
          <p:spPr>
            <a:xfrm>
              <a:off x="1067" y="2484"/>
              <a:ext cx="5355" cy="3813"/>
            </a:xfrm>
            <a:prstGeom prst="rect">
              <a:avLst/>
            </a:prstGeom>
          </p:spPr>
        </p:pic>
      </p:grpSp>
      <p:sp>
        <p:nvSpPr>
          <p:cNvPr id="37" name="矩形 36"/>
          <p:cNvSpPr/>
          <p:nvPr/>
        </p:nvSpPr>
        <p:spPr>
          <a:xfrm>
            <a:off x="689469" y="233665"/>
            <a:ext cx="44500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买方付款后的其他情况处理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17477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1449692" y="3345802"/>
            <a:ext cx="5770880" cy="706755"/>
          </a:xfrm>
          <a:prstGeom prst="rect">
            <a:avLst/>
          </a:prstGeom>
        </p:spPr>
        <p:txBody>
          <a:bodyPr wrap="non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买方已付款，但库存无货</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89469" y="233665"/>
            <a:ext cx="4094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买方已付款，但库存无货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10" name="组合 9"/>
          <p:cNvGrpSpPr/>
          <p:nvPr/>
        </p:nvGrpSpPr>
        <p:grpSpPr>
          <a:xfrm>
            <a:off x="621030" y="1550035"/>
            <a:ext cx="7157720" cy="2495550"/>
            <a:chOff x="693" y="2456"/>
            <a:chExt cx="11272" cy="3930"/>
          </a:xfrm>
        </p:grpSpPr>
        <p:grpSp>
          <p:nvGrpSpPr>
            <p:cNvPr id="9" name="组合 8"/>
            <p:cNvGrpSpPr/>
            <p:nvPr/>
          </p:nvGrpSpPr>
          <p:grpSpPr>
            <a:xfrm>
              <a:off x="693" y="2463"/>
              <a:ext cx="4580" cy="3904"/>
              <a:chOff x="693" y="2463"/>
              <a:chExt cx="4580" cy="3904"/>
            </a:xfrm>
          </p:grpSpPr>
          <p:sp>
            <p:nvSpPr>
              <p:cNvPr id="7" name="矩形 6"/>
              <p:cNvSpPr/>
              <p:nvPr/>
            </p:nvSpPr>
            <p:spPr>
              <a:xfrm>
                <a:off x="1077" y="2463"/>
                <a:ext cx="4196" cy="3904"/>
              </a:xfrm>
              <a:prstGeom prst="rect">
                <a:avLst/>
              </a:prstGeom>
              <a:solidFill>
                <a:srgbClr val="0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Rectangle: Rounded Corners 59"/>
              <p:cNvSpPr/>
              <p:nvPr/>
            </p:nvSpPr>
            <p:spPr>
              <a:xfrm>
                <a:off x="693" y="4278"/>
                <a:ext cx="752" cy="113"/>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13" name="Subtitle 2"/>
              <p:cNvSpPr txBox="1"/>
              <p:nvPr/>
            </p:nvSpPr>
            <p:spPr>
              <a:xfrm>
                <a:off x="1551" y="2857"/>
                <a:ext cx="3418" cy="315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bg1"/>
                    </a:solidFill>
                    <a:latin typeface="黑体" panose="02010609060101010101" charset="-122"/>
                    <a:ea typeface="黑体" panose="02010609060101010101" charset="-122"/>
                    <a:cs typeface="黑体" panose="02010609060101010101" charset="-122"/>
                  </a:rPr>
                  <a:t>可直接向客户推荐类似的产品，并提供相应的链接。如果客户经过考虑后决定取消购买，可以告诉客户取消流程。</a:t>
                </a:r>
                <a:endParaRPr lang="zh-CN" altLang="en-US" sz="1600">
                  <a:solidFill>
                    <a:schemeClr val="bg1"/>
                  </a:solidFill>
                  <a:latin typeface="黑体" panose="02010609060101010101" charset="-122"/>
                  <a:ea typeface="黑体" panose="02010609060101010101" charset="-122"/>
                  <a:cs typeface="黑体" panose="02010609060101010101" charset="-122"/>
                </a:endParaRPr>
              </a:p>
            </p:txBody>
          </p:sp>
        </p:grpSp>
        <p:grpSp>
          <p:nvGrpSpPr>
            <p:cNvPr id="6" name="组合 5"/>
            <p:cNvGrpSpPr/>
            <p:nvPr/>
          </p:nvGrpSpPr>
          <p:grpSpPr>
            <a:xfrm>
              <a:off x="5417" y="2456"/>
              <a:ext cx="6548" cy="3930"/>
              <a:chOff x="5832" y="2665"/>
              <a:chExt cx="7612" cy="4870"/>
            </a:xfrm>
          </p:grpSpPr>
          <p:pic>
            <p:nvPicPr>
              <p:cNvPr id="2" name="图片 1" descr="&amp;pky8019994585&amp;"/>
              <p:cNvPicPr>
                <a:picLocks noChangeAspect="1"/>
              </p:cNvPicPr>
              <p:nvPr/>
            </p:nvPicPr>
            <p:blipFill>
              <a:blip r:embed="rId1"/>
              <a:srcRect t="1306" r="51571"/>
              <a:stretch>
                <a:fillRect/>
              </a:stretch>
            </p:blipFill>
            <p:spPr>
              <a:xfrm>
                <a:off x="5832" y="2680"/>
                <a:ext cx="3560" cy="4836"/>
              </a:xfrm>
              <a:prstGeom prst="rect">
                <a:avLst/>
              </a:prstGeom>
            </p:spPr>
          </p:pic>
          <p:pic>
            <p:nvPicPr>
              <p:cNvPr id="5" name="图片 4"/>
              <p:cNvPicPr>
                <a:picLocks noChangeAspect="1"/>
              </p:cNvPicPr>
              <p:nvPr/>
            </p:nvPicPr>
            <p:blipFill>
              <a:blip r:embed="rId2">
                <a:lum contrast="6000"/>
              </a:blip>
              <a:stretch>
                <a:fillRect/>
              </a:stretch>
            </p:blipFill>
            <p:spPr>
              <a:xfrm>
                <a:off x="9608" y="2665"/>
                <a:ext cx="3836" cy="4870"/>
              </a:xfrm>
              <a:prstGeom prst="rect">
                <a:avLst/>
              </a:prstGeom>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097280" y="1028065"/>
            <a:ext cx="6638290" cy="3368675"/>
            <a:chOff x="1487" y="3329"/>
            <a:chExt cx="11273" cy="4598"/>
          </a:xfrm>
        </p:grpSpPr>
        <p:sp>
          <p:nvSpPr>
            <p:cNvPr id="8" name="矩形 7"/>
            <p:cNvSpPr/>
            <p:nvPr/>
          </p:nvSpPr>
          <p:spPr>
            <a:xfrm>
              <a:off x="1487" y="3329"/>
              <a:ext cx="11273" cy="4598"/>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658" y="3406"/>
              <a:ext cx="10958" cy="4399"/>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order. However, the product you selected has been out of stock. Would you consider whether the following similar ones also for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http//www.aliexpress.com/store/product/******1.html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http//www.aliexpress.com/store/product/******2.html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don’t need any other item, please apply for cancel the order. And please choose the reason of "buyer Ordered wrong Product". In such case, your payment will be returned in 7 business days.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Sorry for the trouble and thanks so much for your understanding.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7" name="矩形 36"/>
          <p:cNvSpPr/>
          <p:nvPr/>
        </p:nvSpPr>
        <p:spPr>
          <a:xfrm>
            <a:off x="689469" y="233665"/>
            <a:ext cx="4094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买方已付款，但库存无货</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465692" y="3345802"/>
            <a:ext cx="4754880" cy="706755"/>
          </a:xfrm>
          <a:prstGeom prst="rect">
            <a:avLst/>
          </a:prstGeom>
        </p:spPr>
        <p:txBody>
          <a:bodyPr wrap="non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资金未通过风控审核</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3497</Words>
  <Application>WPS 演示</Application>
  <PresentationFormat>自定义</PresentationFormat>
  <Paragraphs>148</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19</vt:i4>
      </vt:variant>
    </vt:vector>
  </HeadingPairs>
  <TitlesOfParts>
    <vt:vector size="32"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70</cp:revision>
  <dcterms:created xsi:type="dcterms:W3CDTF">2019-08-18T12:20:00Z</dcterms:created>
  <dcterms:modified xsi:type="dcterms:W3CDTF">2019-12-18T09:14:34Z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