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 id="2147483658" r:id="rId4"/>
  </p:sldMasterIdLst>
  <p:notesMasterIdLst>
    <p:notesMasterId r:id="rId6"/>
  </p:notesMasterIdLst>
  <p:handoutMasterIdLst>
    <p:handoutMasterId r:id="rId22"/>
  </p:handoutMasterIdLst>
  <p:sldIdLst>
    <p:sldId id="258" r:id="rId5"/>
    <p:sldId id="276" r:id="rId7"/>
    <p:sldId id="293" r:id="rId8"/>
    <p:sldId id="257" r:id="rId9"/>
    <p:sldId id="262" r:id="rId10"/>
    <p:sldId id="310" r:id="rId11"/>
    <p:sldId id="319" r:id="rId12"/>
    <p:sldId id="311" r:id="rId13"/>
    <p:sldId id="312" r:id="rId14"/>
    <p:sldId id="313" r:id="rId15"/>
    <p:sldId id="317" r:id="rId16"/>
    <p:sldId id="314" r:id="rId17"/>
    <p:sldId id="318" r:id="rId18"/>
    <p:sldId id="315" r:id="rId19"/>
    <p:sldId id="316" r:id="rId20"/>
    <p:sldId id="273" r:id="rId21"/>
  </p:sldIdLst>
  <p:sldSz cx="9144000" cy="5144135"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D4D1"/>
    <a:srgbClr val="04C0BF"/>
    <a:srgbClr val="01BDAD"/>
    <a:srgbClr val="01A89E"/>
    <a:srgbClr val="008075"/>
    <a:srgbClr val="004640"/>
    <a:srgbClr val="00544F"/>
    <a:srgbClr val="03A8A6"/>
    <a:srgbClr val="FFFFFF"/>
    <a:srgbClr val="017E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642" y="-930"/>
      </p:cViewPr>
      <p:guideLst>
        <p:guide orient="horz" pos="1555"/>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黑体" panose="02010609060101010101" charset="-122"/>
                <a:ea typeface="黑体" panose="02010609060101010101" charset="-122"/>
                <a:cs typeface="黑体" panose="02010609060101010101"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黑体" panose="02010609060101010101" charset="-122"/>
                <a:ea typeface="黑体" panose="02010609060101010101" charset="-122"/>
                <a:cs typeface="黑体" panose="02010609060101010101" charset="-122"/>
              </a:defRPr>
            </a:lvl1pPr>
          </a:lstStyle>
          <a:p>
            <a:fld id="{2A00C20A-6EC9-472C-9F4C-C15DE034050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534" y="685800"/>
            <a:ext cx="6094934"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黑体" panose="02010609060101010101" charset="-122"/>
                <a:ea typeface="黑体" panose="02010609060101010101" charset="-122"/>
                <a:cs typeface="黑体" panose="0201060906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黑体" panose="02010609060101010101" charset="-122"/>
                <a:ea typeface="黑体" panose="02010609060101010101" charset="-122"/>
                <a:cs typeface="黑体" panose="02010609060101010101" charset="-122"/>
              </a:defRPr>
            </a:lvl1pPr>
          </a:lstStyle>
          <a:p>
            <a:fld id="{4F6A9EF6-7160-4A3C-9ECB-1F8501A7DD4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1pPr>
    <a:lvl2pPr marL="4572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2pPr>
    <a:lvl3pPr marL="9144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3pPr>
    <a:lvl4pPr marL="13716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4pPr>
    <a:lvl5pPr marL="18288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6" Type="http://schemas.openxmlformats.org/officeDocument/2006/relationships/image" Target="../media/image1.png"/><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18" y="1598099"/>
            <a:ext cx="7772603" cy="1102712"/>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36" y="2915160"/>
            <a:ext cx="6400967" cy="131468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8035" indent="0" algn="ctr">
              <a:buNone/>
              <a:defRPr>
                <a:solidFill>
                  <a:schemeClr val="tx1">
                    <a:tint val="75000"/>
                  </a:schemeClr>
                </a:solidFill>
              </a:defRPr>
            </a:lvl7pPr>
            <a:lvl8pPr marL="2400935" indent="0" algn="ctr">
              <a:buNone/>
              <a:defRPr>
                <a:solidFill>
                  <a:schemeClr val="tx1">
                    <a:tint val="75000"/>
                  </a:schemeClr>
                </a:solidFill>
              </a:defRPr>
            </a:lvl8pPr>
            <a:lvl9pPr marL="274383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2856900"/>
            <a:ext cx="8139178" cy="468692"/>
          </a:xfrm>
        </p:spPr>
        <p:txBody>
          <a:bodyPr lIns="101600" tIns="38100" rIns="63500" bIns="38100" anchor="t" anchorCtr="0">
            <a:noAutofit/>
          </a:bodyPr>
          <a:lstStyle>
            <a:lvl1pPr>
              <a:defRPr sz="27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502444" y="3384174"/>
            <a:ext cx="8139178" cy="808589"/>
          </a:xfrm>
        </p:spPr>
        <p:txBody>
          <a:bodyPr lIns="101600" tIns="38100" rIns="76200" bIns="38100">
            <a:noAutofit/>
          </a:bodyPr>
          <a:lstStyle>
            <a:lvl1pPr marL="0" indent="0" eaLnBrk="1" fontAlgn="auto" latinLnBrk="0" hangingPunct="1">
              <a:buNone/>
              <a:defRPr kumimoji="0" lang="zh-CN" altLang="en-US" sz="1200" b="0" i="0" u="none" strike="noStrike" kern="1200" cap="none" spc="150" normalizeH="0" baseline="0" noProof="1">
                <a:solidFill>
                  <a:schemeClr val="tx1"/>
                </a:solidFill>
                <a:uFillTx/>
                <a:latin typeface="+mn-lt"/>
                <a:ea typeface="+mn-ea"/>
                <a:cs typeface="黑体" panose="02010609060101010101" charset="-122"/>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黑体" panose="02010609060101010101" charset="-122"/>
                <a:ea typeface="黑体" panose="02010609060101010101" charset="-122"/>
                <a:cs typeface="黑体" panose="02010609060101010101" charset="-122"/>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pic>
        <p:nvPicPr>
          <p:cNvPr id="6" name="Picture 2" descr="C:\Users\Administrator\Desktop\蓝色简约商务广告名片设计.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163" t="53388" r="-163" b="28231"/>
          <a:stretch>
            <a:fillRect/>
          </a:stretch>
        </p:blipFill>
        <p:spPr bwMode="auto">
          <a:xfrm>
            <a:off x="8890" y="2266294"/>
            <a:ext cx="9144239" cy="28985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18" y="1598099"/>
            <a:ext cx="7772603" cy="1102712"/>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36" y="2915160"/>
            <a:ext cx="6400967" cy="131468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8035" indent="0" algn="ctr">
              <a:buNone/>
              <a:defRPr>
                <a:solidFill>
                  <a:schemeClr val="tx1">
                    <a:tint val="75000"/>
                  </a:schemeClr>
                </a:solidFill>
              </a:defRPr>
            </a:lvl7pPr>
            <a:lvl8pPr marL="2400935" indent="0" algn="ctr">
              <a:buNone/>
              <a:defRPr>
                <a:solidFill>
                  <a:schemeClr val="tx1">
                    <a:tint val="75000"/>
                  </a:schemeClr>
                </a:solidFill>
              </a:defRPr>
            </a:lvl8pPr>
            <a:lvl9pPr marL="274383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pic>
        <p:nvPicPr>
          <p:cNvPr id="1026" name="Picture 2" descr="C:\Users\Administrator\Desktop\蓝色简约商务广告名片设计.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0019"/>
          <a:stretch>
            <a:fillRect/>
          </a:stretch>
        </p:blipFill>
        <p:spPr bwMode="auto">
          <a:xfrm>
            <a:off x="635" y="48"/>
            <a:ext cx="9144239" cy="31508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2" y="204823"/>
            <a:ext cx="3008392" cy="871690"/>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143" y="204824"/>
            <a:ext cx="5111883"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12" y="1076514"/>
            <a:ext cx="3008392"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335" y="3601080"/>
            <a:ext cx="5486543" cy="425128"/>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335" y="459662"/>
            <a:ext cx="5486543" cy="30866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endParaRPr lang="zh-CN" altLang="en-US"/>
          </a:p>
        </p:txBody>
      </p:sp>
      <p:sp>
        <p:nvSpPr>
          <p:cNvPr id="4" name="文本占位符 3"/>
          <p:cNvSpPr>
            <a:spLocks noGrp="1"/>
          </p:cNvSpPr>
          <p:nvPr>
            <p:ph type="body" sz="half" idx="2"/>
          </p:nvPr>
        </p:nvSpPr>
        <p:spPr>
          <a:xfrm>
            <a:off x="1792335" y="4026208"/>
            <a:ext cx="5486543"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3"/>
            </p:custDataLst>
          </p:nvPr>
        </p:nvSpPr>
        <p:spPr/>
        <p:txBody>
          <a:bodyPr/>
          <a:lstStyle/>
          <a:p>
            <a:endParaRPr lang="zh-CN" altLang="en-US" dirty="0"/>
          </a:p>
        </p:txBody>
      </p:sp>
      <p:sp>
        <p:nvSpPr>
          <p:cNvPr id="18" name="灯片编号占位符 17"/>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image" Target="../media/image1.png"/><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1" Type="http://schemas.openxmlformats.org/officeDocument/2006/relationships/theme" Target="../theme/theme3.xml"/><Relationship Id="rId10" Type="http://schemas.openxmlformats.org/officeDocument/2006/relationships/tags" Target="../tags/tag21.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12" y="206015"/>
            <a:ext cx="8229815" cy="8574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12" y="1200361"/>
            <a:ext cx="8229815" cy="3395066"/>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12" y="4768097"/>
            <a:ext cx="2133656" cy="273892"/>
          </a:xfrm>
          <a:prstGeom prst="rect">
            <a:avLst/>
          </a:prstGeom>
        </p:spPr>
        <p:txBody>
          <a:bodyPr vert="horz" lIns="91440" tIns="45720" rIns="91440" bIns="45720" rtlCol="0" anchor="ctr"/>
          <a:lstStyle>
            <a:lvl1pPr algn="l">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82" y="4768097"/>
            <a:ext cx="2895675" cy="273892"/>
          </a:xfrm>
          <a:prstGeom prst="rect">
            <a:avLst/>
          </a:prstGeom>
        </p:spPr>
        <p:txBody>
          <a:bodyPr vert="horz" lIns="91440" tIns="45720" rIns="91440" bIns="45720" rtlCol="0" anchor="ctr"/>
          <a:lstStyle>
            <a:lvl1pPr algn="ct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endParaRPr lang="zh-CN" altLang="en-US"/>
          </a:p>
        </p:txBody>
      </p:sp>
      <p:sp>
        <p:nvSpPr>
          <p:cNvPr id="6" name="灯片编号占位符 5"/>
          <p:cNvSpPr>
            <a:spLocks noGrp="1"/>
          </p:cNvSpPr>
          <p:nvPr>
            <p:ph type="sldNum" sz="quarter" idx="4"/>
          </p:nvPr>
        </p:nvSpPr>
        <p:spPr>
          <a:xfrm>
            <a:off x="6553371" y="4768097"/>
            <a:ext cx="2133656" cy="273892"/>
          </a:xfrm>
          <a:prstGeom prst="rect">
            <a:avLst/>
          </a:prstGeom>
        </p:spPr>
        <p:txBody>
          <a:bodyPr vert="horz" lIns="91440" tIns="45720" rIns="91440" bIns="45720" rtlCol="0" anchor="ctr"/>
          <a:lstStyle>
            <a:lvl1pPr algn="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0C913308-F349-4B6D-A68A-DD1791B4A57B}" type="slidenum">
              <a:rPr lang="zh-CN" altLang="en-US" smtClean="0"/>
            </a:fld>
            <a:endParaRPr lang="zh-CN" altLang="en-US"/>
          </a:p>
        </p:txBody>
      </p:sp>
      <p:pic>
        <p:nvPicPr>
          <p:cNvPr id="7" name="Picture 2" descr="C:\Users\Administrator\Desktop\蓝色简约商务广告名片设计.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163" t="39147" r="-163" b="28231"/>
          <a:stretch>
            <a:fillRect/>
          </a:stretch>
        </p:blipFill>
        <p:spPr bwMode="auto">
          <a:xfrm>
            <a:off x="0" y="4749555"/>
            <a:ext cx="9144239" cy="39484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p:cNvGrpSpPr/>
          <p:nvPr userDrawn="1"/>
        </p:nvGrpSpPr>
        <p:grpSpPr>
          <a:xfrm>
            <a:off x="293370" y="318135"/>
            <a:ext cx="328930" cy="328930"/>
            <a:chOff x="406574" y="404664"/>
            <a:chExt cx="432048" cy="432048"/>
          </a:xfrm>
        </p:grpSpPr>
        <p:sp>
          <p:nvSpPr>
            <p:cNvPr id="9" name="椭圆 8"/>
            <p:cNvSpPr/>
            <p:nvPr/>
          </p:nvSpPr>
          <p:spPr>
            <a:xfrm>
              <a:off x="406574" y="404664"/>
              <a:ext cx="432048" cy="432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黑体" panose="02010609060101010101" charset="-122"/>
                <a:ea typeface="黑体" panose="02010609060101010101" charset="-122"/>
                <a:cs typeface="黑体" panose="02010609060101010101" charset="-122"/>
              </a:endParaRPr>
            </a:p>
          </p:txBody>
        </p:sp>
        <p:sp>
          <p:nvSpPr>
            <p:cNvPr id="10" name="椭圆 9"/>
            <p:cNvSpPr/>
            <p:nvPr/>
          </p:nvSpPr>
          <p:spPr>
            <a:xfrm>
              <a:off x="514586" y="5126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黑体" panose="02010609060101010101" charset="-122"/>
                <a:ea typeface="黑体" panose="02010609060101010101" charset="-122"/>
                <a:cs typeface="黑体" panose="02010609060101010101" charset="-122"/>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685800" rtl="0" eaLnBrk="1" latinLnBrk="0" hangingPunct="1">
        <a:spcBef>
          <a:spcPct val="0"/>
        </a:spcBef>
        <a:buNone/>
        <a:defRPr sz="2800" kern="1200">
          <a:solidFill>
            <a:schemeClr val="tx1"/>
          </a:solidFill>
          <a:latin typeface="黑体" panose="02010609060101010101" charset="-122"/>
          <a:ea typeface="黑体" panose="02010609060101010101" charset="-122"/>
          <a:cs typeface="黑体" panose="02010609060101010101" charset="-122"/>
        </a:defRPr>
      </a:lvl1pPr>
    </p:titleStyle>
    <p:bodyStyle>
      <a:lvl1pPr marL="257175" indent="-257175" algn="l" defTabSz="685800" rtl="0" eaLnBrk="1" latinLnBrk="0" hangingPunct="1">
        <a:spcBef>
          <a:spcPct val="15000"/>
        </a:spcBef>
        <a:buFont typeface="Arial" panose="020B0604020202020204" pitchFamily="34" charset="0"/>
        <a:buChar char="•"/>
        <a:defRPr sz="2800" kern="1200">
          <a:solidFill>
            <a:schemeClr val="tx1"/>
          </a:solidFill>
          <a:latin typeface="黑体" panose="02010609060101010101" charset="-122"/>
          <a:ea typeface="黑体" panose="02010609060101010101" charset="-122"/>
          <a:cs typeface="黑体" panose="02010609060101010101" charset="-122"/>
        </a:defRPr>
      </a:lvl1pPr>
      <a:lvl2pPr marL="557530" indent="-214630" algn="l" defTabSz="685800" rtl="0" eaLnBrk="1" latinLnBrk="0" hangingPunct="1">
        <a:spcBef>
          <a:spcPct val="15000"/>
        </a:spcBef>
        <a:buFont typeface="Arial" panose="020B0604020202020204" pitchFamily="34" charset="0"/>
        <a:buChar char="–"/>
        <a:defRPr sz="2100" kern="1200">
          <a:solidFill>
            <a:schemeClr val="tx1"/>
          </a:solidFill>
          <a:latin typeface="黑体" panose="02010609060101010101" charset="-122"/>
          <a:ea typeface="黑体" panose="02010609060101010101" charset="-122"/>
          <a:cs typeface="黑体" panose="02010609060101010101" charset="-122"/>
        </a:defRPr>
      </a:lvl2pPr>
      <a:lvl3pPr marL="857250" indent="-171450" algn="l" defTabSz="685800" rtl="0" eaLnBrk="1" latinLnBrk="0" hangingPunct="1">
        <a:spcBef>
          <a:spcPct val="15000"/>
        </a:spcBef>
        <a:buFont typeface="Arial" panose="020B0604020202020204" pitchFamily="34" charset="0"/>
        <a:buChar char="•"/>
        <a:defRPr sz="1800" kern="1200">
          <a:solidFill>
            <a:schemeClr val="tx1"/>
          </a:solidFill>
          <a:latin typeface="黑体" panose="02010609060101010101" charset="-122"/>
          <a:ea typeface="黑体" panose="02010609060101010101" charset="-122"/>
          <a:cs typeface="黑体" panose="02010609060101010101" charset="-122"/>
        </a:defRPr>
      </a:lvl3pPr>
      <a:lvl4pPr marL="1200150" indent="-171450" algn="l" defTabSz="685800" rtl="0" eaLnBrk="1" latinLnBrk="0" hangingPunct="1">
        <a:spcBef>
          <a:spcPct val="15000"/>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4pPr>
      <a:lvl5pPr marL="1543050" indent="-171450" algn="l" defTabSz="685800" rtl="0" eaLnBrk="1" latinLnBrk="0" hangingPunct="1">
        <a:spcBef>
          <a:spcPct val="15000"/>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5pPr>
      <a:lvl6pPr marL="18865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6pPr>
      <a:lvl7pPr marL="22294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7pPr>
      <a:lvl8pPr marL="25723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8pPr>
      <a:lvl9pPr marL="29152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12" y="206015"/>
            <a:ext cx="8229815" cy="8574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12" y="1200361"/>
            <a:ext cx="8229815" cy="3395066"/>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12" y="4768097"/>
            <a:ext cx="2133656" cy="273892"/>
          </a:xfrm>
          <a:prstGeom prst="rect">
            <a:avLst/>
          </a:prstGeom>
        </p:spPr>
        <p:txBody>
          <a:bodyPr vert="horz" lIns="91440" tIns="45720" rIns="91440" bIns="45720" rtlCol="0" anchor="ctr"/>
          <a:lstStyle>
            <a:lvl1pPr algn="l">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3"/>
          </p:nvPr>
        </p:nvSpPr>
        <p:spPr>
          <a:xfrm>
            <a:off x="3124282" y="4768097"/>
            <a:ext cx="2895675" cy="273892"/>
          </a:xfrm>
          <a:prstGeom prst="rect">
            <a:avLst/>
          </a:prstGeom>
        </p:spPr>
        <p:txBody>
          <a:bodyPr vert="horz" lIns="91440" tIns="45720" rIns="91440" bIns="45720" rtlCol="0" anchor="ctr"/>
          <a:lstStyle>
            <a:lvl1pPr algn="ct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6553371" y="4768097"/>
            <a:ext cx="2133656" cy="273892"/>
          </a:xfrm>
          <a:prstGeom prst="rect">
            <a:avLst/>
          </a:prstGeom>
        </p:spPr>
        <p:txBody>
          <a:bodyPr vert="horz" lIns="91440" tIns="45720" rIns="91440" bIns="45720" rtlCol="0" anchor="ctr"/>
          <a:lstStyle>
            <a:lvl1pPr algn="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pic>
        <p:nvPicPr>
          <p:cNvPr id="7" name="Picture 2" descr="C:\Users\Administrator\Desktop\蓝色简约商务广告名片设计.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163" t="39147" r="-163" b="28231"/>
          <a:stretch>
            <a:fillRect/>
          </a:stretch>
        </p:blipFill>
        <p:spPr bwMode="auto">
          <a:xfrm>
            <a:off x="0" y="4749555"/>
            <a:ext cx="9144239" cy="39484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Lst>
  <p:timing>
    <p:tnLst>
      <p:par>
        <p:cTn id="1" dur="indefinite" restart="never" nodeType="tmRoot"/>
      </p:par>
    </p:tnLst>
  </p:timing>
  <p:txStyles>
    <p:titleStyle>
      <a:lvl1pPr algn="ctr" defTabSz="685800" rtl="0" eaLnBrk="1" latinLnBrk="0" hangingPunct="1">
        <a:spcBef>
          <a:spcPct val="0"/>
        </a:spcBef>
        <a:buNone/>
        <a:defRPr sz="2800" kern="1200">
          <a:solidFill>
            <a:schemeClr val="tx1"/>
          </a:solidFill>
          <a:latin typeface="黑体" panose="02010609060101010101" charset="-122"/>
          <a:ea typeface="黑体" panose="02010609060101010101" charset="-122"/>
          <a:cs typeface="黑体" panose="02010609060101010101" charset="-122"/>
        </a:defRPr>
      </a:lvl1pPr>
    </p:titleStyle>
    <p:bodyStyle>
      <a:lvl1pPr marL="257175" indent="-257175" algn="l" defTabSz="685800" rtl="0" eaLnBrk="1" latinLnBrk="0" hangingPunct="1">
        <a:spcBef>
          <a:spcPct val="15000"/>
        </a:spcBef>
        <a:buFont typeface="Arial" panose="020B0604020202020204" pitchFamily="34" charset="0"/>
        <a:buChar char="•"/>
        <a:defRPr sz="2400" kern="1200">
          <a:solidFill>
            <a:schemeClr val="tx1"/>
          </a:solidFill>
          <a:latin typeface="黑体" panose="02010609060101010101" charset="-122"/>
          <a:ea typeface="黑体" panose="02010609060101010101" charset="-122"/>
          <a:cs typeface="黑体" panose="02010609060101010101" charset="-122"/>
        </a:defRPr>
      </a:lvl1pPr>
      <a:lvl2pPr marL="557530" indent="-214630" algn="l" defTabSz="685800" rtl="0" eaLnBrk="1" latinLnBrk="0" hangingPunct="1">
        <a:spcBef>
          <a:spcPct val="15000"/>
        </a:spcBef>
        <a:buFont typeface="Arial" panose="020B0604020202020204" pitchFamily="34" charset="0"/>
        <a:buChar char="–"/>
        <a:defRPr sz="2100" kern="1200">
          <a:solidFill>
            <a:schemeClr val="tx1"/>
          </a:solidFill>
          <a:latin typeface="黑体" panose="02010609060101010101" charset="-122"/>
          <a:ea typeface="黑体" panose="02010609060101010101" charset="-122"/>
          <a:cs typeface="黑体" panose="02010609060101010101" charset="-122"/>
        </a:defRPr>
      </a:lvl2pPr>
      <a:lvl3pPr marL="857250" indent="-171450" algn="l" defTabSz="685800" rtl="0" eaLnBrk="1" latinLnBrk="0" hangingPunct="1">
        <a:spcBef>
          <a:spcPct val="15000"/>
        </a:spcBef>
        <a:buFont typeface="Arial" panose="020B0604020202020204" pitchFamily="34" charset="0"/>
        <a:buChar char="•"/>
        <a:defRPr sz="1800" kern="1200">
          <a:solidFill>
            <a:schemeClr val="tx1"/>
          </a:solidFill>
          <a:latin typeface="黑体" panose="02010609060101010101" charset="-122"/>
          <a:ea typeface="黑体" panose="02010609060101010101" charset="-122"/>
          <a:cs typeface="黑体" panose="02010609060101010101" charset="-122"/>
        </a:defRPr>
      </a:lvl3pPr>
      <a:lvl4pPr marL="1200150" indent="-171450" algn="l" defTabSz="685800" rtl="0" eaLnBrk="1" latinLnBrk="0" hangingPunct="1">
        <a:spcBef>
          <a:spcPct val="15000"/>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4pPr>
      <a:lvl5pPr marL="1543050" indent="-171450" algn="l" defTabSz="685800" rtl="0" eaLnBrk="1" latinLnBrk="0" hangingPunct="1">
        <a:spcBef>
          <a:spcPct val="15000"/>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5pPr>
      <a:lvl6pPr marL="18865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6pPr>
      <a:lvl7pPr marL="22294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7pPr>
      <a:lvl8pPr marL="25723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8pPr>
      <a:lvl9pPr marL="29152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5"/>
            </p:custDataLst>
          </p:nvPr>
        </p:nvSpPr>
        <p:spPr>
          <a:xfrm>
            <a:off x="502412" y="324040"/>
            <a:ext cx="8139178" cy="48606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6"/>
            </p:custDataLst>
          </p:nvPr>
        </p:nvSpPr>
        <p:spPr>
          <a:xfrm>
            <a:off x="502412" y="972120"/>
            <a:ext cx="8139178" cy="378046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7"/>
            </p:custDataLst>
          </p:nvPr>
        </p:nvSpPr>
        <p:spPr>
          <a:xfrm>
            <a:off x="659807" y="4762963"/>
            <a:ext cx="2025000" cy="237629"/>
          </a:xfrm>
          <a:prstGeom prst="rect">
            <a:avLst/>
          </a:prstGeom>
        </p:spPr>
        <p:txBody>
          <a:bodyPr vert="horz" lIns="91440" tIns="45720" rIns="91440" bIns="45720" rtlCol="0" anchor="ctr">
            <a:normAutofit/>
          </a:bodyPr>
          <a:lstStyle>
            <a:lvl1pPr algn="l">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8"/>
            </p:custDataLst>
          </p:nvPr>
        </p:nvSpPr>
        <p:spPr>
          <a:xfrm>
            <a:off x="3087000" y="4762963"/>
            <a:ext cx="2970000" cy="237629"/>
          </a:xfrm>
          <a:prstGeom prst="rect">
            <a:avLst/>
          </a:prstGeom>
        </p:spPr>
        <p:txBody>
          <a:bodyPr vert="horz" lIns="91440" tIns="45720" rIns="91440" bIns="45720" rtlCol="0" anchor="ctr">
            <a:normAutofit/>
          </a:bodyPr>
          <a:lstStyle>
            <a:lvl1pPr algn="ct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endParaRPr lang="zh-CN" altLang="en-US" dirty="0"/>
          </a:p>
        </p:txBody>
      </p:sp>
      <p:sp>
        <p:nvSpPr>
          <p:cNvPr id="6" name="灯片编号占位符 5"/>
          <p:cNvSpPr>
            <a:spLocks noGrp="1"/>
          </p:cNvSpPr>
          <p:nvPr>
            <p:ph type="sldNum" sz="quarter" idx="4"/>
            <p:custDataLst>
              <p:tags r:id="rId9"/>
            </p:custDataLst>
          </p:nvPr>
        </p:nvSpPr>
        <p:spPr>
          <a:xfrm>
            <a:off x="6457950" y="4762963"/>
            <a:ext cx="2025000" cy="237629"/>
          </a:xfrm>
          <a:prstGeom prst="rect">
            <a:avLst/>
          </a:prstGeom>
        </p:spPr>
        <p:txBody>
          <a:bodyPr vert="horz" lIns="91440" tIns="45720" rIns="91440" bIns="45720" rtlCol="0" anchor="ctr">
            <a:normAutofit/>
          </a:bodyPr>
          <a:lstStyle>
            <a:lvl1pPr algn="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49AE70B2-8BF9-45C0-BB95-33D1B9D3A854}" type="slidenum">
              <a:rPr lang="zh-CN" altLang="en-US" smtClean="0"/>
            </a:fld>
            <a:endParaRPr lang="zh-CN" altLang="en-US" dirty="0"/>
          </a:p>
        </p:txBody>
      </p:sp>
      <p:sp>
        <p:nvSpPr>
          <p:cNvPr id="7" name="KSO_TEMPLATE" hidden="1"/>
          <p:cNvSpPr/>
          <p:nvPr>
            <p:custDataLst>
              <p:tags r:id="rId1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黑体" panose="02010609060101010101" charset="-122"/>
              <a:ea typeface="黑体" panose="02010609060101010101" charset="-122"/>
              <a:cs typeface="黑体" panose="02010609060101010101" charset="-122"/>
            </a:endParaRP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黑体" panose="02010609060101010101" charset="-122"/>
          <a:ea typeface="黑体" panose="02010609060101010101" charset="-122"/>
          <a:cs typeface="黑体" panose="02010609060101010101" charset="-122"/>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hemeOverride" Target="../theme/themeOverride1.xml"/><Relationship Id="rId2" Type="http://schemas.openxmlformats.org/officeDocument/2006/relationships/tags" Target="../tags/tag2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8.xml"/><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9.xml"/><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10.xml"/><Relationship Id="rId1"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14.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2.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hemeOverride" Target="../theme/themeOverride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themeOverride" Target="../theme/themeOverride6.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7.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l="163" t="53388" r="-163" b="28231"/>
          <a:stretch>
            <a:fillRect/>
          </a:stretch>
        </p:blipFill>
        <p:spPr bwMode="auto">
          <a:xfrm>
            <a:off x="635" y="2266294"/>
            <a:ext cx="9144239" cy="2898599"/>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974800" y="381269"/>
            <a:ext cx="4467860" cy="2445385"/>
          </a:xfrm>
          <a:prstGeom prst="rect">
            <a:avLst/>
          </a:prstGeom>
        </p:spPr>
        <p:txBody>
          <a:bodyPr wrap="none">
            <a:spAutoFit/>
          </a:bodyPr>
          <a:lstStyle/>
          <a:p>
            <a:pPr algn="ctr" fontAlgn="auto">
              <a:lnSpc>
                <a:spcPct val="150000"/>
              </a:lnSpc>
            </a:pPr>
            <a:r>
              <a:rPr lang="zh-CN" altLang="en-US" sz="5400" b="1" dirty="0" smtClean="0">
                <a:solidFill>
                  <a:srgbClr val="04C0BF"/>
                </a:solidFill>
                <a:latin typeface="黑体" panose="02010609060101010101" charset="-122"/>
                <a:ea typeface="黑体" panose="02010609060101010101" charset="-122"/>
                <a:cs typeface="黑体" panose="02010609060101010101" charset="-122"/>
              </a:rPr>
              <a:t>第</a:t>
            </a:r>
            <a:r>
              <a:rPr lang="en-US" altLang="zh-CN" sz="5400" b="1" dirty="0" smtClean="0">
                <a:solidFill>
                  <a:srgbClr val="04C0BF"/>
                </a:solidFill>
                <a:latin typeface="黑体" panose="02010609060101010101" charset="-122"/>
                <a:ea typeface="黑体" panose="02010609060101010101" charset="-122"/>
                <a:cs typeface="黑体" panose="02010609060101010101" charset="-122"/>
              </a:rPr>
              <a:t>5</a:t>
            </a:r>
            <a:r>
              <a:rPr lang="zh-CN" altLang="en-US" sz="5400" b="1" dirty="0" smtClean="0">
                <a:solidFill>
                  <a:srgbClr val="04C0BF"/>
                </a:solidFill>
                <a:latin typeface="黑体" panose="02010609060101010101" charset="-122"/>
                <a:ea typeface="黑体" panose="02010609060101010101" charset="-122"/>
                <a:cs typeface="黑体" panose="02010609060101010101" charset="-122"/>
              </a:rPr>
              <a:t>章</a:t>
            </a:r>
            <a:endParaRPr lang="zh-CN" altLang="en-US" sz="5400" b="1" dirty="0" smtClean="0">
              <a:solidFill>
                <a:srgbClr val="04C0BF"/>
              </a:solidFill>
              <a:latin typeface="黑体" panose="02010609060101010101" charset="-122"/>
              <a:ea typeface="黑体" panose="02010609060101010101" charset="-122"/>
              <a:cs typeface="黑体" panose="02010609060101010101" charset="-122"/>
            </a:endParaRPr>
          </a:p>
          <a:p>
            <a:pPr algn="ctr" fontAlgn="auto">
              <a:lnSpc>
                <a:spcPct val="150000"/>
              </a:lnSpc>
            </a:pPr>
            <a:r>
              <a:rPr lang="zh-CN" altLang="zh-CN" sz="4800" b="1" dirty="0" smtClean="0">
                <a:solidFill>
                  <a:srgbClr val="04C0BF"/>
                </a:solidFill>
                <a:latin typeface="黑体" panose="02010609060101010101" charset="-122"/>
                <a:ea typeface="黑体" panose="02010609060101010101" charset="-122"/>
                <a:cs typeface="黑体" panose="02010609060101010101" charset="-122"/>
              </a:rPr>
              <a:t>售中沟通与服务</a:t>
            </a:r>
            <a:endParaRPr lang="zh-CN" altLang="zh-CN" sz="4800" b="1" dirty="0" smtClean="0">
              <a:solidFill>
                <a:srgbClr val="04C0BF"/>
              </a:solidFill>
              <a:latin typeface="黑体" panose="02010609060101010101" charset="-122"/>
              <a:ea typeface="黑体" panose="02010609060101010101" charset="-122"/>
              <a:cs typeface="黑体"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9"/>
          <p:cNvSpPr/>
          <p:nvPr/>
        </p:nvSpPr>
        <p:spPr>
          <a:xfrm>
            <a:off x="520555" y="2716607"/>
            <a:ext cx="477647" cy="71650"/>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a:ln>
                <a:noFill/>
              </a:ln>
              <a:solidFill>
                <a:sysClr val="window" lastClr="FFFFFF"/>
              </a:solidFill>
              <a:effectLst/>
              <a:uLnTx/>
              <a:uFillTx/>
              <a:latin typeface="黑体" panose="02010609060101010101" charset="-122"/>
              <a:ea typeface="黑体" panose="02010609060101010101" charset="-122"/>
              <a:cs typeface="黑体" panose="02010609060101010101" charset="-122"/>
            </a:endParaRPr>
          </a:p>
        </p:txBody>
      </p:sp>
      <p:sp>
        <p:nvSpPr>
          <p:cNvPr id="37" name="矩形 36"/>
          <p:cNvSpPr/>
          <p:nvPr/>
        </p:nvSpPr>
        <p:spPr>
          <a:xfrm>
            <a:off x="689469" y="233665"/>
            <a:ext cx="1605280" cy="521970"/>
          </a:xfrm>
          <a:prstGeom prst="rect">
            <a:avLst/>
          </a:prstGeom>
        </p:spPr>
        <p:txBody>
          <a:bodyPr wrap="none">
            <a:spAutoFit/>
          </a:bodyPr>
          <a:p>
            <a:pPr algn="l"/>
            <a:r>
              <a:rPr lang="zh-CN" altLang="en-US" sz="2800" dirty="0">
                <a:latin typeface="黑体" panose="02010609060101010101" charset="-122"/>
                <a:ea typeface="黑体" panose="02010609060101010101" charset="-122"/>
                <a:cs typeface="黑体" panose="02010609060101010101" charset="-122"/>
                <a:sym typeface="+mn-lt"/>
              </a:rPr>
              <a:t>催促付款</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12" name="Subtitle 2"/>
          <p:cNvSpPr txBox="1"/>
          <p:nvPr/>
        </p:nvSpPr>
        <p:spPr>
          <a:xfrm>
            <a:off x="742315" y="953135"/>
            <a:ext cx="4717415" cy="440690"/>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sz="1800">
                <a:solidFill>
                  <a:schemeClr val="tx1"/>
                </a:solidFill>
                <a:latin typeface="黑体" panose="02010609060101010101" charset="-122"/>
                <a:ea typeface="黑体" panose="02010609060101010101" charset="-122"/>
                <a:cs typeface="黑体" panose="02010609060101010101" charset="-122"/>
              </a:rPr>
              <a:t>4.针对客户下单后2天未付款的情况</a:t>
            </a:r>
            <a:endParaRPr sz="1800">
              <a:solidFill>
                <a:schemeClr val="tx1"/>
              </a:solidFill>
              <a:latin typeface="黑体" panose="02010609060101010101" charset="-122"/>
              <a:ea typeface="黑体" panose="02010609060101010101" charset="-122"/>
              <a:cs typeface="黑体" panose="02010609060101010101" charset="-122"/>
            </a:endParaRPr>
          </a:p>
        </p:txBody>
      </p:sp>
      <p:sp>
        <p:nvSpPr>
          <p:cNvPr id="13" name="Subtitle 2"/>
          <p:cNvSpPr txBox="1"/>
          <p:nvPr/>
        </p:nvSpPr>
        <p:spPr>
          <a:xfrm>
            <a:off x="948055" y="1897380"/>
            <a:ext cx="3980180" cy="1680845"/>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lang="zh-CN" altLang="en-US" sz="1600">
                <a:solidFill>
                  <a:schemeClr val="tx1"/>
                </a:solidFill>
                <a:latin typeface="黑体" panose="02010609060101010101" charset="-122"/>
                <a:ea typeface="黑体" panose="02010609060101010101" charset="-122"/>
                <a:cs typeface="黑体" panose="02010609060101010101" charset="-122"/>
              </a:rPr>
              <a:t>若客户下单后2天内还未付款，且之前发送的邮件也没有回复，则有可能是客户觉得价格高了或者找到了更便宜的卖家。此时可以告知客户产品利润很薄，但是愿意给予一定的折扣以促成交易。</a:t>
            </a:r>
            <a:endParaRPr lang="zh-CN" altLang="en-US" sz="1600">
              <a:solidFill>
                <a:schemeClr val="tx1"/>
              </a:solidFill>
              <a:latin typeface="黑体" panose="02010609060101010101" charset="-122"/>
              <a:ea typeface="黑体" panose="02010609060101010101" charset="-122"/>
              <a:cs typeface="黑体" panose="02010609060101010101" charset="-122"/>
            </a:endParaRPr>
          </a:p>
        </p:txBody>
      </p:sp>
      <p:pic>
        <p:nvPicPr>
          <p:cNvPr id="4" name="图片 3" descr="&amp;pky8922743984&amp;"/>
          <p:cNvPicPr>
            <a:picLocks noChangeAspect="1"/>
          </p:cNvPicPr>
          <p:nvPr/>
        </p:nvPicPr>
        <p:blipFill>
          <a:blip r:embed="rId1"/>
          <a:srcRect l="26782" r="17119"/>
          <a:stretch>
            <a:fillRect/>
          </a:stretch>
        </p:blipFill>
        <p:spPr>
          <a:xfrm>
            <a:off x="5318760" y="715010"/>
            <a:ext cx="3063875" cy="364045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9"/>
          <p:cNvSpPr/>
          <p:nvPr/>
        </p:nvSpPr>
        <p:spPr>
          <a:xfrm>
            <a:off x="520555" y="2716607"/>
            <a:ext cx="477647" cy="71650"/>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a:ln>
                <a:noFill/>
              </a:ln>
              <a:solidFill>
                <a:sysClr val="window" lastClr="FFFFFF"/>
              </a:solidFill>
              <a:effectLst/>
              <a:uLnTx/>
              <a:uFillTx/>
              <a:latin typeface="黑体" panose="02010609060101010101" charset="-122"/>
              <a:ea typeface="黑体" panose="02010609060101010101" charset="-122"/>
              <a:cs typeface="黑体" panose="02010609060101010101" charset="-122"/>
            </a:endParaRPr>
          </a:p>
        </p:txBody>
      </p:sp>
      <p:sp>
        <p:nvSpPr>
          <p:cNvPr id="37" name="矩形 36"/>
          <p:cNvSpPr/>
          <p:nvPr/>
        </p:nvSpPr>
        <p:spPr>
          <a:xfrm>
            <a:off x="689469" y="233665"/>
            <a:ext cx="1605280" cy="521970"/>
          </a:xfrm>
          <a:prstGeom prst="rect">
            <a:avLst/>
          </a:prstGeom>
        </p:spPr>
        <p:txBody>
          <a:bodyPr wrap="none">
            <a:spAutoFit/>
          </a:bodyPr>
          <a:p>
            <a:pPr algn="l"/>
            <a:r>
              <a:rPr lang="zh-CN" altLang="en-US" sz="2800" dirty="0">
                <a:latin typeface="黑体" panose="02010609060101010101" charset="-122"/>
                <a:ea typeface="黑体" panose="02010609060101010101" charset="-122"/>
                <a:cs typeface="黑体" panose="02010609060101010101" charset="-122"/>
                <a:sym typeface="+mn-lt"/>
              </a:rPr>
              <a:t>催促付款</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grpSp>
        <p:nvGrpSpPr>
          <p:cNvPr id="2" name="组合 1"/>
          <p:cNvGrpSpPr/>
          <p:nvPr/>
        </p:nvGrpSpPr>
        <p:grpSpPr>
          <a:xfrm>
            <a:off x="889000" y="1417320"/>
            <a:ext cx="7280910" cy="2435292"/>
            <a:chOff x="1487" y="3329"/>
            <a:chExt cx="11273" cy="3315"/>
          </a:xfrm>
        </p:grpSpPr>
        <p:sp>
          <p:nvSpPr>
            <p:cNvPr id="4" name="矩形 3"/>
            <p:cNvSpPr/>
            <p:nvPr/>
          </p:nvSpPr>
          <p:spPr>
            <a:xfrm>
              <a:off x="1487" y="3329"/>
              <a:ext cx="11273" cy="3315"/>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Subtitle 2"/>
            <p:cNvSpPr txBox="1"/>
            <p:nvPr/>
          </p:nvSpPr>
          <p:spPr>
            <a:xfrm>
              <a:off x="1686" y="3392"/>
              <a:ext cx="10958" cy="3106"/>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friend,</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We found you haven't paid for the order you placed several days ago. The payment process has already been sent to you and I think you have already known how to pay.</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Our profit margin for this product is very limited. But if you think the price is too high, we can give you a discount of 3%. Hope you are happy with it and you are welcome to contact me if there's anything else I can help with.</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
        <p:nvSpPr>
          <p:cNvPr id="6" name="Subtitle 2"/>
          <p:cNvSpPr txBox="1"/>
          <p:nvPr/>
        </p:nvSpPr>
        <p:spPr>
          <a:xfrm>
            <a:off x="1109980" y="4029710"/>
            <a:ext cx="7495540" cy="800100"/>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lang="zh-CN" altLang="en-US" sz="1800">
                <a:solidFill>
                  <a:schemeClr val="tx1"/>
                </a:solidFill>
                <a:latin typeface="黑体" panose="02010609060101010101" charset="-122"/>
                <a:ea typeface="黑体" panose="02010609060101010101" charset="-122"/>
                <a:cs typeface="黑体" panose="02010609060101010101" charset="-122"/>
                <a:sym typeface="+mn-ea"/>
              </a:rPr>
              <a:t>若客户下单后2天还没有付款，且发送的2封邮件也没有回复，则可以放弃该客户。</a:t>
            </a:r>
            <a:endParaRPr lang="zh-CN" altLang="en-US" sz="1800">
              <a:solidFill>
                <a:schemeClr val="tx1"/>
              </a:solidFill>
              <a:latin typeface="黑体" panose="02010609060101010101" charset="-122"/>
              <a:ea typeface="黑体" panose="02010609060101010101" charset="-122"/>
              <a:cs typeface="黑体" panose="02010609060101010101" charset="-122"/>
              <a:sym typeface="+mn-ea"/>
            </a:endParaRPr>
          </a:p>
        </p:txBody>
      </p:sp>
      <p:pic>
        <p:nvPicPr>
          <p:cNvPr id="7" name="图片 6" descr="4122201"/>
          <p:cNvPicPr>
            <a:picLocks noChangeAspect="1"/>
          </p:cNvPicPr>
          <p:nvPr/>
        </p:nvPicPr>
        <p:blipFill>
          <a:blip r:embed="rId1"/>
          <a:stretch>
            <a:fillRect/>
          </a:stretch>
        </p:blipFill>
        <p:spPr>
          <a:xfrm>
            <a:off x="491490" y="4055110"/>
            <a:ext cx="460375" cy="460375"/>
          </a:xfrm>
          <a:prstGeom prst="rect">
            <a:avLst/>
          </a:prstGeom>
        </p:spPr>
      </p:pic>
      <p:sp>
        <p:nvSpPr>
          <p:cNvPr id="9" name="Subtitle 2"/>
          <p:cNvSpPr txBox="1"/>
          <p:nvPr/>
        </p:nvSpPr>
        <p:spPr>
          <a:xfrm>
            <a:off x="742315" y="881380"/>
            <a:ext cx="4717415" cy="440690"/>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sz="1800">
                <a:solidFill>
                  <a:schemeClr val="tx1"/>
                </a:solidFill>
                <a:latin typeface="黑体" panose="02010609060101010101" charset="-122"/>
                <a:ea typeface="黑体" panose="02010609060101010101" charset="-122"/>
                <a:cs typeface="黑体" panose="02010609060101010101" charset="-122"/>
              </a:rPr>
              <a:t>4.针对客户下单后2天未付款的情况</a:t>
            </a:r>
            <a:endParaRPr sz="1800">
              <a:solidFill>
                <a:schemeClr val="tx1"/>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9"/>
          <p:cNvSpPr/>
          <p:nvPr/>
        </p:nvSpPr>
        <p:spPr>
          <a:xfrm>
            <a:off x="520555" y="2716607"/>
            <a:ext cx="477647" cy="71650"/>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a:ln>
                <a:noFill/>
              </a:ln>
              <a:solidFill>
                <a:sysClr val="window" lastClr="FFFFFF"/>
              </a:solidFill>
              <a:effectLst/>
              <a:uLnTx/>
              <a:uFillTx/>
              <a:latin typeface="黑体" panose="02010609060101010101" charset="-122"/>
              <a:ea typeface="黑体" panose="02010609060101010101" charset="-122"/>
              <a:cs typeface="黑体" panose="02010609060101010101" charset="-122"/>
            </a:endParaRPr>
          </a:p>
        </p:txBody>
      </p:sp>
      <p:sp>
        <p:nvSpPr>
          <p:cNvPr id="37" name="矩形 36"/>
          <p:cNvSpPr/>
          <p:nvPr/>
        </p:nvSpPr>
        <p:spPr>
          <a:xfrm>
            <a:off x="689469" y="233665"/>
            <a:ext cx="1605280" cy="521970"/>
          </a:xfrm>
          <a:prstGeom prst="rect">
            <a:avLst/>
          </a:prstGeom>
        </p:spPr>
        <p:txBody>
          <a:bodyPr wrap="none">
            <a:spAutoFit/>
          </a:bodyPr>
          <a:p>
            <a:pPr algn="l"/>
            <a:r>
              <a:rPr lang="zh-CN" altLang="en-US" sz="2800" dirty="0">
                <a:latin typeface="黑体" panose="02010609060101010101" charset="-122"/>
                <a:ea typeface="黑体" panose="02010609060101010101" charset="-122"/>
                <a:cs typeface="黑体" panose="02010609060101010101" charset="-122"/>
                <a:sym typeface="+mn-lt"/>
              </a:rPr>
              <a:t>催促付款</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12" name="Subtitle 2"/>
          <p:cNvSpPr txBox="1"/>
          <p:nvPr/>
        </p:nvSpPr>
        <p:spPr>
          <a:xfrm>
            <a:off x="900430" y="1351280"/>
            <a:ext cx="3742055" cy="440690"/>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sz="1800">
                <a:solidFill>
                  <a:schemeClr val="tx1"/>
                </a:solidFill>
                <a:latin typeface="黑体" panose="02010609060101010101" charset="-122"/>
                <a:ea typeface="黑体" panose="02010609060101010101" charset="-122"/>
                <a:cs typeface="黑体" panose="02010609060101010101" charset="-122"/>
              </a:rPr>
              <a:t>5.提醒客户库存不多，请尽快付款</a:t>
            </a:r>
            <a:endParaRPr sz="1800">
              <a:solidFill>
                <a:schemeClr val="tx1"/>
              </a:solidFill>
              <a:latin typeface="黑体" panose="02010609060101010101" charset="-122"/>
              <a:ea typeface="黑体" panose="02010609060101010101" charset="-122"/>
              <a:cs typeface="黑体" panose="02010609060101010101" charset="-122"/>
            </a:endParaRPr>
          </a:p>
        </p:txBody>
      </p:sp>
      <p:sp>
        <p:nvSpPr>
          <p:cNvPr id="13" name="Subtitle 2"/>
          <p:cNvSpPr txBox="1"/>
          <p:nvPr/>
        </p:nvSpPr>
        <p:spPr>
          <a:xfrm>
            <a:off x="1188085" y="1901825"/>
            <a:ext cx="3387725" cy="1680845"/>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lang="zh-CN" altLang="en-US" sz="1600">
                <a:solidFill>
                  <a:schemeClr val="tx1"/>
                </a:solidFill>
                <a:latin typeface="黑体" panose="02010609060101010101" charset="-122"/>
                <a:ea typeface="黑体" panose="02010609060101010101" charset="-122"/>
                <a:cs typeface="黑体" panose="02010609060101010101" charset="-122"/>
              </a:rPr>
              <a:t>如果在活动期间订单量较大，为避免断货导致客户不能购买到其想要的产品，可以提醒客户产品库存不多，请尽快付款，否则有可能会断货。</a:t>
            </a:r>
            <a:endParaRPr lang="zh-CN" altLang="en-US" sz="1600">
              <a:solidFill>
                <a:schemeClr val="tx1"/>
              </a:solidFill>
              <a:latin typeface="黑体" panose="02010609060101010101" charset="-122"/>
              <a:ea typeface="黑体" panose="02010609060101010101" charset="-122"/>
              <a:cs typeface="黑体" panose="02010609060101010101" charset="-122"/>
            </a:endParaRPr>
          </a:p>
        </p:txBody>
      </p:sp>
      <p:pic>
        <p:nvPicPr>
          <p:cNvPr id="2" name="图片 1" descr="&amp;pky8631903848&amp;"/>
          <p:cNvPicPr>
            <a:picLocks noChangeAspect="1"/>
          </p:cNvPicPr>
          <p:nvPr/>
        </p:nvPicPr>
        <p:blipFill>
          <a:blip r:embed="rId1"/>
          <a:srcRect r="40292"/>
          <a:stretch>
            <a:fillRect/>
          </a:stretch>
        </p:blipFill>
        <p:spPr>
          <a:xfrm>
            <a:off x="5402580" y="742950"/>
            <a:ext cx="2958465" cy="397256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9"/>
          <p:cNvSpPr/>
          <p:nvPr/>
        </p:nvSpPr>
        <p:spPr>
          <a:xfrm>
            <a:off x="520555" y="2716607"/>
            <a:ext cx="477647" cy="71650"/>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a:ln>
                <a:noFill/>
              </a:ln>
              <a:solidFill>
                <a:sysClr val="window" lastClr="FFFFFF"/>
              </a:solidFill>
              <a:effectLst/>
              <a:uLnTx/>
              <a:uFillTx/>
              <a:latin typeface="黑体" panose="02010609060101010101" charset="-122"/>
              <a:ea typeface="黑体" panose="02010609060101010101" charset="-122"/>
              <a:cs typeface="黑体" panose="02010609060101010101" charset="-122"/>
            </a:endParaRPr>
          </a:p>
        </p:txBody>
      </p:sp>
      <p:sp>
        <p:nvSpPr>
          <p:cNvPr id="37" name="矩形 36"/>
          <p:cNvSpPr/>
          <p:nvPr/>
        </p:nvSpPr>
        <p:spPr>
          <a:xfrm>
            <a:off x="689469" y="233665"/>
            <a:ext cx="1605280" cy="521970"/>
          </a:xfrm>
          <a:prstGeom prst="rect">
            <a:avLst/>
          </a:prstGeom>
        </p:spPr>
        <p:txBody>
          <a:bodyPr wrap="none">
            <a:spAutoFit/>
          </a:bodyPr>
          <a:p>
            <a:pPr algn="l"/>
            <a:r>
              <a:rPr lang="zh-CN" altLang="en-US" sz="2800" dirty="0">
                <a:latin typeface="黑体" panose="02010609060101010101" charset="-122"/>
                <a:ea typeface="黑体" panose="02010609060101010101" charset="-122"/>
                <a:cs typeface="黑体" panose="02010609060101010101" charset="-122"/>
                <a:sym typeface="+mn-lt"/>
              </a:rPr>
              <a:t>催促付款</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grpSp>
        <p:nvGrpSpPr>
          <p:cNvPr id="2" name="组合 1"/>
          <p:cNvGrpSpPr/>
          <p:nvPr/>
        </p:nvGrpSpPr>
        <p:grpSpPr>
          <a:xfrm>
            <a:off x="1138555" y="1380490"/>
            <a:ext cx="6780530" cy="3261014"/>
            <a:chOff x="1487" y="3329"/>
            <a:chExt cx="11273" cy="4439"/>
          </a:xfrm>
        </p:grpSpPr>
        <p:sp>
          <p:nvSpPr>
            <p:cNvPr id="4" name="矩形 3"/>
            <p:cNvSpPr/>
            <p:nvPr/>
          </p:nvSpPr>
          <p:spPr>
            <a:xfrm>
              <a:off x="1487" y="3329"/>
              <a:ext cx="11273" cy="4439"/>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Subtitle 2"/>
            <p:cNvSpPr txBox="1"/>
            <p:nvPr/>
          </p:nvSpPr>
          <p:spPr>
            <a:xfrm>
              <a:off x="1658" y="3455"/>
              <a:ext cx="10958" cy="4177"/>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friend,</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Thank you for your inquiry.</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 have chosen one of the best-selling products in our store. It is very popular for its good quality and competitive price. We have only 10 pieces of blue T-shirt left now. We would like to inform you that this product may be sold out soon.</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We noticed that you hadn't finished the payment process for the order. To ensure that the product wont be sold out, we will ship your order within 24 hours once your payment is confirmed. If you need any help or have any questions, please let us know.</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
        <p:nvSpPr>
          <p:cNvPr id="6" name="Subtitle 2"/>
          <p:cNvSpPr txBox="1"/>
          <p:nvPr/>
        </p:nvSpPr>
        <p:spPr>
          <a:xfrm>
            <a:off x="900430" y="793750"/>
            <a:ext cx="4996180" cy="440690"/>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sz="1800">
                <a:solidFill>
                  <a:schemeClr val="tx1"/>
                </a:solidFill>
                <a:latin typeface="黑体" panose="02010609060101010101" charset="-122"/>
                <a:ea typeface="黑体" panose="02010609060101010101" charset="-122"/>
                <a:cs typeface="黑体" panose="02010609060101010101" charset="-122"/>
              </a:rPr>
              <a:t>5.提醒客户库存不多，请尽快付款</a:t>
            </a:r>
            <a:endParaRPr sz="1800">
              <a:solidFill>
                <a:schemeClr val="tx1"/>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9"/>
          <p:cNvSpPr/>
          <p:nvPr/>
        </p:nvSpPr>
        <p:spPr>
          <a:xfrm>
            <a:off x="520555" y="2716607"/>
            <a:ext cx="477647" cy="71650"/>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a:ln>
                <a:noFill/>
              </a:ln>
              <a:solidFill>
                <a:sysClr val="window" lastClr="FFFFFF"/>
              </a:solidFill>
              <a:effectLst/>
              <a:uLnTx/>
              <a:uFillTx/>
              <a:latin typeface="黑体" panose="02010609060101010101" charset="-122"/>
              <a:ea typeface="黑体" panose="02010609060101010101" charset="-122"/>
              <a:cs typeface="黑体" panose="02010609060101010101" charset="-122"/>
            </a:endParaRPr>
          </a:p>
        </p:txBody>
      </p:sp>
      <p:sp>
        <p:nvSpPr>
          <p:cNvPr id="37" name="矩形 36"/>
          <p:cNvSpPr/>
          <p:nvPr/>
        </p:nvSpPr>
        <p:spPr>
          <a:xfrm>
            <a:off x="689469" y="233665"/>
            <a:ext cx="1605280" cy="521970"/>
          </a:xfrm>
          <a:prstGeom prst="rect">
            <a:avLst/>
          </a:prstGeom>
        </p:spPr>
        <p:txBody>
          <a:bodyPr wrap="none">
            <a:spAutoFit/>
          </a:bodyPr>
          <a:p>
            <a:pPr algn="l"/>
            <a:r>
              <a:rPr lang="zh-CN" altLang="en-US" sz="2800" dirty="0">
                <a:latin typeface="黑体" panose="02010609060101010101" charset="-122"/>
                <a:ea typeface="黑体" panose="02010609060101010101" charset="-122"/>
                <a:cs typeface="黑体" panose="02010609060101010101" charset="-122"/>
                <a:sym typeface="+mn-lt"/>
              </a:rPr>
              <a:t>催促付款</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grpSp>
        <p:nvGrpSpPr>
          <p:cNvPr id="3" name="组合 2"/>
          <p:cNvGrpSpPr/>
          <p:nvPr/>
        </p:nvGrpSpPr>
        <p:grpSpPr>
          <a:xfrm>
            <a:off x="1286510" y="2113915"/>
            <a:ext cx="6780530" cy="2435292"/>
            <a:chOff x="1487" y="3329"/>
            <a:chExt cx="11273" cy="3315"/>
          </a:xfrm>
        </p:grpSpPr>
        <p:sp>
          <p:nvSpPr>
            <p:cNvPr id="8" name="矩形 7"/>
            <p:cNvSpPr/>
            <p:nvPr/>
          </p:nvSpPr>
          <p:spPr>
            <a:xfrm>
              <a:off x="1487" y="3329"/>
              <a:ext cx="11273" cy="3315"/>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Subtitle 2"/>
            <p:cNvSpPr txBox="1"/>
            <p:nvPr/>
          </p:nvSpPr>
          <p:spPr>
            <a:xfrm>
              <a:off x="1658" y="3430"/>
              <a:ext cx="10958" cy="3106"/>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friend,</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Thank you for the message. Please note that there are only 3 days left to get 10% off by making payments with Escow(credit card, Visa, Master Card, money book or Western Union). Please make the payment as soon as possible. I will also send you an additional gift to show our appreciation.</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Please let me know for any further questions. Thanks.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
        <p:nvSpPr>
          <p:cNvPr id="12" name="Subtitle 2"/>
          <p:cNvSpPr txBox="1"/>
          <p:nvPr/>
        </p:nvSpPr>
        <p:spPr>
          <a:xfrm>
            <a:off x="900430" y="793750"/>
            <a:ext cx="3351530" cy="440690"/>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sz="1800">
                <a:solidFill>
                  <a:schemeClr val="tx1"/>
                </a:solidFill>
                <a:latin typeface="黑体" panose="02010609060101010101" charset="-122"/>
                <a:ea typeface="黑体" panose="02010609060101010101" charset="-122"/>
                <a:cs typeface="黑体" panose="02010609060101010101" charset="-122"/>
              </a:rPr>
              <a:t>6.提醒折扣/活动快要结束</a:t>
            </a:r>
            <a:endParaRPr sz="1800">
              <a:solidFill>
                <a:schemeClr val="tx1"/>
              </a:solidFill>
              <a:latin typeface="黑体" panose="02010609060101010101" charset="-122"/>
              <a:ea typeface="黑体" panose="02010609060101010101" charset="-122"/>
              <a:cs typeface="黑体" panose="02010609060101010101" charset="-122"/>
            </a:endParaRPr>
          </a:p>
        </p:txBody>
      </p:sp>
      <p:sp>
        <p:nvSpPr>
          <p:cNvPr id="13" name="Subtitle 2"/>
          <p:cNvSpPr txBox="1"/>
          <p:nvPr/>
        </p:nvSpPr>
        <p:spPr>
          <a:xfrm>
            <a:off x="1038860" y="1268730"/>
            <a:ext cx="7214235" cy="720725"/>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lang="zh-CN" altLang="en-US" sz="1600">
                <a:solidFill>
                  <a:schemeClr val="tx1"/>
                </a:solidFill>
                <a:latin typeface="黑体" panose="02010609060101010101" charset="-122"/>
                <a:ea typeface="黑体" panose="02010609060101010101" charset="-122"/>
                <a:cs typeface="黑体" panose="02010609060101010101" charset="-122"/>
              </a:rPr>
              <a:t>如果促销活动快要结束，买家下订单后迟迟没有付款，卖家可以提醒买家早日付款以免错过折扣/活动。</a:t>
            </a:r>
            <a:endParaRPr lang="zh-CN" altLang="en-US" sz="1600">
              <a:solidFill>
                <a:schemeClr val="tx1"/>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9"/>
          <p:cNvSpPr/>
          <p:nvPr/>
        </p:nvSpPr>
        <p:spPr>
          <a:xfrm>
            <a:off x="520555" y="2716607"/>
            <a:ext cx="477647" cy="71650"/>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a:ln>
                <a:noFill/>
              </a:ln>
              <a:solidFill>
                <a:sysClr val="window" lastClr="FFFFFF"/>
              </a:solidFill>
              <a:effectLst/>
              <a:uLnTx/>
              <a:uFillTx/>
              <a:latin typeface="黑体" panose="02010609060101010101" charset="-122"/>
              <a:ea typeface="黑体" panose="02010609060101010101" charset="-122"/>
              <a:cs typeface="黑体" panose="02010609060101010101" charset="-122"/>
            </a:endParaRPr>
          </a:p>
        </p:txBody>
      </p:sp>
      <p:sp>
        <p:nvSpPr>
          <p:cNvPr id="37" name="矩形 36"/>
          <p:cNvSpPr/>
          <p:nvPr/>
        </p:nvSpPr>
        <p:spPr>
          <a:xfrm>
            <a:off x="689469" y="233665"/>
            <a:ext cx="1605280" cy="521970"/>
          </a:xfrm>
          <a:prstGeom prst="rect">
            <a:avLst/>
          </a:prstGeom>
        </p:spPr>
        <p:txBody>
          <a:bodyPr wrap="none">
            <a:spAutoFit/>
          </a:bodyPr>
          <a:p>
            <a:pPr algn="l"/>
            <a:r>
              <a:rPr lang="zh-CN" altLang="en-US" sz="2800" dirty="0">
                <a:latin typeface="黑体" panose="02010609060101010101" charset="-122"/>
                <a:ea typeface="黑体" panose="02010609060101010101" charset="-122"/>
                <a:cs typeface="黑体" panose="02010609060101010101" charset="-122"/>
                <a:sym typeface="+mn-lt"/>
              </a:rPr>
              <a:t>催促付款</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grpSp>
        <p:nvGrpSpPr>
          <p:cNvPr id="3" name="组合 2"/>
          <p:cNvGrpSpPr/>
          <p:nvPr/>
        </p:nvGrpSpPr>
        <p:grpSpPr>
          <a:xfrm>
            <a:off x="1147445" y="2197735"/>
            <a:ext cx="6780530" cy="2435292"/>
            <a:chOff x="1487" y="3329"/>
            <a:chExt cx="11273" cy="3315"/>
          </a:xfrm>
        </p:grpSpPr>
        <p:sp>
          <p:nvSpPr>
            <p:cNvPr id="8" name="矩形 7"/>
            <p:cNvSpPr/>
            <p:nvPr/>
          </p:nvSpPr>
          <p:spPr>
            <a:xfrm>
              <a:off x="1487" y="3329"/>
              <a:ext cx="11273" cy="3315"/>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Subtitle 2"/>
            <p:cNvSpPr txBox="1"/>
            <p:nvPr/>
          </p:nvSpPr>
          <p:spPr>
            <a:xfrm>
              <a:off x="1674" y="3429"/>
              <a:ext cx="10958" cy="3106"/>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friend,</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I am sorry for the delayed response due to the weekend(or holiday). We do have this item in stock And to show our apology for the delayed response, we will offer you 10% off. Please make the payment before Friday to enjoy this discount. Thank you.</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Please let me know if you have any further questions.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
        <p:nvSpPr>
          <p:cNvPr id="12" name="Subtitle 2"/>
          <p:cNvSpPr txBox="1"/>
          <p:nvPr/>
        </p:nvSpPr>
        <p:spPr>
          <a:xfrm>
            <a:off x="900430" y="793750"/>
            <a:ext cx="4801235" cy="440690"/>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sz="1800">
                <a:solidFill>
                  <a:schemeClr val="tx1"/>
                </a:solidFill>
                <a:latin typeface="黑体" panose="02010609060101010101" charset="-122"/>
                <a:ea typeface="黑体" panose="02010609060101010101" charset="-122"/>
                <a:cs typeface="黑体" panose="02010609060101010101" charset="-122"/>
              </a:rPr>
              <a:t>7.由于回复不及时错过客户的咨询</a:t>
            </a:r>
            <a:endParaRPr sz="1800">
              <a:solidFill>
                <a:schemeClr val="tx1"/>
              </a:solidFill>
              <a:latin typeface="黑体" panose="02010609060101010101" charset="-122"/>
              <a:ea typeface="黑体" panose="02010609060101010101" charset="-122"/>
              <a:cs typeface="黑体" panose="02010609060101010101" charset="-122"/>
            </a:endParaRPr>
          </a:p>
        </p:txBody>
      </p:sp>
      <p:sp>
        <p:nvSpPr>
          <p:cNvPr id="13" name="Subtitle 2"/>
          <p:cNvSpPr txBox="1"/>
          <p:nvPr/>
        </p:nvSpPr>
        <p:spPr>
          <a:xfrm>
            <a:off x="1029970" y="1269365"/>
            <a:ext cx="7269480" cy="720725"/>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lang="zh-CN" altLang="en-US" sz="1600">
                <a:solidFill>
                  <a:schemeClr val="tx1"/>
                </a:solidFill>
                <a:latin typeface="黑体" panose="02010609060101010101" charset="-122"/>
                <a:ea typeface="黑体" panose="02010609060101010101" charset="-122"/>
                <a:cs typeface="黑体" panose="02010609060101010101" charset="-122"/>
              </a:rPr>
              <a:t>周末或者节假日有可能导致回复不够及时，可以先表示歉意，因为错过了最佳的24小时回复时间，所以卖家也可以通过主动打折的方式来贏取客户。</a:t>
            </a:r>
            <a:endParaRPr lang="zh-CN" altLang="en-US" sz="1600">
              <a:solidFill>
                <a:schemeClr val="tx1"/>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l="163" t="53388" r="-163" b="28231"/>
          <a:stretch>
            <a:fillRect/>
          </a:stretch>
        </p:blipFill>
        <p:spPr bwMode="auto">
          <a:xfrm>
            <a:off x="0" y="2266294"/>
            <a:ext cx="9144239" cy="2898599"/>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910790" y="1471564"/>
            <a:ext cx="3243580" cy="1014730"/>
          </a:xfrm>
          <a:prstGeom prst="rect">
            <a:avLst/>
          </a:prstGeom>
        </p:spPr>
        <p:txBody>
          <a:bodyPr wrap="none">
            <a:spAutoFit/>
          </a:bodyPr>
          <a:lstStyle/>
          <a:p>
            <a:r>
              <a:rPr lang="zh-CN" altLang="en-US" sz="6000" b="1" dirty="0" smtClean="0">
                <a:solidFill>
                  <a:srgbClr val="04C0BF"/>
                </a:solidFill>
                <a:latin typeface="黑体" panose="02010609060101010101" charset="-122"/>
                <a:ea typeface="黑体" panose="02010609060101010101" charset="-122"/>
                <a:cs typeface="黑体" panose="02010609060101010101" charset="-122"/>
              </a:rPr>
              <a:t>谢谢大家</a:t>
            </a:r>
            <a:endParaRPr lang="zh-CN" altLang="en-US" sz="6000" b="1" dirty="0" smtClean="0">
              <a:solidFill>
                <a:srgbClr val="04C0BF"/>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395345" y="439420"/>
            <a:ext cx="1877060" cy="645160"/>
          </a:xfrm>
          <a:prstGeom prst="rect">
            <a:avLst/>
          </a:prstGeom>
          <a:noFill/>
        </p:spPr>
        <p:txBody>
          <a:bodyPr wrap="square" rtlCol="0">
            <a:spAutoFit/>
          </a:bodyPr>
          <a:p>
            <a:r>
              <a:rPr lang="zh-CN" altLang="en-US" sz="3600">
                <a:latin typeface="黑体" panose="02010609060101010101" charset="-122"/>
                <a:ea typeface="黑体" panose="02010609060101010101" charset="-122"/>
                <a:cs typeface="黑体" panose="02010609060101010101" charset="-122"/>
              </a:rPr>
              <a:t>目  录</a:t>
            </a:r>
            <a:endParaRPr lang="zh-CN" altLang="en-US" sz="3600">
              <a:latin typeface="黑体" panose="02010609060101010101" charset="-122"/>
              <a:ea typeface="黑体" panose="02010609060101010101" charset="-122"/>
              <a:cs typeface="黑体" panose="02010609060101010101" charset="-122"/>
            </a:endParaRPr>
          </a:p>
        </p:txBody>
      </p:sp>
      <p:grpSp>
        <p:nvGrpSpPr>
          <p:cNvPr id="25" name="组合 24"/>
          <p:cNvGrpSpPr/>
          <p:nvPr/>
        </p:nvGrpSpPr>
        <p:grpSpPr>
          <a:xfrm>
            <a:off x="555625" y="1249680"/>
            <a:ext cx="619760" cy="3526790"/>
            <a:chOff x="1779" y="2194"/>
            <a:chExt cx="976" cy="5554"/>
          </a:xfrm>
        </p:grpSpPr>
        <p:grpSp>
          <p:nvGrpSpPr>
            <p:cNvPr id="15" name="组合 14"/>
            <p:cNvGrpSpPr/>
            <p:nvPr/>
          </p:nvGrpSpPr>
          <p:grpSpPr>
            <a:xfrm>
              <a:off x="1779" y="2194"/>
              <a:ext cx="976" cy="1060"/>
              <a:chOff x="1679" y="2194"/>
              <a:chExt cx="976" cy="1060"/>
            </a:xfrm>
          </p:grpSpPr>
          <p:sp>
            <p:nvSpPr>
              <p:cNvPr id="9" name="菱形 8"/>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14" name="文本框 13"/>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5.1</a:t>
                </a:r>
                <a:endParaRPr lang="en-US" altLang="zh-CN" sz="2000">
                  <a:cs typeface="黑体" panose="02010609060101010101" charset="-122"/>
                </a:endParaRPr>
              </a:p>
            </p:txBody>
          </p:sp>
        </p:grpSp>
        <p:grpSp>
          <p:nvGrpSpPr>
            <p:cNvPr id="16" name="组合 15"/>
            <p:cNvGrpSpPr/>
            <p:nvPr/>
          </p:nvGrpSpPr>
          <p:grpSpPr>
            <a:xfrm>
              <a:off x="1779" y="3692"/>
              <a:ext cx="976" cy="1060"/>
              <a:chOff x="1679" y="2194"/>
              <a:chExt cx="976" cy="1060"/>
            </a:xfrm>
          </p:grpSpPr>
          <p:sp>
            <p:nvSpPr>
              <p:cNvPr id="17" name="菱形 16"/>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18" name="文本框 17"/>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5.2</a:t>
                </a:r>
                <a:endParaRPr lang="en-US" altLang="zh-CN" sz="2000">
                  <a:cs typeface="黑体" panose="02010609060101010101" charset="-122"/>
                </a:endParaRPr>
              </a:p>
            </p:txBody>
          </p:sp>
        </p:grpSp>
        <p:grpSp>
          <p:nvGrpSpPr>
            <p:cNvPr id="19" name="组合 18"/>
            <p:cNvGrpSpPr/>
            <p:nvPr/>
          </p:nvGrpSpPr>
          <p:grpSpPr>
            <a:xfrm>
              <a:off x="1779" y="5190"/>
              <a:ext cx="976" cy="1060"/>
              <a:chOff x="1679" y="2194"/>
              <a:chExt cx="976" cy="1060"/>
            </a:xfrm>
          </p:grpSpPr>
          <p:sp>
            <p:nvSpPr>
              <p:cNvPr id="20" name="菱形 19"/>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21" name="文本框 20"/>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5.3</a:t>
                </a:r>
                <a:endParaRPr lang="en-US" altLang="zh-CN" sz="2000">
                  <a:cs typeface="黑体" panose="02010609060101010101" charset="-122"/>
                </a:endParaRPr>
              </a:p>
            </p:txBody>
          </p:sp>
        </p:grpSp>
        <p:grpSp>
          <p:nvGrpSpPr>
            <p:cNvPr id="22" name="组合 21"/>
            <p:cNvGrpSpPr/>
            <p:nvPr/>
          </p:nvGrpSpPr>
          <p:grpSpPr>
            <a:xfrm>
              <a:off x="1779" y="6688"/>
              <a:ext cx="976" cy="1060"/>
              <a:chOff x="1679" y="2194"/>
              <a:chExt cx="976" cy="1060"/>
            </a:xfrm>
          </p:grpSpPr>
          <p:sp>
            <p:nvSpPr>
              <p:cNvPr id="23" name="菱形 22"/>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24" name="文本框 23"/>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5.4</a:t>
                </a:r>
                <a:endParaRPr lang="en-US" altLang="zh-CN" sz="2000">
                  <a:cs typeface="黑体" panose="02010609060101010101" charset="-122"/>
                </a:endParaRPr>
              </a:p>
            </p:txBody>
          </p:sp>
        </p:grpSp>
      </p:grpSp>
      <p:grpSp>
        <p:nvGrpSpPr>
          <p:cNvPr id="30" name="组合 29"/>
          <p:cNvGrpSpPr/>
          <p:nvPr/>
        </p:nvGrpSpPr>
        <p:grpSpPr>
          <a:xfrm>
            <a:off x="1196975" y="1404620"/>
            <a:ext cx="3514725" cy="3275330"/>
            <a:chOff x="2789" y="2438"/>
            <a:chExt cx="5535" cy="5158"/>
          </a:xfrm>
        </p:grpSpPr>
        <p:sp>
          <p:nvSpPr>
            <p:cNvPr id="13" name="文本框 12"/>
            <p:cNvSpPr txBox="1"/>
            <p:nvPr/>
          </p:nvSpPr>
          <p:spPr>
            <a:xfrm>
              <a:off x="2789" y="2438"/>
              <a:ext cx="5009"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收到订单催促付款的沟通</a:t>
              </a:r>
              <a:endParaRPr lang="zh-CN" altLang="en-US" sz="2000">
                <a:latin typeface="黑体" panose="02010609060101010101" charset="-122"/>
                <a:ea typeface="黑体" panose="02010609060101010101" charset="-122"/>
                <a:cs typeface="黑体" panose="02010609060101010101" charset="-122"/>
              </a:endParaRPr>
            </a:p>
          </p:txBody>
        </p:sp>
        <p:sp>
          <p:nvSpPr>
            <p:cNvPr id="26" name="文本框 25"/>
            <p:cNvSpPr txBox="1"/>
            <p:nvPr/>
          </p:nvSpPr>
          <p:spPr>
            <a:xfrm>
              <a:off x="2789" y="3948"/>
              <a:ext cx="5110"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买方付款后的其他情况处理</a:t>
              </a:r>
              <a:endParaRPr lang="zh-CN" altLang="en-US" sz="2000">
                <a:latin typeface="黑体" panose="02010609060101010101" charset="-122"/>
                <a:ea typeface="黑体" panose="02010609060101010101" charset="-122"/>
                <a:cs typeface="黑体" panose="02010609060101010101" charset="-122"/>
              </a:endParaRPr>
            </a:p>
          </p:txBody>
        </p:sp>
        <p:sp>
          <p:nvSpPr>
            <p:cNvPr id="27" name="文本框 26"/>
            <p:cNvSpPr txBox="1"/>
            <p:nvPr/>
          </p:nvSpPr>
          <p:spPr>
            <a:xfrm>
              <a:off x="2789" y="5458"/>
              <a:ext cx="5535"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货物途中可能遇到的情况处理</a:t>
              </a:r>
              <a:endParaRPr lang="zh-CN" altLang="en-US" sz="2000">
                <a:latin typeface="黑体" panose="02010609060101010101" charset="-122"/>
                <a:ea typeface="黑体" panose="02010609060101010101" charset="-122"/>
                <a:cs typeface="黑体" panose="02010609060101010101" charset="-122"/>
              </a:endParaRPr>
            </a:p>
          </p:txBody>
        </p:sp>
        <p:sp>
          <p:nvSpPr>
            <p:cNvPr id="28" name="文本框 27"/>
            <p:cNvSpPr txBox="1"/>
            <p:nvPr/>
          </p:nvSpPr>
          <p:spPr>
            <a:xfrm>
              <a:off x="2789" y="6968"/>
              <a:ext cx="5009"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货运相关进展情况处理</a:t>
              </a:r>
              <a:endParaRPr lang="zh-CN" altLang="en-US" sz="2000">
                <a:latin typeface="黑体" panose="02010609060101010101" charset="-122"/>
                <a:ea typeface="黑体" panose="02010609060101010101" charset="-122"/>
                <a:cs typeface="黑体" panose="02010609060101010101" charset="-122"/>
              </a:endParaRPr>
            </a:p>
          </p:txBody>
        </p:sp>
      </p:grpSp>
      <p:grpSp>
        <p:nvGrpSpPr>
          <p:cNvPr id="31" name="组合 30"/>
          <p:cNvGrpSpPr/>
          <p:nvPr/>
        </p:nvGrpSpPr>
        <p:grpSpPr>
          <a:xfrm>
            <a:off x="4718685" y="1254760"/>
            <a:ext cx="619760" cy="2575560"/>
            <a:chOff x="1779" y="2194"/>
            <a:chExt cx="976" cy="4056"/>
          </a:xfrm>
        </p:grpSpPr>
        <p:grpSp>
          <p:nvGrpSpPr>
            <p:cNvPr id="32" name="组合 31"/>
            <p:cNvGrpSpPr/>
            <p:nvPr/>
          </p:nvGrpSpPr>
          <p:grpSpPr>
            <a:xfrm>
              <a:off x="1779" y="2194"/>
              <a:ext cx="976" cy="1060"/>
              <a:chOff x="1679" y="2194"/>
              <a:chExt cx="976" cy="1060"/>
            </a:xfrm>
          </p:grpSpPr>
          <p:sp>
            <p:nvSpPr>
              <p:cNvPr id="33" name="菱形 32"/>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34" name="文本框 33"/>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5.5</a:t>
                </a:r>
                <a:endParaRPr lang="en-US" altLang="zh-CN" sz="2000">
                  <a:cs typeface="黑体" panose="02010609060101010101" charset="-122"/>
                </a:endParaRPr>
              </a:p>
            </p:txBody>
          </p:sp>
        </p:grpSp>
        <p:grpSp>
          <p:nvGrpSpPr>
            <p:cNvPr id="35" name="组合 34"/>
            <p:cNvGrpSpPr/>
            <p:nvPr/>
          </p:nvGrpSpPr>
          <p:grpSpPr>
            <a:xfrm>
              <a:off x="1779" y="3692"/>
              <a:ext cx="976" cy="1060"/>
              <a:chOff x="1679" y="2194"/>
              <a:chExt cx="976" cy="1060"/>
            </a:xfrm>
          </p:grpSpPr>
          <p:sp>
            <p:nvSpPr>
              <p:cNvPr id="36" name="菱形 35"/>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37" name="文本框 36"/>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5.6</a:t>
                </a:r>
                <a:endParaRPr lang="en-US" altLang="zh-CN" sz="2000">
                  <a:cs typeface="黑体" panose="02010609060101010101" charset="-122"/>
                </a:endParaRPr>
              </a:p>
            </p:txBody>
          </p:sp>
        </p:grpSp>
        <p:grpSp>
          <p:nvGrpSpPr>
            <p:cNvPr id="38" name="组合 37"/>
            <p:cNvGrpSpPr/>
            <p:nvPr/>
          </p:nvGrpSpPr>
          <p:grpSpPr>
            <a:xfrm>
              <a:off x="1779" y="5190"/>
              <a:ext cx="976" cy="1060"/>
              <a:chOff x="1679" y="2194"/>
              <a:chExt cx="976" cy="1060"/>
            </a:xfrm>
          </p:grpSpPr>
          <p:sp>
            <p:nvSpPr>
              <p:cNvPr id="39" name="菱形 38"/>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40" name="文本框 39"/>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5.7</a:t>
                </a:r>
                <a:endParaRPr lang="en-US" altLang="zh-CN" sz="2000">
                  <a:cs typeface="黑体" panose="02010609060101010101" charset="-122"/>
                </a:endParaRPr>
              </a:p>
            </p:txBody>
          </p:sp>
        </p:grpSp>
      </p:grpSp>
      <p:grpSp>
        <p:nvGrpSpPr>
          <p:cNvPr id="44" name="组合 43"/>
          <p:cNvGrpSpPr/>
          <p:nvPr/>
        </p:nvGrpSpPr>
        <p:grpSpPr>
          <a:xfrm>
            <a:off x="5331460" y="1414145"/>
            <a:ext cx="3542030" cy="2316480"/>
            <a:chOff x="2744" y="2438"/>
            <a:chExt cx="5578" cy="3648"/>
          </a:xfrm>
        </p:grpSpPr>
        <p:sp>
          <p:nvSpPr>
            <p:cNvPr id="45" name="文本框 44"/>
            <p:cNvSpPr txBox="1"/>
            <p:nvPr/>
          </p:nvSpPr>
          <p:spPr>
            <a:xfrm>
              <a:off x="2744" y="2438"/>
              <a:ext cx="5517"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关联产品推介</a:t>
              </a:r>
              <a:endParaRPr lang="zh-CN" altLang="en-US" sz="2000">
                <a:latin typeface="黑体" panose="02010609060101010101" charset="-122"/>
                <a:ea typeface="黑体" panose="02010609060101010101" charset="-122"/>
                <a:cs typeface="黑体" panose="02010609060101010101" charset="-122"/>
              </a:endParaRPr>
            </a:p>
          </p:txBody>
        </p:sp>
        <p:sp>
          <p:nvSpPr>
            <p:cNvPr id="46" name="文本框 45"/>
            <p:cNvSpPr txBox="1"/>
            <p:nvPr/>
          </p:nvSpPr>
          <p:spPr>
            <a:xfrm>
              <a:off x="2744" y="3948"/>
              <a:ext cx="5532"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发货前的特殊订单处理</a:t>
              </a:r>
              <a:endParaRPr lang="zh-CN" altLang="en-US" sz="2000">
                <a:latin typeface="黑体" panose="02010609060101010101" charset="-122"/>
                <a:ea typeface="黑体" panose="02010609060101010101" charset="-122"/>
                <a:cs typeface="黑体" panose="02010609060101010101" charset="-122"/>
              </a:endParaRPr>
            </a:p>
          </p:txBody>
        </p:sp>
        <p:sp>
          <p:nvSpPr>
            <p:cNvPr id="47" name="文本框 46"/>
            <p:cNvSpPr txBox="1"/>
            <p:nvPr/>
          </p:nvSpPr>
          <p:spPr>
            <a:xfrm>
              <a:off x="2759" y="5458"/>
              <a:ext cx="5563"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特定情况下包裹延误的处理</a:t>
              </a:r>
              <a:endParaRPr lang="zh-CN" altLang="en-US" sz="2000">
                <a:latin typeface="黑体" panose="02010609060101010101" charset="-122"/>
                <a:ea typeface="黑体" panose="02010609060101010101" charset="-122"/>
                <a:cs typeface="黑体" panose="02010609060101010101" charset="-122"/>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任意多边形 241"/>
          <p:cNvSpPr/>
          <p:nvPr/>
        </p:nvSpPr>
        <p:spPr>
          <a:xfrm>
            <a:off x="-3334" y="2561590"/>
            <a:ext cx="3499961" cy="916305"/>
          </a:xfrm>
          <a:custGeom>
            <a:avLst/>
            <a:gdLst>
              <a:gd name="connsiteX0" fmla="*/ 1 w 8461"/>
              <a:gd name="connsiteY0" fmla="*/ 662 h 1624"/>
              <a:gd name="connsiteX1" fmla="*/ 9 w 8461"/>
              <a:gd name="connsiteY1" fmla="*/ 0 h 1624"/>
              <a:gd name="connsiteX2" fmla="*/ 7652 w 8461"/>
              <a:gd name="connsiteY2" fmla="*/ 0 h 1624"/>
              <a:gd name="connsiteX3" fmla="*/ 8462 w 8461"/>
              <a:gd name="connsiteY3" fmla="*/ 810 h 1624"/>
              <a:gd name="connsiteX4" fmla="*/ 8462 w 8461"/>
              <a:gd name="connsiteY4" fmla="*/ 810 h 1624"/>
              <a:gd name="connsiteX5" fmla="*/ 7652 w 8461"/>
              <a:gd name="connsiteY5" fmla="*/ 1620 h 1624"/>
              <a:gd name="connsiteX6" fmla="*/ 834 w 8461"/>
              <a:gd name="connsiteY6" fmla="*/ 1607 h 1624"/>
              <a:gd name="connsiteX7" fmla="*/ 2712 w 8461"/>
              <a:gd name="connsiteY7" fmla="*/ 1615 h 1624"/>
              <a:gd name="connsiteX8" fmla="*/ 1614 w 8461"/>
              <a:gd name="connsiteY8" fmla="*/ 1600 h 1624"/>
              <a:gd name="connsiteX9" fmla="*/ 6 w 8461"/>
              <a:gd name="connsiteY9" fmla="*/ 1600 h 1624"/>
              <a:gd name="connsiteX10" fmla="*/ 1 w 8461"/>
              <a:gd name="connsiteY10" fmla="*/ 662 h 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62" h="1624">
                <a:moveTo>
                  <a:pt x="1" y="662"/>
                </a:moveTo>
                <a:cubicBezTo>
                  <a:pt x="1" y="215"/>
                  <a:pt x="-4" y="1588"/>
                  <a:pt x="9" y="0"/>
                </a:cubicBezTo>
                <a:lnTo>
                  <a:pt x="7652" y="0"/>
                </a:lnTo>
                <a:cubicBezTo>
                  <a:pt x="8100" y="0"/>
                  <a:pt x="8462" y="363"/>
                  <a:pt x="8462" y="810"/>
                </a:cubicBezTo>
                <a:lnTo>
                  <a:pt x="8462" y="810"/>
                </a:lnTo>
                <a:cubicBezTo>
                  <a:pt x="8462" y="1257"/>
                  <a:pt x="8100" y="1620"/>
                  <a:pt x="7652" y="1620"/>
                </a:cubicBezTo>
                <a:lnTo>
                  <a:pt x="834" y="1607"/>
                </a:lnTo>
                <a:cubicBezTo>
                  <a:pt x="11" y="1606"/>
                  <a:pt x="2600" y="1616"/>
                  <a:pt x="2712" y="1615"/>
                </a:cubicBezTo>
                <a:cubicBezTo>
                  <a:pt x="2824" y="1614"/>
                  <a:pt x="2065" y="1603"/>
                  <a:pt x="1614" y="1600"/>
                </a:cubicBezTo>
                <a:cubicBezTo>
                  <a:pt x="1614" y="1597"/>
                  <a:pt x="118" y="1656"/>
                  <a:pt x="6" y="1600"/>
                </a:cubicBezTo>
                <a:cubicBezTo>
                  <a:pt x="6" y="1543"/>
                  <a:pt x="1" y="929"/>
                  <a:pt x="1" y="662"/>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9" name="任意多边形 238"/>
          <p:cNvSpPr/>
          <p:nvPr/>
        </p:nvSpPr>
        <p:spPr>
          <a:xfrm>
            <a:off x="2220278" y="1792923"/>
            <a:ext cx="6945154" cy="2478881"/>
          </a:xfrm>
          <a:custGeom>
            <a:avLst/>
            <a:gdLst>
              <a:gd name="connsiteX0" fmla="*/ 13416 w 13443"/>
              <a:gd name="connsiteY0" fmla="*/ 754 h 5205"/>
              <a:gd name="connsiteX1" fmla="*/ 13416 w 13443"/>
              <a:gd name="connsiteY1" fmla="*/ 38 h 5205"/>
              <a:gd name="connsiteX2" fmla="*/ 13413 w 13443"/>
              <a:gd name="connsiteY2" fmla="*/ 753 h 5205"/>
              <a:gd name="connsiteX3" fmla="*/ 13423 w 13443"/>
              <a:gd name="connsiteY3" fmla="*/ 4333 h 5205"/>
              <a:gd name="connsiteX4" fmla="*/ 13443 w 13443"/>
              <a:gd name="connsiteY4" fmla="*/ 5203 h 5205"/>
              <a:gd name="connsiteX5" fmla="*/ 13424 w 13443"/>
              <a:gd name="connsiteY5" fmla="*/ 5205 h 5205"/>
              <a:gd name="connsiteX6" fmla="*/ 2603 w 13443"/>
              <a:gd name="connsiteY6" fmla="*/ 5205 h 5205"/>
              <a:gd name="connsiteX7" fmla="*/ 0 w 13443"/>
              <a:gd name="connsiteY7" fmla="*/ 2603 h 5205"/>
              <a:gd name="connsiteX8" fmla="*/ 2603 w 13443"/>
              <a:gd name="connsiteY8" fmla="*/ 0 h 5205"/>
              <a:gd name="connsiteX9" fmla="*/ 13400 w 13443"/>
              <a:gd name="connsiteY9" fmla="*/ 5 h 5205"/>
              <a:gd name="connsiteX10" fmla="*/ 13416 w 13443"/>
              <a:gd name="connsiteY10" fmla="*/ 754 h 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43" h="5205">
                <a:moveTo>
                  <a:pt x="13416" y="754"/>
                </a:moveTo>
                <a:cubicBezTo>
                  <a:pt x="13419" y="760"/>
                  <a:pt x="13417" y="38"/>
                  <a:pt x="13416" y="38"/>
                </a:cubicBezTo>
                <a:cubicBezTo>
                  <a:pt x="13418" y="163"/>
                  <a:pt x="13413" y="43"/>
                  <a:pt x="13413" y="753"/>
                </a:cubicBezTo>
                <a:cubicBezTo>
                  <a:pt x="13417" y="1474"/>
                  <a:pt x="13414" y="3586"/>
                  <a:pt x="13423" y="4333"/>
                </a:cubicBezTo>
                <a:cubicBezTo>
                  <a:pt x="13434" y="5204"/>
                  <a:pt x="13443" y="5058"/>
                  <a:pt x="13443" y="5203"/>
                </a:cubicBezTo>
                <a:lnTo>
                  <a:pt x="13424" y="5205"/>
                </a:lnTo>
                <a:lnTo>
                  <a:pt x="2603" y="5205"/>
                </a:lnTo>
                <a:cubicBezTo>
                  <a:pt x="1165" y="5205"/>
                  <a:pt x="0" y="4040"/>
                  <a:pt x="0" y="2603"/>
                </a:cubicBezTo>
                <a:cubicBezTo>
                  <a:pt x="0" y="1165"/>
                  <a:pt x="1165" y="0"/>
                  <a:pt x="2603" y="0"/>
                </a:cubicBezTo>
                <a:lnTo>
                  <a:pt x="13400" y="5"/>
                </a:lnTo>
                <a:lnTo>
                  <a:pt x="13416" y="754"/>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5" name="文本框 244"/>
          <p:cNvSpPr txBox="1"/>
          <p:nvPr/>
        </p:nvSpPr>
        <p:spPr>
          <a:xfrm>
            <a:off x="2776220" y="2668270"/>
            <a:ext cx="6047740" cy="714375"/>
          </a:xfrm>
          <a:prstGeom prst="rect">
            <a:avLst/>
          </a:prstGeom>
          <a:noFill/>
        </p:spPr>
        <p:txBody>
          <a:bodyPr wrap="square" rtlCol="0">
            <a:spAutoFit/>
          </a:bodyPr>
          <a:lstStyle/>
          <a:p>
            <a:pPr algn="dist"/>
            <a:r>
              <a:rPr lang="zh-CN" altLang="en-US" sz="4050" b="1" dirty="0" smtClean="0">
                <a:solidFill>
                  <a:schemeClr val="bg1"/>
                </a:solidFill>
                <a:latin typeface="黑体" panose="02010609060101010101" charset="-122"/>
                <a:ea typeface="黑体" panose="02010609060101010101" charset="-122"/>
              </a:rPr>
              <a:t>收到订单催促付款的沟通</a:t>
            </a:r>
            <a:endParaRPr lang="zh-CN" altLang="en-US" sz="4050" b="1" dirty="0" smtClean="0">
              <a:solidFill>
                <a:schemeClr val="bg1"/>
              </a:solidFill>
              <a:latin typeface="黑体" panose="02010609060101010101" charset="-122"/>
              <a:ea typeface="黑体" panose="02010609060101010101" charset="-122"/>
            </a:endParaRPr>
          </a:p>
        </p:txBody>
      </p:sp>
      <p:sp>
        <p:nvSpPr>
          <p:cNvPr id="2" name="文本框 1"/>
          <p:cNvSpPr txBox="1"/>
          <p:nvPr/>
        </p:nvSpPr>
        <p:spPr>
          <a:xfrm>
            <a:off x="690086" y="2672080"/>
            <a:ext cx="1038225" cy="714375"/>
          </a:xfrm>
          <a:prstGeom prst="rect">
            <a:avLst/>
          </a:prstGeom>
          <a:noFill/>
        </p:spPr>
        <p:txBody>
          <a:bodyPr wrap="square" rtlCol="0">
            <a:spAutoFit/>
          </a:bodyPr>
          <a:p>
            <a:r>
              <a:rPr lang="en-US" altLang="zh-CN" sz="4050" b="1">
                <a:solidFill>
                  <a:schemeClr val="tx1"/>
                </a:solidFill>
                <a:latin typeface="黑体" panose="02010609060101010101" charset="-122"/>
                <a:ea typeface="黑体" panose="02010609060101010101" charset="-122"/>
              </a:rPr>
              <a:t>5.1</a:t>
            </a:r>
            <a:endParaRPr lang="en-US" altLang="zh-CN" sz="4050" b="1">
              <a:solidFill>
                <a:schemeClr val="tx1"/>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b="80019"/>
          <a:stretch>
            <a:fillRect/>
          </a:stretch>
        </p:blipFill>
        <p:spPr bwMode="auto">
          <a:xfrm>
            <a:off x="0" y="48"/>
            <a:ext cx="9144239" cy="315088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6186095" y="2174773"/>
            <a:ext cx="1097280" cy="1198880"/>
          </a:xfrm>
          <a:prstGeom prst="rect">
            <a:avLst/>
          </a:prstGeom>
        </p:spPr>
        <p:txBody>
          <a:bodyPr wrap="none">
            <a:spAutoFit/>
          </a:bodyPr>
          <a:lstStyle/>
          <a:p>
            <a:pPr algn="r"/>
            <a:r>
              <a:rPr lang="en-US" altLang="zh-CN" sz="7200" b="1" dirty="0" smtClean="0">
                <a:solidFill>
                  <a:schemeClr val="accent5">
                    <a:lumMod val="75000"/>
                  </a:schemeClr>
                </a:solidFill>
                <a:latin typeface="黑体" panose="02010609060101010101" charset="-122"/>
                <a:cs typeface="黑体" panose="02010609060101010101" charset="-122"/>
              </a:rPr>
              <a:t>01</a:t>
            </a:r>
            <a:endParaRPr lang="zh-CN" altLang="en-US" sz="7200" b="1" dirty="0">
              <a:solidFill>
                <a:schemeClr val="accent5">
                  <a:lumMod val="75000"/>
                </a:schemeClr>
              </a:solidFill>
              <a:latin typeface="黑体" panose="02010609060101010101" charset="-122"/>
              <a:cs typeface="黑体" panose="02010609060101010101" charset="-122"/>
            </a:endParaRPr>
          </a:p>
        </p:txBody>
      </p:sp>
      <p:sp>
        <p:nvSpPr>
          <p:cNvPr id="5" name="矩形 4"/>
          <p:cNvSpPr/>
          <p:nvPr/>
        </p:nvSpPr>
        <p:spPr>
          <a:xfrm>
            <a:off x="5005692" y="3345802"/>
            <a:ext cx="2214880" cy="706755"/>
          </a:xfrm>
          <a:prstGeom prst="rect">
            <a:avLst/>
          </a:prstGeom>
        </p:spPr>
        <p:txBody>
          <a:bodyPr wrap="none">
            <a:spAutoFit/>
          </a:bodyPr>
          <a:lstStyle/>
          <a:p>
            <a:pPr algn="r"/>
            <a:r>
              <a:rPr lang="zh-CN" altLang="en-US" sz="40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rPr>
              <a:t>催促付款</a:t>
            </a:r>
            <a:endParaRPr lang="zh-CN" altLang="en-US" sz="40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9"/>
          <p:cNvSpPr/>
          <p:nvPr/>
        </p:nvSpPr>
        <p:spPr>
          <a:xfrm>
            <a:off x="520555" y="2716607"/>
            <a:ext cx="477647" cy="71650"/>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a:ln>
                <a:noFill/>
              </a:ln>
              <a:solidFill>
                <a:sysClr val="window" lastClr="FFFFFF"/>
              </a:solidFill>
              <a:effectLst/>
              <a:uLnTx/>
              <a:uFillTx/>
              <a:latin typeface="黑体" panose="02010609060101010101" charset="-122"/>
              <a:ea typeface="黑体" panose="02010609060101010101" charset="-122"/>
              <a:cs typeface="黑体" panose="02010609060101010101" charset="-122"/>
            </a:endParaRPr>
          </a:p>
        </p:txBody>
      </p:sp>
      <p:sp>
        <p:nvSpPr>
          <p:cNvPr id="37" name="矩形 36"/>
          <p:cNvSpPr/>
          <p:nvPr/>
        </p:nvSpPr>
        <p:spPr>
          <a:xfrm>
            <a:off x="689469" y="233665"/>
            <a:ext cx="1605280" cy="521970"/>
          </a:xfrm>
          <a:prstGeom prst="rect">
            <a:avLst/>
          </a:prstGeom>
        </p:spPr>
        <p:txBody>
          <a:bodyPr wrap="none">
            <a:spAutoFit/>
          </a:bodyPr>
          <a:p>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催促付款</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grpSp>
        <p:nvGrpSpPr>
          <p:cNvPr id="3" name="组合 2"/>
          <p:cNvGrpSpPr/>
          <p:nvPr/>
        </p:nvGrpSpPr>
        <p:grpSpPr>
          <a:xfrm>
            <a:off x="1165225" y="2095500"/>
            <a:ext cx="6780530" cy="2509490"/>
            <a:chOff x="1487" y="3329"/>
            <a:chExt cx="11273" cy="3416"/>
          </a:xfrm>
        </p:grpSpPr>
        <p:sp>
          <p:nvSpPr>
            <p:cNvPr id="8" name="矩形 7"/>
            <p:cNvSpPr/>
            <p:nvPr/>
          </p:nvSpPr>
          <p:spPr>
            <a:xfrm>
              <a:off x="1487" y="3329"/>
              <a:ext cx="11273" cy="3416"/>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Subtitle 2"/>
            <p:cNvSpPr txBox="1"/>
            <p:nvPr/>
          </p:nvSpPr>
          <p:spPr>
            <a:xfrm>
              <a:off x="1658" y="3480"/>
              <a:ext cx="10958" cy="3210"/>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customer,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We have got your order of ***. But it seems that the order is still unpaid. If there's anything I can help with the price, size, etc. please feel free to contact 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Once the payment is confirmed, I will process the order and ship it out as soon as possible.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Thanks!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
        <p:nvSpPr>
          <p:cNvPr id="12" name="Subtitle 2"/>
          <p:cNvSpPr txBox="1"/>
          <p:nvPr/>
        </p:nvSpPr>
        <p:spPr>
          <a:xfrm>
            <a:off x="900430" y="793750"/>
            <a:ext cx="3351530" cy="440690"/>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sz="1800">
                <a:solidFill>
                  <a:schemeClr val="tx1"/>
                </a:solidFill>
                <a:latin typeface="黑体" panose="02010609060101010101" charset="-122"/>
                <a:ea typeface="黑体" panose="02010609060101010101" charset="-122"/>
                <a:cs typeface="黑体" panose="02010609060101010101" charset="-122"/>
              </a:rPr>
              <a:t>1.提醒买家付款</a:t>
            </a:r>
            <a:r>
              <a:rPr lang="zh-CN" sz="1800">
                <a:solidFill>
                  <a:schemeClr val="tx1"/>
                </a:solidFill>
                <a:latin typeface="黑体" panose="02010609060101010101" charset="-122"/>
                <a:ea typeface="黑体" panose="02010609060101010101" charset="-122"/>
                <a:cs typeface="黑体" panose="02010609060101010101" charset="-122"/>
              </a:rPr>
              <a:t>（</a:t>
            </a:r>
            <a:r>
              <a:rPr sz="1800">
                <a:solidFill>
                  <a:schemeClr val="tx1"/>
                </a:solidFill>
                <a:latin typeface="黑体" panose="02010609060101010101" charset="-122"/>
                <a:ea typeface="黑体" panose="02010609060101010101" charset="-122"/>
                <a:cs typeface="黑体" panose="02010609060101010101" charset="-122"/>
                <a:sym typeface="+mn-ea"/>
              </a:rPr>
              <a:t>通用</a:t>
            </a:r>
            <a:r>
              <a:rPr lang="zh-CN" sz="1800">
                <a:solidFill>
                  <a:schemeClr val="tx1"/>
                </a:solidFill>
                <a:latin typeface="黑体" panose="02010609060101010101" charset="-122"/>
                <a:ea typeface="黑体" panose="02010609060101010101" charset="-122"/>
                <a:cs typeface="黑体" panose="02010609060101010101" charset="-122"/>
              </a:rPr>
              <a:t>）</a:t>
            </a:r>
            <a:endParaRPr sz="1800">
              <a:solidFill>
                <a:schemeClr val="tx1"/>
              </a:solidFill>
              <a:latin typeface="黑体" panose="02010609060101010101" charset="-122"/>
              <a:ea typeface="黑体" panose="02010609060101010101" charset="-122"/>
              <a:cs typeface="黑体" panose="02010609060101010101" charset="-122"/>
            </a:endParaRPr>
          </a:p>
        </p:txBody>
      </p:sp>
      <p:sp>
        <p:nvSpPr>
          <p:cNvPr id="13" name="Subtitle 2"/>
          <p:cNvSpPr txBox="1"/>
          <p:nvPr/>
        </p:nvSpPr>
        <p:spPr>
          <a:xfrm>
            <a:off x="936625" y="1268730"/>
            <a:ext cx="7446010" cy="720725"/>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lang="zh-CN" altLang="en-US" sz="1600">
                <a:solidFill>
                  <a:schemeClr val="tx1"/>
                </a:solidFill>
                <a:latin typeface="黑体" panose="02010609060101010101" charset="-122"/>
                <a:ea typeface="黑体" panose="02010609060101010101" charset="-122"/>
                <a:cs typeface="黑体" panose="02010609060101010101" charset="-122"/>
              </a:rPr>
              <a:t>一般情况下，客户下单后没有及时付款，可以提醒客户若有产品的价格、尺寸等相关问题，可以及时告知，还可以提醒客户付款后会尽快发货。</a:t>
            </a:r>
            <a:endParaRPr lang="zh-CN" altLang="en-US" sz="1600">
              <a:solidFill>
                <a:schemeClr val="tx1"/>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9"/>
          <p:cNvSpPr/>
          <p:nvPr/>
        </p:nvSpPr>
        <p:spPr>
          <a:xfrm>
            <a:off x="520555" y="2716607"/>
            <a:ext cx="477647" cy="71650"/>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a:ln>
                <a:noFill/>
              </a:ln>
              <a:solidFill>
                <a:sysClr val="window" lastClr="FFFFFF"/>
              </a:solidFill>
              <a:effectLst/>
              <a:uLnTx/>
              <a:uFillTx/>
              <a:latin typeface="黑体" panose="02010609060101010101" charset="-122"/>
              <a:ea typeface="黑体" panose="02010609060101010101" charset="-122"/>
              <a:cs typeface="黑体" panose="02010609060101010101" charset="-122"/>
            </a:endParaRPr>
          </a:p>
        </p:txBody>
      </p:sp>
      <p:sp>
        <p:nvSpPr>
          <p:cNvPr id="37" name="矩形 36"/>
          <p:cNvSpPr/>
          <p:nvPr/>
        </p:nvSpPr>
        <p:spPr>
          <a:xfrm>
            <a:off x="689469" y="233665"/>
            <a:ext cx="1605280" cy="521970"/>
          </a:xfrm>
          <a:prstGeom prst="rect">
            <a:avLst/>
          </a:prstGeom>
        </p:spPr>
        <p:txBody>
          <a:bodyPr wrap="none">
            <a:spAutoFit/>
          </a:bodyPr>
          <a:p>
            <a:pPr algn="l"/>
            <a:r>
              <a:rPr lang="zh-CN" altLang="en-US" sz="2800" dirty="0">
                <a:latin typeface="黑体" panose="02010609060101010101" charset="-122"/>
                <a:ea typeface="黑体" panose="02010609060101010101" charset="-122"/>
                <a:cs typeface="黑体" panose="02010609060101010101" charset="-122"/>
                <a:sym typeface="+mn-lt"/>
              </a:rPr>
              <a:t>催促付款</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12" name="Subtitle 2"/>
          <p:cNvSpPr txBox="1"/>
          <p:nvPr/>
        </p:nvSpPr>
        <p:spPr>
          <a:xfrm>
            <a:off x="835660" y="933450"/>
            <a:ext cx="4514215" cy="440690"/>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lang="en-US" sz="1800">
                <a:solidFill>
                  <a:schemeClr val="tx1"/>
                </a:solidFill>
                <a:latin typeface="黑体" panose="02010609060101010101" charset="-122"/>
                <a:ea typeface="黑体" panose="02010609060101010101" charset="-122"/>
                <a:cs typeface="黑体" panose="02010609060101010101" charset="-122"/>
              </a:rPr>
              <a:t>2</a:t>
            </a:r>
            <a:r>
              <a:rPr sz="1800">
                <a:solidFill>
                  <a:schemeClr val="tx1"/>
                </a:solidFill>
                <a:latin typeface="黑体" panose="02010609060101010101" charset="-122"/>
                <a:ea typeface="黑体" panose="02010609060101010101" charset="-122"/>
                <a:cs typeface="黑体" panose="02010609060101010101" charset="-122"/>
              </a:rPr>
              <a:t>.针对无等级买家，客人可能不会付款</a:t>
            </a:r>
            <a:endParaRPr sz="1800">
              <a:solidFill>
                <a:schemeClr val="tx1"/>
              </a:solidFill>
              <a:latin typeface="黑体" panose="02010609060101010101" charset="-122"/>
              <a:ea typeface="黑体" panose="02010609060101010101" charset="-122"/>
              <a:cs typeface="黑体" panose="02010609060101010101" charset="-122"/>
            </a:endParaRPr>
          </a:p>
        </p:txBody>
      </p:sp>
      <p:sp>
        <p:nvSpPr>
          <p:cNvPr id="13" name="Subtitle 2"/>
          <p:cNvSpPr txBox="1"/>
          <p:nvPr/>
        </p:nvSpPr>
        <p:spPr>
          <a:xfrm>
            <a:off x="1122045" y="1910715"/>
            <a:ext cx="3581400" cy="1360805"/>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lang="zh-CN" altLang="en-US" sz="1600">
                <a:solidFill>
                  <a:schemeClr val="tx1"/>
                </a:solidFill>
                <a:latin typeface="黑体" panose="02010609060101010101" charset="-122"/>
                <a:ea typeface="黑体" panose="02010609060101010101" charset="-122"/>
                <a:cs typeface="黑体" panose="02010609060101010101" charset="-122"/>
              </a:rPr>
              <a:t>此模板用于客户是新手的情况，可能客户不太熟悉付款流程。此时应该向客户介绍具体的付款流程，同时告知客户如果还有疑问可尽快联系。</a:t>
            </a:r>
            <a:endParaRPr lang="zh-CN" altLang="en-US" sz="1600">
              <a:solidFill>
                <a:schemeClr val="tx1"/>
              </a:solidFill>
              <a:latin typeface="黑体" panose="02010609060101010101" charset="-122"/>
              <a:ea typeface="黑体" panose="02010609060101010101" charset="-122"/>
              <a:cs typeface="黑体" panose="02010609060101010101" charset="-122"/>
            </a:endParaRPr>
          </a:p>
        </p:txBody>
      </p:sp>
      <p:grpSp>
        <p:nvGrpSpPr>
          <p:cNvPr id="243" name="组合 23"/>
          <p:cNvGrpSpPr/>
          <p:nvPr/>
        </p:nvGrpSpPr>
        <p:grpSpPr bwMode="auto">
          <a:xfrm>
            <a:off x="5832510" y="445026"/>
            <a:ext cx="2787424" cy="4208462"/>
            <a:chOff x="7801491" y="1237675"/>
            <a:chExt cx="3997234" cy="6035038"/>
          </a:xfrm>
        </p:grpSpPr>
        <p:pic>
          <p:nvPicPr>
            <p:cNvPr id="244" name="图片 24"/>
            <p:cNvPicPr>
              <a:picLocks noChangeAspect="1" noChangeArrowheads="1"/>
            </p:cNvPicPr>
            <p:nvPr/>
          </p:nvPicPr>
          <p:blipFill>
            <a:blip r:embed="rId1">
              <a:extLst>
                <a:ext uri="{28A0092B-C50C-407E-A947-70E740481C1C}">
                  <a14:useLocalDpi xmlns:a14="http://schemas.microsoft.com/office/drawing/2010/main" val="0"/>
                </a:ext>
              </a:extLst>
            </a:blip>
            <a:srcRect l="16660" r="16660"/>
            <a:stretch>
              <a:fillRect/>
            </a:stretch>
          </p:blipFill>
          <p:spPr bwMode="auto">
            <a:xfrm>
              <a:off x="7801491" y="5313285"/>
              <a:ext cx="1959428" cy="195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 name="图片 25"/>
            <p:cNvPicPr>
              <a:picLocks noChangeAspect="1" noChangeArrowheads="1"/>
            </p:cNvPicPr>
            <p:nvPr/>
          </p:nvPicPr>
          <p:blipFill>
            <a:blip r:embed="rId2">
              <a:extLst>
                <a:ext uri="{28A0092B-C50C-407E-A947-70E740481C1C}">
                  <a14:useLocalDpi xmlns:a14="http://schemas.microsoft.com/office/drawing/2010/main" val="0"/>
                </a:ext>
              </a:extLst>
            </a:blip>
            <a:srcRect l="16879" r="16879"/>
            <a:stretch>
              <a:fillRect/>
            </a:stretch>
          </p:blipFill>
          <p:spPr bwMode="auto">
            <a:xfrm>
              <a:off x="7801492" y="1237675"/>
              <a:ext cx="1959428" cy="195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 name="图片 26"/>
            <p:cNvPicPr>
              <a:picLocks noChangeAspect="1" noChangeArrowheads="1"/>
            </p:cNvPicPr>
            <p:nvPr/>
          </p:nvPicPr>
          <p:blipFill>
            <a:blip r:embed="rId3">
              <a:extLst>
                <a:ext uri="{28A0092B-C50C-407E-A947-70E740481C1C}">
                  <a14:useLocalDpi xmlns:a14="http://schemas.microsoft.com/office/drawing/2010/main" val="0"/>
                </a:ext>
              </a:extLst>
            </a:blip>
            <a:srcRect l="16640" r="16640"/>
            <a:stretch>
              <a:fillRect/>
            </a:stretch>
          </p:blipFill>
          <p:spPr bwMode="auto">
            <a:xfrm>
              <a:off x="9839297" y="1237675"/>
              <a:ext cx="1959428" cy="195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 name="图片 27"/>
            <p:cNvPicPr>
              <a:picLocks noChangeAspect="1" noChangeArrowheads="1"/>
            </p:cNvPicPr>
            <p:nvPr/>
          </p:nvPicPr>
          <p:blipFill>
            <a:blip r:embed="rId4">
              <a:extLst>
                <a:ext uri="{28A0092B-C50C-407E-A947-70E740481C1C}">
                  <a14:useLocalDpi xmlns:a14="http://schemas.microsoft.com/office/drawing/2010/main" val="0"/>
                </a:ext>
              </a:extLst>
            </a:blip>
            <a:srcRect l="17769" r="17769"/>
            <a:stretch>
              <a:fillRect/>
            </a:stretch>
          </p:blipFill>
          <p:spPr bwMode="auto">
            <a:xfrm>
              <a:off x="7801492" y="3275480"/>
              <a:ext cx="1959428" cy="195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 name="图片 28"/>
            <p:cNvPicPr>
              <a:picLocks noChangeAspect="1" noChangeArrowheads="1"/>
            </p:cNvPicPr>
            <p:nvPr/>
          </p:nvPicPr>
          <p:blipFill>
            <a:blip r:embed="rId5">
              <a:extLst>
                <a:ext uri="{28A0092B-C50C-407E-A947-70E740481C1C}">
                  <a14:useLocalDpi xmlns:a14="http://schemas.microsoft.com/office/drawing/2010/main" val="0"/>
                </a:ext>
              </a:extLst>
            </a:blip>
            <a:srcRect l="16660" r="16660"/>
            <a:stretch>
              <a:fillRect/>
            </a:stretch>
          </p:blipFill>
          <p:spPr bwMode="auto">
            <a:xfrm>
              <a:off x="9839297" y="3275480"/>
              <a:ext cx="1959428" cy="195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 name="图片 29"/>
            <p:cNvPicPr>
              <a:picLocks noChangeAspect="1" noChangeArrowheads="1"/>
            </p:cNvPicPr>
            <p:nvPr/>
          </p:nvPicPr>
          <p:blipFill>
            <a:blip r:embed="rId6">
              <a:extLst>
                <a:ext uri="{28A0092B-C50C-407E-A947-70E740481C1C}">
                  <a14:useLocalDpi xmlns:a14="http://schemas.microsoft.com/office/drawing/2010/main" val="0"/>
                </a:ext>
              </a:extLst>
            </a:blip>
            <a:srcRect l="16667" r="16667"/>
            <a:stretch>
              <a:fillRect/>
            </a:stretch>
          </p:blipFill>
          <p:spPr bwMode="auto">
            <a:xfrm>
              <a:off x="9839297" y="5313285"/>
              <a:ext cx="1959428" cy="195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9"/>
          <p:cNvSpPr/>
          <p:nvPr/>
        </p:nvSpPr>
        <p:spPr>
          <a:xfrm>
            <a:off x="520555" y="2716607"/>
            <a:ext cx="477647" cy="71650"/>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a:ln>
                <a:noFill/>
              </a:ln>
              <a:solidFill>
                <a:sysClr val="window" lastClr="FFFFFF"/>
              </a:solidFill>
              <a:effectLst/>
              <a:uLnTx/>
              <a:uFillTx/>
              <a:latin typeface="黑体" panose="02010609060101010101" charset="-122"/>
              <a:ea typeface="黑体" panose="02010609060101010101" charset="-122"/>
              <a:cs typeface="黑体" panose="02010609060101010101" charset="-122"/>
            </a:endParaRPr>
          </a:p>
        </p:txBody>
      </p:sp>
      <p:sp>
        <p:nvSpPr>
          <p:cNvPr id="37" name="矩形 36"/>
          <p:cNvSpPr/>
          <p:nvPr/>
        </p:nvSpPr>
        <p:spPr>
          <a:xfrm>
            <a:off x="689469" y="233665"/>
            <a:ext cx="1605280" cy="521970"/>
          </a:xfrm>
          <a:prstGeom prst="rect">
            <a:avLst/>
          </a:prstGeom>
        </p:spPr>
        <p:txBody>
          <a:bodyPr wrap="none">
            <a:spAutoFit/>
          </a:bodyPr>
          <a:p>
            <a:pPr algn="l"/>
            <a:r>
              <a:rPr lang="zh-CN" altLang="en-US" sz="2800" dirty="0">
                <a:latin typeface="黑体" panose="02010609060101010101" charset="-122"/>
                <a:ea typeface="黑体" panose="02010609060101010101" charset="-122"/>
                <a:cs typeface="黑体" panose="02010609060101010101" charset="-122"/>
                <a:sym typeface="+mn-lt"/>
              </a:rPr>
              <a:t>催促付款</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grpSp>
        <p:nvGrpSpPr>
          <p:cNvPr id="2" name="组合 1"/>
          <p:cNvGrpSpPr/>
          <p:nvPr/>
        </p:nvGrpSpPr>
        <p:grpSpPr>
          <a:xfrm>
            <a:off x="1063625" y="1473200"/>
            <a:ext cx="6780530" cy="3131720"/>
            <a:chOff x="1487" y="3329"/>
            <a:chExt cx="11273" cy="4263"/>
          </a:xfrm>
        </p:grpSpPr>
        <p:sp>
          <p:nvSpPr>
            <p:cNvPr id="4" name="矩形 3"/>
            <p:cNvSpPr/>
            <p:nvPr/>
          </p:nvSpPr>
          <p:spPr>
            <a:xfrm>
              <a:off x="1487" y="3329"/>
              <a:ext cx="11273" cy="4263"/>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Subtitle 2"/>
            <p:cNvSpPr txBox="1"/>
            <p:nvPr/>
          </p:nvSpPr>
          <p:spPr>
            <a:xfrm>
              <a:off x="1658" y="3480"/>
              <a:ext cx="10958" cy="4064"/>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customer,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We appreciated your purchase from us. But we noticed that you haven't payment yet. You may not know how to pay.</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This is a detailed payment process links: ********</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If you have any questions about payment, or any other reason that you don't want to go to complete the order, please let us know.</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We can help you solve the question of payment or make any changes the order.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Thanks again! We are all looking forward to get your answer as soon as possible.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
        <p:nvSpPr>
          <p:cNvPr id="6" name="Subtitle 2"/>
          <p:cNvSpPr txBox="1"/>
          <p:nvPr/>
        </p:nvSpPr>
        <p:spPr>
          <a:xfrm>
            <a:off x="900430" y="793750"/>
            <a:ext cx="4810760" cy="440690"/>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lang="en-US" sz="1800">
                <a:solidFill>
                  <a:schemeClr val="tx1"/>
                </a:solidFill>
                <a:latin typeface="黑体" panose="02010609060101010101" charset="-122"/>
                <a:ea typeface="黑体" panose="02010609060101010101" charset="-122"/>
                <a:cs typeface="黑体" panose="02010609060101010101" charset="-122"/>
              </a:rPr>
              <a:t>2</a:t>
            </a:r>
            <a:r>
              <a:rPr sz="1800">
                <a:solidFill>
                  <a:schemeClr val="tx1"/>
                </a:solidFill>
                <a:latin typeface="黑体" panose="02010609060101010101" charset="-122"/>
                <a:ea typeface="黑体" panose="02010609060101010101" charset="-122"/>
                <a:cs typeface="黑体" panose="02010609060101010101" charset="-122"/>
              </a:rPr>
              <a:t>.针对无等级买家，客人可能不会付款</a:t>
            </a:r>
            <a:endParaRPr sz="1800">
              <a:solidFill>
                <a:schemeClr val="tx1"/>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9"/>
          <p:cNvSpPr/>
          <p:nvPr/>
        </p:nvSpPr>
        <p:spPr>
          <a:xfrm>
            <a:off x="520555" y="2716607"/>
            <a:ext cx="477647" cy="71650"/>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a:ln>
                <a:noFill/>
              </a:ln>
              <a:solidFill>
                <a:sysClr val="window" lastClr="FFFFFF"/>
              </a:solidFill>
              <a:effectLst/>
              <a:uLnTx/>
              <a:uFillTx/>
              <a:latin typeface="黑体" panose="02010609060101010101" charset="-122"/>
              <a:ea typeface="黑体" panose="02010609060101010101" charset="-122"/>
              <a:cs typeface="黑体" panose="02010609060101010101" charset="-122"/>
            </a:endParaRPr>
          </a:p>
        </p:txBody>
      </p:sp>
      <p:sp>
        <p:nvSpPr>
          <p:cNvPr id="37" name="矩形 36"/>
          <p:cNvSpPr/>
          <p:nvPr/>
        </p:nvSpPr>
        <p:spPr>
          <a:xfrm>
            <a:off x="689469" y="233665"/>
            <a:ext cx="1605280" cy="521970"/>
          </a:xfrm>
          <a:prstGeom prst="rect">
            <a:avLst/>
          </a:prstGeom>
        </p:spPr>
        <p:txBody>
          <a:bodyPr wrap="none">
            <a:spAutoFit/>
          </a:bodyPr>
          <a:p>
            <a:pPr algn="l"/>
            <a:r>
              <a:rPr lang="zh-CN" altLang="en-US" sz="2800" dirty="0">
                <a:latin typeface="黑体" panose="02010609060101010101" charset="-122"/>
                <a:ea typeface="黑体" panose="02010609060101010101" charset="-122"/>
                <a:cs typeface="黑体" panose="02010609060101010101" charset="-122"/>
                <a:sym typeface="+mn-lt"/>
              </a:rPr>
              <a:t>催促付款</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12" name="Subtitle 2"/>
          <p:cNvSpPr txBox="1"/>
          <p:nvPr/>
        </p:nvSpPr>
        <p:spPr>
          <a:xfrm>
            <a:off x="798195" y="796290"/>
            <a:ext cx="5219065" cy="440690"/>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sz="1800">
                <a:solidFill>
                  <a:schemeClr val="tx1"/>
                </a:solidFill>
                <a:latin typeface="黑体" panose="02010609060101010101" charset="-122"/>
                <a:ea typeface="黑体" panose="02010609060101010101" charset="-122"/>
                <a:cs typeface="黑体" panose="02010609060101010101" charset="-122"/>
              </a:rPr>
              <a:t>3.针对客户下单后半天未付款的情况</a:t>
            </a:r>
            <a:endParaRPr sz="1800">
              <a:solidFill>
                <a:schemeClr val="tx1"/>
              </a:solidFill>
              <a:latin typeface="黑体" panose="02010609060101010101" charset="-122"/>
              <a:ea typeface="黑体" panose="02010609060101010101" charset="-122"/>
              <a:cs typeface="黑体" panose="02010609060101010101" charset="-122"/>
            </a:endParaRPr>
          </a:p>
        </p:txBody>
      </p:sp>
      <p:sp>
        <p:nvSpPr>
          <p:cNvPr id="13" name="Subtitle 2"/>
          <p:cNvSpPr txBox="1"/>
          <p:nvPr/>
        </p:nvSpPr>
        <p:spPr>
          <a:xfrm>
            <a:off x="854075" y="1363345"/>
            <a:ext cx="7482205" cy="1360805"/>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lang="zh-CN" altLang="en-US" sz="1600">
                <a:solidFill>
                  <a:schemeClr val="tx1"/>
                </a:solidFill>
                <a:latin typeface="黑体" panose="02010609060101010101" charset="-122"/>
                <a:ea typeface="黑体" panose="02010609060101010101" charset="-122"/>
                <a:cs typeface="黑体" panose="02010609060101010101" charset="-122"/>
              </a:rPr>
              <a:t>客户拍下产品半天内还没有付款，有可能还处于对产品的犹豫期。此时应该用1~2句话概括产品的特点，以强化客户对产品的信心。</a:t>
            </a:r>
            <a:endParaRPr lang="zh-CN" altLang="en-US" sz="1600">
              <a:solidFill>
                <a:schemeClr val="tx1"/>
              </a:solidFill>
              <a:latin typeface="黑体" panose="02010609060101010101" charset="-122"/>
              <a:ea typeface="黑体" panose="02010609060101010101" charset="-122"/>
              <a:cs typeface="黑体" panose="02010609060101010101" charset="-122"/>
            </a:endParaRPr>
          </a:p>
          <a:p>
            <a:pPr algn="l" fontAlgn="auto">
              <a:lnSpc>
                <a:spcPct val="130000"/>
              </a:lnSpc>
              <a:spcBef>
                <a:spcPts val="0"/>
              </a:spcBef>
            </a:pPr>
            <a:r>
              <a:rPr lang="zh-CN" altLang="en-US" sz="1600">
                <a:solidFill>
                  <a:schemeClr val="tx1"/>
                </a:solidFill>
                <a:latin typeface="黑体" panose="02010609060101010101" charset="-122"/>
                <a:ea typeface="黑体" panose="02010609060101010101" charset="-122"/>
                <a:cs typeface="黑体" panose="02010609060101010101" charset="-122"/>
              </a:rPr>
              <a:t>如：可以说明产品</a:t>
            </a:r>
            <a:r>
              <a:rPr lang="zh-CN" altLang="en-US" sz="1600">
                <a:solidFill>
                  <a:schemeClr val="tx1"/>
                </a:solidFill>
                <a:latin typeface="Arial" panose="020B0604020202020204" pitchFamily="34" charset="0"/>
                <a:ea typeface="黑体" panose="02010609060101010101" charset="-122"/>
                <a:cs typeface="Arial" panose="020B0604020202020204" pitchFamily="34" charset="0"/>
              </a:rPr>
              <a:t>high quality with competitive price</a:t>
            </a:r>
            <a:r>
              <a:rPr lang="zh-CN" altLang="en-US" sz="1600">
                <a:solidFill>
                  <a:schemeClr val="tx1"/>
                </a:solidFill>
                <a:latin typeface="黑体" panose="02010609060101010101" charset="-122"/>
                <a:ea typeface="黑体" panose="02010609060101010101" charset="-122"/>
                <a:cs typeface="黑体" panose="02010609060101010101" charset="-122"/>
              </a:rPr>
              <a:t>，也可以说产品 </a:t>
            </a:r>
            <a:r>
              <a:rPr lang="zh-CN" altLang="en-US" sz="1600">
                <a:solidFill>
                  <a:schemeClr val="tx1"/>
                </a:solidFill>
                <a:latin typeface="Arial" panose="020B0604020202020204" pitchFamily="34" charset="0"/>
                <a:ea typeface="黑体" panose="02010609060101010101" charset="-122"/>
                <a:cs typeface="Arial" panose="020B0604020202020204" pitchFamily="34" charset="0"/>
              </a:rPr>
              <a:t>popular</a:t>
            </a:r>
            <a:r>
              <a:rPr lang="zh-CN" altLang="en-US" sz="1600">
                <a:solidFill>
                  <a:schemeClr val="tx1"/>
                </a:solidFill>
                <a:latin typeface="黑体" panose="02010609060101010101" charset="-122"/>
                <a:ea typeface="黑体" panose="02010609060101010101" charset="-122"/>
                <a:cs typeface="黑体" panose="02010609060101010101" charset="-122"/>
              </a:rPr>
              <a:t>，同时还可以提示</a:t>
            </a:r>
            <a:r>
              <a:rPr lang="zh-CN" altLang="en-US" sz="1600">
                <a:solidFill>
                  <a:schemeClr val="tx1"/>
                </a:solidFill>
                <a:latin typeface="Arial" panose="020B0604020202020204" pitchFamily="34" charset="0"/>
                <a:ea typeface="黑体" panose="02010609060101010101" charset="-122"/>
                <a:cs typeface="Arial" panose="020B0604020202020204" pitchFamily="34" charset="0"/>
              </a:rPr>
              <a:t>Instant payment</a:t>
            </a:r>
            <a:r>
              <a:rPr lang="zh-CN" altLang="en-US" sz="1600">
                <a:solidFill>
                  <a:schemeClr val="tx1"/>
                </a:solidFill>
                <a:latin typeface="黑体" panose="02010609060101010101" charset="-122"/>
                <a:ea typeface="黑体" panose="02010609060101010101" charset="-122"/>
                <a:cs typeface="黑体" panose="02010609060101010101" charset="-122"/>
              </a:rPr>
              <a:t>。但注意不要过分强调，以免客户反感。</a:t>
            </a:r>
            <a:endParaRPr lang="zh-CN" altLang="en-US" sz="1600">
              <a:solidFill>
                <a:schemeClr val="tx1"/>
              </a:solidFill>
              <a:latin typeface="黑体" panose="02010609060101010101" charset="-122"/>
              <a:ea typeface="黑体" panose="02010609060101010101" charset="-122"/>
              <a:cs typeface="黑体" panose="02010609060101010101" charset="-122"/>
            </a:endParaRPr>
          </a:p>
        </p:txBody>
      </p:sp>
      <p:grpSp>
        <p:nvGrpSpPr>
          <p:cNvPr id="6" name="组合 5"/>
          <p:cNvGrpSpPr/>
          <p:nvPr/>
        </p:nvGrpSpPr>
        <p:grpSpPr>
          <a:xfrm>
            <a:off x="433705" y="3067050"/>
            <a:ext cx="8331200" cy="1857375"/>
            <a:chOff x="683" y="4830"/>
            <a:chExt cx="13120" cy="2925"/>
          </a:xfrm>
        </p:grpSpPr>
        <p:pic>
          <p:nvPicPr>
            <p:cNvPr id="2" name="图片 1" descr="&amp;pky8720721780&amp;"/>
            <p:cNvPicPr>
              <a:picLocks noChangeAspect="1"/>
            </p:cNvPicPr>
            <p:nvPr/>
          </p:nvPicPr>
          <p:blipFill>
            <a:blip r:embed="rId1"/>
            <a:stretch>
              <a:fillRect/>
            </a:stretch>
          </p:blipFill>
          <p:spPr>
            <a:xfrm>
              <a:off x="683" y="4841"/>
              <a:ext cx="4370" cy="2915"/>
            </a:xfrm>
            <a:prstGeom prst="rect">
              <a:avLst/>
            </a:prstGeom>
          </p:spPr>
        </p:pic>
        <p:pic>
          <p:nvPicPr>
            <p:cNvPr id="4" name="图片 3" descr="&amp;pky8525513478&amp;"/>
            <p:cNvPicPr>
              <a:picLocks noChangeAspect="1"/>
            </p:cNvPicPr>
            <p:nvPr/>
          </p:nvPicPr>
          <p:blipFill>
            <a:blip r:embed="rId2"/>
            <a:stretch>
              <a:fillRect/>
            </a:stretch>
          </p:blipFill>
          <p:spPr>
            <a:xfrm>
              <a:off x="5060" y="4830"/>
              <a:ext cx="4385" cy="2922"/>
            </a:xfrm>
            <a:prstGeom prst="rect">
              <a:avLst/>
            </a:prstGeom>
          </p:spPr>
        </p:pic>
        <p:pic>
          <p:nvPicPr>
            <p:cNvPr id="5" name="图片 4" descr="&amp;pky8018120323&amp;"/>
            <p:cNvPicPr>
              <a:picLocks noChangeAspect="1"/>
            </p:cNvPicPr>
            <p:nvPr/>
          </p:nvPicPr>
          <p:blipFill>
            <a:blip r:embed="rId3"/>
            <a:stretch>
              <a:fillRect/>
            </a:stretch>
          </p:blipFill>
          <p:spPr>
            <a:xfrm>
              <a:off x="9449" y="4850"/>
              <a:ext cx="4355" cy="2903"/>
            </a:xfrm>
            <a:prstGeom prst="rect">
              <a:avLst/>
            </a:prstGeom>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9"/>
          <p:cNvSpPr/>
          <p:nvPr/>
        </p:nvSpPr>
        <p:spPr>
          <a:xfrm>
            <a:off x="520555" y="2716607"/>
            <a:ext cx="477647" cy="71650"/>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a:ln>
                <a:noFill/>
              </a:ln>
              <a:solidFill>
                <a:sysClr val="window" lastClr="FFFFFF"/>
              </a:solidFill>
              <a:effectLst/>
              <a:uLnTx/>
              <a:uFillTx/>
              <a:latin typeface="黑体" panose="02010609060101010101" charset="-122"/>
              <a:ea typeface="黑体" panose="02010609060101010101" charset="-122"/>
              <a:cs typeface="黑体" panose="02010609060101010101" charset="-122"/>
            </a:endParaRPr>
          </a:p>
        </p:txBody>
      </p:sp>
      <p:sp>
        <p:nvSpPr>
          <p:cNvPr id="37" name="矩形 36"/>
          <p:cNvSpPr/>
          <p:nvPr/>
        </p:nvSpPr>
        <p:spPr>
          <a:xfrm>
            <a:off x="689469" y="233665"/>
            <a:ext cx="1605280" cy="521970"/>
          </a:xfrm>
          <a:prstGeom prst="rect">
            <a:avLst/>
          </a:prstGeom>
        </p:spPr>
        <p:txBody>
          <a:bodyPr wrap="none">
            <a:spAutoFit/>
          </a:bodyPr>
          <a:p>
            <a:pPr algn="l"/>
            <a:r>
              <a:rPr lang="zh-CN" altLang="en-US" sz="2800" dirty="0">
                <a:latin typeface="黑体" panose="02010609060101010101" charset="-122"/>
                <a:ea typeface="黑体" panose="02010609060101010101" charset="-122"/>
                <a:cs typeface="黑体" panose="02010609060101010101" charset="-122"/>
                <a:sym typeface="+mn-lt"/>
              </a:rPr>
              <a:t>催促付款</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grpSp>
        <p:nvGrpSpPr>
          <p:cNvPr id="3" name="组合 2"/>
          <p:cNvGrpSpPr/>
          <p:nvPr/>
        </p:nvGrpSpPr>
        <p:grpSpPr>
          <a:xfrm>
            <a:off x="709930" y="1370965"/>
            <a:ext cx="5034280" cy="3251835"/>
            <a:chOff x="1487" y="3329"/>
            <a:chExt cx="11273" cy="4426"/>
          </a:xfrm>
        </p:grpSpPr>
        <p:sp>
          <p:nvSpPr>
            <p:cNvPr id="8" name="矩形 7"/>
            <p:cNvSpPr/>
            <p:nvPr/>
          </p:nvSpPr>
          <p:spPr>
            <a:xfrm>
              <a:off x="1487" y="3329"/>
              <a:ext cx="11273" cy="4426"/>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Subtitle 2"/>
            <p:cNvSpPr txBox="1"/>
            <p:nvPr/>
          </p:nvSpPr>
          <p:spPr>
            <a:xfrm>
              <a:off x="1612" y="3391"/>
              <a:ext cx="10958" cy="4281"/>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Customer,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Thanks for your order.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The item you selected is a one with high quality/a most fashion /most popular one with competitive price. You would like it.</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Since they are very popular, the product may sell out soon. Instant payment can ensure earlier arrangement to avoid short of stock.</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Thank you and awaiting your payment.</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
        <p:nvSpPr>
          <p:cNvPr id="2" name="Subtitle 2"/>
          <p:cNvSpPr txBox="1"/>
          <p:nvPr/>
        </p:nvSpPr>
        <p:spPr>
          <a:xfrm>
            <a:off x="798195" y="796290"/>
            <a:ext cx="5219065" cy="440690"/>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sz="1800">
                <a:solidFill>
                  <a:schemeClr val="tx1"/>
                </a:solidFill>
                <a:latin typeface="黑体" panose="02010609060101010101" charset="-122"/>
                <a:ea typeface="黑体" panose="02010609060101010101" charset="-122"/>
                <a:cs typeface="黑体" panose="02010609060101010101" charset="-122"/>
              </a:rPr>
              <a:t>3.针对客户下单后半天未付款的情况</a:t>
            </a:r>
            <a:endParaRPr sz="1800">
              <a:solidFill>
                <a:schemeClr val="tx1"/>
              </a:solidFill>
              <a:latin typeface="黑体" panose="02010609060101010101" charset="-122"/>
              <a:ea typeface="黑体" panose="02010609060101010101" charset="-122"/>
              <a:cs typeface="黑体" panose="02010609060101010101" charset="-122"/>
            </a:endParaRPr>
          </a:p>
        </p:txBody>
      </p:sp>
      <p:pic>
        <p:nvPicPr>
          <p:cNvPr id="5" name="图片 4"/>
          <p:cNvPicPr>
            <a:picLocks noChangeAspect="1"/>
          </p:cNvPicPr>
          <p:nvPr/>
        </p:nvPicPr>
        <p:blipFill>
          <a:blip r:embed="rId1"/>
          <a:stretch>
            <a:fillRect/>
          </a:stretch>
        </p:blipFill>
        <p:spPr>
          <a:xfrm>
            <a:off x="5927090" y="779780"/>
            <a:ext cx="3126740" cy="4002405"/>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22.xml><?xml version="1.0" encoding="utf-8"?>
<p:tagLst xmlns:p="http://schemas.openxmlformats.org/presentationml/2006/main">
  <p:tag name="KSO_WM_SLIDE_MODEL_TYPE" val="cover"/>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fontScheme name="Office">
      <a:maj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fontScheme name="Office">
      <a:maj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黑体"/>
        <a:ea typeface="黑体"/>
        <a:cs typeface=""/>
      </a:majorFont>
      <a:minorFont>
        <a:latin typeface="黑体"/>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黑体"/>
        <a:font script="Hant" typeface="新細明體"/>
        <a:font script="Arab" typeface="黑体"/>
        <a:font script="Hebr" typeface="黑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14.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3765</Words>
  <Application>WPS 演示</Application>
  <PresentationFormat>自定义</PresentationFormat>
  <Paragraphs>153</Paragraphs>
  <Slides>16</Slides>
  <Notes>0</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16</vt:i4>
      </vt:variant>
    </vt:vector>
  </HeadingPairs>
  <TitlesOfParts>
    <vt:vector size="29" baseType="lpstr">
      <vt:lpstr>Arial</vt:lpstr>
      <vt:lpstr>宋体</vt:lpstr>
      <vt:lpstr>Wingdings</vt:lpstr>
      <vt:lpstr>黑体</vt:lpstr>
      <vt:lpstr>Arial</vt:lpstr>
      <vt:lpstr>Open Sans Light</vt:lpstr>
      <vt:lpstr>Open Sans</vt:lpstr>
      <vt:lpstr>微软雅黑</vt:lpstr>
      <vt:lpstr>Arial Unicode MS</vt:lpstr>
      <vt:lpstr>Segoe Print</vt:lpstr>
      <vt:lpstr>Office 主题</vt:lpstr>
      <vt:lpstr>1_Office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丫丫</cp:lastModifiedBy>
  <cp:revision>67</cp:revision>
  <dcterms:created xsi:type="dcterms:W3CDTF">2019-08-18T12:20:00Z</dcterms:created>
  <dcterms:modified xsi:type="dcterms:W3CDTF">2019-12-18T09:14:09Z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2052-11.1.0.9209</vt:lpwstr>
  </property>
</Properties>
</file>