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media/image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 id="2147483658" r:id="rId4"/>
  </p:sldMasterIdLst>
  <p:notesMasterIdLst>
    <p:notesMasterId r:id="rId6"/>
  </p:notesMasterIdLst>
  <p:handoutMasterIdLst>
    <p:handoutMasterId r:id="rId26"/>
  </p:handoutMasterIdLst>
  <p:sldIdLst>
    <p:sldId id="258" r:id="rId5"/>
    <p:sldId id="276" r:id="rId7"/>
    <p:sldId id="293" r:id="rId8"/>
    <p:sldId id="259" r:id="rId9"/>
    <p:sldId id="257" r:id="rId10"/>
    <p:sldId id="330" r:id="rId11"/>
    <p:sldId id="331" r:id="rId12"/>
    <p:sldId id="332" r:id="rId13"/>
    <p:sldId id="262" r:id="rId14"/>
    <p:sldId id="260" r:id="rId15"/>
    <p:sldId id="261" r:id="rId16"/>
    <p:sldId id="310" r:id="rId17"/>
    <p:sldId id="269" r:id="rId18"/>
    <p:sldId id="311" r:id="rId19"/>
    <p:sldId id="334" r:id="rId20"/>
    <p:sldId id="333" r:id="rId21"/>
    <p:sldId id="312" r:id="rId22"/>
    <p:sldId id="264" r:id="rId23"/>
    <p:sldId id="313" r:id="rId24"/>
    <p:sldId id="273" r:id="rId25"/>
  </p:sldIdLst>
  <p:sldSz cx="9144000" cy="5144135"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4D4D1"/>
    <a:srgbClr val="01A89E"/>
    <a:srgbClr val="004640"/>
    <a:srgbClr val="00544F"/>
    <a:srgbClr val="6D7A84"/>
    <a:srgbClr val="008075"/>
    <a:srgbClr val="04C0BF"/>
    <a:srgbClr val="01BDAD"/>
    <a:srgbClr val="03A8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42" y="-930"/>
      </p:cViewPr>
      <p:guideLst>
        <p:guide orient="horz" pos="1606"/>
        <p:guide pos="282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黑体" panose="02010609060101010101" charset="-122"/>
                <a:ea typeface="黑体" panose="02010609060101010101" charset="-122"/>
                <a:cs typeface="黑体" panose="02010609060101010101" charset="-122"/>
              </a:defRPr>
            </a:lvl1pPr>
          </a:lstStyle>
          <a:p>
            <a:fld id="{2A00C20A-6EC9-472C-9F4C-C15DE034050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534"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黑体" panose="02010609060101010101" charset="-122"/>
                <a:ea typeface="黑体" panose="02010609060101010101" charset="-122"/>
                <a:cs typeface="黑体" panose="02010609060101010101" charset="-122"/>
              </a:defRPr>
            </a:lvl1pPr>
          </a:lstStyle>
          <a:p>
            <a:fld id="{4F6A9EF6-7160-4A3C-9ECB-1F8501A7DD4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1pPr>
    <a:lvl2pPr marL="4572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2pPr>
    <a:lvl3pPr marL="9144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3pPr>
    <a:lvl4pPr marL="13716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4pPr>
    <a:lvl5pPr marL="18288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6" Type="http://schemas.openxmlformats.org/officeDocument/2006/relationships/image" Target="../media/image1.png"/><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8" y="2856900"/>
            <a:ext cx="8139178" cy="468692"/>
          </a:xfrm>
        </p:spPr>
        <p:txBody>
          <a:bodyPr lIns="101600" tIns="38100" rIns="63500" bIns="38100" anchor="t" anchorCtr="0">
            <a:noAutofit/>
          </a:bodyPr>
          <a:lstStyle>
            <a:lvl1pPr>
              <a:defRPr sz="27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502444" y="3384174"/>
            <a:ext cx="8139178" cy="808589"/>
          </a:xfrm>
        </p:spPr>
        <p:txBody>
          <a:bodyPr lIns="101600" tIns="38100" rIns="76200" bIns="38100">
            <a:noAutofit/>
          </a:bodyPr>
          <a:lstStyle>
            <a:lvl1pPr marL="0" indent="0" eaLnBrk="1" fontAlgn="auto" latinLnBrk="0" hangingPunct="1">
              <a:buNone/>
              <a:defRPr kumimoji="0" lang="zh-CN" altLang="en-US" sz="1200" b="0" i="0" u="none" strike="noStrike" kern="1200" cap="none" spc="150" normalizeH="0" baseline="0" noProof="1">
                <a:solidFill>
                  <a:schemeClr val="tx1"/>
                </a:solidFill>
                <a:uFillTx/>
                <a:latin typeface="+mn-lt"/>
                <a:ea typeface="+mn-ea"/>
                <a:cs typeface="黑体" panose="02010609060101010101" charset="-122"/>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黑体" panose="02010609060101010101" charset="-122"/>
                <a:ea typeface="黑体" panose="02010609060101010101" charset="-122"/>
                <a:cs typeface="黑体" panose="02010609060101010101" charset="-122"/>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pic>
        <p:nvPicPr>
          <p:cNvPr id="6"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53388" r="-163" b="28231"/>
          <a:stretch>
            <a:fillRect/>
          </a:stretch>
        </p:blipFill>
        <p:spPr bwMode="auto">
          <a:xfrm>
            <a:off x="889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1026" name="Picture 2" descr="C:\Users\Administrator\Desktop\蓝色简约商务广告名片设计.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80019"/>
          <a:stretch>
            <a:fillRect/>
          </a:stretch>
        </p:blipFill>
        <p:spPr bwMode="auto">
          <a:xfrm>
            <a:off x="635" y="48"/>
            <a:ext cx="9144239" cy="31508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4" name="页脚占位符 3"/>
          <p:cNvSpPr>
            <a:spLocks noGrp="1"/>
          </p:cNvSpPr>
          <p:nvPr>
            <p:ph type="ftr" sz="quarter" idx="11"/>
          </p:nvPr>
        </p:nvSpPr>
        <p:spPr/>
        <p:txBody>
          <a:bodyPr/>
          <a:lstStyle/>
          <a:p>
            <a:endParaRPr lang="zh-CN" altLang="en-US">
              <a:solidFill>
                <a:srgbClr val="000000">
                  <a:tint val="75000"/>
                </a:srgbClr>
              </a:solidFill>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2" y="204823"/>
            <a:ext cx="3008392" cy="87169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143" y="204824"/>
            <a:ext cx="5111883"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12" y="1076514"/>
            <a:ext cx="3008392"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335" y="3601080"/>
            <a:ext cx="5486543" cy="42512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335" y="459662"/>
            <a:ext cx="5486543"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1792335" y="4026208"/>
            <a:ext cx="5486543"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6" name="日期占位符 15"/>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3"/>
            </p:custDataLst>
          </p:nvPr>
        </p:nvSpPr>
        <p:spPr/>
        <p:txBody>
          <a:bodyPr/>
          <a:lstStyle/>
          <a:p>
            <a:endParaRPr lang="zh-CN" altLang="en-US" dirty="0"/>
          </a:p>
        </p:txBody>
      </p:sp>
      <p:sp>
        <p:nvSpPr>
          <p:cNvPr id="18" name="灯片编号占位符 17"/>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1.pn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1.png"/><Relationship Id="rId5" Type="http://schemas.openxmlformats.org/officeDocument/2006/relationships/slideLayout" Target="../slideLayouts/slideLayout8.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1" Type="http://schemas.openxmlformats.org/officeDocument/2006/relationships/theme" Target="../theme/theme3.xml"/><Relationship Id="rId10" Type="http://schemas.openxmlformats.org/officeDocument/2006/relationships/tags" Target="../tags/tag21.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fld>
            <a:endParaRPr lang="zh-CN" altLang="en-US"/>
          </a:p>
        </p:txBody>
      </p:sp>
      <p:pic>
        <p:nvPicPr>
          <p:cNvPr id="7" name="Picture 2" descr="C:\Users\Administrator\Desktop\蓝色简约商务广告名片设计.png"/>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组合 7"/>
          <p:cNvGrpSpPr/>
          <p:nvPr userDrawn="1"/>
        </p:nvGrpSpPr>
        <p:grpSpPr>
          <a:xfrm>
            <a:off x="293370" y="318135"/>
            <a:ext cx="328930" cy="328930"/>
            <a:chOff x="406574" y="404664"/>
            <a:chExt cx="432048" cy="432048"/>
          </a:xfrm>
        </p:grpSpPr>
        <p:sp>
          <p:nvSpPr>
            <p:cNvPr id="9" name="椭圆 8"/>
            <p:cNvSpPr/>
            <p:nvPr/>
          </p:nvSpPr>
          <p:spPr>
            <a:xfrm>
              <a:off x="406574" y="404664"/>
              <a:ext cx="432048" cy="432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
          <p:nvSpPr>
            <p:cNvPr id="10" name="椭圆 9"/>
            <p:cNvSpPr/>
            <p:nvPr/>
          </p:nvSpPr>
          <p:spPr>
            <a:xfrm>
              <a:off x="514586" y="5126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8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solidFill>
                <a:srgbClr val="000000">
                  <a:tint val="75000"/>
                </a:srgbClr>
              </a:solidFill>
            </a:endParaRPr>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7"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
            </p:custDataLst>
          </p:nvPr>
        </p:nvSpPr>
        <p:spPr>
          <a:xfrm>
            <a:off x="502412" y="324040"/>
            <a:ext cx="8139178" cy="48606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6"/>
            </p:custDataLst>
          </p:nvPr>
        </p:nvSpPr>
        <p:spPr>
          <a:xfrm>
            <a:off x="502412" y="972120"/>
            <a:ext cx="8139178" cy="378046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7"/>
            </p:custDataLst>
          </p:nvPr>
        </p:nvSpPr>
        <p:spPr>
          <a:xfrm>
            <a:off x="659807" y="4762963"/>
            <a:ext cx="2025000" cy="237629"/>
          </a:xfrm>
          <a:prstGeom prst="rect">
            <a:avLst/>
          </a:prstGeom>
        </p:spPr>
        <p:txBody>
          <a:bodyPr vert="horz" lIns="91440" tIns="45720" rIns="91440" bIns="45720" rtlCol="0" anchor="ctr">
            <a:normAutofit/>
          </a:bodyP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8"/>
            </p:custDataLst>
          </p:nvPr>
        </p:nvSpPr>
        <p:spPr>
          <a:xfrm>
            <a:off x="3087000" y="4762963"/>
            <a:ext cx="2970000" cy="237629"/>
          </a:xfrm>
          <a:prstGeom prst="rect">
            <a:avLst/>
          </a:prstGeom>
        </p:spPr>
        <p:txBody>
          <a:bodyPr vert="horz" lIns="91440" tIns="45720" rIns="91440" bIns="45720" rtlCol="0" anchor="ctr">
            <a:normAutofit/>
          </a:bodyP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dirty="0"/>
          </a:p>
        </p:txBody>
      </p:sp>
      <p:sp>
        <p:nvSpPr>
          <p:cNvPr id="6" name="灯片编号占位符 5"/>
          <p:cNvSpPr>
            <a:spLocks noGrp="1"/>
          </p:cNvSpPr>
          <p:nvPr>
            <p:ph type="sldNum" sz="quarter" idx="4"/>
            <p:custDataLst>
              <p:tags r:id="rId9"/>
            </p:custDataLst>
          </p:nvPr>
        </p:nvSpPr>
        <p:spPr>
          <a:xfrm>
            <a:off x="6457950" y="4762963"/>
            <a:ext cx="2025000" cy="237629"/>
          </a:xfrm>
          <a:prstGeom prst="rect">
            <a:avLst/>
          </a:prstGeom>
        </p:spPr>
        <p:txBody>
          <a:bodyPr vert="horz" lIns="91440" tIns="45720" rIns="91440" bIns="45720" rtlCol="0" anchor="ctr">
            <a:normAutofit/>
          </a:bodyP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黑体" panose="02010609060101010101" charset="-122"/>
          <a:ea typeface="黑体" panose="02010609060101010101" charset="-122"/>
          <a:cs typeface="黑体" panose="02010609060101010101" charset="-122"/>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hemeOverride" Target="../theme/themeOverride1.xml"/><Relationship Id="rId2" Type="http://schemas.openxmlformats.org/officeDocument/2006/relationships/tags" Target="../tags/tag2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1.xml"/><Relationship Id="rId3" Type="http://schemas.openxmlformats.org/officeDocument/2006/relationships/themeOverride" Target="../theme/themeOverride5.xml"/><Relationship Id="rId2" Type="http://schemas.openxmlformats.org/officeDocument/2006/relationships/image" Target="../media/image2.sv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3.xml"/><Relationship Id="rId2" Type="http://schemas.openxmlformats.org/officeDocument/2006/relationships/image" Target="../media/image8.jpeg"/><Relationship Id="rId1" Type="http://schemas.openxmlformats.org/officeDocument/2006/relationships/image" Target="../media/image7.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7.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8.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hemeOverride" Target="../theme/themeOverride9.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themeOverride" Target="../theme/themeOverride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hemeOverride" Target="../theme/themeOverride4.xml"/><Relationship Id="rId3" Type="http://schemas.openxmlformats.org/officeDocument/2006/relationships/image" Target="../media/image1.svg"/><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635"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974800" y="381269"/>
            <a:ext cx="4467860" cy="2445385"/>
          </a:xfrm>
          <a:prstGeom prst="rect">
            <a:avLst/>
          </a:prstGeom>
        </p:spPr>
        <p:txBody>
          <a:bodyPr wrap="none">
            <a:spAutoFit/>
          </a:bodyPr>
          <a:lstStyle/>
          <a:p>
            <a:pPr algn="ctr" fontAlgn="auto">
              <a:lnSpc>
                <a:spcPct val="150000"/>
              </a:lnSpc>
            </a:pP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第</a:t>
            </a:r>
            <a:r>
              <a:rPr lang="en-US" altLang="zh-CN" sz="5400" b="1" dirty="0" smtClean="0">
                <a:solidFill>
                  <a:srgbClr val="04C0BF"/>
                </a:solidFill>
                <a:latin typeface="黑体" panose="02010609060101010101" charset="-122"/>
                <a:ea typeface="黑体" panose="02010609060101010101" charset="-122"/>
                <a:cs typeface="黑体" panose="02010609060101010101" charset="-122"/>
              </a:rPr>
              <a:t>4</a:t>
            </a: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章</a:t>
            </a:r>
            <a:endParaRPr lang="zh-CN" altLang="en-US" sz="5400" b="1" dirty="0" smtClean="0">
              <a:solidFill>
                <a:srgbClr val="04C0BF"/>
              </a:solidFill>
              <a:latin typeface="黑体" panose="02010609060101010101" charset="-122"/>
              <a:ea typeface="黑体" panose="02010609060101010101" charset="-122"/>
              <a:cs typeface="黑体" panose="02010609060101010101" charset="-122"/>
            </a:endParaRPr>
          </a:p>
          <a:p>
            <a:pPr algn="ctr" fontAlgn="auto">
              <a:lnSpc>
                <a:spcPct val="150000"/>
              </a:lnSpc>
            </a:pPr>
            <a:r>
              <a:rPr lang="zh-CN" altLang="zh-CN" sz="4800" b="1" dirty="0" smtClean="0">
                <a:solidFill>
                  <a:srgbClr val="04C0BF"/>
                </a:solidFill>
                <a:latin typeface="黑体" panose="02010609060101010101" charset="-122"/>
                <a:ea typeface="黑体" panose="02010609060101010101" charset="-122"/>
                <a:cs typeface="黑体" panose="02010609060101010101" charset="-122"/>
              </a:rPr>
              <a:t>售前沟通与服务</a:t>
            </a:r>
            <a:endParaRPr lang="zh-CN" altLang="zh-CN" sz="4800" b="1" dirty="0" smtClean="0">
              <a:solidFill>
                <a:srgbClr val="04C0BF"/>
              </a:solidFill>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666875" y="1332865"/>
            <a:ext cx="5702935" cy="2435390"/>
            <a:chOff x="1487" y="3329"/>
            <a:chExt cx="11273" cy="3315"/>
          </a:xfrm>
        </p:grpSpPr>
        <p:sp>
          <p:nvSpPr>
            <p:cNvPr id="6" name="矩形 5"/>
            <p:cNvSpPr/>
            <p:nvPr/>
          </p:nvSpPr>
          <p:spPr>
            <a:xfrm>
              <a:off x="1487" y="3329"/>
              <a:ext cx="11273" cy="3315"/>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Subtitle 2"/>
            <p:cNvSpPr txBox="1"/>
            <p:nvPr/>
          </p:nvSpPr>
          <p:spPr>
            <a:xfrm>
              <a:off x="1658" y="3480"/>
              <a:ext cx="10958" cy="3106"/>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X,</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Thank you for your inquiry.</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Yes, we have this item in stock. How many do you want? Right now, we only have X lots of the X color left. Since they are very popular, the product has a high risk of selling out soon. Please place your order as soon as possible. Thank you!</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1" name="Subtitle 2"/>
          <p:cNvSpPr txBox="1"/>
          <p:nvPr/>
        </p:nvSpPr>
        <p:spPr>
          <a:xfrm>
            <a:off x="751205" y="734695"/>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1</a:t>
            </a:r>
            <a:r>
              <a:rPr lang="zh-CN" altLang="en-US" sz="1800">
                <a:solidFill>
                  <a:schemeClr val="tx1"/>
                </a:solidFill>
                <a:latin typeface="黑体" panose="02010609060101010101" charset="-122"/>
                <a:ea typeface="黑体" panose="02010609060101010101" charset="-122"/>
                <a:cs typeface="黑体" panose="02010609060101010101" charset="-122"/>
              </a:rPr>
              <a:t>、催促下单，库存不足</a:t>
            </a:r>
            <a:endParaRPr lang="zh-CN" altLang="en-US" sz="1800">
              <a:solidFill>
                <a:schemeClr val="tx1"/>
              </a:solidFill>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3" name="Subtitle 2"/>
          <p:cNvSpPr txBox="1"/>
          <p:nvPr/>
        </p:nvSpPr>
        <p:spPr>
          <a:xfrm>
            <a:off x="1540510" y="4173220"/>
            <a:ext cx="6018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sz="1800">
                <a:solidFill>
                  <a:schemeClr val="tx1"/>
                </a:solidFill>
                <a:latin typeface="黑体" panose="02010609060101010101" charset="-122"/>
                <a:ea typeface="黑体" panose="02010609060101010101" charset="-122"/>
                <a:cs typeface="黑体" panose="02010609060101010101" charset="-122"/>
              </a:rPr>
              <a:t>强调货物受欢迎，不能保证库存满足其需求。</a:t>
            </a:r>
            <a:endParaRPr sz="1800">
              <a:solidFill>
                <a:schemeClr val="tx1"/>
              </a:solidFill>
              <a:latin typeface="黑体" panose="02010609060101010101" charset="-122"/>
              <a:ea typeface="黑体" panose="02010609060101010101" charset="-122"/>
              <a:cs typeface="黑体" panose="02010609060101010101" charset="-122"/>
            </a:endParaRPr>
          </a:p>
        </p:txBody>
      </p:sp>
      <p:pic>
        <p:nvPicPr>
          <p:cNvPr id="7" name="图片 6" descr="4122201"/>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922020" y="4198620"/>
            <a:ext cx="460375" cy="46037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ubtitle 2"/>
          <p:cNvSpPr txBox="1"/>
          <p:nvPr/>
        </p:nvSpPr>
        <p:spPr>
          <a:xfrm>
            <a:off x="769620" y="750570"/>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2</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提醒买家尽快付款</a:t>
            </a:r>
            <a:endParaRPr lang="zh-CN" altLang="en-US" sz="1800">
              <a:solidFill>
                <a:schemeClr val="tx1"/>
              </a:solidFill>
              <a:latin typeface="黑体" panose="02010609060101010101" charset="-122"/>
              <a:ea typeface="黑体" panose="02010609060101010101" charset="-122"/>
              <a:cs typeface="黑体" panose="02010609060101010101" charset="-122"/>
            </a:endParaRPr>
          </a:p>
        </p:txBody>
      </p:sp>
      <p:grpSp>
        <p:nvGrpSpPr>
          <p:cNvPr id="3" name="组合 2"/>
          <p:cNvGrpSpPr/>
          <p:nvPr/>
        </p:nvGrpSpPr>
        <p:grpSpPr>
          <a:xfrm>
            <a:off x="789305" y="1263015"/>
            <a:ext cx="7803515" cy="3185795"/>
            <a:chOff x="1487" y="3329"/>
            <a:chExt cx="11273" cy="4336"/>
          </a:xfrm>
        </p:grpSpPr>
        <p:sp>
          <p:nvSpPr>
            <p:cNvPr id="6" name="矩形 5"/>
            <p:cNvSpPr/>
            <p:nvPr/>
          </p:nvSpPr>
          <p:spPr>
            <a:xfrm>
              <a:off x="1487" y="3329"/>
              <a:ext cx="11273" cy="4336"/>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Subtitle 2"/>
            <p:cNvSpPr txBox="1"/>
            <p:nvPr/>
          </p:nvSpPr>
          <p:spPr>
            <a:xfrm>
              <a:off x="1658" y="3480"/>
              <a:ext cx="10958" cy="4176"/>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X,</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appreciated your purchase from us. However, we noticed you that haven't made the payment yet. This is a friendly reminder to you to complete the payment transaction as soon as possible. Instant payments are very important; the earlier you pay the sooner you will get the item.</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If you have any problems making the payment, or if you don’t want to go through with the order, please let us know. We can help you to resolve the payment problems or cancel the order.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Thanks again! Looking forward to hearing from you soon.</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37" name="矩形 36"/>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 name="组合 3"/>
          <p:cNvGrpSpPr/>
          <p:nvPr/>
        </p:nvGrpSpPr>
        <p:grpSpPr>
          <a:xfrm>
            <a:off x="793115" y="1219200"/>
            <a:ext cx="7533640" cy="3001995"/>
            <a:chOff x="1487" y="3329"/>
            <a:chExt cx="11273" cy="4086"/>
          </a:xfrm>
        </p:grpSpPr>
        <p:sp>
          <p:nvSpPr>
            <p:cNvPr id="6" name="矩形 5"/>
            <p:cNvSpPr/>
            <p:nvPr/>
          </p:nvSpPr>
          <p:spPr>
            <a:xfrm>
              <a:off x="1487" y="3329"/>
              <a:ext cx="11273" cy="4086"/>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Subtitle 2"/>
            <p:cNvSpPr txBox="1"/>
            <p:nvPr/>
          </p:nvSpPr>
          <p:spPr>
            <a:xfrm>
              <a:off x="1645" y="3341"/>
              <a:ext cx="10958" cy="4072"/>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X</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appreciate your order from us. You have chosen one of the best-selling products in our store. It's very popular for its good quality and competitive price. Right now, we only have X lots of the X colors left. We would like to inform you that this product has a high risk of selling out soon.</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noticed that you hadn't finished the payment process for the order. We'd like to offer you a 10% discount on your order, if you purchase now, to ensure that the product doesn’t sell out. We will ship your order within24 hours once your payment is confirmed. If you need any help or have any questions, please let us know.</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1" name="Subtitle 2"/>
          <p:cNvSpPr txBox="1"/>
          <p:nvPr/>
        </p:nvSpPr>
        <p:spPr>
          <a:xfrm>
            <a:off x="742950" y="728345"/>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2</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提醒买家尽快付款</a:t>
            </a:r>
            <a:endParaRPr lang="zh-CN" altLang="en-US" sz="1800">
              <a:solidFill>
                <a:schemeClr val="tx1"/>
              </a:solidFill>
              <a:latin typeface="黑体" panose="02010609060101010101" charset="-122"/>
              <a:ea typeface="黑体" panose="02010609060101010101" charset="-122"/>
              <a:cs typeface="黑体" panose="02010609060101010101" charset="-122"/>
            </a:endParaRPr>
          </a:p>
        </p:txBody>
      </p:sp>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3" name="Subtitle 2"/>
          <p:cNvSpPr txBox="1"/>
          <p:nvPr/>
        </p:nvSpPr>
        <p:spPr>
          <a:xfrm>
            <a:off x="1253490" y="4388485"/>
            <a:ext cx="6018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sz="1800">
                <a:solidFill>
                  <a:schemeClr val="tx1"/>
                </a:solidFill>
                <a:latin typeface="黑体" panose="02010609060101010101" charset="-122"/>
                <a:ea typeface="黑体" panose="02010609060101010101" charset="-122"/>
                <a:cs typeface="黑体" panose="02010609060101010101" charset="-122"/>
              </a:rPr>
              <a:t>强调货物受欢迎，若未能及时付款无法保证及时发货。</a:t>
            </a:r>
            <a:endParaRPr sz="1800">
              <a:solidFill>
                <a:schemeClr val="tx1"/>
              </a:solidFill>
              <a:latin typeface="黑体" panose="02010609060101010101" charset="-122"/>
              <a:ea typeface="黑体" panose="02010609060101010101" charset="-122"/>
              <a:cs typeface="黑体" panose="02010609060101010101" charset="-122"/>
            </a:endParaRPr>
          </a:p>
        </p:txBody>
      </p:sp>
      <p:pic>
        <p:nvPicPr>
          <p:cNvPr id="7" name="图片 6" descr="4122201"/>
          <p:cNvPicPr>
            <a:picLocks noChangeAspect="1"/>
          </p:cNvPicPr>
          <p:nvPr/>
        </p:nvPicPr>
        <p:blipFill>
          <a:blip r:embed="rId1"/>
          <a:stretch>
            <a:fillRect/>
          </a:stretch>
        </p:blipFill>
        <p:spPr>
          <a:xfrm>
            <a:off x="635000" y="4413885"/>
            <a:ext cx="460375" cy="4603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256030" y="1479550"/>
            <a:ext cx="6122670" cy="1880235"/>
            <a:chOff x="1487" y="3329"/>
            <a:chExt cx="10780" cy="2462"/>
          </a:xfrm>
        </p:grpSpPr>
        <p:sp>
          <p:nvSpPr>
            <p:cNvPr id="6" name="矩形 5"/>
            <p:cNvSpPr/>
            <p:nvPr/>
          </p:nvSpPr>
          <p:spPr>
            <a:xfrm>
              <a:off x="1487" y="3329"/>
              <a:ext cx="10589" cy="2462"/>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Subtitle 2"/>
            <p:cNvSpPr txBox="1"/>
            <p:nvPr/>
          </p:nvSpPr>
          <p:spPr>
            <a:xfrm>
              <a:off x="1658" y="3480"/>
              <a:ext cx="10609" cy="2167"/>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Daisy，</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Thanks for your message.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The price we offer is lower than the market price. And as you know, as the shipping cost is really high, our profit margin for this product is very limited. However, we can offer you a XXX discount if you purchase more than xxxx  pieces in one order.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1" name="Subtitle 2"/>
          <p:cNvSpPr txBox="1"/>
          <p:nvPr/>
        </p:nvSpPr>
        <p:spPr>
          <a:xfrm>
            <a:off x="715010" y="802640"/>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3</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提醒客户折扣</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3" name="矩形 2"/>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4" name="Subtitle 2"/>
          <p:cNvSpPr txBox="1"/>
          <p:nvPr/>
        </p:nvSpPr>
        <p:spPr>
          <a:xfrm>
            <a:off x="1397000" y="3814445"/>
            <a:ext cx="6018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sz="1800">
                <a:solidFill>
                  <a:schemeClr val="tx1"/>
                </a:solidFill>
                <a:latin typeface="黑体" panose="02010609060101010101" charset="-122"/>
                <a:ea typeface="黑体" panose="02010609060101010101" charset="-122"/>
                <a:cs typeface="黑体" panose="02010609060101010101" charset="-122"/>
              </a:rPr>
              <a:t>强调利润不高，只能在量多的基础上打折。</a:t>
            </a:r>
            <a:endParaRPr sz="1800">
              <a:solidFill>
                <a:schemeClr val="tx1"/>
              </a:solidFill>
              <a:latin typeface="黑体" panose="02010609060101010101" charset="-122"/>
              <a:ea typeface="黑体" panose="02010609060101010101" charset="-122"/>
              <a:cs typeface="黑体" panose="02010609060101010101" charset="-122"/>
            </a:endParaRPr>
          </a:p>
        </p:txBody>
      </p:sp>
      <p:pic>
        <p:nvPicPr>
          <p:cNvPr id="5" name="图片 4" descr="4122201"/>
          <p:cNvPicPr>
            <a:picLocks noChangeAspect="1"/>
          </p:cNvPicPr>
          <p:nvPr/>
        </p:nvPicPr>
        <p:blipFill>
          <a:blip r:embed="rId1"/>
          <a:stretch>
            <a:fillRect/>
          </a:stretch>
        </p:blipFill>
        <p:spPr>
          <a:xfrm>
            <a:off x="778510" y="3839845"/>
            <a:ext cx="460375" cy="46037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Subtitle 2"/>
          <p:cNvSpPr txBox="1"/>
          <p:nvPr/>
        </p:nvSpPr>
        <p:spPr>
          <a:xfrm>
            <a:off x="770890" y="895350"/>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4</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未及时回复信息，表示歉意</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grpSp>
        <p:nvGrpSpPr>
          <p:cNvPr id="4" name="组合 3"/>
          <p:cNvGrpSpPr/>
          <p:nvPr/>
        </p:nvGrpSpPr>
        <p:grpSpPr>
          <a:xfrm>
            <a:off x="1229360" y="1493520"/>
            <a:ext cx="6698615" cy="1628775"/>
            <a:chOff x="1487" y="3329"/>
            <a:chExt cx="11273" cy="2449"/>
          </a:xfrm>
        </p:grpSpPr>
        <p:sp>
          <p:nvSpPr>
            <p:cNvPr id="6" name="矩形 5"/>
            <p:cNvSpPr/>
            <p:nvPr/>
          </p:nvSpPr>
          <p:spPr>
            <a:xfrm>
              <a:off x="1487" y="3329"/>
              <a:ext cx="11273" cy="244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Subtitle 2"/>
            <p:cNvSpPr txBox="1"/>
            <p:nvPr/>
          </p:nvSpPr>
          <p:spPr>
            <a:xfrm>
              <a:off x="1658" y="3418"/>
              <a:ext cx="10958" cy="2248"/>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X,</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 am sorry for the delayed response due to the weekend. Yes, we have this item in stock. Please let me know if you have any further questions. Thanks!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pic>
        <p:nvPicPr>
          <p:cNvPr id="20" name="图片 19"/>
          <p:cNvPicPr>
            <a:picLocks noChangeAspect="1"/>
          </p:cNvPicPr>
          <p:nvPr/>
        </p:nvPicPr>
        <p:blipFill>
          <a:blip r:embed="rId1" cstate="screen">
            <a:extLst>
              <a:ext uri="{28A0092B-C50C-407E-A947-70E740481C1C}">
                <a14:useLocalDpi xmlns:a14="http://schemas.microsoft.com/office/drawing/2010/main" val="0"/>
              </a:ext>
            </a:extLst>
          </a:blip>
          <a:srcRect t="24085" b="24085"/>
          <a:stretch>
            <a:fillRect/>
          </a:stretch>
        </p:blipFill>
        <p:spPr>
          <a:xfrm>
            <a:off x="394335" y="3294380"/>
            <a:ext cx="5142230" cy="1776095"/>
          </a:xfrm>
          <a:prstGeom prst="rect">
            <a:avLst/>
          </a:prstGeom>
        </p:spPr>
      </p:pic>
      <p:pic>
        <p:nvPicPr>
          <p:cNvPr id="21" name="图片 20"/>
          <p:cNvPicPr>
            <a:picLocks noChangeAspect="1"/>
          </p:cNvPicPr>
          <p:nvPr/>
        </p:nvPicPr>
        <p:blipFill>
          <a:blip r:embed="rId2" cstate="screen">
            <a:extLst>
              <a:ext uri="{28A0092B-C50C-407E-A947-70E740481C1C}">
                <a14:useLocalDpi xmlns:a14="http://schemas.microsoft.com/office/drawing/2010/main" val="0"/>
              </a:ext>
            </a:extLst>
          </a:blip>
          <a:srcRect t="8045" b="8045"/>
          <a:stretch>
            <a:fillRect/>
          </a:stretch>
        </p:blipFill>
        <p:spPr>
          <a:xfrm>
            <a:off x="5504180" y="3290570"/>
            <a:ext cx="3176905" cy="177673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11" name="Subtitle 2"/>
          <p:cNvSpPr txBox="1"/>
          <p:nvPr/>
        </p:nvSpPr>
        <p:spPr>
          <a:xfrm>
            <a:off x="733425" y="848360"/>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4</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未及时回复信息，表示歉意</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6" name="Subtitle 2"/>
          <p:cNvSpPr txBox="1"/>
          <p:nvPr/>
        </p:nvSpPr>
        <p:spPr>
          <a:xfrm>
            <a:off x="1039495" y="1492250"/>
            <a:ext cx="7214235" cy="720725"/>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600">
                <a:solidFill>
                  <a:schemeClr val="tx1"/>
                </a:solidFill>
                <a:latin typeface="黑体" panose="02010609060101010101" charset="-122"/>
                <a:ea typeface="黑体" panose="02010609060101010101" charset="-122"/>
                <a:cs typeface="黑体" panose="02010609060101010101" charset="-122"/>
              </a:rPr>
              <a:t>因为错过了最佳24小时回复时间，所以可通过主动打折，给予订单截止日期的方式赢取客户。</a:t>
            </a:r>
            <a:endParaRPr lang="zh-CN" altLang="en-US" sz="1600">
              <a:solidFill>
                <a:schemeClr val="tx1"/>
              </a:solidFill>
              <a:latin typeface="黑体" panose="02010609060101010101" charset="-122"/>
              <a:ea typeface="黑体" panose="02010609060101010101" charset="-122"/>
              <a:cs typeface="黑体" panose="02010609060101010101" charset="-122"/>
            </a:endParaRPr>
          </a:p>
        </p:txBody>
      </p:sp>
      <p:sp>
        <p:nvSpPr>
          <p:cNvPr id="4" name="Subtitle 2"/>
          <p:cNvSpPr txBox="1"/>
          <p:nvPr/>
        </p:nvSpPr>
        <p:spPr>
          <a:xfrm>
            <a:off x="1397000" y="3527425"/>
            <a:ext cx="6018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800">
                <a:solidFill>
                  <a:schemeClr val="tx1"/>
                </a:solidFill>
                <a:latin typeface="黑体" panose="02010609060101010101" charset="-122"/>
                <a:ea typeface="黑体" panose="02010609060101010101" charset="-122"/>
                <a:cs typeface="黑体" panose="02010609060101010101" charset="-122"/>
                <a:sym typeface="+mn-ea"/>
              </a:rPr>
              <a:t>态度要诚恳，必要时给客户优惠以挽回客户。</a:t>
            </a:r>
            <a:endParaRPr sz="1800">
              <a:solidFill>
                <a:schemeClr val="tx1"/>
              </a:solidFill>
              <a:latin typeface="黑体" panose="02010609060101010101" charset="-122"/>
              <a:ea typeface="黑体" panose="02010609060101010101" charset="-122"/>
              <a:cs typeface="黑体" panose="02010609060101010101" charset="-122"/>
            </a:endParaRPr>
          </a:p>
        </p:txBody>
      </p:sp>
      <p:pic>
        <p:nvPicPr>
          <p:cNvPr id="5" name="图片 4" descr="4122201"/>
          <p:cNvPicPr>
            <a:picLocks noChangeAspect="1"/>
          </p:cNvPicPr>
          <p:nvPr/>
        </p:nvPicPr>
        <p:blipFill>
          <a:blip r:embed="rId1"/>
          <a:stretch>
            <a:fillRect/>
          </a:stretch>
        </p:blipFill>
        <p:spPr>
          <a:xfrm>
            <a:off x="778510" y="3552825"/>
            <a:ext cx="460375" cy="460375"/>
          </a:xfrm>
          <a:prstGeom prst="rect">
            <a:avLst/>
          </a:prstGeom>
        </p:spPr>
      </p:pic>
      <p:grpSp>
        <p:nvGrpSpPr>
          <p:cNvPr id="3" name="组合 2"/>
          <p:cNvGrpSpPr/>
          <p:nvPr/>
        </p:nvGrpSpPr>
        <p:grpSpPr>
          <a:xfrm>
            <a:off x="1136015" y="2440940"/>
            <a:ext cx="6530975" cy="720090"/>
            <a:chOff x="1487" y="3329"/>
            <a:chExt cx="11273" cy="2449"/>
          </a:xfrm>
        </p:grpSpPr>
        <p:sp>
          <p:nvSpPr>
            <p:cNvPr id="6" name="矩形 5"/>
            <p:cNvSpPr/>
            <p:nvPr/>
          </p:nvSpPr>
          <p:spPr>
            <a:xfrm>
              <a:off x="1487" y="3329"/>
              <a:ext cx="11273" cy="244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Subtitle 2"/>
            <p:cNvSpPr txBox="1"/>
            <p:nvPr/>
          </p:nvSpPr>
          <p:spPr>
            <a:xfrm>
              <a:off x="1658" y="3418"/>
              <a:ext cx="10958" cy="2177"/>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400">
                  <a:solidFill>
                    <a:schemeClr val="tx1"/>
                  </a:solidFill>
                  <a:latin typeface="Arial" panose="020B0604020202020204" pitchFamily="34" charset="0"/>
                  <a:ea typeface="黑体" panose="02010609060101010101" charset="-122"/>
                  <a:cs typeface="Arial" panose="020B0604020202020204" pitchFamily="34" charset="0"/>
                  <a:sym typeface="+mn-ea"/>
                </a:rPr>
                <a:t>And to show our apology for our delayed response, we will offer you 10% off. Please place your order before Friday to enjoy this discount. Thank you!</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6178475" y="2174773"/>
            <a:ext cx="1104900" cy="1198880"/>
          </a:xfrm>
          <a:prstGeom prst="rect">
            <a:avLst/>
          </a:prstGeom>
        </p:spPr>
        <p:txBody>
          <a:bodyPr wrap="none">
            <a:spAutoFit/>
          </a:bodyPr>
          <a:p>
            <a:pPr algn="r"/>
            <a:r>
              <a:rPr lang="en-US" altLang="zh-CN" sz="7200" b="1" dirty="0" smtClean="0">
                <a:solidFill>
                  <a:schemeClr val="accent5">
                    <a:lumMod val="75000"/>
                  </a:schemeClr>
                </a:solidFill>
                <a:latin typeface="黑体" panose="02010609060101010101" charset="-122"/>
                <a:cs typeface="黑体" panose="02010609060101010101" charset="-122"/>
              </a:rPr>
              <a:t>02</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7" name="矩形 6"/>
          <p:cNvSpPr/>
          <p:nvPr/>
        </p:nvSpPr>
        <p:spPr>
          <a:xfrm>
            <a:off x="5005692" y="3345802"/>
            <a:ext cx="2214880" cy="706755"/>
          </a:xfrm>
          <a:prstGeom prst="rect">
            <a:avLst/>
          </a:prstGeom>
        </p:spPr>
        <p:txBody>
          <a:bodyPr wrap="none">
            <a:spAutoFit/>
          </a:bodyPr>
          <a:p>
            <a:pPr algn="r"/>
            <a:r>
              <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提供信息</a:t>
            </a:r>
            <a:endPar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36270" y="1219835"/>
            <a:ext cx="7943850" cy="3148330"/>
            <a:chOff x="1487" y="3329"/>
            <a:chExt cx="11273" cy="4134"/>
          </a:xfrm>
        </p:grpSpPr>
        <p:sp>
          <p:nvSpPr>
            <p:cNvPr id="12" name="矩形 11"/>
            <p:cNvSpPr/>
            <p:nvPr/>
          </p:nvSpPr>
          <p:spPr>
            <a:xfrm>
              <a:off x="1487" y="3329"/>
              <a:ext cx="11273" cy="4091"/>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Subtitle 2"/>
            <p:cNvSpPr txBox="1"/>
            <p:nvPr/>
          </p:nvSpPr>
          <p:spPr>
            <a:xfrm>
              <a:off x="1645" y="3333"/>
              <a:ext cx="10958" cy="413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Mike,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Thank you for your inquiry and I am happy to contact you.</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 understand that you are worried about any possible extra cost for this item. As to specific rates, please consult your local customs office.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Based on the past experience, import taxes fall into two situations: First, inmost countries, it did not involve any extra expense on the buyer side for similar small or low-cost items. Second, in some individual cases, buyers might need to pay some import taxes or customs charges even when their purchase is small.</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 appreciate for your understanding!</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Sincerely</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John</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4" name="Subtitle 2"/>
          <p:cNvSpPr txBox="1"/>
          <p:nvPr/>
        </p:nvSpPr>
        <p:spPr>
          <a:xfrm>
            <a:off x="762000" y="719455"/>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1</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海关税</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提供信息</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3" name="Subtitle 2"/>
          <p:cNvSpPr txBox="1"/>
          <p:nvPr/>
        </p:nvSpPr>
        <p:spPr>
          <a:xfrm>
            <a:off x="1397000" y="4460240"/>
            <a:ext cx="6018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800">
                <a:solidFill>
                  <a:schemeClr val="tx1"/>
                </a:solidFill>
                <a:latin typeface="黑体" panose="02010609060101010101" charset="-122"/>
                <a:ea typeface="黑体" panose="02010609060101010101" charset="-122"/>
                <a:cs typeface="黑体" panose="02010609060101010101" charset="-122"/>
                <a:sym typeface="+mn-ea"/>
              </a:rPr>
              <a:t>让客户有心理准备，有可能会征收海关税。</a:t>
            </a:r>
            <a:endParaRPr lang="zh-CN" altLang="en-US" sz="1800">
              <a:solidFill>
                <a:schemeClr val="tx1"/>
              </a:solidFill>
              <a:latin typeface="黑体" panose="02010609060101010101" charset="-122"/>
              <a:ea typeface="黑体" panose="02010609060101010101" charset="-122"/>
              <a:cs typeface="黑体" panose="02010609060101010101" charset="-122"/>
              <a:sym typeface="+mn-ea"/>
            </a:endParaRPr>
          </a:p>
        </p:txBody>
      </p:sp>
      <p:pic>
        <p:nvPicPr>
          <p:cNvPr id="5" name="图片 4" descr="4122201"/>
          <p:cNvPicPr>
            <a:picLocks noChangeAspect="1"/>
          </p:cNvPicPr>
          <p:nvPr/>
        </p:nvPicPr>
        <p:blipFill>
          <a:blip r:embed="rId1"/>
          <a:stretch>
            <a:fillRect/>
          </a:stretch>
        </p:blipFill>
        <p:spPr>
          <a:xfrm>
            <a:off x="778510" y="4485640"/>
            <a:ext cx="460375" cy="460375"/>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177290" y="1246505"/>
            <a:ext cx="6586855" cy="2711285"/>
            <a:chOff x="1487" y="3329"/>
            <a:chExt cx="11273" cy="3550"/>
          </a:xfrm>
        </p:grpSpPr>
        <p:sp>
          <p:nvSpPr>
            <p:cNvPr id="6" name="矩形 5"/>
            <p:cNvSpPr/>
            <p:nvPr/>
          </p:nvSpPr>
          <p:spPr>
            <a:xfrm>
              <a:off x="1487" y="3329"/>
              <a:ext cx="11273" cy="3550"/>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Subtitle 2"/>
            <p:cNvSpPr txBox="1"/>
            <p:nvPr/>
          </p:nvSpPr>
          <p:spPr>
            <a:xfrm>
              <a:off x="1658" y="3480"/>
              <a:ext cx="10958" cy="3398"/>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X，</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are sorry to inform you that this item is out of stock at the moment. We will contact the factory to see when they will be available again. Also, we would like to recommend to you some other items which are of the same style. We hope you like them as well. You can click on the following link to check them out.</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 http: //www. amazon ...</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Please let me know for any further questions. Thanks!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1" name="Subtitle 2"/>
          <p:cNvSpPr txBox="1"/>
          <p:nvPr/>
        </p:nvSpPr>
        <p:spPr>
          <a:xfrm>
            <a:off x="761365" y="747395"/>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2</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断货回复</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提供信息</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3" name="Subtitle 2"/>
          <p:cNvSpPr txBox="1"/>
          <p:nvPr/>
        </p:nvSpPr>
        <p:spPr>
          <a:xfrm>
            <a:off x="1468755" y="4173220"/>
            <a:ext cx="40119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800">
                <a:solidFill>
                  <a:schemeClr val="tx1"/>
                </a:solidFill>
                <a:latin typeface="黑体" panose="02010609060101010101" charset="-122"/>
                <a:ea typeface="黑体" panose="02010609060101010101" charset="-122"/>
                <a:cs typeface="黑体" panose="02010609060101010101" charset="-122"/>
                <a:sym typeface="+mn-ea"/>
              </a:rPr>
              <a:t>推荐类似的货物给客户。</a:t>
            </a:r>
            <a:endParaRPr lang="zh-CN" altLang="en-US" sz="1800">
              <a:solidFill>
                <a:schemeClr val="tx1"/>
              </a:solidFill>
              <a:latin typeface="黑体" panose="02010609060101010101" charset="-122"/>
              <a:ea typeface="黑体" panose="02010609060101010101" charset="-122"/>
              <a:cs typeface="黑体" panose="02010609060101010101" charset="-122"/>
              <a:sym typeface="+mn-ea"/>
            </a:endParaRPr>
          </a:p>
        </p:txBody>
      </p:sp>
      <p:pic>
        <p:nvPicPr>
          <p:cNvPr id="4" name="图片 3" descr="4122201"/>
          <p:cNvPicPr>
            <a:picLocks noChangeAspect="1"/>
          </p:cNvPicPr>
          <p:nvPr/>
        </p:nvPicPr>
        <p:blipFill>
          <a:blip r:embed="rId1"/>
          <a:stretch>
            <a:fillRect/>
          </a:stretch>
        </p:blipFill>
        <p:spPr>
          <a:xfrm>
            <a:off x="840740" y="4198620"/>
            <a:ext cx="460375" cy="46037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906780" y="1847215"/>
            <a:ext cx="7403465" cy="2494280"/>
            <a:chOff x="1487" y="3329"/>
            <a:chExt cx="11273" cy="3266"/>
          </a:xfrm>
        </p:grpSpPr>
        <p:sp>
          <p:nvSpPr>
            <p:cNvPr id="12" name="矩形 11"/>
            <p:cNvSpPr/>
            <p:nvPr/>
          </p:nvSpPr>
          <p:spPr>
            <a:xfrm>
              <a:off x="1487" y="3329"/>
              <a:ext cx="11273" cy="3266"/>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Subtitle 2"/>
            <p:cNvSpPr txBox="1"/>
            <p:nvPr/>
          </p:nvSpPr>
          <p:spPr>
            <a:xfrm>
              <a:off x="1658" y="3480"/>
              <a:ext cx="10958" cy="2987"/>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sir,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As Christmas/New year. Is coming, we found***(产品名)has a large potential market. Many customers are buying them for resale on Ebay or in their retail stores because of its high profit margin. We have a large stock.</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Please click the following link to check them out. If you order more than 10pieces in one order, you can enjoy a wholesale price of USD3000. Thanks!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John</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
        <p:nvSpPr>
          <p:cNvPr id="14" name="Subtitle 2"/>
          <p:cNvSpPr txBox="1"/>
          <p:nvPr/>
        </p:nvSpPr>
        <p:spPr>
          <a:xfrm>
            <a:off x="715010" y="659130"/>
            <a:ext cx="33515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en-US" altLang="zh-CN" sz="1800">
                <a:solidFill>
                  <a:schemeClr val="tx1"/>
                </a:solidFill>
                <a:latin typeface="黑体" panose="02010609060101010101" charset="-122"/>
                <a:ea typeface="黑体" panose="02010609060101010101" charset="-122"/>
                <a:cs typeface="黑体" panose="02010609060101010101" charset="-122"/>
              </a:rPr>
              <a:t>3</a:t>
            </a:r>
            <a:r>
              <a:rPr lang="zh-CN" altLang="en-US" sz="1800">
                <a:solidFill>
                  <a:schemeClr val="tx1"/>
                </a:solidFill>
                <a:latin typeface="黑体" panose="02010609060101010101" charset="-122"/>
                <a:ea typeface="黑体" panose="02010609060101010101" charset="-122"/>
                <a:cs typeface="黑体" panose="02010609060101010101" charset="-122"/>
              </a:rPr>
              <a:t>、</a:t>
            </a:r>
            <a:r>
              <a:rPr lang="en-US" sz="1800">
                <a:solidFill>
                  <a:schemeClr val="tx1"/>
                </a:solidFill>
                <a:latin typeface="黑体" panose="02010609060101010101" charset="-122"/>
                <a:ea typeface="黑体" panose="02010609060101010101" charset="-122"/>
                <a:cs typeface="黑体" panose="02010609060101010101" charset="-122"/>
                <a:sym typeface="+mn-ea"/>
              </a:rPr>
              <a:t>产品推荐信</a:t>
            </a:r>
            <a:endParaRPr lang="en-US" sz="1800">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2" name="矩形 1"/>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提供信息</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4" name="Subtitle 2"/>
          <p:cNvSpPr txBox="1"/>
          <p:nvPr/>
        </p:nvSpPr>
        <p:spPr>
          <a:xfrm>
            <a:off x="1584960" y="4462780"/>
            <a:ext cx="4011930" cy="440690"/>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800">
                <a:solidFill>
                  <a:schemeClr val="tx1"/>
                </a:solidFill>
                <a:latin typeface="黑体" panose="02010609060101010101" charset="-122"/>
                <a:ea typeface="黑体" panose="02010609060101010101" charset="-122"/>
                <a:cs typeface="黑体" panose="02010609060101010101" charset="-122"/>
                <a:sym typeface="+mn-ea"/>
              </a:rPr>
              <a:t>及时推荐折扣和促销产品。</a:t>
            </a:r>
            <a:endParaRPr lang="zh-CN" altLang="en-US" sz="1800">
              <a:solidFill>
                <a:schemeClr val="tx1"/>
              </a:solidFill>
              <a:latin typeface="黑体" panose="02010609060101010101" charset="-122"/>
              <a:ea typeface="黑体" panose="02010609060101010101" charset="-122"/>
              <a:cs typeface="黑体" panose="02010609060101010101" charset="-122"/>
              <a:sym typeface="+mn-ea"/>
            </a:endParaRPr>
          </a:p>
        </p:txBody>
      </p:sp>
      <p:pic>
        <p:nvPicPr>
          <p:cNvPr id="5" name="图片 4" descr="4122201"/>
          <p:cNvPicPr>
            <a:picLocks noChangeAspect="1"/>
          </p:cNvPicPr>
          <p:nvPr/>
        </p:nvPicPr>
        <p:blipFill>
          <a:blip r:embed="rId1"/>
          <a:stretch>
            <a:fillRect/>
          </a:stretch>
        </p:blipFill>
        <p:spPr>
          <a:xfrm>
            <a:off x="1002665" y="4413885"/>
            <a:ext cx="460375" cy="460375"/>
          </a:xfrm>
          <a:prstGeom prst="rect">
            <a:avLst/>
          </a:prstGeom>
        </p:spPr>
      </p:pic>
      <p:sp>
        <p:nvSpPr>
          <p:cNvPr id="6" name="文本框 5"/>
          <p:cNvSpPr txBox="1"/>
          <p:nvPr/>
        </p:nvSpPr>
        <p:spPr>
          <a:xfrm>
            <a:off x="946785" y="1049655"/>
            <a:ext cx="7418705" cy="730885"/>
          </a:xfrm>
          <a:prstGeom prst="rect">
            <a:avLst/>
          </a:prstGeom>
          <a:noFill/>
        </p:spPr>
        <p:txBody>
          <a:bodyPr wrap="square" rtlCol="0">
            <a:spAutoFit/>
          </a:bodyPr>
          <a:p>
            <a:pPr fontAlgn="auto">
              <a:lnSpc>
                <a:spcPct val="130000"/>
              </a:lnSpc>
            </a:pPr>
            <a:r>
              <a:rPr lang="zh-CN" altLang="en-US" sz="1600">
                <a:latin typeface="黑体" panose="02010609060101010101" charset="-122"/>
                <a:ea typeface="黑体" panose="02010609060101010101" charset="-122"/>
              </a:rPr>
              <a:t>假日是推销产品的绝佳时机。因此商家应充分把握好节假日商机，在节假日进行营销计划，采取假日优惠。我们来看一篇产品假日推荐信函。</a:t>
            </a:r>
            <a:endParaRPr lang="zh-CN" altLang="en-US" sz="1600">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395345" y="439420"/>
            <a:ext cx="1877060" cy="645160"/>
          </a:xfrm>
          <a:prstGeom prst="rect">
            <a:avLst/>
          </a:prstGeom>
          <a:noFill/>
        </p:spPr>
        <p:txBody>
          <a:bodyPr wrap="square" rtlCol="0">
            <a:spAutoFit/>
          </a:bodyPr>
          <a:p>
            <a:r>
              <a:rPr lang="zh-CN" altLang="en-US" sz="3600">
                <a:latin typeface="黑体" panose="02010609060101010101" charset="-122"/>
                <a:ea typeface="黑体" panose="02010609060101010101" charset="-122"/>
                <a:cs typeface="黑体" panose="02010609060101010101" charset="-122"/>
              </a:rPr>
              <a:t>目  录</a:t>
            </a:r>
            <a:endParaRPr lang="zh-CN" altLang="en-US" sz="3600">
              <a:latin typeface="黑体" panose="02010609060101010101" charset="-122"/>
              <a:ea typeface="黑体" panose="02010609060101010101" charset="-122"/>
              <a:cs typeface="黑体" panose="02010609060101010101" charset="-122"/>
            </a:endParaRPr>
          </a:p>
        </p:txBody>
      </p:sp>
      <p:grpSp>
        <p:nvGrpSpPr>
          <p:cNvPr id="25" name="组合 24"/>
          <p:cNvGrpSpPr/>
          <p:nvPr/>
        </p:nvGrpSpPr>
        <p:grpSpPr>
          <a:xfrm>
            <a:off x="2470150" y="1426845"/>
            <a:ext cx="619760" cy="2575560"/>
            <a:chOff x="1779" y="2194"/>
            <a:chExt cx="976" cy="4056"/>
          </a:xfrm>
        </p:grpSpPr>
        <p:grpSp>
          <p:nvGrpSpPr>
            <p:cNvPr id="15" name="组合 14"/>
            <p:cNvGrpSpPr/>
            <p:nvPr/>
          </p:nvGrpSpPr>
          <p:grpSpPr>
            <a:xfrm>
              <a:off x="1779" y="2194"/>
              <a:ext cx="976" cy="1060"/>
              <a:chOff x="1679" y="2194"/>
              <a:chExt cx="976" cy="1060"/>
            </a:xfrm>
          </p:grpSpPr>
          <p:sp>
            <p:nvSpPr>
              <p:cNvPr id="9" name="菱形 8"/>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4" name="文本框 1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4.1</a:t>
                </a:r>
                <a:endParaRPr lang="en-US" altLang="zh-CN" sz="2000">
                  <a:cs typeface="黑体" panose="02010609060101010101" charset="-122"/>
                </a:endParaRPr>
              </a:p>
            </p:txBody>
          </p:sp>
        </p:grpSp>
        <p:grpSp>
          <p:nvGrpSpPr>
            <p:cNvPr id="16" name="组合 15"/>
            <p:cNvGrpSpPr/>
            <p:nvPr/>
          </p:nvGrpSpPr>
          <p:grpSpPr>
            <a:xfrm>
              <a:off x="1779" y="3692"/>
              <a:ext cx="976" cy="1060"/>
              <a:chOff x="1679" y="2194"/>
              <a:chExt cx="976" cy="1060"/>
            </a:xfrm>
          </p:grpSpPr>
          <p:sp>
            <p:nvSpPr>
              <p:cNvPr id="17" name="菱形 16"/>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8" name="文本框 17"/>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4.2</a:t>
                </a:r>
                <a:endParaRPr lang="en-US" altLang="zh-CN" sz="2000">
                  <a:cs typeface="黑体" panose="02010609060101010101" charset="-122"/>
                </a:endParaRPr>
              </a:p>
            </p:txBody>
          </p:sp>
        </p:grpSp>
        <p:grpSp>
          <p:nvGrpSpPr>
            <p:cNvPr id="19" name="组合 18"/>
            <p:cNvGrpSpPr/>
            <p:nvPr/>
          </p:nvGrpSpPr>
          <p:grpSpPr>
            <a:xfrm>
              <a:off x="1779" y="5190"/>
              <a:ext cx="976" cy="1060"/>
              <a:chOff x="1679" y="2194"/>
              <a:chExt cx="976" cy="1060"/>
            </a:xfrm>
          </p:grpSpPr>
          <p:sp>
            <p:nvSpPr>
              <p:cNvPr id="20" name="菱形 19"/>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21" name="文本框 20"/>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4.3</a:t>
                </a:r>
                <a:endParaRPr lang="en-US" altLang="zh-CN" sz="2000">
                  <a:cs typeface="黑体" panose="02010609060101010101" charset="-122"/>
                </a:endParaRPr>
              </a:p>
            </p:txBody>
          </p:sp>
        </p:grpSp>
      </p:grpSp>
      <p:grpSp>
        <p:nvGrpSpPr>
          <p:cNvPr id="30" name="组合 29"/>
          <p:cNvGrpSpPr/>
          <p:nvPr/>
        </p:nvGrpSpPr>
        <p:grpSpPr>
          <a:xfrm>
            <a:off x="3111500" y="1581785"/>
            <a:ext cx="3180715" cy="2316480"/>
            <a:chOff x="2789" y="2438"/>
            <a:chExt cx="5009" cy="3648"/>
          </a:xfrm>
        </p:grpSpPr>
        <p:sp>
          <p:nvSpPr>
            <p:cNvPr id="13" name="文本框 12"/>
            <p:cNvSpPr txBox="1"/>
            <p:nvPr/>
          </p:nvSpPr>
          <p:spPr>
            <a:xfrm>
              <a:off x="2789" y="243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跨境电商售前信息推送</a:t>
              </a:r>
              <a:endParaRPr lang="zh-CN" altLang="en-US" sz="2000">
                <a:latin typeface="黑体" panose="02010609060101010101" charset="-122"/>
                <a:ea typeface="黑体" panose="02010609060101010101" charset="-122"/>
                <a:cs typeface="黑体" panose="02010609060101010101" charset="-122"/>
              </a:endParaRPr>
            </a:p>
          </p:txBody>
        </p:sp>
        <p:sp>
          <p:nvSpPr>
            <p:cNvPr id="26" name="文本框 25"/>
            <p:cNvSpPr txBox="1"/>
            <p:nvPr/>
          </p:nvSpPr>
          <p:spPr>
            <a:xfrm>
              <a:off x="2789" y="394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跨境电商售前咨询</a:t>
              </a:r>
              <a:endParaRPr lang="zh-CN" altLang="en-US" sz="2000">
                <a:latin typeface="黑体" panose="02010609060101010101" charset="-122"/>
                <a:ea typeface="黑体" panose="02010609060101010101" charset="-122"/>
                <a:cs typeface="黑体" panose="02010609060101010101" charset="-122"/>
              </a:endParaRPr>
            </a:p>
          </p:txBody>
        </p:sp>
        <p:sp>
          <p:nvSpPr>
            <p:cNvPr id="27" name="文本框 26"/>
            <p:cNvSpPr txBox="1"/>
            <p:nvPr/>
          </p:nvSpPr>
          <p:spPr>
            <a:xfrm>
              <a:off x="2789" y="545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跨境电商售前服务</a:t>
              </a:r>
              <a:endParaRPr lang="zh-CN" altLang="en-US" sz="2000">
                <a:latin typeface="黑体" panose="02010609060101010101" charset="-122"/>
                <a:ea typeface="黑体" panose="02010609060101010101" charset="-122"/>
                <a:cs typeface="黑体" panose="02010609060101010101" charset="-122"/>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2910790" y="1471564"/>
            <a:ext cx="3243580" cy="1014730"/>
          </a:xfrm>
          <a:prstGeom prst="rect">
            <a:avLst/>
          </a:prstGeom>
        </p:spPr>
        <p:txBody>
          <a:bodyPr wrap="none">
            <a:spAutoFit/>
          </a:bodyPr>
          <a:lstStyle/>
          <a:p>
            <a:r>
              <a:rPr lang="zh-CN" altLang="en-US" sz="6000" b="1" dirty="0" smtClean="0">
                <a:solidFill>
                  <a:srgbClr val="04C0BF"/>
                </a:solidFill>
                <a:latin typeface="黑体" panose="02010609060101010101" charset="-122"/>
                <a:ea typeface="黑体" panose="02010609060101010101" charset="-122"/>
                <a:cs typeface="黑体" panose="02010609060101010101" charset="-122"/>
              </a:rPr>
              <a:t>谢谢大家</a:t>
            </a:r>
            <a:endParaRPr lang="zh-CN" altLang="en-US" sz="6000" b="1" dirty="0" smtClean="0">
              <a:solidFill>
                <a:srgbClr val="04C0BF"/>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任意多边形 241"/>
          <p:cNvSpPr/>
          <p:nvPr/>
        </p:nvSpPr>
        <p:spPr>
          <a:xfrm>
            <a:off x="-3334" y="2561590"/>
            <a:ext cx="3499961" cy="916305"/>
          </a:xfrm>
          <a:custGeom>
            <a:avLst/>
            <a:gdLst>
              <a:gd name="connsiteX0" fmla="*/ 1 w 8461"/>
              <a:gd name="connsiteY0" fmla="*/ 662 h 1624"/>
              <a:gd name="connsiteX1" fmla="*/ 9 w 8461"/>
              <a:gd name="connsiteY1" fmla="*/ 0 h 1624"/>
              <a:gd name="connsiteX2" fmla="*/ 7652 w 8461"/>
              <a:gd name="connsiteY2" fmla="*/ 0 h 1624"/>
              <a:gd name="connsiteX3" fmla="*/ 8462 w 8461"/>
              <a:gd name="connsiteY3" fmla="*/ 810 h 1624"/>
              <a:gd name="connsiteX4" fmla="*/ 8462 w 8461"/>
              <a:gd name="connsiteY4" fmla="*/ 810 h 1624"/>
              <a:gd name="connsiteX5" fmla="*/ 7652 w 8461"/>
              <a:gd name="connsiteY5" fmla="*/ 1620 h 1624"/>
              <a:gd name="connsiteX6" fmla="*/ 834 w 8461"/>
              <a:gd name="connsiteY6" fmla="*/ 1607 h 1624"/>
              <a:gd name="connsiteX7" fmla="*/ 2712 w 8461"/>
              <a:gd name="connsiteY7" fmla="*/ 1615 h 1624"/>
              <a:gd name="connsiteX8" fmla="*/ 1614 w 8461"/>
              <a:gd name="connsiteY8" fmla="*/ 1600 h 1624"/>
              <a:gd name="connsiteX9" fmla="*/ 6 w 8461"/>
              <a:gd name="connsiteY9" fmla="*/ 1600 h 1624"/>
              <a:gd name="connsiteX10" fmla="*/ 1 w 8461"/>
              <a:gd name="connsiteY10" fmla="*/ 662 h 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2" h="1624">
                <a:moveTo>
                  <a:pt x="1" y="662"/>
                </a:moveTo>
                <a:cubicBezTo>
                  <a:pt x="1" y="215"/>
                  <a:pt x="-4" y="1588"/>
                  <a:pt x="9" y="0"/>
                </a:cubicBezTo>
                <a:lnTo>
                  <a:pt x="7652" y="0"/>
                </a:lnTo>
                <a:cubicBezTo>
                  <a:pt x="8100" y="0"/>
                  <a:pt x="8462" y="363"/>
                  <a:pt x="8462" y="810"/>
                </a:cubicBezTo>
                <a:lnTo>
                  <a:pt x="8462" y="810"/>
                </a:lnTo>
                <a:cubicBezTo>
                  <a:pt x="8462" y="1257"/>
                  <a:pt x="8100" y="1620"/>
                  <a:pt x="7652" y="1620"/>
                </a:cubicBezTo>
                <a:lnTo>
                  <a:pt x="834" y="1607"/>
                </a:lnTo>
                <a:cubicBezTo>
                  <a:pt x="11" y="1606"/>
                  <a:pt x="2600" y="1616"/>
                  <a:pt x="2712" y="1615"/>
                </a:cubicBezTo>
                <a:cubicBezTo>
                  <a:pt x="2824" y="1614"/>
                  <a:pt x="2065" y="1603"/>
                  <a:pt x="1614" y="1600"/>
                </a:cubicBezTo>
                <a:cubicBezTo>
                  <a:pt x="1614" y="1597"/>
                  <a:pt x="118" y="1656"/>
                  <a:pt x="6" y="1600"/>
                </a:cubicBezTo>
                <a:cubicBezTo>
                  <a:pt x="6" y="1543"/>
                  <a:pt x="1" y="929"/>
                  <a:pt x="1" y="662"/>
                </a:cubicBezTo>
                <a:close/>
              </a:path>
            </a:pathLst>
          </a:cu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39" name="任意多边形 238"/>
          <p:cNvSpPr/>
          <p:nvPr/>
        </p:nvSpPr>
        <p:spPr>
          <a:xfrm>
            <a:off x="2220278" y="1792923"/>
            <a:ext cx="6945154" cy="2478881"/>
          </a:xfrm>
          <a:custGeom>
            <a:avLst/>
            <a:gdLst>
              <a:gd name="connsiteX0" fmla="*/ 13416 w 13443"/>
              <a:gd name="connsiteY0" fmla="*/ 754 h 5205"/>
              <a:gd name="connsiteX1" fmla="*/ 13416 w 13443"/>
              <a:gd name="connsiteY1" fmla="*/ 38 h 5205"/>
              <a:gd name="connsiteX2" fmla="*/ 13413 w 13443"/>
              <a:gd name="connsiteY2" fmla="*/ 753 h 5205"/>
              <a:gd name="connsiteX3" fmla="*/ 13423 w 13443"/>
              <a:gd name="connsiteY3" fmla="*/ 4333 h 5205"/>
              <a:gd name="connsiteX4" fmla="*/ 13443 w 13443"/>
              <a:gd name="connsiteY4" fmla="*/ 5203 h 5205"/>
              <a:gd name="connsiteX5" fmla="*/ 13424 w 13443"/>
              <a:gd name="connsiteY5" fmla="*/ 5205 h 5205"/>
              <a:gd name="connsiteX6" fmla="*/ 2603 w 13443"/>
              <a:gd name="connsiteY6" fmla="*/ 5205 h 5205"/>
              <a:gd name="connsiteX7" fmla="*/ 0 w 13443"/>
              <a:gd name="connsiteY7" fmla="*/ 2603 h 5205"/>
              <a:gd name="connsiteX8" fmla="*/ 2603 w 13443"/>
              <a:gd name="connsiteY8" fmla="*/ 0 h 5205"/>
              <a:gd name="connsiteX9" fmla="*/ 13400 w 13443"/>
              <a:gd name="connsiteY9" fmla="*/ 5 h 5205"/>
              <a:gd name="connsiteX10" fmla="*/ 13416 w 13443"/>
              <a:gd name="connsiteY10" fmla="*/ 754 h 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443" h="5205">
                <a:moveTo>
                  <a:pt x="13416" y="754"/>
                </a:moveTo>
                <a:cubicBezTo>
                  <a:pt x="13419" y="760"/>
                  <a:pt x="13417" y="38"/>
                  <a:pt x="13416" y="38"/>
                </a:cubicBezTo>
                <a:cubicBezTo>
                  <a:pt x="13418" y="163"/>
                  <a:pt x="13413" y="43"/>
                  <a:pt x="13413" y="753"/>
                </a:cubicBezTo>
                <a:cubicBezTo>
                  <a:pt x="13417" y="1474"/>
                  <a:pt x="13414" y="3586"/>
                  <a:pt x="13423" y="4333"/>
                </a:cubicBezTo>
                <a:cubicBezTo>
                  <a:pt x="13434" y="5204"/>
                  <a:pt x="13443" y="5058"/>
                  <a:pt x="13443" y="5203"/>
                </a:cubicBezTo>
                <a:lnTo>
                  <a:pt x="13424" y="5205"/>
                </a:lnTo>
                <a:lnTo>
                  <a:pt x="2603" y="5205"/>
                </a:lnTo>
                <a:cubicBezTo>
                  <a:pt x="1165" y="5205"/>
                  <a:pt x="0" y="4040"/>
                  <a:pt x="0" y="2603"/>
                </a:cubicBezTo>
                <a:cubicBezTo>
                  <a:pt x="0" y="1165"/>
                  <a:pt x="1165" y="0"/>
                  <a:pt x="2603" y="0"/>
                </a:cubicBezTo>
                <a:lnTo>
                  <a:pt x="13400" y="5"/>
                </a:lnTo>
                <a:lnTo>
                  <a:pt x="13416" y="754"/>
                </a:lnTo>
                <a:close/>
              </a:path>
            </a:pathLst>
          </a:custGeom>
          <a:solidFill>
            <a:srgbClr val="01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45" name="文本框 244"/>
          <p:cNvSpPr txBox="1"/>
          <p:nvPr/>
        </p:nvSpPr>
        <p:spPr>
          <a:xfrm>
            <a:off x="3653155" y="2677160"/>
            <a:ext cx="4399280" cy="714375"/>
          </a:xfrm>
          <a:prstGeom prst="rect">
            <a:avLst/>
          </a:prstGeom>
          <a:noFill/>
        </p:spPr>
        <p:txBody>
          <a:bodyPr wrap="square" rtlCol="0">
            <a:spAutoFit/>
          </a:bodyPr>
          <a:lstStyle/>
          <a:p>
            <a:pPr algn="just"/>
            <a:r>
              <a:rPr lang="zh-CN" altLang="en-US" sz="4050" b="1" dirty="0" smtClean="0">
                <a:solidFill>
                  <a:schemeClr val="bg1"/>
                </a:solidFill>
                <a:latin typeface="黑体" panose="02010609060101010101" charset="-122"/>
                <a:ea typeface="黑体" panose="02010609060101010101" charset="-122"/>
              </a:rPr>
              <a:t>跨境电商售前服务</a:t>
            </a:r>
            <a:endParaRPr lang="en-US" altLang="zh-CN" sz="4050" b="1" dirty="0">
              <a:solidFill>
                <a:schemeClr val="bg1"/>
              </a:solidFill>
              <a:latin typeface="黑体" panose="02010609060101010101" charset="-122"/>
              <a:ea typeface="黑体" panose="02010609060101010101" charset="-122"/>
            </a:endParaRPr>
          </a:p>
        </p:txBody>
      </p:sp>
      <p:sp>
        <p:nvSpPr>
          <p:cNvPr id="2" name="文本框 1"/>
          <p:cNvSpPr txBox="1"/>
          <p:nvPr/>
        </p:nvSpPr>
        <p:spPr>
          <a:xfrm>
            <a:off x="690086" y="2672080"/>
            <a:ext cx="1038225" cy="714375"/>
          </a:xfrm>
          <a:prstGeom prst="rect">
            <a:avLst/>
          </a:prstGeom>
          <a:noFill/>
        </p:spPr>
        <p:txBody>
          <a:bodyPr wrap="square" rtlCol="0">
            <a:spAutoFit/>
          </a:bodyPr>
          <a:p>
            <a:r>
              <a:rPr lang="en-US" altLang="zh-CN" sz="4050" b="1">
                <a:solidFill>
                  <a:schemeClr val="tx1"/>
                </a:solidFill>
                <a:latin typeface="黑体" panose="02010609060101010101" charset="-122"/>
                <a:ea typeface="黑体" panose="02010609060101010101" charset="-122"/>
              </a:rPr>
              <a:t>4.3</a:t>
            </a:r>
            <a:endParaRPr lang="en-US" altLang="zh-CN" sz="4050" b="1">
              <a:solidFill>
                <a:schemeClr val="tx1"/>
              </a:solidFill>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矩形 13"/>
          <p:cNvSpPr/>
          <p:nvPr/>
        </p:nvSpPr>
        <p:spPr>
          <a:xfrm>
            <a:off x="5108575" y="666115"/>
            <a:ext cx="2884170" cy="645160"/>
          </a:xfrm>
          <a:prstGeom prst="rect">
            <a:avLst/>
          </a:prstGeom>
        </p:spPr>
        <p:txBody>
          <a:bodyPr wrap="square">
            <a:spAutoFit/>
          </a:bodyPr>
          <a:lstStyle/>
          <a:p>
            <a:pPr algn="ct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课程</a:t>
            </a: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内容</a:t>
            </a:r>
            <a:endParaRPr lang="zh-CN" altLang="en-US" sz="3600" dirty="0">
              <a:solidFill>
                <a:srgbClr val="5E799A"/>
              </a:solidFill>
              <a:latin typeface="黑体" panose="02010609060101010101" charset="-122"/>
              <a:ea typeface="黑体" panose="02010609060101010101" charset="-122"/>
              <a:cs typeface="黑体" panose="02010609060101010101" charset="-122"/>
              <a:sym typeface="+mn-lt"/>
            </a:endParaRPr>
          </a:p>
        </p:txBody>
      </p:sp>
      <p:sp>
        <p:nvSpPr>
          <p:cNvPr id="32" name="矩形 31"/>
          <p:cNvSpPr/>
          <p:nvPr/>
        </p:nvSpPr>
        <p:spPr>
          <a:xfrm>
            <a:off x="467893" y="690585"/>
            <a:ext cx="3510939" cy="3921388"/>
          </a:xfrm>
          <a:prstGeom prst="rect">
            <a:avLst/>
          </a:prstGeom>
          <a:blipFill>
            <a:blip r:embed="rId1"/>
            <a:srcRect/>
            <a:stretch>
              <a:fillRect l="-33860" r="-3367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6" name="矩形 15"/>
          <p:cNvSpPr/>
          <p:nvPr/>
        </p:nvSpPr>
        <p:spPr>
          <a:xfrm>
            <a:off x="6219190" y="1943100"/>
            <a:ext cx="1503045" cy="398780"/>
          </a:xfrm>
          <a:prstGeom prst="rect">
            <a:avLst/>
          </a:prstGeom>
        </p:spPr>
        <p:txBody>
          <a:bodyPr wrap="squar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促成交易</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8" name="矩形 17"/>
          <p:cNvSpPr/>
          <p:nvPr/>
        </p:nvSpPr>
        <p:spPr>
          <a:xfrm>
            <a:off x="6219190" y="2876550"/>
            <a:ext cx="1198880" cy="398780"/>
          </a:xfrm>
          <a:prstGeom prst="rect">
            <a:avLst/>
          </a:prstGeom>
        </p:spPr>
        <p:txBody>
          <a:bodyPr wrap="non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提供信息</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nvGrpSpPr>
          <p:cNvPr id="2" name="组合 1"/>
          <p:cNvGrpSpPr/>
          <p:nvPr/>
        </p:nvGrpSpPr>
        <p:grpSpPr>
          <a:xfrm rot="0">
            <a:off x="5727700" y="1935480"/>
            <a:ext cx="462280" cy="448310"/>
            <a:chOff x="7423" y="2807"/>
            <a:chExt cx="728" cy="706"/>
          </a:xfrm>
        </p:grpSpPr>
        <p:sp>
          <p:nvSpPr>
            <p:cNvPr id="20" name="矩形 19"/>
            <p:cNvSpPr/>
            <p:nvPr/>
          </p:nvSpPr>
          <p:spPr>
            <a:xfrm>
              <a:off x="7423" y="2807"/>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2" name="矩形 21"/>
            <p:cNvSpPr/>
            <p:nvPr/>
          </p:nvSpPr>
          <p:spPr>
            <a:xfrm>
              <a:off x="7423" y="2836"/>
              <a:ext cx="728" cy="677"/>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01</a:t>
              </a:r>
              <a:endParaRPr lang="en-US" altLang="zh-CN" sz="22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grpSp>
        <p:nvGrpSpPr>
          <p:cNvPr id="3" name="组合 2"/>
          <p:cNvGrpSpPr/>
          <p:nvPr/>
        </p:nvGrpSpPr>
        <p:grpSpPr>
          <a:xfrm rot="0">
            <a:off x="5727700" y="2862580"/>
            <a:ext cx="449580" cy="460375"/>
            <a:chOff x="7423" y="4093"/>
            <a:chExt cx="708" cy="725"/>
          </a:xfrm>
        </p:grpSpPr>
        <p:sp>
          <p:nvSpPr>
            <p:cNvPr id="21" name="矩形 20"/>
            <p:cNvSpPr/>
            <p:nvPr/>
          </p:nvSpPr>
          <p:spPr>
            <a:xfrm>
              <a:off x="7423" y="4093"/>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3" name="矩形 22"/>
            <p:cNvSpPr/>
            <p:nvPr/>
          </p:nvSpPr>
          <p:spPr>
            <a:xfrm>
              <a:off x="7427" y="4123"/>
              <a:ext cx="704" cy="695"/>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02</a:t>
              </a:r>
              <a:endPar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6186095" y="2174773"/>
            <a:ext cx="1097280" cy="1198880"/>
          </a:xfrm>
          <a:prstGeom prst="rect">
            <a:avLst/>
          </a:prstGeom>
        </p:spPr>
        <p:txBody>
          <a:bodyPr wrap="none">
            <a:spAutoFit/>
          </a:bodyPr>
          <a:lstStyle/>
          <a:p>
            <a:pPr algn="r"/>
            <a:r>
              <a:rPr lang="en-US" altLang="zh-CN" sz="7200" b="1" dirty="0" smtClean="0">
                <a:solidFill>
                  <a:schemeClr val="accent5">
                    <a:lumMod val="75000"/>
                  </a:schemeClr>
                </a:solidFill>
                <a:latin typeface="黑体" panose="02010609060101010101" charset="-122"/>
                <a:cs typeface="黑体" panose="02010609060101010101" charset="-122"/>
              </a:rPr>
              <a:t>01</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5" name="矩形 4"/>
          <p:cNvSpPr/>
          <p:nvPr/>
        </p:nvSpPr>
        <p:spPr>
          <a:xfrm>
            <a:off x="5005692" y="3345802"/>
            <a:ext cx="2214880" cy="706755"/>
          </a:xfrm>
          <a:prstGeom prst="rect">
            <a:avLst/>
          </a:prstGeom>
        </p:spPr>
        <p:txBody>
          <a:bodyPr wrap="none">
            <a:spAutoFit/>
          </a:bodyPr>
          <a:lstStyle/>
          <a:p>
            <a:pPr algn="r"/>
            <a:r>
              <a:rPr lang="zh-CN" altLang="en-US" sz="40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促成交易</a:t>
            </a:r>
            <a:endParaRPr lang="zh-CN" altLang="en-US" sz="40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689469" y="233665"/>
            <a:ext cx="3027680" cy="521970"/>
          </a:xfrm>
          <a:prstGeom prst="rect">
            <a:avLst/>
          </a:prstGeom>
        </p:spPr>
        <p:txBody>
          <a:bodyPr wrap="none">
            <a:spAutoFit/>
          </a:bodyPr>
          <a:lstStyle/>
          <a:p>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跨境电商售前服务</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
        <p:nvSpPr>
          <p:cNvPr id="37" name="Freeform: Shape 10"/>
          <p:cNvSpPr/>
          <p:nvPr/>
        </p:nvSpPr>
        <p:spPr>
          <a:xfrm>
            <a:off x="8030165" y="48"/>
            <a:ext cx="1115264" cy="1132291"/>
          </a:xfrm>
          <a:custGeom>
            <a:avLst/>
            <a:gdLst>
              <a:gd name="connsiteX0" fmla="*/ 1463 w 950685"/>
              <a:gd name="connsiteY0" fmla="*/ 0 h 965200"/>
              <a:gd name="connsiteX1" fmla="*/ 950685 w 950685"/>
              <a:gd name="connsiteY1" fmla="*/ 0 h 965200"/>
              <a:gd name="connsiteX2" fmla="*/ 950685 w 950685"/>
              <a:gd name="connsiteY2" fmla="*/ 965200 h 965200"/>
              <a:gd name="connsiteX3" fmla="*/ 853484 w 950685"/>
              <a:gd name="connsiteY3" fmla="*/ 960292 h 965200"/>
              <a:gd name="connsiteX4" fmla="*/ 0 w 950685"/>
              <a:gd name="connsiteY4" fmla="*/ 14514 h 96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0685" h="965200">
                <a:moveTo>
                  <a:pt x="1463" y="0"/>
                </a:moveTo>
                <a:lnTo>
                  <a:pt x="950685" y="0"/>
                </a:lnTo>
                <a:lnTo>
                  <a:pt x="950685" y="965200"/>
                </a:lnTo>
                <a:lnTo>
                  <a:pt x="853484" y="960292"/>
                </a:lnTo>
                <a:cubicBezTo>
                  <a:pt x="374095" y="911607"/>
                  <a:pt x="0" y="506747"/>
                  <a:pt x="0" y="14514"/>
                </a:cubicBezTo>
                <a:close/>
              </a:path>
            </a:pathLst>
          </a:custGeom>
          <a:solidFill>
            <a:srgbClr val="27AB9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pic>
        <p:nvPicPr>
          <p:cNvPr id="38" name="图片占位符 3" descr="C:\Users\Administrator.PC-201902131017\Pictures\QQ浏览器截图\150aa47f9c0c48e5badd.jpg150aa47f9c0c48e5badd"/>
          <p:cNvPicPr>
            <a:picLocks noChangeAspect="1"/>
          </p:cNvPicPr>
          <p:nvPr/>
        </p:nvPicPr>
        <p:blipFill>
          <a:blip r:embed="rId1"/>
          <a:srcRect/>
          <a:stretch>
            <a:fillRect/>
          </a:stretch>
        </p:blipFill>
        <p:spPr>
          <a:xfrm flipH="1">
            <a:off x="5072698" y="-2433"/>
            <a:ext cx="4082254" cy="2720975"/>
          </a:xfrm>
          <a:custGeom>
            <a:avLst/>
            <a:gdLst>
              <a:gd name="connsiteX0" fmla="*/ 2319185 w 5442155"/>
              <a:gd name="connsiteY0" fmla="*/ 0 h 5662579"/>
              <a:gd name="connsiteX1" fmla="*/ 5442155 w 5442155"/>
              <a:gd name="connsiteY1" fmla="*/ 0 h 5662579"/>
              <a:gd name="connsiteX2" fmla="*/ 65549 w 5442155"/>
              <a:gd name="connsiteY2" fmla="*/ 5660922 h 5662579"/>
              <a:gd name="connsiteX3" fmla="*/ 0 w 5442155"/>
              <a:gd name="connsiteY3" fmla="*/ 5662579 h 5662579"/>
              <a:gd name="connsiteX4" fmla="*/ 0 w 5442155"/>
              <a:gd name="connsiteY4" fmla="*/ 2533907 h 5662579"/>
              <a:gd name="connsiteX5" fmla="*/ 34104 w 5442155"/>
              <a:gd name="connsiteY5" fmla="*/ 2532185 h 5662579"/>
              <a:gd name="connsiteX6" fmla="*/ 2319185 w 5442155"/>
              <a:gd name="connsiteY6" fmla="*/ 0 h 5662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2155" h="5662579">
                <a:moveTo>
                  <a:pt x="2319185" y="0"/>
                </a:moveTo>
                <a:lnTo>
                  <a:pt x="5442155" y="0"/>
                </a:lnTo>
                <a:cubicBezTo>
                  <a:pt x="5442155" y="3032686"/>
                  <a:pt x="3060506" y="5509107"/>
                  <a:pt x="65549" y="5660922"/>
                </a:cubicBezTo>
                <a:lnTo>
                  <a:pt x="0" y="5662579"/>
                </a:lnTo>
                <a:lnTo>
                  <a:pt x="0" y="2533907"/>
                </a:lnTo>
                <a:lnTo>
                  <a:pt x="34104" y="2532185"/>
                </a:lnTo>
                <a:cubicBezTo>
                  <a:pt x="1317600" y="2401839"/>
                  <a:pt x="2319185" y="1317886"/>
                  <a:pt x="2319185" y="0"/>
                </a:cubicBezTo>
                <a:close/>
              </a:path>
            </a:pathLst>
          </a:custGeom>
        </p:spPr>
      </p:pic>
      <p:sp>
        <p:nvSpPr>
          <p:cNvPr id="2" name="文本框 1"/>
          <p:cNvSpPr txBox="1"/>
          <p:nvPr/>
        </p:nvSpPr>
        <p:spPr>
          <a:xfrm>
            <a:off x="510540" y="3272790"/>
            <a:ext cx="7333615" cy="730885"/>
          </a:xfrm>
          <a:prstGeom prst="rect">
            <a:avLst/>
          </a:prstGeom>
          <a:noFill/>
        </p:spPr>
        <p:txBody>
          <a:bodyPr wrap="square" rtlCol="0">
            <a:spAutoFit/>
          </a:bodyPr>
          <a:p>
            <a:pPr fontAlgn="auto">
              <a:lnSpc>
                <a:spcPct val="130000"/>
              </a:lnSpc>
            </a:pPr>
            <a:r>
              <a:rPr lang="zh-CN" altLang="zh-CN" sz="1600">
                <a:latin typeface="黑体" panose="02010609060101010101" charset="-122"/>
                <a:ea typeface="黑体" panose="02010609060101010101" charset="-122"/>
              </a:rPr>
              <a:t>协助客户做好工程规划和系统需求分析，使得我们的产品能够最大限度地满足用户需要，同时也使客户的投资发挥出最大的综合经济效益。</a:t>
            </a:r>
            <a:endParaRPr lang="zh-CN" altLang="zh-CN" sz="1600">
              <a:latin typeface="黑体" panose="02010609060101010101" charset="-122"/>
              <a:ea typeface="黑体" panose="02010609060101010101" charset="-122"/>
            </a:endParaRPr>
          </a:p>
        </p:txBody>
      </p:sp>
      <p:sp>
        <p:nvSpPr>
          <p:cNvPr id="3" name="TextBox 40"/>
          <p:cNvSpPr txBox="1"/>
          <p:nvPr/>
        </p:nvSpPr>
        <p:spPr>
          <a:xfrm>
            <a:off x="901065" y="1181735"/>
            <a:ext cx="3658235" cy="1661795"/>
          </a:xfrm>
          <a:prstGeom prst="rect">
            <a:avLst/>
          </a:prstGeom>
          <a:noFill/>
        </p:spPr>
        <p:txBody>
          <a:bodyPr wrap="square" lIns="0" tIns="0" rIns="0" bIns="0" rtlCol="0">
            <a:spAutoFit/>
          </a:bodyPr>
          <a:p>
            <a:pPr fontAlgn="auto">
              <a:lnSpc>
                <a:spcPct val="120000"/>
              </a:lnSpc>
            </a:pPr>
            <a:r>
              <a:rPr lang="en-US" sz="4500" dirty="0">
                <a:solidFill>
                  <a:schemeClr val="accent5">
                    <a:lumMod val="75000"/>
                  </a:schemeClr>
                </a:solidFill>
                <a:latin typeface="黑体" panose="02010609060101010101" charset="-122"/>
                <a:ea typeface="黑体" panose="02010609060101010101" charset="-122"/>
                <a:cs typeface="黑体" panose="02010609060101010101" charset="-122"/>
              </a:rPr>
              <a:t>“售前服务的主要目的”</a:t>
            </a:r>
            <a:endParaRPr lang="en-US" sz="4500" dirty="0">
              <a:solidFill>
                <a:schemeClr val="accent5">
                  <a:lumMod val="75000"/>
                </a:schemeClr>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65785" y="1170940"/>
            <a:ext cx="5923280" cy="410845"/>
          </a:xfrm>
          <a:prstGeom prst="rect">
            <a:avLst/>
          </a:prstGeom>
          <a:noFill/>
        </p:spPr>
        <p:txBody>
          <a:bodyPr wrap="square" rtlCol="0">
            <a:spAutoFit/>
          </a:bodyPr>
          <a:p>
            <a:pPr fontAlgn="auto">
              <a:lnSpc>
                <a:spcPct val="130000"/>
              </a:lnSpc>
            </a:pPr>
            <a:r>
              <a:rPr lang="zh-CN" altLang="en-US" sz="1600">
                <a:latin typeface="黑体" panose="02010609060101010101" charset="-122"/>
                <a:ea typeface="黑体" panose="02010609060101010101" charset="-122"/>
              </a:rPr>
              <a:t>跨境电商的售前服务具体表现在促成交易、提供信息。</a:t>
            </a:r>
            <a:endParaRPr lang="zh-CN" altLang="en-US" sz="1600">
              <a:latin typeface="黑体" panose="02010609060101010101" charset="-122"/>
              <a:ea typeface="黑体" panose="02010609060101010101" charset="-122"/>
            </a:endParaRPr>
          </a:p>
        </p:txBody>
      </p:sp>
      <p:sp>
        <p:nvSpPr>
          <p:cNvPr id="3" name="文本框 2"/>
          <p:cNvSpPr txBox="1"/>
          <p:nvPr/>
        </p:nvSpPr>
        <p:spPr>
          <a:xfrm>
            <a:off x="695325" y="2138045"/>
            <a:ext cx="3034030" cy="410845"/>
          </a:xfrm>
          <a:prstGeom prst="rect">
            <a:avLst/>
          </a:prstGeom>
          <a:noFill/>
        </p:spPr>
        <p:txBody>
          <a:bodyPr wrap="square" rtlCol="0">
            <a:spAutoFit/>
          </a:bodyPr>
          <a:p>
            <a:pPr fontAlgn="auto">
              <a:lnSpc>
                <a:spcPct val="130000"/>
              </a:lnSpc>
            </a:pPr>
            <a:r>
              <a:rPr lang="zh-CN" altLang="en-US" sz="1600">
                <a:latin typeface="黑体" panose="02010609060101010101" charset="-122"/>
                <a:ea typeface="黑体" panose="02010609060101010101" charset="-122"/>
              </a:rPr>
              <a:t>促成交易表现为以下三种形式：</a:t>
            </a:r>
            <a:endParaRPr lang="zh-CN" altLang="en-US" sz="1600">
              <a:latin typeface="黑体" panose="02010609060101010101" charset="-122"/>
              <a:ea typeface="黑体" panose="02010609060101010101" charset="-122"/>
            </a:endParaRPr>
          </a:p>
        </p:txBody>
      </p:sp>
      <p:grpSp>
        <p:nvGrpSpPr>
          <p:cNvPr id="20" name="组合 19"/>
          <p:cNvGrpSpPr/>
          <p:nvPr/>
        </p:nvGrpSpPr>
        <p:grpSpPr>
          <a:xfrm>
            <a:off x="1266825" y="2720340"/>
            <a:ext cx="5421630" cy="863600"/>
            <a:chOff x="1439" y="4153"/>
            <a:chExt cx="8538" cy="1360"/>
          </a:xfrm>
        </p:grpSpPr>
        <p:grpSp>
          <p:nvGrpSpPr>
            <p:cNvPr id="6" name="组合 5"/>
            <p:cNvGrpSpPr/>
            <p:nvPr/>
          </p:nvGrpSpPr>
          <p:grpSpPr>
            <a:xfrm>
              <a:off x="1439" y="4153"/>
              <a:ext cx="2494" cy="1360"/>
              <a:chOff x="1439" y="4153"/>
              <a:chExt cx="2494" cy="1360"/>
            </a:xfrm>
          </p:grpSpPr>
          <p:sp>
            <p:nvSpPr>
              <p:cNvPr id="4" name="椭圆 3"/>
              <p:cNvSpPr/>
              <p:nvPr/>
            </p:nvSpPr>
            <p:spPr>
              <a:xfrm>
                <a:off x="1439" y="4153"/>
                <a:ext cx="2494" cy="1360"/>
              </a:xfrm>
              <a:prstGeom prst="ellipse">
                <a:avLst/>
              </a:prstGeom>
              <a:solidFill>
                <a:srgbClr val="008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5" name="文本框 4"/>
              <p:cNvSpPr txBox="1"/>
              <p:nvPr/>
            </p:nvSpPr>
            <p:spPr>
              <a:xfrm>
                <a:off x="1799" y="4540"/>
                <a:ext cx="1786" cy="580"/>
              </a:xfrm>
              <a:prstGeom prst="rect">
                <a:avLst/>
              </a:prstGeom>
              <a:noFill/>
            </p:spPr>
            <p:txBody>
              <a:bodyPr wrap="square" rtlCol="0">
                <a:spAutoFit/>
              </a:bodyPr>
              <a:p>
                <a:r>
                  <a:rPr lang="zh-CN" altLang="en-US">
                    <a:solidFill>
                      <a:schemeClr val="bg1"/>
                    </a:solidFill>
                    <a:latin typeface="黑体" panose="02010609060101010101" charset="-122"/>
                    <a:ea typeface="黑体" panose="02010609060101010101" charset="-122"/>
                  </a:rPr>
                  <a:t>催促下单</a:t>
                </a:r>
                <a:endParaRPr lang="zh-CN" altLang="en-US">
                  <a:solidFill>
                    <a:schemeClr val="bg1"/>
                  </a:solidFill>
                  <a:latin typeface="黑体" panose="02010609060101010101" charset="-122"/>
                  <a:ea typeface="黑体" panose="02010609060101010101" charset="-122"/>
                </a:endParaRPr>
              </a:p>
            </p:txBody>
          </p:sp>
        </p:grpSp>
        <p:grpSp>
          <p:nvGrpSpPr>
            <p:cNvPr id="7" name="组合 6"/>
            <p:cNvGrpSpPr/>
            <p:nvPr/>
          </p:nvGrpSpPr>
          <p:grpSpPr>
            <a:xfrm>
              <a:off x="4461" y="4153"/>
              <a:ext cx="2494" cy="1360"/>
              <a:chOff x="1439" y="4153"/>
              <a:chExt cx="2494" cy="1360"/>
            </a:xfrm>
          </p:grpSpPr>
          <p:sp>
            <p:nvSpPr>
              <p:cNvPr id="8" name="椭圆 7"/>
              <p:cNvSpPr/>
              <p:nvPr/>
            </p:nvSpPr>
            <p:spPr>
              <a:xfrm>
                <a:off x="1439" y="4153"/>
                <a:ext cx="2494" cy="1360"/>
              </a:xfrm>
              <a:prstGeom prst="ellipse">
                <a:avLst/>
              </a:prstGeom>
              <a:solidFill>
                <a:srgbClr val="008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9" name="文本框 8"/>
              <p:cNvSpPr txBox="1"/>
              <p:nvPr/>
            </p:nvSpPr>
            <p:spPr>
              <a:xfrm>
                <a:off x="1857" y="4350"/>
                <a:ext cx="1786" cy="1016"/>
              </a:xfrm>
              <a:prstGeom prst="rect">
                <a:avLst/>
              </a:prstGeom>
              <a:noFill/>
            </p:spPr>
            <p:txBody>
              <a:bodyPr wrap="square" rtlCol="0">
                <a:spAutoFit/>
              </a:bodyPr>
              <a:p>
                <a:r>
                  <a:rPr lang="zh-CN" altLang="en-US">
                    <a:solidFill>
                      <a:schemeClr val="bg1"/>
                    </a:solidFill>
                    <a:latin typeface="黑体" panose="02010609060101010101" charset="-122"/>
                    <a:ea typeface="黑体" panose="02010609060101010101" charset="-122"/>
                  </a:rPr>
                  <a:t>提醒买家尽快付款</a:t>
                </a:r>
                <a:endParaRPr lang="zh-CN" altLang="en-US">
                  <a:solidFill>
                    <a:schemeClr val="bg1"/>
                  </a:solidFill>
                  <a:latin typeface="黑体" panose="02010609060101010101" charset="-122"/>
                  <a:ea typeface="黑体" panose="02010609060101010101" charset="-122"/>
                </a:endParaRPr>
              </a:p>
            </p:txBody>
          </p:sp>
        </p:grpSp>
        <p:grpSp>
          <p:nvGrpSpPr>
            <p:cNvPr id="13" name="组合 12"/>
            <p:cNvGrpSpPr/>
            <p:nvPr/>
          </p:nvGrpSpPr>
          <p:grpSpPr>
            <a:xfrm>
              <a:off x="7483" y="4153"/>
              <a:ext cx="2494" cy="1360"/>
              <a:chOff x="1439" y="4153"/>
              <a:chExt cx="2494" cy="1360"/>
            </a:xfrm>
          </p:grpSpPr>
          <p:sp>
            <p:nvSpPr>
              <p:cNvPr id="14" name="椭圆 13"/>
              <p:cNvSpPr/>
              <p:nvPr/>
            </p:nvSpPr>
            <p:spPr>
              <a:xfrm>
                <a:off x="1439" y="4153"/>
                <a:ext cx="2494" cy="1360"/>
              </a:xfrm>
              <a:prstGeom prst="ellipse">
                <a:avLst/>
              </a:prstGeom>
              <a:solidFill>
                <a:srgbClr val="0080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15" name="文本框 14"/>
              <p:cNvSpPr txBox="1"/>
              <p:nvPr/>
            </p:nvSpPr>
            <p:spPr>
              <a:xfrm>
                <a:off x="1799" y="4540"/>
                <a:ext cx="1786" cy="580"/>
              </a:xfrm>
              <a:prstGeom prst="rect">
                <a:avLst/>
              </a:prstGeom>
              <a:noFill/>
            </p:spPr>
            <p:txBody>
              <a:bodyPr wrap="square" rtlCol="0">
                <a:spAutoFit/>
              </a:bodyPr>
              <a:p>
                <a:r>
                  <a:rPr lang="zh-CN" altLang="en-US">
                    <a:solidFill>
                      <a:schemeClr val="bg1"/>
                    </a:solidFill>
                    <a:latin typeface="黑体" panose="02010609060101010101" charset="-122"/>
                    <a:ea typeface="黑体" panose="02010609060101010101" charset="-122"/>
                  </a:rPr>
                  <a:t>提醒折扣</a:t>
                </a:r>
                <a:endParaRPr lang="zh-CN" altLang="en-US">
                  <a:solidFill>
                    <a:schemeClr val="bg1"/>
                  </a:solidFill>
                  <a:latin typeface="黑体" panose="02010609060101010101" charset="-122"/>
                  <a:ea typeface="黑体" panose="02010609060101010101" charset="-122"/>
                </a:endParaRPr>
              </a:p>
            </p:txBody>
          </p:sp>
        </p:grpSp>
      </p:grpSp>
      <p:sp>
        <p:nvSpPr>
          <p:cNvPr id="34" name="矩形 33"/>
          <p:cNvSpPr/>
          <p:nvPr/>
        </p:nvSpPr>
        <p:spPr>
          <a:xfrm>
            <a:off x="689469" y="233665"/>
            <a:ext cx="3027680" cy="521970"/>
          </a:xfrm>
          <a:prstGeom prst="rect">
            <a:avLst/>
          </a:prstGeom>
        </p:spPr>
        <p:txBody>
          <a:bodyPr wrap="none">
            <a:spAutoFit/>
          </a:bodyPr>
          <a:p>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跨境电商售前服务</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33425" y="1329055"/>
            <a:ext cx="7474585" cy="1050925"/>
          </a:xfrm>
          <a:prstGeom prst="rect">
            <a:avLst/>
          </a:prstGeom>
          <a:noFill/>
        </p:spPr>
        <p:txBody>
          <a:bodyPr wrap="square" rtlCol="0">
            <a:spAutoFit/>
          </a:bodyPr>
          <a:p>
            <a:pPr fontAlgn="auto">
              <a:lnSpc>
                <a:spcPct val="130000"/>
              </a:lnSpc>
            </a:pPr>
            <a:r>
              <a:rPr lang="zh-CN" altLang="en-US" sz="1600">
                <a:latin typeface="黑体" panose="02010609060101010101" charset="-122"/>
                <a:ea typeface="黑体" panose="02010609060101010101" charset="-122"/>
                <a:cs typeface="黑体" panose="02010609060101010101" charset="-122"/>
              </a:rPr>
              <a:t>对于交易过程中的疑问，要深入了解并及时告知客户，如解释海关税(customs tax)；如遇折扣、断货的情况，应及时告知客户；如有假日活动也可向买家推荐产品信函。</a:t>
            </a:r>
            <a:endParaRPr lang="zh-CN" altLang="en-US" sz="1600">
              <a:latin typeface="黑体" panose="02010609060101010101" charset="-122"/>
              <a:ea typeface="黑体" panose="02010609060101010101" charset="-122"/>
              <a:cs typeface="黑体" panose="02010609060101010101" charset="-122"/>
            </a:endParaRPr>
          </a:p>
        </p:txBody>
      </p:sp>
      <p:grpSp>
        <p:nvGrpSpPr>
          <p:cNvPr id="20" name="组合 19"/>
          <p:cNvGrpSpPr/>
          <p:nvPr/>
        </p:nvGrpSpPr>
        <p:grpSpPr>
          <a:xfrm>
            <a:off x="1266825" y="2720340"/>
            <a:ext cx="5421630" cy="863600"/>
            <a:chOff x="1439" y="4153"/>
            <a:chExt cx="8538" cy="1360"/>
          </a:xfrm>
        </p:grpSpPr>
        <p:grpSp>
          <p:nvGrpSpPr>
            <p:cNvPr id="6" name="组合 5"/>
            <p:cNvGrpSpPr/>
            <p:nvPr/>
          </p:nvGrpSpPr>
          <p:grpSpPr>
            <a:xfrm>
              <a:off x="1439" y="4153"/>
              <a:ext cx="2494" cy="1360"/>
              <a:chOff x="1439" y="4153"/>
              <a:chExt cx="2494" cy="1360"/>
            </a:xfrm>
          </p:grpSpPr>
          <p:sp>
            <p:nvSpPr>
              <p:cNvPr id="4" name="椭圆 3"/>
              <p:cNvSpPr/>
              <p:nvPr/>
            </p:nvSpPr>
            <p:spPr>
              <a:xfrm>
                <a:off x="1439" y="4153"/>
                <a:ext cx="2494" cy="1360"/>
              </a:xfrm>
              <a:prstGeom prst="ellipse">
                <a:avLst/>
              </a:prstGeom>
              <a:solidFill>
                <a:srgbClr val="0080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5" name="文本框 4"/>
              <p:cNvSpPr txBox="1"/>
              <p:nvPr/>
            </p:nvSpPr>
            <p:spPr>
              <a:xfrm>
                <a:off x="1667" y="4526"/>
                <a:ext cx="2149" cy="580"/>
              </a:xfrm>
              <a:prstGeom prst="rect">
                <a:avLst/>
              </a:prstGeom>
              <a:noFill/>
            </p:spPr>
            <p:txBody>
              <a:bodyPr wrap="square" rtlCol="0">
                <a:spAutoFit/>
              </a:bodyPr>
              <a:p>
                <a:r>
                  <a:rPr lang="zh-CN" altLang="en-US">
                    <a:solidFill>
                      <a:schemeClr val="bg1"/>
                    </a:solidFill>
                    <a:latin typeface="黑体" panose="02010609060101010101" charset="-122"/>
                    <a:ea typeface="黑体" panose="02010609060101010101" charset="-122"/>
                  </a:rPr>
                  <a:t>解释海关税</a:t>
                </a:r>
                <a:endParaRPr lang="zh-CN" altLang="en-US">
                  <a:solidFill>
                    <a:schemeClr val="bg1"/>
                  </a:solidFill>
                  <a:latin typeface="黑体" panose="02010609060101010101" charset="-122"/>
                  <a:ea typeface="黑体" panose="02010609060101010101" charset="-122"/>
                </a:endParaRPr>
              </a:p>
            </p:txBody>
          </p:sp>
        </p:grpSp>
        <p:grpSp>
          <p:nvGrpSpPr>
            <p:cNvPr id="7" name="组合 6"/>
            <p:cNvGrpSpPr/>
            <p:nvPr/>
          </p:nvGrpSpPr>
          <p:grpSpPr>
            <a:xfrm>
              <a:off x="4461" y="4153"/>
              <a:ext cx="2494" cy="1360"/>
              <a:chOff x="1439" y="4153"/>
              <a:chExt cx="2494" cy="1360"/>
            </a:xfrm>
          </p:grpSpPr>
          <p:sp>
            <p:nvSpPr>
              <p:cNvPr id="8" name="椭圆 7"/>
              <p:cNvSpPr/>
              <p:nvPr/>
            </p:nvSpPr>
            <p:spPr>
              <a:xfrm>
                <a:off x="1439" y="4153"/>
                <a:ext cx="2494" cy="1360"/>
              </a:xfrm>
              <a:prstGeom prst="ellipse">
                <a:avLst/>
              </a:prstGeom>
              <a:solidFill>
                <a:srgbClr val="0080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9" name="文本框 8"/>
              <p:cNvSpPr txBox="1"/>
              <p:nvPr/>
            </p:nvSpPr>
            <p:spPr>
              <a:xfrm>
                <a:off x="1814" y="4555"/>
                <a:ext cx="1786" cy="580"/>
              </a:xfrm>
              <a:prstGeom prst="rect">
                <a:avLst/>
              </a:prstGeom>
              <a:noFill/>
            </p:spPr>
            <p:txBody>
              <a:bodyPr wrap="square" rtlCol="0">
                <a:spAutoFit/>
              </a:bodyPr>
              <a:p>
                <a:r>
                  <a:rPr lang="zh-CN" altLang="en-US">
                    <a:solidFill>
                      <a:schemeClr val="bg1"/>
                    </a:solidFill>
                    <a:latin typeface="黑体" panose="02010609060101010101" charset="-122"/>
                    <a:ea typeface="黑体" panose="02010609060101010101" charset="-122"/>
                  </a:rPr>
                  <a:t>告知断货</a:t>
                </a:r>
                <a:endParaRPr lang="zh-CN" altLang="en-US">
                  <a:solidFill>
                    <a:schemeClr val="bg1"/>
                  </a:solidFill>
                  <a:latin typeface="黑体" panose="02010609060101010101" charset="-122"/>
                  <a:ea typeface="黑体" panose="02010609060101010101" charset="-122"/>
                </a:endParaRPr>
              </a:p>
            </p:txBody>
          </p:sp>
        </p:grpSp>
        <p:grpSp>
          <p:nvGrpSpPr>
            <p:cNvPr id="13" name="组合 12"/>
            <p:cNvGrpSpPr/>
            <p:nvPr/>
          </p:nvGrpSpPr>
          <p:grpSpPr>
            <a:xfrm>
              <a:off x="7483" y="4153"/>
              <a:ext cx="2494" cy="1360"/>
              <a:chOff x="1439" y="4153"/>
              <a:chExt cx="2494" cy="1360"/>
            </a:xfrm>
          </p:grpSpPr>
          <p:sp>
            <p:nvSpPr>
              <p:cNvPr id="14" name="椭圆 13"/>
              <p:cNvSpPr/>
              <p:nvPr/>
            </p:nvSpPr>
            <p:spPr>
              <a:xfrm>
                <a:off x="1439" y="4153"/>
                <a:ext cx="2494" cy="1360"/>
              </a:xfrm>
              <a:prstGeom prst="ellipse">
                <a:avLst/>
              </a:prstGeom>
              <a:solidFill>
                <a:srgbClr val="0080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黑体" panose="02010609060101010101" charset="-122"/>
                  <a:ea typeface="黑体" panose="02010609060101010101" charset="-122"/>
                </a:endParaRPr>
              </a:p>
            </p:txBody>
          </p:sp>
          <p:sp>
            <p:nvSpPr>
              <p:cNvPr id="15" name="文本框 14"/>
              <p:cNvSpPr txBox="1"/>
              <p:nvPr/>
            </p:nvSpPr>
            <p:spPr>
              <a:xfrm>
                <a:off x="1859" y="4394"/>
                <a:ext cx="1786" cy="1016"/>
              </a:xfrm>
              <a:prstGeom prst="rect">
                <a:avLst/>
              </a:prstGeom>
              <a:noFill/>
            </p:spPr>
            <p:txBody>
              <a:bodyPr wrap="square" rtlCol="0">
                <a:spAutoFit/>
              </a:bodyPr>
              <a:p>
                <a:pPr algn="ctr"/>
                <a:r>
                  <a:rPr lang="zh-CN" altLang="en-US">
                    <a:solidFill>
                      <a:schemeClr val="bg1"/>
                    </a:solidFill>
                    <a:latin typeface="黑体" panose="02010609060101010101" charset="-122"/>
                    <a:ea typeface="黑体" panose="02010609060101010101" charset="-122"/>
                  </a:rPr>
                  <a:t>告知假日活动</a:t>
                </a:r>
                <a:endParaRPr lang="zh-CN" altLang="en-US">
                  <a:solidFill>
                    <a:schemeClr val="bg1"/>
                  </a:solidFill>
                  <a:latin typeface="黑体" panose="02010609060101010101" charset="-122"/>
                  <a:ea typeface="黑体" panose="02010609060101010101" charset="-122"/>
                </a:endParaRPr>
              </a:p>
            </p:txBody>
          </p:sp>
        </p:grpSp>
      </p:grpSp>
      <p:sp>
        <p:nvSpPr>
          <p:cNvPr id="34" name="矩形 33"/>
          <p:cNvSpPr/>
          <p:nvPr/>
        </p:nvSpPr>
        <p:spPr>
          <a:xfrm>
            <a:off x="689469" y="233665"/>
            <a:ext cx="3027680" cy="521970"/>
          </a:xfrm>
          <a:prstGeom prst="rect">
            <a:avLst/>
          </a:prstGeom>
        </p:spPr>
        <p:txBody>
          <a:bodyPr wrap="none">
            <a:spAutoFit/>
          </a:bodyPr>
          <a:lstStyle/>
          <a:p>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跨境电商售前服务</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764843" y="1113809"/>
            <a:ext cx="6128431" cy="1993878"/>
          </a:xfrm>
          <a:prstGeom prst="rect">
            <a:avLst/>
          </a:prstGeom>
          <a:blipFill>
            <a:blip r:embed="rId1"/>
            <a:srcRect/>
            <a:stretch>
              <a:fillRect t="-52463" b="-5196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
        <p:nvSpPr>
          <p:cNvPr id="16" name="Freeform: Shape 31"/>
          <p:cNvSpPr/>
          <p:nvPr/>
        </p:nvSpPr>
        <p:spPr>
          <a:xfrm>
            <a:off x="241735" y="1113809"/>
            <a:ext cx="2865947" cy="1993878"/>
          </a:xfrm>
          <a:custGeom>
            <a:avLst/>
            <a:gdLst>
              <a:gd name="connsiteX0" fmla="*/ 0 w 3820665"/>
              <a:gd name="connsiteY0" fmla="*/ 0 h 3098800"/>
              <a:gd name="connsiteX1" fmla="*/ 3373437 w 3820665"/>
              <a:gd name="connsiteY1" fmla="*/ 0 h 3098800"/>
              <a:gd name="connsiteX2" fmla="*/ 3373437 w 3820665"/>
              <a:gd name="connsiteY2" fmla="*/ 2580015 h 3098800"/>
              <a:gd name="connsiteX3" fmla="*/ 3820665 w 3820665"/>
              <a:gd name="connsiteY3" fmla="*/ 2839408 h 3098800"/>
              <a:gd name="connsiteX4" fmla="*/ 3373437 w 3820665"/>
              <a:gd name="connsiteY4" fmla="*/ 3098800 h 3098800"/>
              <a:gd name="connsiteX5" fmla="*/ 3373437 w 3820665"/>
              <a:gd name="connsiteY5" fmla="*/ 3098799 h 3098800"/>
              <a:gd name="connsiteX6" fmla="*/ 0 w 3820665"/>
              <a:gd name="connsiteY6" fmla="*/ 3098799 h 3098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20665" h="3098800">
                <a:moveTo>
                  <a:pt x="0" y="0"/>
                </a:moveTo>
                <a:lnTo>
                  <a:pt x="3373437" y="0"/>
                </a:lnTo>
                <a:lnTo>
                  <a:pt x="3373437" y="2580015"/>
                </a:lnTo>
                <a:lnTo>
                  <a:pt x="3820665" y="2839408"/>
                </a:lnTo>
                <a:lnTo>
                  <a:pt x="3373437" y="3098800"/>
                </a:lnTo>
                <a:lnTo>
                  <a:pt x="3373437" y="3098799"/>
                </a:lnTo>
                <a:lnTo>
                  <a:pt x="0" y="3098799"/>
                </a:lnTo>
                <a:close/>
              </a:path>
            </a:pathLst>
          </a:custGeom>
          <a:solidFill>
            <a:schemeClr val="accent5">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grpSp>
        <p:nvGrpSpPr>
          <p:cNvPr id="27" name="Group 48"/>
          <p:cNvGrpSpPr/>
          <p:nvPr/>
        </p:nvGrpSpPr>
        <p:grpSpPr>
          <a:xfrm>
            <a:off x="557227" y="3648037"/>
            <a:ext cx="227763" cy="228488"/>
            <a:chOff x="6986000" y="1082419"/>
            <a:chExt cx="303636" cy="304603"/>
          </a:xfrm>
        </p:grpSpPr>
        <p:sp>
          <p:nvSpPr>
            <p:cNvPr id="28" name="Oval 49"/>
            <p:cNvSpPr/>
            <p:nvPr/>
          </p:nvSpPr>
          <p:spPr bwMode="auto">
            <a:xfrm>
              <a:off x="6986000" y="1082419"/>
              <a:ext cx="303636" cy="304603"/>
            </a:xfrm>
            <a:prstGeom prst="ellipse">
              <a:avLst/>
            </a:prstGeom>
            <a:solidFill>
              <a:srgbClr val="27AB9E"/>
            </a:solidFill>
            <a:ln w="3175" cap="flat" cmpd="sng" algn="ctr">
              <a:solidFill>
                <a:sysClr val="window" lastClr="FFFFFF"/>
              </a:solid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nb-NO" sz="1350" b="0" i="0" u="none" strike="noStrike" kern="0" cap="none" spc="0" normalizeH="0" baseline="0" noProof="0" dirty="0">
                <a:ln>
                  <a:noFill/>
                </a:ln>
                <a:solidFill>
                  <a:sysClr val="windowText" lastClr="000000">
                    <a:lumMod val="50000"/>
                    <a:lumOff val="50000"/>
                  </a:sysClr>
                </a:solidFill>
                <a:effectLst/>
                <a:uLnTx/>
                <a:uFillTx/>
                <a:latin typeface="黑体" panose="02010609060101010101" charset="-122"/>
                <a:ea typeface="黑体" panose="02010609060101010101" charset="-122"/>
                <a:cs typeface="黑体" panose="02010609060101010101" charset="-122"/>
              </a:endParaRPr>
            </a:p>
          </p:txBody>
        </p:sp>
        <p:sp>
          <p:nvSpPr>
            <p:cNvPr id="29" name="Freeform 65"/>
            <p:cNvSpPr/>
            <p:nvPr/>
          </p:nvSpPr>
          <p:spPr>
            <a:xfrm rot="18900000">
              <a:off x="7067038" y="1143972"/>
              <a:ext cx="217442" cy="104648"/>
            </a:xfrm>
            <a:custGeom>
              <a:avLst/>
              <a:gdLst>
                <a:gd name="connsiteX0" fmla="*/ 54079 w 2050029"/>
                <a:gd name="connsiteY0" fmla="*/ 0 h 1149538"/>
                <a:gd name="connsiteX1" fmla="*/ 270386 w 2050029"/>
                <a:gd name="connsiteY1" fmla="*/ 0 h 1149538"/>
                <a:gd name="connsiteX2" fmla="*/ 324465 w 2050029"/>
                <a:gd name="connsiteY2" fmla="*/ 54079 h 1149538"/>
                <a:gd name="connsiteX3" fmla="*/ 324465 w 2050029"/>
                <a:gd name="connsiteY3" fmla="*/ 820107 h 1149538"/>
                <a:gd name="connsiteX4" fmla="*/ 1995123 w 2050029"/>
                <a:gd name="connsiteY4" fmla="*/ 820107 h 1149538"/>
                <a:gd name="connsiteX5" fmla="*/ 2050029 w 2050029"/>
                <a:gd name="connsiteY5" fmla="*/ 875013 h 1149538"/>
                <a:gd name="connsiteX6" fmla="*/ 2050029 w 2050029"/>
                <a:gd name="connsiteY6" fmla="*/ 1094632 h 1149538"/>
                <a:gd name="connsiteX7" fmla="*/ 1995123 w 2050029"/>
                <a:gd name="connsiteY7" fmla="*/ 1149538 h 1149538"/>
                <a:gd name="connsiteX8" fmla="*/ 270389 w 2050029"/>
                <a:gd name="connsiteY8" fmla="*/ 1149538 h 1149538"/>
                <a:gd name="connsiteX9" fmla="*/ 270386 w 2050029"/>
                <a:gd name="connsiteY9" fmla="*/ 1149538 h 1149538"/>
                <a:gd name="connsiteX10" fmla="*/ 54079 w 2050029"/>
                <a:gd name="connsiteY10" fmla="*/ 1149538 h 1149538"/>
                <a:gd name="connsiteX11" fmla="*/ 0 w 2050029"/>
                <a:gd name="connsiteY11" fmla="*/ 1095459 h 1149538"/>
                <a:gd name="connsiteX12" fmla="*/ 0 w 2050029"/>
                <a:gd name="connsiteY12" fmla="*/ 54079 h 1149538"/>
                <a:gd name="connsiteX13" fmla="*/ 54079 w 2050029"/>
                <a:gd name="connsiteY13" fmla="*/ 0 h 1149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50029" h="1149538">
                  <a:moveTo>
                    <a:pt x="54079" y="0"/>
                  </a:moveTo>
                  <a:lnTo>
                    <a:pt x="270386" y="0"/>
                  </a:lnTo>
                  <a:cubicBezTo>
                    <a:pt x="300253" y="0"/>
                    <a:pt x="324465" y="24212"/>
                    <a:pt x="324465" y="54079"/>
                  </a:cubicBezTo>
                  <a:lnTo>
                    <a:pt x="324465" y="820107"/>
                  </a:lnTo>
                  <a:lnTo>
                    <a:pt x="1995123" y="820107"/>
                  </a:lnTo>
                  <a:cubicBezTo>
                    <a:pt x="2025447" y="820107"/>
                    <a:pt x="2050029" y="844689"/>
                    <a:pt x="2050029" y="875013"/>
                  </a:cubicBezTo>
                  <a:lnTo>
                    <a:pt x="2050029" y="1094632"/>
                  </a:lnTo>
                  <a:cubicBezTo>
                    <a:pt x="2050029" y="1124956"/>
                    <a:pt x="2025447" y="1149538"/>
                    <a:pt x="1995123" y="1149538"/>
                  </a:cubicBezTo>
                  <a:lnTo>
                    <a:pt x="270389" y="1149538"/>
                  </a:lnTo>
                  <a:lnTo>
                    <a:pt x="270386" y="1149538"/>
                  </a:lnTo>
                  <a:lnTo>
                    <a:pt x="54079" y="1149538"/>
                  </a:lnTo>
                  <a:cubicBezTo>
                    <a:pt x="24212" y="1149538"/>
                    <a:pt x="0" y="1125326"/>
                    <a:pt x="0" y="1095459"/>
                  </a:cubicBezTo>
                  <a:lnTo>
                    <a:pt x="0" y="54079"/>
                  </a:lnTo>
                  <a:cubicBezTo>
                    <a:pt x="0" y="24212"/>
                    <a:pt x="24212" y="0"/>
                    <a:pt x="54079" y="0"/>
                  </a:cubicBezTo>
                  <a:close/>
                </a:path>
              </a:pathLst>
            </a:custGeom>
            <a:solidFill>
              <a:sysClr val="window" lastClr="FFFFFF"/>
            </a:solidFill>
            <a:ln w="12700" cap="flat" cmpd="sng" algn="ctr">
              <a:noFill/>
              <a:prstDash val="solid"/>
              <a:miter lim="800000"/>
            </a:ln>
            <a:effectLst/>
          </p:spPr>
          <p:txBody>
            <a:bodyPr rtlCol="0" anchor="ctr"/>
            <a:lstStyle/>
            <a:p>
              <a:pPr marL="0" marR="0" lvl="0" indent="0" algn="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Text" lastClr="000000">
                    <a:lumMod val="50000"/>
                    <a:lumOff val="50000"/>
                  </a:sysClr>
                </a:solidFill>
                <a:effectLst/>
                <a:uLnTx/>
                <a:uFillTx/>
                <a:latin typeface="黑体" panose="02010609060101010101" charset="-122"/>
                <a:ea typeface="黑体" panose="02010609060101010101" charset="-122"/>
                <a:cs typeface="黑体" panose="02010609060101010101" charset="-122"/>
              </a:endParaRPr>
            </a:p>
          </p:txBody>
        </p:sp>
      </p:grpSp>
      <p:sp>
        <p:nvSpPr>
          <p:cNvPr id="30" name="Rectangle 51"/>
          <p:cNvSpPr/>
          <p:nvPr/>
        </p:nvSpPr>
        <p:spPr>
          <a:xfrm>
            <a:off x="974090" y="3514725"/>
            <a:ext cx="7740650" cy="1345565"/>
          </a:xfrm>
          <a:prstGeom prst="rect">
            <a:avLst/>
          </a:prstGeom>
        </p:spPr>
        <p:txBody>
          <a:bodyPr wrap="square">
            <a:noAutofit/>
          </a:bodyPr>
          <a:lstStyle/>
          <a:p>
            <a:pPr marL="0" marR="0" lvl="0" indent="0" defTabSz="914400" eaLnBrk="1" fontAlgn="auto" latinLnBrk="0" hangingPunct="1">
              <a:lnSpc>
                <a:spcPct val="150000"/>
              </a:lnSpc>
              <a:spcBef>
                <a:spcPts val="1200"/>
              </a:spcBef>
              <a:spcAft>
                <a:spcPts val="0"/>
              </a:spcAft>
              <a:buClr>
                <a:srgbClr val="27AB9E"/>
              </a:buClr>
              <a:buSzPct val="150000"/>
              <a:buFontTx/>
              <a:buNone/>
              <a:defRPr/>
            </a:pPr>
            <a:r>
              <a:rPr kumimoji="0" lang="en-US" sz="1600" b="0" i="0" u="none" strike="noStrike" kern="0" cap="none" spc="0" normalizeH="0" baseline="0" noProof="0" dirty="0">
                <a:ln>
                  <a:noFill/>
                </a:ln>
                <a:solidFill>
                  <a:schemeClr val="tx1"/>
                </a:solidFill>
                <a:effectLst/>
                <a:uLnTx/>
                <a:uFillTx/>
                <a:latin typeface="黑体" panose="02010609060101010101" charset="-122"/>
                <a:ea typeface="黑体" panose="02010609060101010101" charset="-122"/>
                <a:cs typeface="黑体" panose="02010609060101010101" charset="-122"/>
              </a:rPr>
              <a:t>跨境电商平台数据显示，在买家通过邮件询盘产生的订单中，90%以上是在买家发送询盘的24小时内回复的！海外买家来了很多询盘，在买家发送询盘的24小时内回复，才有最大的概率把询盘变成实实在在的订单呀！</a:t>
            </a:r>
            <a:endParaRPr kumimoji="0" lang="en-US" sz="1600" b="0" i="0" u="none" strike="noStrike" kern="0" cap="none" spc="0" normalizeH="0" baseline="0" noProof="0" dirty="0">
              <a:ln>
                <a:noFill/>
              </a:ln>
              <a:solidFill>
                <a:schemeClr val="tx1"/>
              </a:solidFill>
              <a:effectLst/>
              <a:uLnTx/>
              <a:uFillTx/>
              <a:latin typeface="黑体" panose="02010609060101010101" charset="-122"/>
              <a:ea typeface="黑体" panose="02010609060101010101" charset="-122"/>
              <a:cs typeface="黑体" panose="02010609060101010101" charset="-122"/>
            </a:endParaRPr>
          </a:p>
        </p:txBody>
      </p:sp>
      <p:sp>
        <p:nvSpPr>
          <p:cNvPr id="52" name="Rectangle: Rounded Corners 59"/>
          <p:cNvSpPr/>
          <p:nvPr/>
        </p:nvSpPr>
        <p:spPr>
          <a:xfrm>
            <a:off x="520555" y="2716607"/>
            <a:ext cx="477647" cy="71650"/>
          </a:xfrm>
          <a:prstGeom prst="roundRect">
            <a:avLst>
              <a:gd name="adj" fmla="val 50000"/>
            </a:avLst>
          </a:prstGeom>
          <a:solidFill>
            <a:schemeClr val="bg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1605280" cy="521970"/>
          </a:xfrm>
          <a:prstGeom prst="rect">
            <a:avLst/>
          </a:prstGeom>
        </p:spPr>
        <p:txBody>
          <a:bodyPr wrap="none">
            <a:spAutoFit/>
          </a:bodyPr>
          <a:p>
            <a:r>
              <a:rPr lang="zh-CN" altLang="zh-CN" sz="2800" dirty="0">
                <a:solidFill>
                  <a:schemeClr val="tx1"/>
                </a:solidFill>
                <a:latin typeface="黑体" panose="02010609060101010101" charset="-122"/>
                <a:ea typeface="黑体" panose="02010609060101010101" charset="-122"/>
                <a:cs typeface="黑体" panose="02010609060101010101" charset="-122"/>
                <a:sym typeface="+mn-lt"/>
              </a:rPr>
              <a:t>促成交易</a:t>
            </a:r>
            <a:endParaRPr lang="zh-CN" altLang="zh-CN" sz="2800" dirty="0">
              <a:solidFill>
                <a:schemeClr val="tx1"/>
              </a:solidFill>
              <a:latin typeface="黑体" panose="02010609060101010101" charset="-122"/>
              <a:ea typeface="黑体" panose="02010609060101010101" charset="-122"/>
              <a:cs typeface="黑体" panose="02010609060101010101" charset="-122"/>
              <a:sym typeface="+mn-lt"/>
            </a:endParaRPr>
          </a:p>
        </p:txBody>
      </p:sp>
      <p:pic>
        <p:nvPicPr>
          <p:cNvPr id="8" name="图片 7" descr="3477307"/>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9600" y="1181100"/>
            <a:ext cx="1885950" cy="1885950"/>
          </a:xfrm>
          <a:prstGeom prst="rect">
            <a:avLst/>
          </a:prstGeom>
        </p:spPr>
      </p:pic>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22.xml><?xml version="1.0" encoding="utf-8"?>
<p:tagLst xmlns:p="http://schemas.openxmlformats.org/presentationml/2006/main">
  <p:tag name="KSO_WM_SLIDE_MODEL_TYPE" val="cover"/>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黑体"/>
        <a:ea typeface="黑体"/>
        <a:cs typeface=""/>
      </a:majorFont>
      <a:minorFont>
        <a:latin typeface="黑体"/>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4272</Words>
  <Application>WPS 演示</Application>
  <PresentationFormat>自定义</PresentationFormat>
  <Paragraphs>178</Paragraphs>
  <Slides>20</Slides>
  <Notes>0</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20</vt:i4>
      </vt:variant>
    </vt:vector>
  </HeadingPairs>
  <TitlesOfParts>
    <vt:vector size="33" baseType="lpstr">
      <vt:lpstr>Arial</vt:lpstr>
      <vt:lpstr>宋体</vt:lpstr>
      <vt:lpstr>Wingdings</vt:lpstr>
      <vt:lpstr>黑体</vt:lpstr>
      <vt:lpstr>Arial</vt:lpstr>
      <vt:lpstr>Open Sans Light</vt:lpstr>
      <vt:lpstr>Open Sans</vt:lpstr>
      <vt:lpstr>微软雅黑</vt:lpstr>
      <vt:lpstr>Arial Unicode MS</vt:lpstr>
      <vt:lpstr>Segoe Print</vt:lpstr>
      <vt:lpstr>Office 主题</vt:lpstr>
      <vt:lpstr>1_Office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丫丫</cp:lastModifiedBy>
  <cp:revision>72</cp:revision>
  <dcterms:created xsi:type="dcterms:W3CDTF">2019-08-18T12:20:00Z</dcterms:created>
  <dcterms:modified xsi:type="dcterms:W3CDTF">2019-12-18T09:13:05Z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2052-11.1.0.9209</vt:lpwstr>
  </property>
</Properties>
</file>