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31"/>
  </p:handoutMasterIdLst>
  <p:sldIdLst>
    <p:sldId id="258" r:id="rId5"/>
    <p:sldId id="276" r:id="rId7"/>
    <p:sldId id="293" r:id="rId8"/>
    <p:sldId id="259" r:id="rId9"/>
    <p:sldId id="257" r:id="rId10"/>
    <p:sldId id="261" r:id="rId11"/>
    <p:sldId id="328" r:id="rId12"/>
    <p:sldId id="260" r:id="rId13"/>
    <p:sldId id="329" r:id="rId14"/>
    <p:sldId id="263" r:id="rId15"/>
    <p:sldId id="262" r:id="rId16"/>
    <p:sldId id="310" r:id="rId17"/>
    <p:sldId id="311" r:id="rId18"/>
    <p:sldId id="267" r:id="rId19"/>
    <p:sldId id="312" r:id="rId20"/>
    <p:sldId id="313" r:id="rId21"/>
    <p:sldId id="270" r:id="rId22"/>
    <p:sldId id="316" r:id="rId23"/>
    <p:sldId id="317" r:id="rId24"/>
    <p:sldId id="271" r:id="rId25"/>
    <p:sldId id="272" r:id="rId26"/>
    <p:sldId id="318" r:id="rId27"/>
    <p:sldId id="319" r:id="rId28"/>
    <p:sldId id="330" r:id="rId29"/>
    <p:sldId id="273" r:id="rId30"/>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7A84"/>
    <a:srgbClr val="FFFFFF"/>
    <a:srgbClr val="04D4D1"/>
    <a:srgbClr val="01A89E"/>
    <a:srgbClr val="004640"/>
    <a:srgbClr val="00544F"/>
    <a:srgbClr val="008075"/>
    <a:srgbClr val="04C0BF"/>
    <a:srgbClr val="01BDAD"/>
    <a:srgbClr val="03A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693"/>
        <p:guide pos="28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23.xml"/><Relationship Id="rId4" Type="http://schemas.openxmlformats.org/officeDocument/2006/relationships/image" Target="../media/image6.svg"/><Relationship Id="rId3" Type="http://schemas.openxmlformats.org/officeDocument/2006/relationships/image" Target="../media/image23.png"/><Relationship Id="rId2" Type="http://schemas.openxmlformats.org/officeDocument/2006/relationships/image" Target="../media/image5.sv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4.xml"/><Relationship Id="rId2" Type="http://schemas.openxmlformats.org/officeDocument/2006/relationships/image" Target="../media/image7.sv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9.svg"/><Relationship Id="rId3" Type="http://schemas.openxmlformats.org/officeDocument/2006/relationships/image" Target="../media/image27.png"/><Relationship Id="rId2" Type="http://schemas.openxmlformats.org/officeDocument/2006/relationships/image" Target="../media/image8.svg"/><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9.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3.svg"/><Relationship Id="rId7" Type="http://schemas.openxmlformats.org/officeDocument/2006/relationships/image" Target="../media/image7.png"/><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image" Target="../media/image1.svg"/><Relationship Id="rId3" Type="http://schemas.openxmlformats.org/officeDocument/2006/relationships/image" Target="../media/image5.png"/><Relationship Id="rId2" Type="http://schemas.openxmlformats.org/officeDocument/2006/relationships/image" Target="../media/image4.jpeg"/><Relationship Id="rId12" Type="http://schemas.openxmlformats.org/officeDocument/2006/relationships/slideLayout" Target="../slideLayouts/slideLayout1.xml"/><Relationship Id="rId11" Type="http://schemas.openxmlformats.org/officeDocument/2006/relationships/themeOverride" Target="../theme/themeOverride4.xml"/><Relationship Id="rId10" Type="http://schemas.openxmlformats.org/officeDocument/2006/relationships/image" Target="../media/image4.sv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hemeOverride" Target="../theme/themeOverride5.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4</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zh-CN" sz="4800" b="1" dirty="0" smtClean="0">
                <a:solidFill>
                  <a:srgbClr val="04C0BF"/>
                </a:solidFill>
                <a:latin typeface="黑体" panose="02010609060101010101" charset="-122"/>
                <a:ea typeface="黑体" panose="02010609060101010101" charset="-122"/>
                <a:cs typeface="黑体" panose="02010609060101010101" charset="-122"/>
              </a:rPr>
              <a:t>售前沟通与服务</a:t>
            </a:r>
            <a:endParaRPr lang="zh-CN" altLang="zh-CN"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178475" y="2174773"/>
            <a:ext cx="1104900" cy="1198880"/>
          </a:xfrm>
          <a:prstGeom prst="rect">
            <a:avLst/>
          </a:prstGeom>
        </p:spPr>
        <p:txBody>
          <a:bodyPr wrap="none">
            <a:spAutoFit/>
          </a:bodyPr>
          <a:p>
            <a:pPr algn="r"/>
            <a:r>
              <a:rPr lang="en-US" altLang="zh-CN" sz="7200" b="1" dirty="0" smtClean="0">
                <a:solidFill>
                  <a:schemeClr val="accent5">
                    <a:lumMod val="75000"/>
                  </a:schemeClr>
                </a:solidFill>
                <a:latin typeface="黑体" panose="02010609060101010101" charset="-122"/>
                <a:cs typeface="黑体" panose="02010609060101010101" charset="-122"/>
              </a:rPr>
              <a:t>02</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7" name="矩形 6"/>
          <p:cNvSpPr/>
          <p:nvPr/>
        </p:nvSpPr>
        <p:spPr>
          <a:xfrm>
            <a:off x="3481692" y="3345802"/>
            <a:ext cx="3738880" cy="706755"/>
          </a:xfrm>
          <a:prstGeom prst="rect">
            <a:avLst/>
          </a:prstGeom>
        </p:spPr>
        <p:txBody>
          <a:bodyPr wrap="none">
            <a:spAutoFit/>
          </a:bodyPr>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样品、运费回复</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1"/>
          <p:cNvSpPr/>
          <p:nvPr/>
        </p:nvSpPr>
        <p:spPr>
          <a:xfrm>
            <a:off x="896620" y="1424305"/>
            <a:ext cx="7357110" cy="872490"/>
          </a:xfrm>
          <a:prstGeom prst="rect">
            <a:avLst/>
          </a:prstGeom>
        </p:spPr>
        <p:txBody>
          <a:bodyPr wrap="square">
            <a:noAutofit/>
          </a:bodyPr>
          <a:lstStyle/>
          <a:p>
            <a:pPr marL="0" marR="0" lvl="0" indent="0" defTabSz="914400" fontAlgn="auto">
              <a:lnSpc>
                <a:spcPct val="130000"/>
              </a:lnSpc>
              <a:spcBef>
                <a:spcPts val="0"/>
              </a:spcBef>
              <a:spcAft>
                <a:spcPts val="0"/>
              </a:spcAft>
              <a:buClr>
                <a:srgbClr val="27AB9E"/>
              </a:buClr>
              <a:buSzPct val="150000"/>
              <a:buFontTx/>
              <a:buNone/>
              <a:defRPr/>
            </a:pPr>
            <a:r>
              <a:rPr kumimoji="0" lang="zh-CN" altLang="en-US"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rPr>
              <a:t>有的买家在购买商品之前，希望</a:t>
            </a:r>
            <a:r>
              <a:rPr lang="zh-CN" altLang="en-US" sz="1600" kern="0" noProof="0" dirty="0">
                <a:ln>
                  <a:noFill/>
                </a:ln>
                <a:effectLst/>
                <a:uLnTx/>
                <a:uFillTx/>
                <a:latin typeface="黑体" panose="02010609060101010101" charset="-122"/>
                <a:ea typeface="黑体" panose="02010609060101010101" charset="-122"/>
                <a:cs typeface="黑体" panose="02010609060101010101" charset="-122"/>
                <a:sym typeface="+mn-ea"/>
              </a:rPr>
              <a:t>可以有</a:t>
            </a:r>
            <a:r>
              <a:rPr kumimoji="0" lang="zh-CN" altLang="en-US"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rPr>
              <a:t>样品提供，对于有偿样品我们可以提供的回复如下：</a:t>
            </a:r>
            <a:endParaRPr kumimoji="0" lang="zh-CN" altLang="en-US"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2672080" cy="521970"/>
          </a:xfrm>
          <a:prstGeom prst="rect">
            <a:avLst/>
          </a:prstGeom>
        </p:spPr>
        <p:txBody>
          <a:bodyPr wrap="none">
            <a:spAutoFit/>
          </a:bodyPr>
          <a:p>
            <a:pPr algn="l"/>
            <a:r>
              <a:rPr lang="zh-CN" altLang="zh-CN" sz="2800" dirty="0">
                <a:solidFill>
                  <a:schemeClr val="tx1"/>
                </a:solidFill>
                <a:latin typeface="黑体" panose="02010609060101010101" charset="-122"/>
                <a:ea typeface="黑体" panose="02010609060101010101" charset="-122"/>
                <a:cs typeface="黑体" panose="02010609060101010101" charset="-122"/>
                <a:sym typeface="+mn-lt"/>
              </a:rPr>
              <a:t>样品、运费回复</a:t>
            </a:r>
            <a:endParaRPr lang="zh-CN" altLang="zh-CN"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0" name="泪滴形 9"/>
          <p:cNvSpPr/>
          <p:nvPr/>
        </p:nvSpPr>
        <p:spPr>
          <a:xfrm>
            <a:off x="839470" y="969010"/>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4" name="Subtitle 2"/>
          <p:cNvSpPr txBox="1"/>
          <p:nvPr/>
        </p:nvSpPr>
        <p:spPr>
          <a:xfrm>
            <a:off x="1288415" y="897890"/>
            <a:ext cx="2126615" cy="48133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2000" b="1">
                <a:solidFill>
                  <a:srgbClr val="004640"/>
                </a:solidFill>
                <a:latin typeface="黑体" panose="02010609060101010101" charset="-122"/>
                <a:ea typeface="黑体" panose="02010609060101010101" charset="-122"/>
                <a:cs typeface="黑体" panose="02010609060101010101" charset="-122"/>
              </a:rPr>
              <a:t>有偿样品</a:t>
            </a:r>
            <a:endParaRPr lang="zh-CN" altLang="en-US" sz="2000" b="1">
              <a:solidFill>
                <a:srgbClr val="004640"/>
              </a:solidFill>
              <a:latin typeface="黑体" panose="02010609060101010101" charset="-122"/>
              <a:ea typeface="黑体" panose="02010609060101010101" charset="-122"/>
              <a:cs typeface="黑体" panose="02010609060101010101" charset="-122"/>
            </a:endParaRPr>
          </a:p>
        </p:txBody>
      </p:sp>
      <p:grpSp>
        <p:nvGrpSpPr>
          <p:cNvPr id="15" name="组合 14"/>
          <p:cNvGrpSpPr/>
          <p:nvPr/>
        </p:nvGrpSpPr>
        <p:grpSpPr>
          <a:xfrm>
            <a:off x="1043305" y="2352675"/>
            <a:ext cx="4660900" cy="825500"/>
            <a:chOff x="1377" y="3149"/>
            <a:chExt cx="11412" cy="4082"/>
          </a:xfrm>
        </p:grpSpPr>
        <p:sp>
          <p:nvSpPr>
            <p:cNvPr id="6" name="矩形 5"/>
            <p:cNvSpPr/>
            <p:nvPr/>
          </p:nvSpPr>
          <p:spPr>
            <a:xfrm>
              <a:off x="1377" y="3149"/>
              <a:ext cx="11405" cy="408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Rectangle 51"/>
            <p:cNvSpPr/>
            <p:nvPr/>
          </p:nvSpPr>
          <p:spPr>
            <a:xfrm>
              <a:off x="1582" y="3720"/>
              <a:ext cx="11207" cy="3087"/>
            </a:xfrm>
            <a:prstGeom prst="rect">
              <a:avLst/>
            </a:prstGeom>
          </p:spPr>
          <p:txBody>
            <a:bodyPr wrap="square">
              <a:noAutofit/>
            </a:bodyPr>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The order of a single sample product costs USD xxxx with shipping fees included.</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grpSp>
      <p:grpSp>
        <p:nvGrpSpPr>
          <p:cNvPr id="21" name="组合 20"/>
          <p:cNvGrpSpPr/>
          <p:nvPr/>
        </p:nvGrpSpPr>
        <p:grpSpPr>
          <a:xfrm>
            <a:off x="3861435" y="2244725"/>
            <a:ext cx="4737100" cy="2773680"/>
            <a:chOff x="6081" y="3535"/>
            <a:chExt cx="7460" cy="4368"/>
          </a:xfrm>
        </p:grpSpPr>
        <p:grpSp>
          <p:nvGrpSpPr>
            <p:cNvPr id="7" name="组合 6"/>
            <p:cNvGrpSpPr/>
            <p:nvPr/>
          </p:nvGrpSpPr>
          <p:grpSpPr>
            <a:xfrm>
              <a:off x="6081" y="3535"/>
              <a:ext cx="7284" cy="4369"/>
              <a:chOff x="4834139" y="2407285"/>
              <a:chExt cx="5179207" cy="3106654"/>
            </a:xfrm>
          </p:grpSpPr>
          <p:pic>
            <p:nvPicPr>
              <p:cNvPr id="9" name="图片 8"/>
              <p:cNvPicPr>
                <a:picLocks noChangeAspect="1"/>
              </p:cNvPicPr>
              <p:nvPr/>
            </p:nvPicPr>
            <p:blipFill>
              <a:blip r:embed="rId1" cstate="screen">
                <a:extLst>
                  <a:ext uri="{28A0092B-C50C-407E-A947-70E740481C1C}">
                    <a14:useLocalDpi xmlns:a14="http://schemas.microsoft.com/office/drawing/2010/main" val="0"/>
                  </a:ext>
                </a:extLst>
              </a:blip>
              <a:srcRect l="16667" r="16667"/>
              <a:stretch>
                <a:fillRect/>
              </a:stretch>
            </p:blipFill>
            <p:spPr>
              <a:xfrm>
                <a:off x="6902019" y="2425410"/>
                <a:ext cx="1036613" cy="1036613"/>
              </a:xfrm>
              <a:prstGeom prst="rect">
                <a:avLst/>
              </a:prstGeom>
            </p:spPr>
          </p:pic>
          <p:pic>
            <p:nvPicPr>
              <p:cNvPr id="11" name="图片 10"/>
              <p:cNvPicPr>
                <a:picLocks noChangeAspect="1"/>
              </p:cNvPicPr>
              <p:nvPr/>
            </p:nvPicPr>
            <p:blipFill>
              <a:blip r:embed="rId2" cstate="screen">
                <a:extLst>
                  <a:ext uri="{28A0092B-C50C-407E-A947-70E740481C1C}">
                    <a14:useLocalDpi xmlns:a14="http://schemas.microsoft.com/office/drawing/2010/main" val="0"/>
                  </a:ext>
                </a:extLst>
              </a:blip>
              <a:srcRect l="20000" r="20000"/>
              <a:stretch>
                <a:fillRect/>
              </a:stretch>
            </p:blipFill>
            <p:spPr>
              <a:xfrm>
                <a:off x="5862055" y="3462023"/>
                <a:ext cx="1036613" cy="1036613"/>
              </a:xfrm>
              <a:prstGeom prst="rect">
                <a:avLst/>
              </a:prstGeom>
            </p:spPr>
          </p:pic>
          <p:pic>
            <p:nvPicPr>
              <p:cNvPr id="12" name="图片 11"/>
              <p:cNvPicPr>
                <a:picLocks noChangeAspect="1"/>
              </p:cNvPicPr>
              <p:nvPr/>
            </p:nvPicPr>
            <p:blipFill>
              <a:blip r:embed="rId3" cstate="screen">
                <a:extLst>
                  <a:ext uri="{28A0092B-C50C-407E-A947-70E740481C1C}">
                    <a14:useLocalDpi xmlns:a14="http://schemas.microsoft.com/office/drawing/2010/main" val="0"/>
                  </a:ext>
                </a:extLst>
              </a:blip>
              <a:srcRect l="18911" r="18911"/>
              <a:stretch>
                <a:fillRect/>
              </a:stretch>
            </p:blipFill>
            <p:spPr>
              <a:xfrm>
                <a:off x="7913691" y="3442306"/>
                <a:ext cx="1036613" cy="1036613"/>
              </a:xfrm>
              <a:prstGeom prst="rect">
                <a:avLst/>
              </a:prstGeom>
            </p:spPr>
          </p:pic>
          <p:pic>
            <p:nvPicPr>
              <p:cNvPr id="14" name="图片 13"/>
              <p:cNvPicPr>
                <a:picLocks noChangeAspect="1"/>
              </p:cNvPicPr>
              <p:nvPr/>
            </p:nvPicPr>
            <p:blipFill>
              <a:blip r:embed="rId4" cstate="screen">
                <a:extLst>
                  <a:ext uri="{28A0092B-C50C-407E-A947-70E740481C1C}">
                    <a14:useLocalDpi xmlns:a14="http://schemas.microsoft.com/office/drawing/2010/main" val="0"/>
                  </a:ext>
                </a:extLst>
              </a:blip>
              <a:srcRect l="12500" r="12500"/>
              <a:stretch>
                <a:fillRect/>
              </a:stretch>
            </p:blipFill>
            <p:spPr>
              <a:xfrm>
                <a:off x="4834139" y="4477326"/>
                <a:ext cx="1036613" cy="1036613"/>
              </a:xfrm>
              <a:prstGeom prst="rect">
                <a:avLst/>
              </a:prstGeom>
            </p:spPr>
          </p:pic>
          <p:grpSp>
            <p:nvGrpSpPr>
              <p:cNvPr id="13" name="组合 12"/>
              <p:cNvGrpSpPr/>
              <p:nvPr/>
            </p:nvGrpSpPr>
            <p:grpSpPr>
              <a:xfrm>
                <a:off x="8976733" y="2407285"/>
                <a:ext cx="1036613" cy="1036613"/>
                <a:chOff x="9196266" y="2377032"/>
                <a:chExt cx="1036613" cy="1036613"/>
              </a:xfrm>
            </p:grpSpPr>
            <p:sp>
              <p:nvSpPr>
                <p:cNvPr id="17" name="矩形 16"/>
                <p:cNvSpPr/>
                <p:nvPr/>
              </p:nvSpPr>
              <p:spPr>
                <a:xfrm>
                  <a:off x="9196266" y="2377032"/>
                  <a:ext cx="1036613" cy="1036613"/>
                </a:xfrm>
                <a:prstGeom prst="rect">
                  <a:avLst/>
                </a:prstGeom>
                <a:gradFill>
                  <a:gsLst>
                    <a:gs pos="0">
                      <a:srgbClr val="01A89E"/>
                    </a:gs>
                    <a:gs pos="80000">
                      <a:schemeClr val="accent3">
                        <a:shade val="93000"/>
                        <a:satMod val="130000"/>
                      </a:schemeClr>
                    </a:gs>
                    <a:gs pos="100000">
                      <a:schemeClr val="accent3">
                        <a:shade val="94000"/>
                        <a:satMod val="135000"/>
                      </a:schemeClr>
                    </a:gs>
                  </a:gsLst>
                </a:gradFill>
              </p:spPr>
              <p:style>
                <a:lnRef idx="1">
                  <a:schemeClr val="accent3"/>
                </a:lnRef>
                <a:fillRef idx="3">
                  <a:schemeClr val="accent3"/>
                </a:fillRef>
                <a:effectRef idx="2">
                  <a:schemeClr val="accent3"/>
                </a:effectRef>
                <a:fontRef idx="minor">
                  <a:schemeClr val="lt1"/>
                </a:fontRef>
              </p:style>
              <p:txBody>
                <a:bodyPr rtlCol="0" anchor="ctr"/>
                <a:p>
                  <a:pPr algn="ctr"/>
                  <a:endParaRPr lang="zh-CN" altLang="en-US"/>
                </a:p>
              </p:txBody>
            </p:sp>
            <p:sp>
              <p:nvSpPr>
                <p:cNvPr id="18" name="Freeform 19"/>
                <p:cNvSpPr>
                  <a:spLocks noEditPoints="1"/>
                </p:cNvSpPr>
                <p:nvPr/>
              </p:nvSpPr>
              <p:spPr bwMode="auto">
                <a:xfrm>
                  <a:off x="9471568" y="2602303"/>
                  <a:ext cx="486009" cy="586070"/>
                </a:xfrm>
                <a:custGeom>
                  <a:avLst/>
                  <a:gdLst>
                    <a:gd name="T0" fmla="*/ 87 w 164"/>
                    <a:gd name="T1" fmla="*/ 102 h 197"/>
                    <a:gd name="T2" fmla="*/ 87 w 164"/>
                    <a:gd name="T3" fmla="*/ 69 h 197"/>
                    <a:gd name="T4" fmla="*/ 75 w 164"/>
                    <a:gd name="T5" fmla="*/ 69 h 197"/>
                    <a:gd name="T6" fmla="*/ 75 w 164"/>
                    <a:gd name="T7" fmla="*/ 102 h 197"/>
                    <a:gd name="T8" fmla="*/ 67 w 164"/>
                    <a:gd name="T9" fmla="*/ 115 h 197"/>
                    <a:gd name="T10" fmla="*/ 74 w 164"/>
                    <a:gd name="T11" fmla="*/ 127 h 197"/>
                    <a:gd name="T12" fmla="*/ 74 w 164"/>
                    <a:gd name="T13" fmla="*/ 136 h 197"/>
                    <a:gd name="T14" fmla="*/ 87 w 164"/>
                    <a:gd name="T15" fmla="*/ 136 h 197"/>
                    <a:gd name="T16" fmla="*/ 87 w 164"/>
                    <a:gd name="T17" fmla="*/ 127 h 197"/>
                    <a:gd name="T18" fmla="*/ 97 w 164"/>
                    <a:gd name="T19" fmla="*/ 115 h 197"/>
                    <a:gd name="T20" fmla="*/ 87 w 164"/>
                    <a:gd name="T21" fmla="*/ 102 h 197"/>
                    <a:gd name="T22" fmla="*/ 147 w 164"/>
                    <a:gd name="T23" fmla="*/ 65 h 197"/>
                    <a:gd name="T24" fmla="*/ 163 w 164"/>
                    <a:gd name="T25" fmla="*/ 49 h 197"/>
                    <a:gd name="T26" fmla="*/ 147 w 164"/>
                    <a:gd name="T27" fmla="*/ 33 h 197"/>
                    <a:gd name="T28" fmla="*/ 131 w 164"/>
                    <a:gd name="T29" fmla="*/ 49 h 197"/>
                    <a:gd name="T30" fmla="*/ 87 w 164"/>
                    <a:gd name="T31" fmla="*/ 33 h 197"/>
                    <a:gd name="T32" fmla="*/ 87 w 164"/>
                    <a:gd name="T33" fmla="*/ 16 h 197"/>
                    <a:gd name="T34" fmla="*/ 99 w 164"/>
                    <a:gd name="T35" fmla="*/ 16 h 197"/>
                    <a:gd name="T36" fmla="*/ 99 w 164"/>
                    <a:gd name="T37" fmla="*/ 0 h 197"/>
                    <a:gd name="T38" fmla="*/ 63 w 164"/>
                    <a:gd name="T39" fmla="*/ 0 h 197"/>
                    <a:gd name="T40" fmla="*/ 63 w 164"/>
                    <a:gd name="T41" fmla="*/ 16 h 197"/>
                    <a:gd name="T42" fmla="*/ 75 w 164"/>
                    <a:gd name="T43" fmla="*/ 16 h 197"/>
                    <a:gd name="T44" fmla="*/ 75 w 164"/>
                    <a:gd name="T45" fmla="*/ 33 h 197"/>
                    <a:gd name="T46" fmla="*/ 0 w 164"/>
                    <a:gd name="T47" fmla="*/ 115 h 197"/>
                    <a:gd name="T48" fmla="*/ 82 w 164"/>
                    <a:gd name="T49" fmla="*/ 197 h 197"/>
                    <a:gd name="T50" fmla="*/ 164 w 164"/>
                    <a:gd name="T51" fmla="*/ 115 h 197"/>
                    <a:gd name="T52" fmla="*/ 147 w 164"/>
                    <a:gd name="T53" fmla="*/ 65 h 197"/>
                    <a:gd name="T54" fmla="*/ 82 w 164"/>
                    <a:gd name="T55" fmla="*/ 182 h 197"/>
                    <a:gd name="T56" fmla="*/ 15 w 164"/>
                    <a:gd name="T57" fmla="*/ 115 h 197"/>
                    <a:gd name="T58" fmla="*/ 82 w 164"/>
                    <a:gd name="T59" fmla="*/ 48 h 197"/>
                    <a:gd name="T60" fmla="*/ 149 w 164"/>
                    <a:gd name="T61" fmla="*/ 115 h 197"/>
                    <a:gd name="T62" fmla="*/ 82 w 164"/>
                    <a:gd name="T63" fmla="*/ 18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97">
                      <a:moveTo>
                        <a:pt x="87" y="102"/>
                      </a:moveTo>
                      <a:cubicBezTo>
                        <a:pt x="87" y="69"/>
                        <a:pt x="87" y="69"/>
                        <a:pt x="87" y="69"/>
                      </a:cubicBezTo>
                      <a:cubicBezTo>
                        <a:pt x="75" y="69"/>
                        <a:pt x="75" y="69"/>
                        <a:pt x="75" y="69"/>
                      </a:cubicBezTo>
                      <a:cubicBezTo>
                        <a:pt x="75" y="102"/>
                        <a:pt x="75" y="102"/>
                        <a:pt x="75" y="102"/>
                      </a:cubicBezTo>
                      <a:cubicBezTo>
                        <a:pt x="70" y="104"/>
                        <a:pt x="67" y="109"/>
                        <a:pt x="67" y="115"/>
                      </a:cubicBezTo>
                      <a:cubicBezTo>
                        <a:pt x="67" y="120"/>
                        <a:pt x="70" y="125"/>
                        <a:pt x="74" y="127"/>
                      </a:cubicBezTo>
                      <a:cubicBezTo>
                        <a:pt x="74" y="136"/>
                        <a:pt x="74" y="136"/>
                        <a:pt x="74" y="136"/>
                      </a:cubicBezTo>
                      <a:cubicBezTo>
                        <a:pt x="87" y="136"/>
                        <a:pt x="87" y="136"/>
                        <a:pt x="87" y="136"/>
                      </a:cubicBezTo>
                      <a:cubicBezTo>
                        <a:pt x="87" y="127"/>
                        <a:pt x="87" y="127"/>
                        <a:pt x="87" y="127"/>
                      </a:cubicBezTo>
                      <a:cubicBezTo>
                        <a:pt x="92" y="125"/>
                        <a:pt x="97" y="120"/>
                        <a:pt x="97" y="115"/>
                      </a:cubicBezTo>
                      <a:cubicBezTo>
                        <a:pt x="97" y="109"/>
                        <a:pt x="92" y="104"/>
                        <a:pt x="87" y="102"/>
                      </a:cubicBezTo>
                      <a:close/>
                      <a:moveTo>
                        <a:pt x="147" y="65"/>
                      </a:moveTo>
                      <a:cubicBezTo>
                        <a:pt x="163" y="49"/>
                        <a:pt x="163" y="49"/>
                        <a:pt x="163" y="49"/>
                      </a:cubicBezTo>
                      <a:cubicBezTo>
                        <a:pt x="147" y="33"/>
                        <a:pt x="147" y="33"/>
                        <a:pt x="147" y="33"/>
                      </a:cubicBezTo>
                      <a:cubicBezTo>
                        <a:pt x="131" y="49"/>
                        <a:pt x="131" y="49"/>
                        <a:pt x="131" y="49"/>
                      </a:cubicBezTo>
                      <a:cubicBezTo>
                        <a:pt x="119" y="40"/>
                        <a:pt x="103" y="35"/>
                        <a:pt x="87" y="33"/>
                      </a:cubicBezTo>
                      <a:cubicBezTo>
                        <a:pt x="87" y="16"/>
                        <a:pt x="87" y="16"/>
                        <a:pt x="87" y="16"/>
                      </a:cubicBezTo>
                      <a:cubicBezTo>
                        <a:pt x="99" y="16"/>
                        <a:pt x="99" y="16"/>
                        <a:pt x="99" y="16"/>
                      </a:cubicBezTo>
                      <a:cubicBezTo>
                        <a:pt x="99" y="0"/>
                        <a:pt x="99" y="0"/>
                        <a:pt x="99" y="0"/>
                      </a:cubicBezTo>
                      <a:cubicBezTo>
                        <a:pt x="63" y="0"/>
                        <a:pt x="63" y="0"/>
                        <a:pt x="63" y="0"/>
                      </a:cubicBezTo>
                      <a:cubicBezTo>
                        <a:pt x="63" y="16"/>
                        <a:pt x="63" y="16"/>
                        <a:pt x="63" y="16"/>
                      </a:cubicBezTo>
                      <a:cubicBezTo>
                        <a:pt x="75" y="16"/>
                        <a:pt x="75" y="16"/>
                        <a:pt x="75" y="16"/>
                      </a:cubicBezTo>
                      <a:cubicBezTo>
                        <a:pt x="75" y="33"/>
                        <a:pt x="75" y="33"/>
                        <a:pt x="75" y="33"/>
                      </a:cubicBezTo>
                      <a:cubicBezTo>
                        <a:pt x="33" y="37"/>
                        <a:pt x="0" y="72"/>
                        <a:pt x="0" y="115"/>
                      </a:cubicBezTo>
                      <a:cubicBezTo>
                        <a:pt x="0" y="160"/>
                        <a:pt x="36" y="197"/>
                        <a:pt x="82" y="197"/>
                      </a:cubicBezTo>
                      <a:cubicBezTo>
                        <a:pt x="127" y="197"/>
                        <a:pt x="164" y="160"/>
                        <a:pt x="164" y="115"/>
                      </a:cubicBezTo>
                      <a:cubicBezTo>
                        <a:pt x="164" y="96"/>
                        <a:pt x="157" y="79"/>
                        <a:pt x="147" y="65"/>
                      </a:cubicBezTo>
                      <a:close/>
                      <a:moveTo>
                        <a:pt x="82" y="182"/>
                      </a:moveTo>
                      <a:cubicBezTo>
                        <a:pt x="45" y="182"/>
                        <a:pt x="15" y="152"/>
                        <a:pt x="15" y="115"/>
                      </a:cubicBezTo>
                      <a:cubicBezTo>
                        <a:pt x="15" y="78"/>
                        <a:pt x="45" y="48"/>
                        <a:pt x="82" y="48"/>
                      </a:cubicBezTo>
                      <a:cubicBezTo>
                        <a:pt x="119" y="48"/>
                        <a:pt x="149" y="78"/>
                        <a:pt x="149" y="115"/>
                      </a:cubicBezTo>
                      <a:cubicBezTo>
                        <a:pt x="149" y="152"/>
                        <a:pt x="119" y="182"/>
                        <a:pt x="82" y="182"/>
                      </a:cubicBezTo>
                      <a:close/>
                    </a:path>
                  </a:pathLst>
                </a:custGeom>
                <a:solidFill>
                  <a:schemeClr val="bg1"/>
                </a:solidFill>
                <a:ln>
                  <a:noFill/>
                </a:ln>
              </p:spPr>
              <p:txBody>
                <a:bodyPr vert="horz" wrap="square" lIns="91440" tIns="45720" rIns="91440" bIns="45720" numCol="1" anchor="t" anchorCtr="0" compatLnSpc="1"/>
                <a:p>
                  <a:endParaRPr lang="zh-CN" altLang="en-US"/>
                </a:p>
              </p:txBody>
            </p:sp>
          </p:grpSp>
        </p:grpSp>
        <p:pic>
          <p:nvPicPr>
            <p:cNvPr id="19" name="图片 18" descr="&amp;pky8419982456&amp;"/>
            <p:cNvPicPr>
              <a:picLocks noChangeAspect="1"/>
            </p:cNvPicPr>
            <p:nvPr/>
          </p:nvPicPr>
          <p:blipFill>
            <a:blip r:embed="rId5"/>
            <a:stretch>
              <a:fillRect/>
            </a:stretch>
          </p:blipFill>
          <p:spPr>
            <a:xfrm>
              <a:off x="9007" y="6416"/>
              <a:ext cx="1427" cy="1397"/>
            </a:xfrm>
            <a:prstGeom prst="rect">
              <a:avLst/>
            </a:prstGeom>
          </p:spPr>
        </p:pic>
        <p:pic>
          <p:nvPicPr>
            <p:cNvPr id="20" name="图片 19" descr="&amp;pky794697814&amp;"/>
            <p:cNvPicPr>
              <a:picLocks noChangeAspect="1"/>
            </p:cNvPicPr>
            <p:nvPr/>
          </p:nvPicPr>
          <p:blipFill>
            <a:blip r:embed="rId6"/>
            <a:srcRect l="12216" r="12589" b="4990"/>
            <a:stretch>
              <a:fillRect/>
            </a:stretch>
          </p:blipFill>
          <p:spPr>
            <a:xfrm>
              <a:off x="11889" y="6406"/>
              <a:ext cx="1653" cy="1417"/>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6"/>
          <p:cNvSpPr/>
          <p:nvPr/>
        </p:nvSpPr>
        <p:spPr>
          <a:xfrm>
            <a:off x="689469" y="233665"/>
            <a:ext cx="2672080" cy="521970"/>
          </a:xfrm>
          <a:prstGeom prst="rect">
            <a:avLst/>
          </a:prstGeom>
        </p:spPr>
        <p:txBody>
          <a:bodyPr wrap="none">
            <a:spAutoFit/>
          </a:bodyPr>
          <a:p>
            <a:pPr algn="l"/>
            <a:r>
              <a:rPr lang="zh-CN" altLang="zh-CN" sz="2800" dirty="0">
                <a:latin typeface="黑体" panose="02010609060101010101" charset="-122"/>
                <a:ea typeface="黑体" panose="02010609060101010101" charset="-122"/>
                <a:cs typeface="黑体" panose="02010609060101010101" charset="-122"/>
                <a:sym typeface="+mn-lt"/>
              </a:rPr>
              <a:t>样品、运费回复</a:t>
            </a:r>
            <a:endParaRPr lang="zh-CN" altLang="zh-CN"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30" name="Rectangle 51"/>
          <p:cNvSpPr/>
          <p:nvPr/>
        </p:nvSpPr>
        <p:spPr>
          <a:xfrm>
            <a:off x="967740" y="1174750"/>
            <a:ext cx="6240145" cy="443865"/>
          </a:xfrm>
          <a:prstGeom prst="rect">
            <a:avLst/>
          </a:prstGeom>
        </p:spPr>
        <p:txBody>
          <a:bodyPr wrap="square">
            <a:noAutofit/>
          </a:bodyPr>
          <a:lstStyle/>
          <a:p>
            <a:pPr marL="0" marR="0" lvl="0" indent="0" defTabSz="914400" fontAlgn="auto">
              <a:lnSpc>
                <a:spcPct val="130000"/>
              </a:lnSpc>
              <a:spcBef>
                <a:spcPts val="0"/>
              </a:spcBef>
              <a:spcAft>
                <a:spcPts val="0"/>
              </a:spcAft>
              <a:buClr>
                <a:srgbClr val="27AB9E"/>
              </a:buClr>
              <a:buSzPct val="150000"/>
              <a:buFontTx/>
              <a:buNone/>
              <a:defRPr/>
            </a:pPr>
            <a:r>
              <a:rPr kumimoji="0" lang="zh-CN" altLang="en-US" sz="1600" b="0" i="0" u="none" strike="noStrike" kern="0" cap="none" spc="0" normalizeH="0" baseline="0" noProof="0" dirty="0">
                <a:ln>
                  <a:noFill/>
                </a:ln>
                <a:effectLst/>
                <a:uLnTx/>
                <a:uFillTx/>
                <a:latin typeface="黑体" panose="02010609060101010101" charset="-122"/>
                <a:ea typeface="黑体" panose="02010609060101010101" charset="-122"/>
                <a:cs typeface="黑体" panose="02010609060101010101" charset="-122"/>
              </a:rPr>
              <a:t>如果买家希望提供样品，而贵公司不支持样品时，则可以这样回复：</a:t>
            </a:r>
            <a:endParaRPr kumimoji="0" lang="zh-CN" altLang="en-US" sz="1600" b="0" i="0" u="none" strike="noStrike" kern="0" cap="none" spc="0" normalizeH="0" baseline="0" noProof="0" dirty="0">
              <a:ln>
                <a:noFill/>
              </a:ln>
              <a:effectLst/>
              <a:uLnTx/>
              <a:uFillTx/>
              <a:latin typeface="黑体" panose="02010609060101010101" charset="-122"/>
              <a:ea typeface="黑体" panose="02010609060101010101" charset="-122"/>
              <a:cs typeface="黑体" panose="02010609060101010101" charset="-122"/>
            </a:endParaRPr>
          </a:p>
        </p:txBody>
      </p:sp>
      <p:sp>
        <p:nvSpPr>
          <p:cNvPr id="10" name="泪滴形 9"/>
          <p:cNvSpPr/>
          <p:nvPr/>
        </p:nvSpPr>
        <p:spPr>
          <a:xfrm>
            <a:off x="883920" y="799465"/>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4" name="Subtitle 2"/>
          <p:cNvSpPr txBox="1"/>
          <p:nvPr/>
        </p:nvSpPr>
        <p:spPr>
          <a:xfrm>
            <a:off x="1332865" y="728345"/>
            <a:ext cx="2126615" cy="48133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2000" b="1">
                <a:solidFill>
                  <a:srgbClr val="004640"/>
                </a:solidFill>
                <a:latin typeface="黑体" panose="02010609060101010101" charset="-122"/>
                <a:ea typeface="黑体" panose="02010609060101010101" charset="-122"/>
                <a:cs typeface="黑体" panose="02010609060101010101" charset="-122"/>
              </a:rPr>
              <a:t>不能提供样品</a:t>
            </a:r>
            <a:endParaRPr lang="zh-CN" altLang="en-US" sz="2000" b="1">
              <a:solidFill>
                <a:srgbClr val="004640"/>
              </a:solidFill>
              <a:latin typeface="黑体" panose="02010609060101010101" charset="-122"/>
              <a:ea typeface="黑体" panose="02010609060101010101" charset="-122"/>
              <a:cs typeface="黑体" panose="02010609060101010101" charset="-122"/>
            </a:endParaRPr>
          </a:p>
        </p:txBody>
      </p:sp>
      <p:grpSp>
        <p:nvGrpSpPr>
          <p:cNvPr id="15" name="组合 14"/>
          <p:cNvGrpSpPr/>
          <p:nvPr/>
        </p:nvGrpSpPr>
        <p:grpSpPr>
          <a:xfrm>
            <a:off x="649605" y="1701800"/>
            <a:ext cx="7827645" cy="3068320"/>
            <a:chOff x="1377" y="3149"/>
            <a:chExt cx="11405" cy="4120"/>
          </a:xfrm>
        </p:grpSpPr>
        <p:sp>
          <p:nvSpPr>
            <p:cNvPr id="6" name="矩形 5"/>
            <p:cNvSpPr/>
            <p:nvPr/>
          </p:nvSpPr>
          <p:spPr>
            <a:xfrm>
              <a:off x="1377" y="3149"/>
              <a:ext cx="11405" cy="408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Rectangle 51"/>
            <p:cNvSpPr/>
            <p:nvPr/>
          </p:nvSpPr>
          <p:spPr>
            <a:xfrm>
              <a:off x="1507" y="3218"/>
              <a:ext cx="11207" cy="4051"/>
            </a:xfrm>
            <a:prstGeom prst="rect">
              <a:avLst/>
            </a:prstGeom>
          </p:spPr>
          <p:txBody>
            <a:bodyPr wrap="square">
              <a:noAutofit/>
            </a:bodyPr>
            <a:p>
              <a:pPr marL="0" marR="0" lvl="0" indent="0" defTabSz="914400" fontAlgn="auto">
                <a:lnSpc>
                  <a:spcPct val="110000"/>
                </a:lnSpc>
                <a:spcBef>
                  <a:spcPts val="600"/>
                </a:spcBef>
                <a:spcAft>
                  <a:spcPts val="0"/>
                </a:spcAft>
                <a:buClr>
                  <a:srgbClr val="27AB9E"/>
                </a:buClr>
                <a:buSzPct val="150000"/>
                <a:buFontTx/>
                <a:buNone/>
                <a:defRPr/>
              </a:pPr>
              <a:r>
                <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Dear mike，</a:t>
              </a:r>
              <a:endPar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Thank you for your inquiry. I am happy to contact you.</a:t>
              </a:r>
              <a:endPar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Regarding your request, I am very sorry to inform you that we are not able to offer free samples.</a:t>
              </a:r>
              <a:endPar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To check out our products, we recommend ordering just one unit of the product(the price may be a little bit higher than ordering by lot).Otherwise, you can order the full quantity. We can assure the quality because every piece of our product is carefully examined by our working staff. We believe trustworthiness is the key to a successful business.</a:t>
              </a:r>
              <a:endPar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If you have any further questions please feel free to contact me.</a:t>
              </a:r>
              <a:endPar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Best regards</a:t>
              </a:r>
              <a:endPar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Michelle</a:t>
              </a:r>
              <a:endPar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6"/>
          <p:cNvSpPr/>
          <p:nvPr/>
        </p:nvSpPr>
        <p:spPr>
          <a:xfrm>
            <a:off x="689469" y="233665"/>
            <a:ext cx="2672080" cy="521970"/>
          </a:xfrm>
          <a:prstGeom prst="rect">
            <a:avLst/>
          </a:prstGeom>
        </p:spPr>
        <p:txBody>
          <a:bodyPr wrap="none">
            <a:spAutoFit/>
          </a:bodyPr>
          <a:p>
            <a:pPr algn="l"/>
            <a:r>
              <a:rPr lang="zh-CN" altLang="zh-CN" sz="2800" dirty="0">
                <a:latin typeface="黑体" panose="02010609060101010101" charset="-122"/>
                <a:ea typeface="黑体" panose="02010609060101010101" charset="-122"/>
                <a:cs typeface="黑体" panose="02010609060101010101" charset="-122"/>
                <a:sym typeface="+mn-lt"/>
              </a:rPr>
              <a:t>样品、运费回复</a:t>
            </a:r>
            <a:endParaRPr lang="zh-CN" altLang="zh-CN"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30" name="Rectangle 51"/>
          <p:cNvSpPr/>
          <p:nvPr/>
        </p:nvSpPr>
        <p:spPr>
          <a:xfrm>
            <a:off x="896620" y="1236980"/>
            <a:ext cx="7527290" cy="765175"/>
          </a:xfrm>
          <a:prstGeom prst="rect">
            <a:avLst/>
          </a:prstGeom>
        </p:spPr>
        <p:txBody>
          <a:bodyPr wrap="square">
            <a:noAutofit/>
          </a:bodyPr>
          <a:lstStyle/>
          <a:p>
            <a:pPr marL="0" marR="0" lvl="0" indent="0" defTabSz="914400" fontAlgn="auto">
              <a:lnSpc>
                <a:spcPct val="130000"/>
              </a:lnSpc>
              <a:spcBef>
                <a:spcPts val="0"/>
              </a:spcBef>
              <a:spcAft>
                <a:spcPts val="0"/>
              </a:spcAft>
              <a:buClr>
                <a:srgbClr val="27AB9E"/>
              </a:buClr>
              <a:buSzPct val="150000"/>
              <a:buFontTx/>
              <a:buNone/>
              <a:defRPr/>
            </a:pPr>
            <a:r>
              <a:rPr kumimoji="0" lang="zh-CN" altLang="en-US" sz="1600" b="0" i="0" u="none" strike="noStrike" kern="0" cap="none" spc="0" normalizeH="0" baseline="0" noProof="0" dirty="0">
                <a:ln>
                  <a:noFill/>
                </a:ln>
                <a:effectLst/>
                <a:uLnTx/>
                <a:uFillTx/>
                <a:latin typeface="黑体" panose="02010609060101010101" charset="-122"/>
                <a:ea typeface="黑体" panose="02010609060101010101" charset="-122"/>
                <a:cs typeface="黑体" panose="02010609060101010101" charset="-122"/>
              </a:rPr>
              <a:t>如果买家不仅希望提供样品，又希望我们支付运费，若我们不同意支付运费，则可以这样回复：</a:t>
            </a:r>
            <a:endParaRPr kumimoji="0" lang="zh-CN" altLang="en-US" sz="1600" b="0" i="0" u="none" strike="noStrike" kern="0" cap="none" spc="0" normalizeH="0" baseline="0" noProof="0" dirty="0">
              <a:ln>
                <a:noFill/>
              </a:ln>
              <a:effectLst/>
              <a:uLnTx/>
              <a:uFillTx/>
              <a:latin typeface="黑体" panose="02010609060101010101" charset="-122"/>
              <a:ea typeface="黑体" panose="02010609060101010101" charset="-122"/>
              <a:cs typeface="黑体" panose="02010609060101010101" charset="-122"/>
            </a:endParaRPr>
          </a:p>
        </p:txBody>
      </p:sp>
      <p:sp>
        <p:nvSpPr>
          <p:cNvPr id="10" name="泪滴形 9"/>
          <p:cNvSpPr/>
          <p:nvPr/>
        </p:nvSpPr>
        <p:spPr>
          <a:xfrm>
            <a:off x="883920" y="790575"/>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4" name="Subtitle 2"/>
          <p:cNvSpPr txBox="1"/>
          <p:nvPr/>
        </p:nvSpPr>
        <p:spPr>
          <a:xfrm>
            <a:off x="1332865" y="719455"/>
            <a:ext cx="3287395" cy="48133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2000" b="1">
                <a:solidFill>
                  <a:srgbClr val="004640"/>
                </a:solidFill>
                <a:latin typeface="黑体" panose="02010609060101010101" charset="-122"/>
                <a:ea typeface="黑体" panose="02010609060101010101" charset="-122"/>
                <a:cs typeface="黑体" panose="02010609060101010101" charset="-122"/>
              </a:rPr>
              <a:t>不同意买家免运费的要求</a:t>
            </a:r>
            <a:endParaRPr lang="zh-CN" altLang="en-US" sz="2000" b="1">
              <a:solidFill>
                <a:srgbClr val="004640"/>
              </a:solidFill>
              <a:latin typeface="黑体" panose="02010609060101010101" charset="-122"/>
              <a:ea typeface="黑体" panose="02010609060101010101" charset="-122"/>
              <a:cs typeface="黑体" panose="02010609060101010101" charset="-122"/>
            </a:endParaRPr>
          </a:p>
        </p:txBody>
      </p:sp>
      <p:grpSp>
        <p:nvGrpSpPr>
          <p:cNvPr id="15" name="组合 14"/>
          <p:cNvGrpSpPr/>
          <p:nvPr/>
        </p:nvGrpSpPr>
        <p:grpSpPr>
          <a:xfrm>
            <a:off x="1087120" y="2167255"/>
            <a:ext cx="7104380" cy="1325880"/>
            <a:chOff x="1377" y="3149"/>
            <a:chExt cx="11405" cy="4120"/>
          </a:xfrm>
        </p:grpSpPr>
        <p:sp>
          <p:nvSpPr>
            <p:cNvPr id="6" name="矩形 5"/>
            <p:cNvSpPr/>
            <p:nvPr/>
          </p:nvSpPr>
          <p:spPr>
            <a:xfrm>
              <a:off x="1377" y="3149"/>
              <a:ext cx="11405" cy="408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Rectangle 51"/>
            <p:cNvSpPr/>
            <p:nvPr/>
          </p:nvSpPr>
          <p:spPr>
            <a:xfrm>
              <a:off x="1507" y="3218"/>
              <a:ext cx="11207" cy="4051"/>
            </a:xfrm>
            <a:prstGeom prst="rect">
              <a:avLst/>
            </a:prstGeom>
          </p:spPr>
          <p:txBody>
            <a:bodyPr wrap="square">
              <a:noAutofit/>
            </a:bodyPr>
            <a:p>
              <a:pPr marL="0" marR="0" lvl="0" indent="0" defTabSz="914400" fontAlgn="auto">
                <a:lnSpc>
                  <a:spcPct val="110000"/>
                </a:lnSpc>
                <a:spcBef>
                  <a:spcPts val="600"/>
                </a:spcBef>
                <a:spcAft>
                  <a:spcPts val="0"/>
                </a:spcAft>
                <a:buClr>
                  <a:srgbClr val="27AB9E"/>
                </a:buClr>
                <a:buSzPct val="150000"/>
                <a:buFontTx/>
                <a:buNone/>
                <a:defRPr/>
              </a:pPr>
              <a:r>
                <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Dear sir, </a:t>
              </a:r>
              <a:endPar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Sorry, free shipping is not available for orders sent to America. But we give you a 3% discount of the shipping cost.</a:t>
              </a:r>
              <a:endPar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John</a:t>
              </a:r>
              <a:endParaRPr kumimoji="0" sz="14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178475" y="2174773"/>
            <a:ext cx="1104900" cy="1198880"/>
          </a:xfrm>
          <a:prstGeom prst="rect">
            <a:avLst/>
          </a:prstGeom>
        </p:spPr>
        <p:txBody>
          <a:bodyPr wrap="none">
            <a:spAutoFit/>
          </a:bodyPr>
          <a:p>
            <a:pPr algn="r"/>
            <a:r>
              <a:rPr lang="en-US" altLang="zh-CN" sz="7200" b="1" dirty="0" smtClean="0">
                <a:solidFill>
                  <a:schemeClr val="accent5">
                    <a:lumMod val="75000"/>
                  </a:schemeClr>
                </a:solidFill>
                <a:latin typeface="黑体" panose="02010609060101010101" charset="-122"/>
                <a:cs typeface="黑体" panose="02010609060101010101" charset="-122"/>
              </a:rPr>
              <a:t>03</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7" name="矩形 6"/>
          <p:cNvSpPr/>
          <p:nvPr/>
        </p:nvSpPr>
        <p:spPr>
          <a:xfrm>
            <a:off x="6021692" y="3345802"/>
            <a:ext cx="1198880" cy="706755"/>
          </a:xfrm>
          <a:prstGeom prst="rect">
            <a:avLst/>
          </a:prstGeom>
        </p:spPr>
        <p:txBody>
          <a:bodyPr wrap="none">
            <a:spAutoFit/>
          </a:bodyPr>
          <a:p>
            <a:pPr algn="r"/>
            <a:r>
              <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支付</a:t>
            </a:r>
            <a:endPar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8940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支付</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6" name="Subtitle 2"/>
          <p:cNvSpPr txBox="1"/>
          <p:nvPr/>
        </p:nvSpPr>
        <p:spPr>
          <a:xfrm>
            <a:off x="835660" y="1235075"/>
            <a:ext cx="7308215"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由于是不同国家之间进行贸易交易，每个国家的支付方式也有差别，所以每一家跨境电商平台都对支付做出了一些规定。</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4" name="Subtitle 2"/>
          <p:cNvSpPr txBox="1"/>
          <p:nvPr/>
        </p:nvSpPr>
        <p:spPr>
          <a:xfrm>
            <a:off x="1219835" y="2030730"/>
            <a:ext cx="6853555" cy="168084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Payment:</a:t>
            </a:r>
            <a:endParaRPr lang="zh-CN" altLang="en-US" sz="1600">
              <a:solidFill>
                <a:schemeClr val="tx1"/>
              </a:solidFill>
              <a:latin typeface="Arial" panose="020B0604020202020204" pitchFamily="34" charset="0"/>
              <a:ea typeface="黑体" panose="02010609060101010101" charset="-122"/>
              <a:cs typeface="Arial" panose="020B0604020202020204" pitchFamily="34" charset="0"/>
            </a:endParaRPr>
          </a:p>
          <a:p>
            <a:pPr marL="285750" indent="-285750" algn="l" fontAlgn="auto">
              <a:lnSpc>
                <a:spcPct val="130000"/>
              </a:lnSpc>
              <a:spcBef>
                <a:spcPts val="0"/>
              </a:spcBef>
              <a:buFont typeface="Arial" panose="020B0604020202020204" pitchFamily="34" charset="0"/>
              <a:buChar char="•"/>
            </a:pP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We accept alipay here</a:t>
            </a:r>
            <a:r>
              <a:rPr lang="en-US" altLang="zh-CN" sz="1600">
                <a:solidFill>
                  <a:schemeClr val="tx1"/>
                </a:solidFill>
                <a:latin typeface="Arial" panose="020B0604020202020204" pitchFamily="34" charset="0"/>
                <a:ea typeface="黑体" panose="02010609060101010101" charset="-122"/>
                <a:cs typeface="Arial" panose="020B0604020202020204" pitchFamily="34" charset="0"/>
              </a:rPr>
              <a:t>.</a:t>
            </a:r>
            <a:endParaRPr lang="zh-CN" altLang="en-US" sz="1600">
              <a:solidFill>
                <a:schemeClr val="tx1"/>
              </a:solidFill>
              <a:latin typeface="Arial" panose="020B0604020202020204" pitchFamily="34" charset="0"/>
              <a:ea typeface="黑体" panose="02010609060101010101" charset="-122"/>
              <a:cs typeface="Arial" panose="020B0604020202020204" pitchFamily="34" charset="0"/>
            </a:endParaRPr>
          </a:p>
          <a:p>
            <a:pPr marL="285750" indent="-285750" algn="l" fontAlgn="auto">
              <a:lnSpc>
                <a:spcPct val="130000"/>
              </a:lnSpc>
              <a:spcBef>
                <a:spcPts val="0"/>
              </a:spcBef>
              <a:buFont typeface="Arial" panose="020B0604020202020204" pitchFamily="34" charset="0"/>
              <a:buChar char="•"/>
            </a:pP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Escrow is our preferable payment.</a:t>
            </a:r>
            <a:endParaRPr lang="zh-CN" altLang="en-US" sz="1600">
              <a:solidFill>
                <a:schemeClr val="tx1"/>
              </a:solidFill>
              <a:latin typeface="Arial" panose="020B0604020202020204" pitchFamily="34" charset="0"/>
              <a:ea typeface="黑体" panose="02010609060101010101" charset="-122"/>
              <a:cs typeface="Arial" panose="020B0604020202020204" pitchFamily="34" charset="0"/>
            </a:endParaRPr>
          </a:p>
          <a:p>
            <a:pPr marL="285750" indent="-285750" algn="l" fontAlgn="auto">
              <a:lnSpc>
                <a:spcPct val="130000"/>
              </a:lnSpc>
              <a:spcBef>
                <a:spcPts val="0"/>
              </a:spcBef>
              <a:buFont typeface="Arial" panose="020B0604020202020204" pitchFamily="34" charset="0"/>
              <a:buChar char="•"/>
            </a:pP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All major credit cards are accepted through secure payment processor ESCROW.</a:t>
            </a:r>
            <a:endParaRPr lang="zh-CN" altLang="en-US" sz="1600">
              <a:solidFill>
                <a:schemeClr val="tx1"/>
              </a:solidFill>
              <a:latin typeface="Arial" panose="020B0604020202020204" pitchFamily="34" charset="0"/>
              <a:ea typeface="黑体" panose="02010609060101010101"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8940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支付</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6" name="Subtitle 2"/>
          <p:cNvSpPr txBox="1"/>
          <p:nvPr/>
        </p:nvSpPr>
        <p:spPr>
          <a:xfrm>
            <a:off x="864235" y="889000"/>
            <a:ext cx="7511415" cy="40068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如选择</a:t>
            </a: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escrow</a:t>
            </a:r>
            <a:r>
              <a:rPr lang="zh-CN" altLang="en-US" sz="1600">
                <a:solidFill>
                  <a:schemeClr val="tx1"/>
                </a:solidFill>
                <a:latin typeface="黑体" panose="02010609060101010101" charset="-122"/>
                <a:ea typeface="黑体" panose="02010609060101010101" charset="-122"/>
                <a:cs typeface="黑体" panose="02010609060101010101" charset="-122"/>
              </a:rPr>
              <a:t>，并提醒折扣快结束了，示例如下：</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grpSp>
        <p:nvGrpSpPr>
          <p:cNvPr id="3" name="组合 2"/>
          <p:cNvGrpSpPr/>
          <p:nvPr/>
        </p:nvGrpSpPr>
        <p:grpSpPr>
          <a:xfrm>
            <a:off x="953135" y="1567180"/>
            <a:ext cx="7158355" cy="2538095"/>
            <a:chOff x="1487" y="3329"/>
            <a:chExt cx="11273" cy="3997"/>
          </a:xfrm>
        </p:grpSpPr>
        <p:sp>
          <p:nvSpPr>
            <p:cNvPr id="6" name="矩形 5"/>
            <p:cNvSpPr/>
            <p:nvPr/>
          </p:nvSpPr>
          <p:spPr>
            <a:xfrm>
              <a:off x="1487" y="3329"/>
              <a:ext cx="11273" cy="3997"/>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Subtitle 2"/>
            <p:cNvSpPr txBox="1"/>
            <p:nvPr/>
          </p:nvSpPr>
          <p:spPr>
            <a:xfrm>
              <a:off x="1658" y="3480"/>
              <a:ext cx="10958" cy="3593"/>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Hello X,</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the message. Please note that there are only 3 days left to get 10% off by making payments with Escrow(credit card, Visa, Master Card, money book or Western Union). Please make the payment as soon as possible. I will also send you an additional gift to show our appreciation.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Please let me know for any further questions. 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178475" y="2174773"/>
            <a:ext cx="1104900" cy="1198880"/>
          </a:xfrm>
          <a:prstGeom prst="rect">
            <a:avLst/>
          </a:prstGeom>
        </p:spPr>
        <p:txBody>
          <a:bodyPr wrap="none">
            <a:spAutoFit/>
          </a:bodyPr>
          <a:p>
            <a:pPr algn="r"/>
            <a:r>
              <a:rPr lang="en-US" altLang="zh-CN" sz="7200" b="1" dirty="0" smtClean="0">
                <a:solidFill>
                  <a:schemeClr val="accent5">
                    <a:lumMod val="75000"/>
                  </a:schemeClr>
                </a:solidFill>
                <a:latin typeface="黑体" panose="02010609060101010101" charset="-122"/>
                <a:cs typeface="黑体" panose="02010609060101010101" charset="-122"/>
              </a:rPr>
              <a:t>04</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7" name="矩形 6"/>
          <p:cNvSpPr/>
          <p:nvPr/>
        </p:nvSpPr>
        <p:spPr>
          <a:xfrm>
            <a:off x="5005692" y="3345802"/>
            <a:ext cx="2214880" cy="706755"/>
          </a:xfrm>
          <a:prstGeom prst="rect">
            <a:avLst/>
          </a:prstGeom>
        </p:spPr>
        <p:txBody>
          <a:bodyPr wrap="none">
            <a:spAutoFit/>
          </a:bodyPr>
          <a:p>
            <a:pPr algn="r"/>
            <a:r>
              <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跨境物流</a:t>
            </a:r>
            <a:endPar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89469" y="233665"/>
            <a:ext cx="1605280" cy="521970"/>
          </a:xfrm>
          <a:prstGeom prst="rect">
            <a:avLst/>
          </a:prstGeom>
        </p:spPr>
        <p:txBody>
          <a:bodyPr wrap="none">
            <a:spAutoFit/>
          </a:bodyPr>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跨境物流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6" name="Subtitle 2"/>
          <p:cNvSpPr txBox="1"/>
          <p:nvPr/>
        </p:nvSpPr>
        <p:spPr>
          <a:xfrm>
            <a:off x="1231265" y="1426210"/>
            <a:ext cx="7084060" cy="104076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物流是指物品从供应地向接收地实体流动的过程。</a:t>
            </a:r>
            <a:r>
              <a:rPr lang="zh-CN" altLang="en-US" sz="1600">
                <a:solidFill>
                  <a:schemeClr val="tx1"/>
                </a:solidFill>
                <a:latin typeface="黑体" panose="02010609060101010101" charset="-122"/>
                <a:ea typeface="黑体" panose="02010609060101010101" charset="-122"/>
                <a:cs typeface="黑体" panose="02010609060101010101" charset="-122"/>
                <a:sym typeface="+mn-ea"/>
              </a:rPr>
              <a:t>在物品的流动过程中，根据实际需要，物流包括运输、储存、装卸、包装、流通加工、配送、信息处理等基本功能活动。</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3" name="Subtitle 2"/>
          <p:cNvSpPr txBox="1"/>
          <p:nvPr/>
        </p:nvSpPr>
        <p:spPr>
          <a:xfrm>
            <a:off x="1212215" y="2785110"/>
            <a:ext cx="7084060" cy="136080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跨境电商物流路途遥远，涉及的物流费用较髙，各企业均采取各种方式减少物流成本，有些建立海外仓，有些企业与国内的物流企业形成长期合作关系，有了较为实惠的物流价格。因此，明确物流方式和与客户说明费用，是卖家必须要做的事情。物流的费用占了产品成本的一部分。</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pic>
        <p:nvPicPr>
          <p:cNvPr id="4" name="图片 3" descr="373395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27990" y="1604645"/>
            <a:ext cx="794385" cy="794385"/>
          </a:xfrm>
          <a:prstGeom prst="rect">
            <a:avLst/>
          </a:prstGeom>
        </p:spPr>
      </p:pic>
      <p:pic>
        <p:nvPicPr>
          <p:cNvPr id="5" name="图片 4" descr="4525819"/>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8615" y="2964815"/>
            <a:ext cx="914400" cy="91440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跨境物流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6" name="Subtitle 2"/>
          <p:cNvSpPr txBox="1"/>
          <p:nvPr/>
        </p:nvSpPr>
        <p:spPr>
          <a:xfrm>
            <a:off x="1593850" y="1358900"/>
            <a:ext cx="6991350" cy="23209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Shipping:</a:t>
            </a:r>
            <a:endParaRPr lang="zh-CN" altLang="en-US" sz="1600">
              <a:solidFill>
                <a:schemeClr val="tx1"/>
              </a:solidFill>
              <a:latin typeface="Arial" panose="020B0604020202020204" pitchFamily="34" charset="0"/>
              <a:ea typeface="黑体" panose="02010609060101010101" charset="-122"/>
              <a:cs typeface="Arial" panose="020B0604020202020204" pitchFamily="34" charset="0"/>
            </a:endParaRPr>
          </a:p>
          <a:p>
            <a:pPr marL="285750" indent="-285750" algn="l" fontAlgn="auto">
              <a:lnSpc>
                <a:spcPct val="130000"/>
              </a:lnSpc>
              <a:spcBef>
                <a:spcPts val="0"/>
              </a:spcBef>
              <a:buFont typeface="Arial" panose="020B0604020202020204" pitchFamily="34" charset="0"/>
              <a:buChar char="•"/>
            </a:pP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We will ship out your order within 3-5 days once your payment has been verified by Amazon. If the product is out of stock, it may delay 2-5 days.</a:t>
            </a:r>
            <a:endParaRPr lang="zh-CN" altLang="en-US" sz="1600">
              <a:solidFill>
                <a:schemeClr val="tx1"/>
              </a:solidFill>
              <a:latin typeface="Arial" panose="020B0604020202020204" pitchFamily="34" charset="0"/>
              <a:ea typeface="黑体" panose="02010609060101010101" charset="-122"/>
              <a:cs typeface="Arial" panose="020B0604020202020204" pitchFamily="34" charset="0"/>
            </a:endParaRPr>
          </a:p>
          <a:p>
            <a:pPr marL="285750" indent="-285750" algn="l" fontAlgn="auto">
              <a:lnSpc>
                <a:spcPct val="130000"/>
              </a:lnSpc>
              <a:spcBef>
                <a:spcPts val="0"/>
              </a:spcBef>
              <a:buFont typeface="Arial" panose="020B0604020202020204" pitchFamily="34" charset="0"/>
              <a:buChar char="•"/>
            </a:pP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Items are shipped from China using Airmail and reach most of the countries within 10 to 25 business days.</a:t>
            </a:r>
            <a:endParaRPr lang="zh-CN" altLang="en-US" sz="1600">
              <a:solidFill>
                <a:schemeClr val="tx1"/>
              </a:solidFill>
              <a:latin typeface="Arial" panose="020B0604020202020204" pitchFamily="34" charset="0"/>
              <a:ea typeface="黑体" panose="02010609060101010101" charset="-122"/>
              <a:cs typeface="Arial" panose="020B0604020202020204" pitchFamily="34" charset="0"/>
            </a:endParaRPr>
          </a:p>
          <a:p>
            <a:pPr marL="285750" indent="-285750" algn="l" fontAlgn="auto">
              <a:lnSpc>
                <a:spcPct val="130000"/>
              </a:lnSpc>
              <a:spcBef>
                <a:spcPts val="0"/>
              </a:spcBef>
              <a:buFont typeface="Arial" panose="020B0604020202020204" pitchFamily="34" charset="0"/>
              <a:buChar char="•"/>
            </a:pPr>
            <a:r>
              <a:rPr lang="zh-CN" altLang="en-US" sz="1600">
                <a:solidFill>
                  <a:schemeClr val="tx1"/>
                </a:solidFill>
                <a:latin typeface="Arial" panose="020B0604020202020204" pitchFamily="34" charset="0"/>
                <a:ea typeface="黑体" panose="02010609060101010101" charset="-122"/>
                <a:cs typeface="Arial" panose="020B0604020202020204" pitchFamily="34" charset="0"/>
              </a:rPr>
              <a:t>Delivery time depends on destination and other factors and it may takeup to 30 business days.</a:t>
            </a:r>
            <a:endParaRPr lang="zh-CN" altLang="en-US" sz="1600">
              <a:solidFill>
                <a:schemeClr val="tx1"/>
              </a:solidFill>
              <a:latin typeface="Arial" panose="020B0604020202020204" pitchFamily="34" charset="0"/>
              <a:ea typeface="黑体" panose="02010609060101010101" charset="-122"/>
              <a:cs typeface="Arial" panose="020B0604020202020204" pitchFamily="34" charset="0"/>
            </a:endParaRPr>
          </a:p>
        </p:txBody>
      </p:sp>
      <p:sp>
        <p:nvSpPr>
          <p:cNvPr id="2" name="Subtitle 2"/>
          <p:cNvSpPr txBox="1"/>
          <p:nvPr/>
        </p:nvSpPr>
        <p:spPr>
          <a:xfrm>
            <a:off x="1510030" y="889000"/>
            <a:ext cx="6438900" cy="40068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每一家跨境电商的店铺都对物流做出了一些规定，如</a:t>
            </a:r>
            <a:r>
              <a:rPr lang="zh-CN" altLang="en-US" sz="1600">
                <a:solidFill>
                  <a:schemeClr val="tx1"/>
                </a:solidFill>
                <a:latin typeface="黑体" panose="02010609060101010101" charset="-122"/>
                <a:ea typeface="黑体" panose="02010609060101010101" charset="-122"/>
                <a:cs typeface="黑体" panose="02010609060101010101" charset="-122"/>
              </a:rPr>
              <a:t>：</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pic>
        <p:nvPicPr>
          <p:cNvPr id="3" name="图片 2" descr="365937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20370" y="3423285"/>
            <a:ext cx="1298575" cy="1298575"/>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2470150" y="1426845"/>
            <a:ext cx="619760" cy="2575560"/>
            <a:chOff x="1779" y="2194"/>
            <a:chExt cx="976" cy="4056"/>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4.1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4.2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4.3</a:t>
                </a:r>
                <a:endParaRPr lang="en-US" altLang="zh-CN" sz="2000">
                  <a:cs typeface="黑体" panose="02010609060101010101" charset="-122"/>
                </a:endParaRPr>
              </a:p>
            </p:txBody>
          </p:sp>
        </p:grpSp>
      </p:grpSp>
      <p:grpSp>
        <p:nvGrpSpPr>
          <p:cNvPr id="30" name="组合 29"/>
          <p:cNvGrpSpPr/>
          <p:nvPr/>
        </p:nvGrpSpPr>
        <p:grpSpPr>
          <a:xfrm>
            <a:off x="3111500" y="1581785"/>
            <a:ext cx="3180715" cy="2316480"/>
            <a:chOff x="2789" y="2438"/>
            <a:chExt cx="5009" cy="364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跨境电商售前信息推送</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789" y="394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跨境电商售前咨询</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跨境电商售前服务</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跨境物流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3" name="组合 2"/>
          <p:cNvGrpSpPr/>
          <p:nvPr/>
        </p:nvGrpSpPr>
        <p:grpSpPr>
          <a:xfrm>
            <a:off x="979805" y="1666240"/>
            <a:ext cx="4979035" cy="2373347"/>
            <a:chOff x="1487" y="3329"/>
            <a:chExt cx="11273" cy="3230"/>
          </a:xfrm>
        </p:grpSpPr>
        <p:sp>
          <p:nvSpPr>
            <p:cNvPr id="6" name="矩形 5"/>
            <p:cNvSpPr/>
            <p:nvPr/>
          </p:nvSpPr>
          <p:spPr>
            <a:xfrm>
              <a:off x="1487" y="3329"/>
              <a:ext cx="11273" cy="323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58" y="3480"/>
              <a:ext cx="10958" cy="288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Jack,</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so much for your great support on us.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Usually it takes about 7-12 days for the item to reach you.</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Any question,  feel free to contact us and we will reach you at the soonest.</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pic>
        <p:nvPicPr>
          <p:cNvPr id="8" name="图片 7" descr="&amp;pky786587534&amp;"/>
          <p:cNvPicPr>
            <a:picLocks noChangeAspect="1"/>
          </p:cNvPicPr>
          <p:nvPr/>
        </p:nvPicPr>
        <p:blipFill>
          <a:blip r:embed="rId1"/>
          <a:srcRect l="57169"/>
          <a:stretch>
            <a:fillRect/>
          </a:stretch>
        </p:blipFill>
        <p:spPr>
          <a:xfrm>
            <a:off x="6336665" y="1008380"/>
            <a:ext cx="2254250" cy="3507740"/>
          </a:xfrm>
          <a:prstGeom prst="rect">
            <a:avLst/>
          </a:prstGeom>
        </p:spPr>
      </p:pic>
      <p:sp>
        <p:nvSpPr>
          <p:cNvPr id="11" name="Subtitle 2"/>
          <p:cNvSpPr txBox="1"/>
          <p:nvPr/>
        </p:nvSpPr>
        <p:spPr>
          <a:xfrm>
            <a:off x="741680" y="1008380"/>
            <a:ext cx="3351530"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altLang="zh-CN" sz="1800">
                <a:solidFill>
                  <a:schemeClr val="tx1"/>
                </a:solidFill>
                <a:latin typeface="黑体" panose="02010609060101010101" charset="-122"/>
                <a:ea typeface="黑体" panose="02010609060101010101" charset="-122"/>
                <a:cs typeface="黑体" panose="02010609060101010101" charset="-122"/>
              </a:rPr>
              <a:t>1</a:t>
            </a:r>
            <a:r>
              <a:rPr lang="zh-CN" altLang="en-US" sz="1800">
                <a:solidFill>
                  <a:schemeClr val="tx1"/>
                </a:solidFill>
                <a:latin typeface="黑体" panose="02010609060101010101" charset="-122"/>
                <a:ea typeface="黑体" panose="02010609060101010101" charset="-122"/>
                <a:cs typeface="黑体" panose="02010609060101010101" charset="-122"/>
              </a:rPr>
              <a:t>、</a:t>
            </a:r>
            <a:r>
              <a:rPr lang="zh-CN" altLang="en-US" sz="1800">
                <a:solidFill>
                  <a:schemeClr val="tx1"/>
                </a:solidFill>
                <a:latin typeface="黑体" panose="02010609060101010101" charset="-122"/>
                <a:ea typeface="黑体" panose="02010609060101010101" charset="-122"/>
                <a:cs typeface="黑体" panose="02010609060101010101" charset="-122"/>
              </a:rPr>
              <a:t>卖家发货到达时间邮件模板</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跨境物流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6" name="Subtitle 2"/>
          <p:cNvSpPr txBox="1"/>
          <p:nvPr/>
        </p:nvSpPr>
        <p:spPr>
          <a:xfrm>
            <a:off x="759460" y="829945"/>
            <a:ext cx="3351530"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altLang="zh-CN" sz="1800">
                <a:solidFill>
                  <a:schemeClr val="tx1"/>
                </a:solidFill>
                <a:latin typeface="黑体" panose="02010609060101010101" charset="-122"/>
                <a:ea typeface="黑体" panose="02010609060101010101" charset="-122"/>
                <a:cs typeface="黑体" panose="02010609060101010101" charset="-122"/>
              </a:rPr>
              <a:t>2</a:t>
            </a:r>
            <a:r>
              <a:rPr lang="zh-CN" altLang="en-US" sz="1800">
                <a:solidFill>
                  <a:schemeClr val="tx1"/>
                </a:solidFill>
                <a:latin typeface="黑体" panose="02010609060101010101" charset="-122"/>
                <a:ea typeface="黑体" panose="02010609060101010101" charset="-122"/>
                <a:cs typeface="黑体" panose="02010609060101010101" charset="-122"/>
              </a:rPr>
              <a:t>、</a:t>
            </a:r>
            <a:r>
              <a:rPr lang="zh-CN" altLang="en-US" sz="1800">
                <a:solidFill>
                  <a:schemeClr val="tx1"/>
                </a:solidFill>
                <a:latin typeface="黑体" panose="02010609060101010101" charset="-122"/>
                <a:ea typeface="黑体" panose="02010609060101010101" charset="-122"/>
                <a:cs typeface="黑体" panose="02010609060101010101" charset="-122"/>
              </a:rPr>
              <a:t>有时客户会有这样的要求：</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grpSp>
        <p:nvGrpSpPr>
          <p:cNvPr id="3" name="组合 2"/>
          <p:cNvGrpSpPr/>
          <p:nvPr/>
        </p:nvGrpSpPr>
        <p:grpSpPr>
          <a:xfrm>
            <a:off x="1096010" y="1299210"/>
            <a:ext cx="6604000" cy="1410335"/>
            <a:chOff x="1487" y="3329"/>
            <a:chExt cx="11273" cy="1919"/>
          </a:xfrm>
        </p:grpSpPr>
        <p:sp>
          <p:nvSpPr>
            <p:cNvPr id="6" name="矩形 5"/>
            <p:cNvSpPr/>
            <p:nvPr/>
          </p:nvSpPr>
          <p:spPr>
            <a:xfrm>
              <a:off x="1487" y="3329"/>
              <a:ext cx="11273" cy="191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58" y="3480"/>
              <a:ext cx="10958" cy="1712"/>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Hello, but I do not want by DHL.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DHL delivery to my house is USD130, but I only pay USD8 sending by EMS.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send by DHL, I will not accept the order.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4" name="Subtitle 2"/>
          <p:cNvSpPr txBox="1"/>
          <p:nvPr/>
        </p:nvSpPr>
        <p:spPr>
          <a:xfrm>
            <a:off x="839470" y="3043555"/>
            <a:ext cx="4276725" cy="40068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在进行妥善安排后，我们可进行如下回复：</a:t>
            </a:r>
            <a:endParaRPr lang="zh-CN" altLang="en-US" sz="1600">
              <a:solidFill>
                <a:schemeClr val="tx1"/>
              </a:solidFill>
              <a:latin typeface="Arial" panose="020B0604020202020204" pitchFamily="34" charset="0"/>
              <a:ea typeface="黑体" panose="02010609060101010101" charset="-122"/>
              <a:cs typeface="Arial" panose="020B0604020202020204" pitchFamily="34" charset="0"/>
            </a:endParaRPr>
          </a:p>
        </p:txBody>
      </p:sp>
      <p:grpSp>
        <p:nvGrpSpPr>
          <p:cNvPr id="8" name="组合 7"/>
          <p:cNvGrpSpPr/>
          <p:nvPr/>
        </p:nvGrpSpPr>
        <p:grpSpPr>
          <a:xfrm>
            <a:off x="1007110" y="3462655"/>
            <a:ext cx="6604000" cy="507838"/>
            <a:chOff x="1487" y="3329"/>
            <a:chExt cx="11273" cy="691"/>
          </a:xfrm>
        </p:grpSpPr>
        <p:sp>
          <p:nvSpPr>
            <p:cNvPr id="9" name="矩形 8"/>
            <p:cNvSpPr/>
            <p:nvPr/>
          </p:nvSpPr>
          <p:spPr>
            <a:xfrm>
              <a:off x="1487" y="3329"/>
              <a:ext cx="11273" cy="691"/>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Subtitle 2"/>
            <p:cNvSpPr txBox="1"/>
            <p:nvPr/>
          </p:nvSpPr>
          <p:spPr>
            <a:xfrm>
              <a:off x="1658" y="3419"/>
              <a:ext cx="10958" cy="49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400">
                  <a:solidFill>
                    <a:schemeClr val="tx1"/>
                  </a:solidFill>
                  <a:latin typeface="Arial" panose="020B0604020202020204" pitchFamily="34" charset="0"/>
                  <a:ea typeface="黑体" panose="02010609060101010101" charset="-122"/>
                  <a:cs typeface="Arial" panose="020B0604020202020204" pitchFamily="34" charset="0"/>
                  <a:sym typeface="+mn-ea"/>
                </a:rPr>
                <a:t>We are happy to inform you that your order can be sent via EMS express！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跨境物流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8" name="组合 7"/>
          <p:cNvGrpSpPr/>
          <p:nvPr/>
        </p:nvGrpSpPr>
        <p:grpSpPr>
          <a:xfrm>
            <a:off x="1105535" y="1962785"/>
            <a:ext cx="6604000" cy="1802765"/>
            <a:chOff x="1487" y="3329"/>
            <a:chExt cx="11273" cy="392"/>
          </a:xfrm>
        </p:grpSpPr>
        <p:sp>
          <p:nvSpPr>
            <p:cNvPr id="9" name="矩形 8"/>
            <p:cNvSpPr/>
            <p:nvPr/>
          </p:nvSpPr>
          <p:spPr>
            <a:xfrm>
              <a:off x="1487" y="3329"/>
              <a:ext cx="11273" cy="39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Subtitle 2"/>
            <p:cNvSpPr txBox="1"/>
            <p:nvPr/>
          </p:nvSpPr>
          <p:spPr>
            <a:xfrm>
              <a:off x="1734" y="3359"/>
              <a:ext cx="10958" cy="3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upgrade the logistics arrangement to make up the delay for the Chinese New Year Holiday, but it would still reach you about 7-10 days later.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hope you would like our products. Welcome to visit us again!</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1" name="Subtitle 2"/>
          <p:cNvSpPr txBox="1"/>
          <p:nvPr/>
        </p:nvSpPr>
        <p:spPr>
          <a:xfrm>
            <a:off x="732790" y="1340485"/>
            <a:ext cx="7346950"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altLang="zh-CN" sz="1800">
                <a:solidFill>
                  <a:schemeClr val="tx1"/>
                </a:solidFill>
                <a:latin typeface="黑体" panose="02010609060101010101" charset="-122"/>
                <a:ea typeface="黑体" panose="02010609060101010101" charset="-122"/>
                <a:cs typeface="黑体" panose="02010609060101010101" charset="-122"/>
              </a:rPr>
              <a:t>3</a:t>
            </a:r>
            <a:r>
              <a:rPr lang="zh-CN" altLang="en-US" sz="1800">
                <a:solidFill>
                  <a:schemeClr val="tx1"/>
                </a:solidFill>
                <a:latin typeface="黑体" panose="02010609060101010101" charset="-122"/>
                <a:ea typeface="黑体" panose="02010609060101010101" charset="-122"/>
                <a:cs typeface="黑体" panose="02010609060101010101" charset="-122"/>
              </a:rPr>
              <a:t>、遇到节假日或特殊时期，我们对物流做出了新的安排，表述如下：</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跨境物流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8" name="组合 7"/>
          <p:cNvGrpSpPr/>
          <p:nvPr/>
        </p:nvGrpSpPr>
        <p:grpSpPr>
          <a:xfrm>
            <a:off x="1105535" y="1604010"/>
            <a:ext cx="6604000" cy="2497011"/>
            <a:chOff x="1487" y="3329"/>
            <a:chExt cx="11273" cy="690"/>
          </a:xfrm>
        </p:grpSpPr>
        <p:sp>
          <p:nvSpPr>
            <p:cNvPr id="9" name="矩形 8"/>
            <p:cNvSpPr/>
            <p:nvPr/>
          </p:nvSpPr>
          <p:spPr>
            <a:xfrm>
              <a:off x="1487" y="3329"/>
              <a:ext cx="11273" cy="690"/>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Subtitle 2"/>
            <p:cNvSpPr txBox="1"/>
            <p:nvPr/>
          </p:nvSpPr>
          <p:spPr>
            <a:xfrm>
              <a:off x="1628" y="3354"/>
              <a:ext cx="10958" cy="652"/>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X,</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your inquiry.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sorry to inform you that our store is not able to provide shipping service to your country. However, if you plan to ship your orders to other countries, please let me know. Hopefully, we can accommodate future orders.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appreciate for your understanding!</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Sincerely</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1" name="Subtitle 2"/>
          <p:cNvSpPr txBox="1"/>
          <p:nvPr/>
        </p:nvSpPr>
        <p:spPr>
          <a:xfrm>
            <a:off x="732790" y="981710"/>
            <a:ext cx="7346950"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altLang="zh-CN" sz="1800">
                <a:solidFill>
                  <a:schemeClr val="tx1"/>
                </a:solidFill>
                <a:latin typeface="黑体" panose="02010609060101010101" charset="-122"/>
                <a:ea typeface="黑体" panose="02010609060101010101" charset="-122"/>
                <a:cs typeface="黑体" panose="02010609060101010101" charset="-122"/>
              </a:rPr>
              <a:t>4</a:t>
            </a:r>
            <a:r>
              <a:rPr lang="zh-CN" altLang="en-US" sz="1800">
                <a:solidFill>
                  <a:schemeClr val="tx1"/>
                </a:solidFill>
                <a:latin typeface="黑体" panose="02010609060101010101" charset="-122"/>
                <a:ea typeface="黑体" panose="02010609060101010101" charset="-122"/>
                <a:cs typeface="黑体" panose="02010609060101010101" charset="-122"/>
              </a:rPr>
              <a:t>、因为物流风险，卖家无法向买家所在国家发货时给出的回复如下:</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105535" y="1604010"/>
            <a:ext cx="6390005" cy="1075055"/>
            <a:chOff x="1487" y="3329"/>
            <a:chExt cx="11273" cy="297"/>
          </a:xfrm>
        </p:grpSpPr>
        <p:sp>
          <p:nvSpPr>
            <p:cNvPr id="9" name="矩形 8"/>
            <p:cNvSpPr/>
            <p:nvPr/>
          </p:nvSpPr>
          <p:spPr>
            <a:xfrm>
              <a:off x="1487" y="3329"/>
              <a:ext cx="11273" cy="297"/>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Subtitle 2"/>
            <p:cNvSpPr txBox="1"/>
            <p:nvPr/>
          </p:nvSpPr>
          <p:spPr>
            <a:xfrm>
              <a:off x="1628" y="3354"/>
              <a:ext cx="10958" cy="24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 Can you directly deliver the dress to my address?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algn="l" defTabSz="914400" fontAlgn="auto">
                <a:lnSpc>
                  <a:spcPct val="110000"/>
                </a:lnSpc>
                <a:spcBef>
                  <a:spcPts val="600"/>
                </a:spcBef>
                <a:spcAft>
                  <a:spcPts val="0"/>
                </a:spcAft>
                <a:buClr>
                  <a:srgbClr val="27AB9E"/>
                </a:buClr>
                <a:buSzPct val="150000"/>
                <a:buNone/>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S: Dear Daisy, We offer the shipping service. You can simply specify the shipping address and we will deliver the order to your designated address.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11" name="Subtitle 2"/>
          <p:cNvSpPr txBox="1"/>
          <p:nvPr/>
        </p:nvSpPr>
        <p:spPr>
          <a:xfrm>
            <a:off x="732790" y="981710"/>
            <a:ext cx="7346950"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altLang="zh-CN" sz="1800">
                <a:solidFill>
                  <a:schemeClr val="tx1"/>
                </a:solidFill>
                <a:latin typeface="黑体" panose="02010609060101010101" charset="-122"/>
                <a:ea typeface="黑体" panose="02010609060101010101" charset="-122"/>
                <a:cs typeface="黑体" panose="02010609060101010101" charset="-122"/>
              </a:rPr>
              <a:t>5</a:t>
            </a:r>
            <a:r>
              <a:rPr lang="zh-CN" altLang="en-US" sz="1800">
                <a:solidFill>
                  <a:schemeClr val="tx1"/>
                </a:solidFill>
                <a:latin typeface="黑体" panose="02010609060101010101" charset="-122"/>
                <a:ea typeface="黑体" panose="02010609060101010101" charset="-122"/>
                <a:cs typeface="黑体" panose="02010609060101010101" charset="-122"/>
              </a:rPr>
              <a:t>、买家询问是否有直销航运，此时可以回复：</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sp>
        <p:nvSpPr>
          <p:cNvPr id="34" name="矩形 33"/>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跨境物流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pic>
        <p:nvPicPr>
          <p:cNvPr id="2" name="图片 1" descr="364003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78205" y="2931795"/>
            <a:ext cx="1844040" cy="1844040"/>
          </a:xfrm>
          <a:prstGeom prst="rect">
            <a:avLst/>
          </a:prstGeom>
        </p:spPr>
      </p:pic>
      <p:pic>
        <p:nvPicPr>
          <p:cNvPr id="4" name="图片 3" descr="364003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9795" y="3048000"/>
            <a:ext cx="1844040" cy="1844040"/>
          </a:xfrm>
          <a:prstGeom prst="rect">
            <a:avLst/>
          </a:prstGeom>
        </p:spPr>
      </p:pic>
      <p:sp>
        <p:nvSpPr>
          <p:cNvPr id="5" name="右箭头 4"/>
          <p:cNvSpPr/>
          <p:nvPr/>
        </p:nvSpPr>
        <p:spPr>
          <a:xfrm>
            <a:off x="2979420" y="3572510"/>
            <a:ext cx="2736215" cy="431800"/>
          </a:xfrm>
          <a:prstGeom prst="rightArrow">
            <a:avLst/>
          </a:prstGeom>
          <a:noFill/>
          <a:ln>
            <a:solidFill>
              <a:srgbClr val="008075"/>
            </a:solidFill>
            <a:prstDash val="lgDash"/>
          </a:ln>
          <a:extLst>
            <a:ext uri="{909E8E84-426E-40DD-AFC4-6F175D3DCCD1}">
              <a14:hiddenFill xmlns:a14="http://schemas.microsoft.com/office/drawing/2010/main">
                <a:solidFill>
                  <a:srgbClr val="00807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3733165" y="2668270"/>
            <a:ext cx="4435475" cy="714375"/>
          </a:xfrm>
          <a:prstGeom prst="rect">
            <a:avLst/>
          </a:prstGeom>
          <a:noFill/>
        </p:spPr>
        <p:txBody>
          <a:bodyPr wrap="square" rtlCol="0">
            <a:spAutoFit/>
          </a:bodyPr>
          <a:lstStyle/>
          <a:p>
            <a:pPr algn="just"/>
            <a:r>
              <a:rPr lang="zh-CN" altLang="en-US" sz="4050" b="1" dirty="0" smtClean="0">
                <a:solidFill>
                  <a:schemeClr val="bg1"/>
                </a:solidFill>
                <a:latin typeface="黑体" panose="02010609060101010101" charset="-122"/>
                <a:ea typeface="黑体" panose="02010609060101010101" charset="-122"/>
              </a:rPr>
              <a:t>跨境电商售前咨询</a:t>
            </a:r>
            <a:endParaRPr lang="zh-CN" altLang="en-US" sz="4050" b="1" dirty="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4.2</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3745230" y="379095"/>
            <a:ext cx="2884170" cy="645160"/>
          </a:xfrm>
          <a:prstGeom prst="rect">
            <a:avLst/>
          </a:prstGeom>
        </p:spPr>
        <p:txBody>
          <a:bodyPr wrap="square">
            <a:spAutoFit/>
          </a:bodyPr>
          <a:lstStyle/>
          <a:p>
            <a:pPr algn="ct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课程</a:t>
            </a: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内容</a:t>
            </a:r>
            <a:endParaRPr lang="zh-CN" altLang="en-US" sz="3600" dirty="0">
              <a:solidFill>
                <a:srgbClr val="5E799A"/>
              </a:solidFill>
              <a:latin typeface="黑体" panose="02010609060101010101" charset="-122"/>
              <a:ea typeface="黑体" panose="02010609060101010101" charset="-122"/>
              <a:cs typeface="黑体" panose="02010609060101010101" charset="-122"/>
              <a:sym typeface="+mn-lt"/>
            </a:endParaRPr>
          </a:p>
        </p:txBody>
      </p:sp>
      <p:sp>
        <p:nvSpPr>
          <p:cNvPr id="32" name="矩形 31"/>
          <p:cNvSpPr/>
          <p:nvPr/>
        </p:nvSpPr>
        <p:spPr>
          <a:xfrm>
            <a:off x="467893" y="690585"/>
            <a:ext cx="3510939" cy="3921388"/>
          </a:xfrm>
          <a:prstGeom prst="rect">
            <a:avLst/>
          </a:prstGeom>
          <a:blipFill>
            <a:blip r:embed="rId1"/>
            <a:srcRect/>
            <a:stretch>
              <a:fillRect l="-33860" r="-33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10" name="组合 9"/>
          <p:cNvGrpSpPr/>
          <p:nvPr/>
        </p:nvGrpSpPr>
        <p:grpSpPr>
          <a:xfrm>
            <a:off x="4927600" y="1440815"/>
            <a:ext cx="3750310" cy="2550160"/>
            <a:chOff x="7760" y="2156"/>
            <a:chExt cx="5906" cy="4016"/>
          </a:xfrm>
        </p:grpSpPr>
        <p:sp>
          <p:nvSpPr>
            <p:cNvPr id="16" name="矩形 15"/>
            <p:cNvSpPr/>
            <p:nvPr/>
          </p:nvSpPr>
          <p:spPr>
            <a:xfrm>
              <a:off x="7760" y="2156"/>
              <a:ext cx="5791" cy="628"/>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价格回复</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8" name="矩形 17"/>
            <p:cNvSpPr/>
            <p:nvPr/>
          </p:nvSpPr>
          <p:spPr>
            <a:xfrm>
              <a:off x="7760" y="3287"/>
              <a:ext cx="3088" cy="628"/>
            </a:xfrm>
            <a:prstGeom prst="rect">
              <a:avLst/>
            </a:prstGeom>
          </p:spPr>
          <p:txBody>
            <a:bodyPr wrap="non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样品、运费回复</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4" name="矩形 23"/>
            <p:cNvSpPr/>
            <p:nvPr/>
          </p:nvSpPr>
          <p:spPr>
            <a:xfrm>
              <a:off x="7760" y="4377"/>
              <a:ext cx="5852" cy="628"/>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支付</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6" name="矩形 25"/>
            <p:cNvSpPr/>
            <p:nvPr/>
          </p:nvSpPr>
          <p:spPr>
            <a:xfrm>
              <a:off x="7760" y="5544"/>
              <a:ext cx="5906" cy="628"/>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跨境物流</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11" name="组合 10"/>
          <p:cNvGrpSpPr/>
          <p:nvPr/>
        </p:nvGrpSpPr>
        <p:grpSpPr>
          <a:xfrm>
            <a:off x="4426585" y="1423670"/>
            <a:ext cx="462280" cy="2594610"/>
            <a:chOff x="6971" y="2129"/>
            <a:chExt cx="728" cy="4086"/>
          </a:xfrm>
        </p:grpSpPr>
        <p:grpSp>
          <p:nvGrpSpPr>
            <p:cNvPr id="2" name="组合 1"/>
            <p:cNvGrpSpPr/>
            <p:nvPr/>
          </p:nvGrpSpPr>
          <p:grpSpPr>
            <a:xfrm>
              <a:off x="6971" y="2129"/>
              <a:ext cx="728" cy="706"/>
              <a:chOff x="7423" y="2807"/>
              <a:chExt cx="728" cy="706"/>
            </a:xfrm>
          </p:grpSpPr>
          <p:sp>
            <p:nvSpPr>
              <p:cNvPr id="20" name="矩形 19"/>
              <p:cNvSpPr/>
              <p:nvPr/>
            </p:nvSpPr>
            <p:spPr>
              <a:xfrm>
                <a:off x="7423" y="2807"/>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2" name="矩形 21"/>
              <p:cNvSpPr/>
              <p:nvPr/>
            </p:nvSpPr>
            <p:spPr>
              <a:xfrm>
                <a:off x="7423" y="2836"/>
                <a:ext cx="728" cy="677"/>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01</a:t>
                </a:r>
                <a:endParaRPr lang="en-US" altLang="zh-CN" sz="22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3" name="组合 2"/>
            <p:cNvGrpSpPr/>
            <p:nvPr/>
          </p:nvGrpSpPr>
          <p:grpSpPr>
            <a:xfrm>
              <a:off x="6971" y="3250"/>
              <a:ext cx="708" cy="725"/>
              <a:chOff x="7423" y="4093"/>
              <a:chExt cx="708" cy="725"/>
            </a:xfrm>
          </p:grpSpPr>
          <p:sp>
            <p:nvSpPr>
              <p:cNvPr id="21" name="矩形 20"/>
              <p:cNvSpPr/>
              <p:nvPr/>
            </p:nvSpPr>
            <p:spPr>
              <a:xfrm>
                <a:off x="7423" y="4093"/>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3" name="矩形 22"/>
              <p:cNvSpPr/>
              <p:nvPr/>
            </p:nvSpPr>
            <p:spPr>
              <a:xfrm>
                <a:off x="7427" y="4123"/>
                <a:ext cx="704" cy="695"/>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02</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4" name="组合 3"/>
            <p:cNvGrpSpPr/>
            <p:nvPr/>
          </p:nvGrpSpPr>
          <p:grpSpPr>
            <a:xfrm>
              <a:off x="6971" y="4371"/>
              <a:ext cx="708" cy="725"/>
              <a:chOff x="7423" y="5273"/>
              <a:chExt cx="708" cy="725"/>
            </a:xfrm>
          </p:grpSpPr>
          <p:sp>
            <p:nvSpPr>
              <p:cNvPr id="28" name="矩形 27"/>
              <p:cNvSpPr/>
              <p:nvPr/>
            </p:nvSpPr>
            <p:spPr>
              <a:xfrm>
                <a:off x="7423" y="5273"/>
                <a:ext cx="689" cy="6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0" name="矩形 29"/>
              <p:cNvSpPr/>
              <p:nvPr/>
            </p:nvSpPr>
            <p:spPr>
              <a:xfrm>
                <a:off x="7423" y="5303"/>
                <a:ext cx="708" cy="695"/>
              </a:xfrm>
              <a:prstGeom prst="rect">
                <a:avLst/>
              </a:prstGeom>
              <a:ln w="25400">
                <a:solidFill>
                  <a:schemeClr val="accent5">
                    <a:lumMod val="75000"/>
                  </a:schemeClr>
                </a:solidFill>
              </a:ln>
            </p:spPr>
            <p:txBody>
              <a:bodyPr wrap="none">
                <a:spAutoFit/>
              </a:bodyPr>
              <a:lstStyle/>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03</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5" name="组合 4"/>
            <p:cNvGrpSpPr/>
            <p:nvPr/>
          </p:nvGrpSpPr>
          <p:grpSpPr>
            <a:xfrm>
              <a:off x="6971" y="5492"/>
              <a:ext cx="708" cy="723"/>
              <a:chOff x="7423" y="6560"/>
              <a:chExt cx="708" cy="723"/>
            </a:xfrm>
          </p:grpSpPr>
          <p:sp>
            <p:nvSpPr>
              <p:cNvPr id="29" name="矩形 28"/>
              <p:cNvSpPr/>
              <p:nvPr/>
            </p:nvSpPr>
            <p:spPr>
              <a:xfrm>
                <a:off x="7423" y="6560"/>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1" name="矩形 30"/>
              <p:cNvSpPr/>
              <p:nvPr/>
            </p:nvSpPr>
            <p:spPr>
              <a:xfrm>
                <a:off x="7427" y="6589"/>
                <a:ext cx="704" cy="694"/>
              </a:xfrm>
              <a:prstGeom prst="rect">
                <a:avLst/>
              </a:prstGeom>
              <a:ln>
                <a:noFill/>
              </a:ln>
            </p:spPr>
            <p:txBody>
              <a:bodyPr wrap="none">
                <a:spAutoFit/>
              </a:bodyPr>
              <a:lstStyle/>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04</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17477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5005692" y="3345802"/>
            <a:ext cx="2214880" cy="706755"/>
          </a:xfrm>
          <a:prstGeom prst="rect">
            <a:avLst/>
          </a:prstGeom>
        </p:spPr>
        <p:txBody>
          <a:bodyPr wrap="none">
            <a:spAutoFit/>
          </a:bodyPr>
          <a:lstStyle/>
          <a:p>
            <a:pPr algn="r"/>
            <a:r>
              <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价格回复</a:t>
            </a:r>
            <a:endParaRPr lang="zh-CN" altLang="en-US" sz="40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p:cNvSpPr txBox="1"/>
          <p:nvPr/>
        </p:nvSpPr>
        <p:spPr>
          <a:xfrm>
            <a:off x="873125" y="1570355"/>
            <a:ext cx="3787140" cy="40068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sz="1600">
                <a:solidFill>
                  <a:schemeClr val="tx1"/>
                </a:solidFill>
                <a:latin typeface="黑体" panose="02010609060101010101" charset="-122"/>
                <a:ea typeface="黑体" panose="02010609060101010101" charset="-122"/>
                <a:cs typeface="黑体" panose="02010609060101010101" charset="-122"/>
              </a:rPr>
              <a:t>跨境电商售前咨询主要内容是：</a:t>
            </a:r>
            <a:endParaRPr lang="en-US" sz="1600">
              <a:solidFill>
                <a:schemeClr val="tx1"/>
              </a:solidFill>
              <a:latin typeface="黑体" panose="02010609060101010101" charset="-122"/>
              <a:ea typeface="黑体" panose="02010609060101010101" charset="-122"/>
              <a:cs typeface="黑体" panose="02010609060101010101" charset="-122"/>
            </a:endParaRPr>
          </a:p>
        </p:txBody>
      </p:sp>
      <p:grpSp>
        <p:nvGrpSpPr>
          <p:cNvPr id="2" name="组合 1"/>
          <p:cNvGrpSpPr/>
          <p:nvPr/>
        </p:nvGrpSpPr>
        <p:grpSpPr>
          <a:xfrm>
            <a:off x="5046980" y="831215"/>
            <a:ext cx="4093210" cy="3502601"/>
            <a:chOff x="6167" y="702"/>
            <a:chExt cx="7106" cy="6081"/>
          </a:xfrm>
        </p:grpSpPr>
        <p:pic>
          <p:nvPicPr>
            <p:cNvPr id="17" name="Picture 32"/>
            <p:cNvPicPr>
              <a:picLocks noChangeAspect="1"/>
            </p:cNvPicPr>
            <p:nvPr/>
          </p:nvPicPr>
          <p:blipFill rotWithShape="1">
            <a:blip r:embed="rId1" cstate="print">
              <a:extLst>
                <a:ext uri="{28A0092B-C50C-407E-A947-70E740481C1C}">
                  <a14:useLocalDpi xmlns:a14="http://schemas.microsoft.com/office/drawing/2010/main" val="0"/>
                </a:ext>
              </a:extLst>
            </a:blip>
            <a:srcRect t="3381" b="10616"/>
            <a:stretch>
              <a:fillRect/>
            </a:stretch>
          </p:blipFill>
          <p:spPr>
            <a:xfrm>
              <a:off x="6167" y="702"/>
              <a:ext cx="7106" cy="6081"/>
            </a:xfrm>
            <a:prstGeom prst="rect">
              <a:avLst/>
            </a:prstGeom>
          </p:spPr>
        </p:pic>
        <p:pic>
          <p:nvPicPr>
            <p:cNvPr id="29" name="图片占位符 3" descr="C:\Users\Administrator.PC-201902131017\Pictures\QQ浏览器截图\timg.jpgtimg"/>
            <p:cNvPicPr>
              <a:picLocks noChangeAspect="1"/>
            </p:cNvPicPr>
            <p:nvPr/>
          </p:nvPicPr>
          <p:blipFill>
            <a:blip r:embed="rId2"/>
            <a:srcRect/>
            <a:stretch>
              <a:fillRect/>
            </a:stretch>
          </p:blipFill>
          <p:spPr>
            <a:xfrm>
              <a:off x="7010" y="1078"/>
              <a:ext cx="5107" cy="3956"/>
            </a:xfrm>
            <a:custGeom>
              <a:avLst/>
              <a:gdLst>
                <a:gd name="connsiteX0" fmla="*/ 0 w 4246372"/>
                <a:gd name="connsiteY0" fmla="*/ 0 h 2913357"/>
                <a:gd name="connsiteX1" fmla="*/ 4246372 w 4246372"/>
                <a:gd name="connsiteY1" fmla="*/ 0 h 2913357"/>
                <a:gd name="connsiteX2" fmla="*/ 4246372 w 4246372"/>
                <a:gd name="connsiteY2" fmla="*/ 2913357 h 2913357"/>
                <a:gd name="connsiteX3" fmla="*/ 0 w 4246372"/>
                <a:gd name="connsiteY3" fmla="*/ 2913357 h 2913357"/>
                <a:gd name="connsiteX4" fmla="*/ 0 w 4246372"/>
                <a:gd name="connsiteY4" fmla="*/ 0 h 2913357"/>
                <a:gd name="connsiteX0-1" fmla="*/ 0 w 4484497"/>
                <a:gd name="connsiteY0-2" fmla="*/ 257175 h 3170532"/>
                <a:gd name="connsiteX1-3" fmla="*/ 4484497 w 4484497"/>
                <a:gd name="connsiteY1-4" fmla="*/ 0 h 3170532"/>
                <a:gd name="connsiteX2-5" fmla="*/ 4246372 w 4484497"/>
                <a:gd name="connsiteY2-6" fmla="*/ 3170532 h 3170532"/>
                <a:gd name="connsiteX3-7" fmla="*/ 0 w 4484497"/>
                <a:gd name="connsiteY3-8" fmla="*/ 3170532 h 3170532"/>
                <a:gd name="connsiteX4-9" fmla="*/ 0 w 4484497"/>
                <a:gd name="connsiteY4-10" fmla="*/ 257175 h 3170532"/>
                <a:gd name="connsiteX0-11" fmla="*/ 0 w 4484497"/>
                <a:gd name="connsiteY0-12" fmla="*/ 257175 h 3170532"/>
                <a:gd name="connsiteX1-13" fmla="*/ 4484497 w 4484497"/>
                <a:gd name="connsiteY1-14" fmla="*/ 0 h 3170532"/>
                <a:gd name="connsiteX2-15" fmla="*/ 4284472 w 4484497"/>
                <a:gd name="connsiteY2-16" fmla="*/ 3161007 h 3170532"/>
                <a:gd name="connsiteX3-17" fmla="*/ 0 w 4484497"/>
                <a:gd name="connsiteY3-18" fmla="*/ 3170532 h 3170532"/>
                <a:gd name="connsiteX4-19" fmla="*/ 0 w 4484497"/>
                <a:gd name="connsiteY4-20" fmla="*/ 257175 h 3170532"/>
                <a:gd name="connsiteX0-21" fmla="*/ 85725 w 4570222"/>
                <a:gd name="connsiteY0-22" fmla="*/ 257175 h 3561057"/>
                <a:gd name="connsiteX1-23" fmla="*/ 4570222 w 4570222"/>
                <a:gd name="connsiteY1-24" fmla="*/ 0 h 3561057"/>
                <a:gd name="connsiteX2-25" fmla="*/ 4370197 w 4570222"/>
                <a:gd name="connsiteY2-26" fmla="*/ 3161007 h 3561057"/>
                <a:gd name="connsiteX3-27" fmla="*/ 0 w 4570222"/>
                <a:gd name="connsiteY3-28" fmla="*/ 3561057 h 3561057"/>
                <a:gd name="connsiteX4-29" fmla="*/ 85725 w 4570222"/>
                <a:gd name="connsiteY4-30" fmla="*/ 257175 h 3561057"/>
                <a:gd name="connsiteX0-31" fmla="*/ 371475 w 4570222"/>
                <a:gd name="connsiteY0-32" fmla="*/ 466725 h 3561057"/>
                <a:gd name="connsiteX1-33" fmla="*/ 4570222 w 4570222"/>
                <a:gd name="connsiteY1-34" fmla="*/ 0 h 3561057"/>
                <a:gd name="connsiteX2-35" fmla="*/ 4370197 w 4570222"/>
                <a:gd name="connsiteY2-36" fmla="*/ 3161007 h 3561057"/>
                <a:gd name="connsiteX3-37" fmla="*/ 0 w 4570222"/>
                <a:gd name="connsiteY3-38" fmla="*/ 3561057 h 3561057"/>
                <a:gd name="connsiteX4-39" fmla="*/ 371475 w 4570222"/>
                <a:gd name="connsiteY4-40" fmla="*/ 466725 h 3561057"/>
                <a:gd name="connsiteX0-41" fmla="*/ 733425 w 4570222"/>
                <a:gd name="connsiteY0-42" fmla="*/ 638175 h 3561057"/>
                <a:gd name="connsiteX1-43" fmla="*/ 4570222 w 4570222"/>
                <a:gd name="connsiteY1-44" fmla="*/ 0 h 3561057"/>
                <a:gd name="connsiteX2-45" fmla="*/ 4370197 w 4570222"/>
                <a:gd name="connsiteY2-46" fmla="*/ 3161007 h 3561057"/>
                <a:gd name="connsiteX3-47" fmla="*/ 0 w 4570222"/>
                <a:gd name="connsiteY3-48" fmla="*/ 3561057 h 3561057"/>
                <a:gd name="connsiteX4-49" fmla="*/ 733425 w 4570222"/>
                <a:gd name="connsiteY4-50" fmla="*/ 638175 h 3561057"/>
                <a:gd name="connsiteX0-51" fmla="*/ 276225 w 4570222"/>
                <a:gd name="connsiteY0-52" fmla="*/ 1019175 h 3561057"/>
                <a:gd name="connsiteX1-53" fmla="*/ 4570222 w 4570222"/>
                <a:gd name="connsiteY1-54" fmla="*/ 0 h 3561057"/>
                <a:gd name="connsiteX2-55" fmla="*/ 4370197 w 4570222"/>
                <a:gd name="connsiteY2-56" fmla="*/ 3161007 h 3561057"/>
                <a:gd name="connsiteX3-57" fmla="*/ 0 w 4570222"/>
                <a:gd name="connsiteY3-58" fmla="*/ 3561057 h 3561057"/>
                <a:gd name="connsiteX4-59" fmla="*/ 276225 w 4570222"/>
                <a:gd name="connsiteY4-60" fmla="*/ 1019175 h 35610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70222" h="3561057">
                  <a:moveTo>
                    <a:pt x="276225" y="1019175"/>
                  </a:moveTo>
                  <a:lnTo>
                    <a:pt x="4570222" y="0"/>
                  </a:lnTo>
                  <a:lnTo>
                    <a:pt x="4370197" y="3161007"/>
                  </a:lnTo>
                  <a:lnTo>
                    <a:pt x="0" y="3561057"/>
                  </a:lnTo>
                  <a:lnTo>
                    <a:pt x="276225" y="1019175"/>
                  </a:lnTo>
                  <a:close/>
                </a:path>
              </a:pathLst>
            </a:custGeom>
          </p:spPr>
        </p:pic>
      </p:grpSp>
      <p:sp>
        <p:nvSpPr>
          <p:cNvPr id="34" name="矩形 33"/>
          <p:cNvSpPr/>
          <p:nvPr/>
        </p:nvSpPr>
        <p:spPr>
          <a:xfrm>
            <a:off x="689469" y="233665"/>
            <a:ext cx="3027680" cy="521970"/>
          </a:xfrm>
          <a:prstGeom prst="rect">
            <a:avLst/>
          </a:prstGeom>
        </p:spPr>
        <p:txBody>
          <a:bodyPr wrap="none">
            <a:spAutoFit/>
          </a:bodyPr>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跨境电商售前咨询</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grpSp>
        <p:nvGrpSpPr>
          <p:cNvPr id="28" name="组合 27"/>
          <p:cNvGrpSpPr/>
          <p:nvPr/>
        </p:nvGrpSpPr>
        <p:grpSpPr>
          <a:xfrm>
            <a:off x="1781810" y="2139315"/>
            <a:ext cx="1751330" cy="530860"/>
            <a:chOff x="2355" y="3369"/>
            <a:chExt cx="2758" cy="836"/>
          </a:xfrm>
        </p:grpSpPr>
        <p:sp>
          <p:nvSpPr>
            <p:cNvPr id="25" name="流程图: 终止 24"/>
            <p:cNvSpPr/>
            <p:nvPr/>
          </p:nvSpPr>
          <p:spPr>
            <a:xfrm>
              <a:off x="2355" y="3369"/>
              <a:ext cx="2759" cy="836"/>
            </a:xfrm>
            <a:prstGeom prst="flowChartTerminator">
              <a:avLst/>
            </a:prstGeom>
            <a:solidFill>
              <a:srgbClr val="03A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Subtitle 2"/>
            <p:cNvSpPr txBox="1"/>
            <p:nvPr/>
          </p:nvSpPr>
          <p:spPr>
            <a:xfrm>
              <a:off x="2877" y="3441"/>
              <a:ext cx="1615" cy="63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sz="1600">
                  <a:solidFill>
                    <a:schemeClr val="bg1"/>
                  </a:solidFill>
                  <a:latin typeface="黑体" panose="02010609060101010101" charset="-122"/>
                  <a:ea typeface="黑体" panose="02010609060101010101" charset="-122"/>
                  <a:cs typeface="黑体" panose="02010609060101010101" charset="-122"/>
                  <a:sym typeface="+mn-ea"/>
                </a:rPr>
                <a:t>价格回复</a:t>
              </a:r>
              <a:endParaRPr lang="en-US" sz="1600">
                <a:solidFill>
                  <a:schemeClr val="bg1"/>
                </a:solidFill>
                <a:latin typeface="黑体" panose="02010609060101010101" charset="-122"/>
                <a:ea typeface="黑体" panose="02010609060101010101" charset="-122"/>
                <a:cs typeface="黑体" panose="02010609060101010101" charset="-122"/>
                <a:sym typeface="+mn-ea"/>
              </a:endParaRPr>
            </a:p>
          </p:txBody>
        </p:sp>
      </p:grpSp>
      <p:grpSp>
        <p:nvGrpSpPr>
          <p:cNvPr id="27" name="组合 26"/>
          <p:cNvGrpSpPr/>
          <p:nvPr/>
        </p:nvGrpSpPr>
        <p:grpSpPr>
          <a:xfrm>
            <a:off x="1781810" y="2747645"/>
            <a:ext cx="1751330" cy="530860"/>
            <a:chOff x="2538" y="4369"/>
            <a:chExt cx="2758" cy="836"/>
          </a:xfrm>
        </p:grpSpPr>
        <p:sp>
          <p:nvSpPr>
            <p:cNvPr id="20" name="流程图: 终止 19"/>
            <p:cNvSpPr/>
            <p:nvPr/>
          </p:nvSpPr>
          <p:spPr>
            <a:xfrm>
              <a:off x="2538" y="4369"/>
              <a:ext cx="2759" cy="836"/>
            </a:xfrm>
            <a:prstGeom prst="flowChartTerminator">
              <a:avLst/>
            </a:prstGeom>
            <a:solidFill>
              <a:srgbClr val="03A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Subtitle 2"/>
            <p:cNvSpPr txBox="1"/>
            <p:nvPr/>
          </p:nvSpPr>
          <p:spPr>
            <a:xfrm>
              <a:off x="2711" y="4445"/>
              <a:ext cx="2500" cy="63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sz="1600">
                  <a:solidFill>
                    <a:schemeClr val="bg1"/>
                  </a:solidFill>
                  <a:latin typeface="黑体" panose="02010609060101010101" charset="-122"/>
                  <a:ea typeface="黑体" panose="02010609060101010101" charset="-122"/>
                  <a:cs typeface="黑体" panose="02010609060101010101" charset="-122"/>
                  <a:sym typeface="+mn-ea"/>
                </a:rPr>
                <a:t>样品、运费回复</a:t>
              </a:r>
              <a:endParaRPr lang="en-US" sz="1600">
                <a:solidFill>
                  <a:schemeClr val="bg1"/>
                </a:solidFill>
                <a:latin typeface="黑体" panose="02010609060101010101" charset="-122"/>
                <a:ea typeface="黑体" panose="02010609060101010101" charset="-122"/>
                <a:cs typeface="黑体" panose="02010609060101010101" charset="-122"/>
                <a:sym typeface="+mn-ea"/>
              </a:endParaRPr>
            </a:p>
          </p:txBody>
        </p:sp>
      </p:grpSp>
      <p:grpSp>
        <p:nvGrpSpPr>
          <p:cNvPr id="30" name="组合 29"/>
          <p:cNvGrpSpPr/>
          <p:nvPr/>
        </p:nvGrpSpPr>
        <p:grpSpPr>
          <a:xfrm>
            <a:off x="1781810" y="3355975"/>
            <a:ext cx="1751330" cy="530860"/>
            <a:chOff x="2439" y="5284"/>
            <a:chExt cx="2758" cy="836"/>
          </a:xfrm>
        </p:grpSpPr>
        <p:sp>
          <p:nvSpPr>
            <p:cNvPr id="21" name="流程图: 终止 20"/>
            <p:cNvSpPr/>
            <p:nvPr/>
          </p:nvSpPr>
          <p:spPr>
            <a:xfrm>
              <a:off x="2439" y="5284"/>
              <a:ext cx="2759" cy="836"/>
            </a:xfrm>
            <a:prstGeom prst="flowChartTerminator">
              <a:avLst/>
            </a:prstGeom>
            <a:solidFill>
              <a:srgbClr val="03A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Subtitle 2"/>
            <p:cNvSpPr txBox="1"/>
            <p:nvPr/>
          </p:nvSpPr>
          <p:spPr>
            <a:xfrm>
              <a:off x="3093" y="5373"/>
              <a:ext cx="1360" cy="63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sz="1600">
                  <a:solidFill>
                    <a:schemeClr val="bg1"/>
                  </a:solidFill>
                  <a:latin typeface="黑体" panose="02010609060101010101" charset="-122"/>
                  <a:ea typeface="黑体" panose="02010609060101010101" charset="-122"/>
                  <a:cs typeface="黑体" panose="02010609060101010101" charset="-122"/>
                  <a:sym typeface="+mn-ea"/>
                </a:rPr>
                <a:t>支  付</a:t>
              </a:r>
              <a:endParaRPr lang="en-US" sz="1600">
                <a:solidFill>
                  <a:schemeClr val="bg1"/>
                </a:solidFill>
                <a:latin typeface="黑体" panose="02010609060101010101" charset="-122"/>
                <a:ea typeface="黑体" panose="02010609060101010101" charset="-122"/>
                <a:cs typeface="黑体" panose="02010609060101010101" charset="-122"/>
                <a:sym typeface="+mn-ea"/>
              </a:endParaRPr>
            </a:p>
          </p:txBody>
        </p:sp>
      </p:grpSp>
      <p:grpSp>
        <p:nvGrpSpPr>
          <p:cNvPr id="31" name="组合 30"/>
          <p:cNvGrpSpPr/>
          <p:nvPr/>
        </p:nvGrpSpPr>
        <p:grpSpPr>
          <a:xfrm>
            <a:off x="1781810" y="3964305"/>
            <a:ext cx="1751330" cy="530860"/>
            <a:chOff x="2241" y="6242"/>
            <a:chExt cx="2758" cy="836"/>
          </a:xfrm>
        </p:grpSpPr>
        <p:sp>
          <p:nvSpPr>
            <p:cNvPr id="22" name="流程图: 终止 21"/>
            <p:cNvSpPr/>
            <p:nvPr/>
          </p:nvSpPr>
          <p:spPr>
            <a:xfrm>
              <a:off x="2241" y="6242"/>
              <a:ext cx="2759" cy="836"/>
            </a:xfrm>
            <a:prstGeom prst="flowChartTerminator">
              <a:avLst/>
            </a:prstGeom>
            <a:solidFill>
              <a:srgbClr val="03A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Subtitle 2"/>
            <p:cNvSpPr txBox="1"/>
            <p:nvPr/>
          </p:nvSpPr>
          <p:spPr>
            <a:xfrm>
              <a:off x="2824" y="6316"/>
              <a:ext cx="1641" cy="63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en-US" sz="1600">
                  <a:solidFill>
                    <a:schemeClr val="bg1"/>
                  </a:solidFill>
                  <a:latin typeface="黑体" panose="02010609060101010101" charset="-122"/>
                  <a:ea typeface="黑体" panose="02010609060101010101" charset="-122"/>
                  <a:cs typeface="黑体" panose="02010609060101010101" charset="-122"/>
                  <a:sym typeface="+mn-ea"/>
                </a:rPr>
                <a:t>跨境物流</a:t>
              </a:r>
              <a:endParaRPr lang="en-US" sz="1600">
                <a:solidFill>
                  <a:schemeClr val="bg1"/>
                </a:solidFill>
                <a:latin typeface="黑体" panose="02010609060101010101" charset="-122"/>
                <a:ea typeface="黑体" panose="02010609060101010101" charset="-122"/>
                <a:cs typeface="黑体" panose="02010609060101010101" charset="-122"/>
                <a:sym typeface="+mn-ea"/>
              </a:endParaRPr>
            </a:p>
          </p:txBody>
        </p:sp>
      </p:grpSp>
      <p:grpSp>
        <p:nvGrpSpPr>
          <p:cNvPr id="32" name="组合 31"/>
          <p:cNvGrpSpPr/>
          <p:nvPr/>
        </p:nvGrpSpPr>
        <p:grpSpPr>
          <a:xfrm>
            <a:off x="1198880" y="2143125"/>
            <a:ext cx="424180" cy="2319655"/>
            <a:chOff x="1888" y="3375"/>
            <a:chExt cx="668" cy="3653"/>
          </a:xfrm>
        </p:grpSpPr>
        <p:pic>
          <p:nvPicPr>
            <p:cNvPr id="10" name="图片 9" descr="364177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8" y="6360"/>
              <a:ext cx="668" cy="668"/>
            </a:xfrm>
            <a:prstGeom prst="rect">
              <a:avLst/>
            </a:prstGeom>
          </p:spPr>
        </p:pic>
        <p:pic>
          <p:nvPicPr>
            <p:cNvPr id="11" name="图片 10" descr="452075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8" y="5365"/>
              <a:ext cx="668" cy="668"/>
            </a:xfrm>
            <a:prstGeom prst="rect">
              <a:avLst/>
            </a:prstGeom>
          </p:spPr>
        </p:pic>
        <p:pic>
          <p:nvPicPr>
            <p:cNvPr id="12" name="图片 11" descr="4518790"/>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8" y="4370"/>
              <a:ext cx="668" cy="668"/>
            </a:xfrm>
            <a:prstGeom prst="rect">
              <a:avLst/>
            </a:prstGeom>
          </p:spPr>
        </p:pic>
        <p:pic>
          <p:nvPicPr>
            <p:cNvPr id="6" name="图片 5" descr="19987081"/>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8" y="3375"/>
              <a:ext cx="668" cy="668"/>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泪滴形 9"/>
          <p:cNvSpPr/>
          <p:nvPr/>
        </p:nvSpPr>
        <p:spPr>
          <a:xfrm>
            <a:off x="875030" y="925195"/>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37" name="矩形 36"/>
          <p:cNvSpPr/>
          <p:nvPr/>
        </p:nvSpPr>
        <p:spPr>
          <a:xfrm>
            <a:off x="689469" y="233665"/>
            <a:ext cx="1605280" cy="521970"/>
          </a:xfrm>
          <a:prstGeom prst="rect">
            <a:avLst/>
          </a:prstGeom>
        </p:spPr>
        <p:txBody>
          <a:bodyPr wrap="none">
            <a:spAutoFit/>
          </a:bodyPr>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价格回复</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4" name="Subtitle 2"/>
          <p:cNvSpPr txBox="1"/>
          <p:nvPr/>
        </p:nvSpPr>
        <p:spPr>
          <a:xfrm>
            <a:off x="1323975" y="854075"/>
            <a:ext cx="1483995" cy="48133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2000" b="1">
                <a:solidFill>
                  <a:srgbClr val="004640"/>
                </a:solidFill>
                <a:latin typeface="黑体" panose="02010609060101010101" charset="-122"/>
                <a:ea typeface="黑体" panose="02010609060101010101" charset="-122"/>
                <a:cs typeface="黑体" panose="02010609060101010101" charset="-122"/>
              </a:rPr>
              <a:t>报价</a:t>
            </a:r>
            <a:endParaRPr lang="zh-CN" altLang="en-US" sz="2000" b="1">
              <a:solidFill>
                <a:srgbClr val="004640"/>
              </a:solidFill>
              <a:latin typeface="黑体" panose="02010609060101010101" charset="-122"/>
              <a:ea typeface="黑体" panose="02010609060101010101" charset="-122"/>
              <a:cs typeface="黑体" panose="02010609060101010101" charset="-122"/>
            </a:endParaRPr>
          </a:p>
        </p:txBody>
      </p:sp>
      <p:sp>
        <p:nvSpPr>
          <p:cNvPr id="3" name="Rectangle 51"/>
          <p:cNvSpPr/>
          <p:nvPr/>
        </p:nvSpPr>
        <p:spPr>
          <a:xfrm>
            <a:off x="851535" y="1244600"/>
            <a:ext cx="7490460" cy="872490"/>
          </a:xfrm>
          <a:prstGeom prst="rect">
            <a:avLst/>
          </a:prstGeom>
        </p:spPr>
        <p:txBody>
          <a:bodyPr wrap="square">
            <a:noAutofit/>
          </a:bodyPr>
          <a:p>
            <a:pPr marL="0" marR="0" lvl="0" indent="0" defTabSz="914400" eaLnBrk="1" fontAlgn="auto" latinLnBrk="0" hangingPunct="1">
              <a:lnSpc>
                <a:spcPct val="150000"/>
              </a:lnSpc>
              <a:spcBef>
                <a:spcPts val="12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rPr>
              <a:t>当有订单询价时，回复函应包含如下内容：感谢对方询价、希望与对方沟通业务、提供订单的条件和报价。示例如下：</a:t>
            </a:r>
            <a:endParaRPr kumimoji="0"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grpSp>
        <p:nvGrpSpPr>
          <p:cNvPr id="15" name="组合 14"/>
          <p:cNvGrpSpPr/>
          <p:nvPr/>
        </p:nvGrpSpPr>
        <p:grpSpPr>
          <a:xfrm>
            <a:off x="1069975" y="2165985"/>
            <a:ext cx="6851650" cy="2592070"/>
            <a:chOff x="1417" y="3144"/>
            <a:chExt cx="11226" cy="4082"/>
          </a:xfrm>
        </p:grpSpPr>
        <p:sp>
          <p:nvSpPr>
            <p:cNvPr id="6" name="矩形 5"/>
            <p:cNvSpPr/>
            <p:nvPr/>
          </p:nvSpPr>
          <p:spPr>
            <a:xfrm>
              <a:off x="1417" y="3144"/>
              <a:ext cx="11226" cy="408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Rectangle 51"/>
            <p:cNvSpPr/>
            <p:nvPr/>
          </p:nvSpPr>
          <p:spPr>
            <a:xfrm>
              <a:off x="1609" y="3382"/>
              <a:ext cx="10920" cy="3696"/>
            </a:xfrm>
            <a:prstGeom prst="rect">
              <a:avLst/>
            </a:prstGeom>
          </p:spPr>
          <p:txBody>
            <a:bodyPr wrap="square">
              <a:noAutofit/>
            </a:bodyPr>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Dear sir，</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Thanks for your inquiry. We cherish this chance to do business with you very much. If you order a quantity of 1</a:t>
              </a:r>
              <a:r>
                <a:rPr kumimoji="0" lang="zh-CN"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a:t>
              </a: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000, we can offer you the bulk price of USD xxxx/piece with free shipping.</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I look forward to your reply.</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Regards</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John</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grpSp>
      <p:grpSp>
        <p:nvGrpSpPr>
          <p:cNvPr id="8" name="组合 7"/>
          <p:cNvGrpSpPr/>
          <p:nvPr/>
        </p:nvGrpSpPr>
        <p:grpSpPr>
          <a:xfrm>
            <a:off x="3930650" y="-433705"/>
            <a:ext cx="2173605" cy="351155"/>
            <a:chOff x="6020" y="-88"/>
            <a:chExt cx="3423" cy="553"/>
          </a:xfrm>
        </p:grpSpPr>
        <p:pic>
          <p:nvPicPr>
            <p:cNvPr id="9" name="图片 8"/>
            <p:cNvPicPr>
              <a:picLocks noChangeAspect="1"/>
            </p:cNvPicPr>
            <p:nvPr/>
          </p:nvPicPr>
          <p:blipFill>
            <a:blip r:embed="rId1"/>
            <a:stretch>
              <a:fillRect/>
            </a:stretch>
          </p:blipFill>
          <p:spPr>
            <a:xfrm>
              <a:off x="6566" y="-77"/>
              <a:ext cx="601" cy="536"/>
            </a:xfrm>
            <a:prstGeom prst="rect">
              <a:avLst/>
            </a:prstGeom>
          </p:spPr>
        </p:pic>
        <p:pic>
          <p:nvPicPr>
            <p:cNvPr id="12" name="图片 11"/>
            <p:cNvPicPr>
              <a:picLocks noChangeAspect="1"/>
            </p:cNvPicPr>
            <p:nvPr/>
          </p:nvPicPr>
          <p:blipFill>
            <a:blip r:embed="rId2"/>
            <a:stretch>
              <a:fillRect/>
            </a:stretch>
          </p:blipFill>
          <p:spPr>
            <a:xfrm>
              <a:off x="7137" y="-85"/>
              <a:ext cx="624" cy="551"/>
            </a:xfrm>
            <a:prstGeom prst="rect">
              <a:avLst/>
            </a:prstGeom>
          </p:spPr>
        </p:pic>
        <p:pic>
          <p:nvPicPr>
            <p:cNvPr id="13" name="图片 12"/>
            <p:cNvPicPr>
              <a:picLocks noChangeAspect="1"/>
            </p:cNvPicPr>
            <p:nvPr/>
          </p:nvPicPr>
          <p:blipFill>
            <a:blip r:embed="rId3"/>
            <a:stretch>
              <a:fillRect/>
            </a:stretch>
          </p:blipFill>
          <p:spPr>
            <a:xfrm>
              <a:off x="6020" y="-84"/>
              <a:ext cx="554" cy="538"/>
            </a:xfrm>
            <a:prstGeom prst="rect">
              <a:avLst/>
            </a:prstGeom>
          </p:spPr>
        </p:pic>
        <p:pic>
          <p:nvPicPr>
            <p:cNvPr id="7" name="图片 6"/>
            <p:cNvPicPr>
              <a:picLocks noChangeAspect="1"/>
            </p:cNvPicPr>
            <p:nvPr/>
          </p:nvPicPr>
          <p:blipFill>
            <a:blip r:embed="rId4"/>
            <a:stretch>
              <a:fillRect/>
            </a:stretch>
          </p:blipFill>
          <p:spPr>
            <a:xfrm>
              <a:off x="8284" y="-84"/>
              <a:ext cx="643" cy="539"/>
            </a:xfrm>
            <a:prstGeom prst="rect">
              <a:avLst/>
            </a:prstGeom>
          </p:spPr>
        </p:pic>
        <p:pic>
          <p:nvPicPr>
            <p:cNvPr id="11" name="图片 10"/>
            <p:cNvPicPr>
              <a:picLocks noChangeAspect="1"/>
            </p:cNvPicPr>
            <p:nvPr/>
          </p:nvPicPr>
          <p:blipFill>
            <a:blip r:embed="rId5"/>
            <a:stretch>
              <a:fillRect/>
            </a:stretch>
          </p:blipFill>
          <p:spPr>
            <a:xfrm>
              <a:off x="8919" y="-88"/>
              <a:ext cx="525" cy="540"/>
            </a:xfrm>
            <a:prstGeom prst="rect">
              <a:avLst/>
            </a:prstGeom>
          </p:spPr>
        </p:pic>
        <p:pic>
          <p:nvPicPr>
            <p:cNvPr id="14" name="图片 13"/>
            <p:cNvPicPr>
              <a:picLocks noChangeAspect="1"/>
            </p:cNvPicPr>
            <p:nvPr/>
          </p:nvPicPr>
          <p:blipFill>
            <a:blip r:embed="rId6"/>
            <a:stretch>
              <a:fillRect/>
            </a:stretch>
          </p:blipFill>
          <p:spPr>
            <a:xfrm>
              <a:off x="7733" y="-76"/>
              <a:ext cx="551" cy="538"/>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价格回复</a:t>
            </a:r>
            <a:endParaRPr lang="zh-CN" altLang="zh-CN"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0" name="泪滴形 9"/>
          <p:cNvSpPr/>
          <p:nvPr/>
        </p:nvSpPr>
        <p:spPr>
          <a:xfrm>
            <a:off x="875030" y="925195"/>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4" name="Subtitle 2"/>
          <p:cNvSpPr txBox="1"/>
          <p:nvPr/>
        </p:nvSpPr>
        <p:spPr>
          <a:xfrm>
            <a:off x="1323975" y="854075"/>
            <a:ext cx="2126615" cy="48133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2000" b="1">
                <a:solidFill>
                  <a:srgbClr val="004640"/>
                </a:solidFill>
                <a:latin typeface="黑体" panose="02010609060101010101" charset="-122"/>
                <a:ea typeface="黑体" panose="02010609060101010101" charset="-122"/>
                <a:cs typeface="黑体" panose="02010609060101010101" charset="-122"/>
              </a:rPr>
              <a:t>买家砍价的回复</a:t>
            </a:r>
            <a:endParaRPr lang="zh-CN" altLang="en-US" sz="2000" b="1">
              <a:solidFill>
                <a:srgbClr val="004640"/>
              </a:solidFill>
              <a:latin typeface="黑体" panose="02010609060101010101" charset="-122"/>
              <a:ea typeface="黑体" panose="02010609060101010101" charset="-122"/>
              <a:cs typeface="黑体" panose="02010609060101010101" charset="-122"/>
            </a:endParaRPr>
          </a:p>
        </p:txBody>
      </p:sp>
      <p:sp>
        <p:nvSpPr>
          <p:cNvPr id="2" name="Rectangle 51"/>
          <p:cNvSpPr/>
          <p:nvPr/>
        </p:nvSpPr>
        <p:spPr>
          <a:xfrm>
            <a:off x="851535" y="1316355"/>
            <a:ext cx="7490460" cy="1694180"/>
          </a:xfrm>
          <a:prstGeom prst="rect">
            <a:avLst/>
          </a:prstGeom>
        </p:spPr>
        <p:txBody>
          <a:bodyPr wrap="square">
            <a:noAutofit/>
          </a:bodyPr>
          <a:p>
            <a:pPr marL="0" marR="0" lvl="0" indent="0" defTabSz="914400" eaLnBrk="1" fontAlgn="auto" latinLnBrk="0" hangingPunct="1">
              <a:lnSpc>
                <a:spcPct val="150000"/>
              </a:lnSpc>
              <a:spcBef>
                <a:spcPts val="12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rPr>
              <a:t>在交易过程中，经常遇到买家砍价的情形。在回复函中，首先要感谢对方的有意购买，然后欣然接受并给予理由。如果不能接受，要表示歉意并给予理由。</a:t>
            </a:r>
            <a:endParaRPr kumimoji="0"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defTabSz="914400" eaLnBrk="1" fontAlgn="auto" latinLnBrk="0" hangingPunct="1">
              <a:lnSpc>
                <a:spcPct val="150000"/>
              </a:lnSpc>
              <a:spcBef>
                <a:spcPts val="1200"/>
              </a:spcBef>
              <a:spcAft>
                <a:spcPts val="0"/>
              </a:spcAft>
              <a:buClr>
                <a:srgbClr val="27AB9E"/>
              </a:buClr>
              <a:buSzPct val="150000"/>
              <a:buFontTx/>
              <a:buNone/>
              <a:defRPr/>
            </a:pPr>
            <a:r>
              <a:rPr kumimoji="0" lang="zh-CN"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rPr>
              <a:t>卖家们在</a:t>
            </a:r>
            <a:r>
              <a:rPr kumimoji="0"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rPr>
              <a:t>面对这样的潜在客户，要认真细致分析，促成交易达成，可以提供促成交易达成的一些附加条件。</a:t>
            </a:r>
            <a:endParaRPr kumimoji="0"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pic>
        <p:nvPicPr>
          <p:cNvPr id="5" name="图片 4" descr="timg (4)"/>
          <p:cNvPicPr>
            <a:picLocks noChangeAspect="1"/>
          </p:cNvPicPr>
          <p:nvPr/>
        </p:nvPicPr>
        <p:blipFill>
          <a:blip r:embed="rId1"/>
          <a:stretch>
            <a:fillRect/>
          </a:stretch>
        </p:blipFill>
        <p:spPr>
          <a:xfrm>
            <a:off x="3741420" y="2752725"/>
            <a:ext cx="3078480" cy="20802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价格回复</a:t>
            </a:r>
            <a:endParaRPr lang="zh-CN" altLang="zh-CN"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0" name="泪滴形 9"/>
          <p:cNvSpPr/>
          <p:nvPr/>
        </p:nvSpPr>
        <p:spPr>
          <a:xfrm>
            <a:off x="875030" y="718820"/>
            <a:ext cx="360045" cy="360045"/>
          </a:xfrm>
          <a:prstGeom prst="teardrop">
            <a:avLst/>
          </a:prstGeom>
          <a:solidFill>
            <a:srgbClr val="04C0B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黑体" panose="02010609060101010101" charset="-122"/>
            </a:endParaRPr>
          </a:p>
        </p:txBody>
      </p:sp>
      <p:sp>
        <p:nvSpPr>
          <p:cNvPr id="4" name="Subtitle 2"/>
          <p:cNvSpPr txBox="1"/>
          <p:nvPr/>
        </p:nvSpPr>
        <p:spPr>
          <a:xfrm>
            <a:off x="1323975" y="647700"/>
            <a:ext cx="2126615" cy="48133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2000" b="1">
                <a:solidFill>
                  <a:srgbClr val="004640"/>
                </a:solidFill>
                <a:latin typeface="黑体" panose="02010609060101010101" charset="-122"/>
                <a:ea typeface="黑体" panose="02010609060101010101" charset="-122"/>
                <a:cs typeface="黑体" panose="02010609060101010101" charset="-122"/>
              </a:rPr>
              <a:t>买家砍价的回复</a:t>
            </a:r>
            <a:endParaRPr lang="zh-CN" altLang="en-US" sz="2000" b="1">
              <a:solidFill>
                <a:srgbClr val="004640"/>
              </a:solidFill>
              <a:latin typeface="黑体" panose="02010609060101010101" charset="-122"/>
              <a:ea typeface="黑体" panose="02010609060101010101" charset="-122"/>
              <a:cs typeface="黑体" panose="02010609060101010101" charset="-122"/>
            </a:endParaRPr>
          </a:p>
        </p:txBody>
      </p:sp>
      <p:sp>
        <p:nvSpPr>
          <p:cNvPr id="2" name="Rectangle 51"/>
          <p:cNvSpPr/>
          <p:nvPr/>
        </p:nvSpPr>
        <p:spPr>
          <a:xfrm>
            <a:off x="878840" y="1029335"/>
            <a:ext cx="7490460" cy="497205"/>
          </a:xfrm>
          <a:prstGeom prst="rect">
            <a:avLst/>
          </a:prstGeom>
        </p:spPr>
        <p:txBody>
          <a:bodyPr wrap="square">
            <a:noAutofit/>
          </a:bodyPr>
          <a:p>
            <a:pPr marL="0" marR="0" lvl="0" indent="0" defTabSz="914400" eaLnBrk="1" fontAlgn="auto" latinLnBrk="0" hangingPunct="1">
              <a:lnSpc>
                <a:spcPct val="150000"/>
              </a:lnSpc>
              <a:spcBef>
                <a:spcPts val="1200"/>
              </a:spcBef>
              <a:spcAft>
                <a:spcPts val="0"/>
              </a:spcAft>
              <a:buClr>
                <a:srgbClr val="27AB9E"/>
              </a:buClr>
              <a:buSzPct val="150000"/>
              <a:buFontTx/>
              <a:buNone/>
              <a:defRPr/>
            </a:pPr>
            <a:r>
              <a:rPr kumimoji="0" lang="zh-CN" altLang="en-US"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rPr>
              <a:t>示例如下：</a:t>
            </a:r>
            <a:endParaRPr kumimoji="0" lang="zh-CN" altLang="en-US" sz="1600" b="0"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grpSp>
        <p:nvGrpSpPr>
          <p:cNvPr id="15" name="组合 14"/>
          <p:cNvGrpSpPr/>
          <p:nvPr/>
        </p:nvGrpSpPr>
        <p:grpSpPr>
          <a:xfrm>
            <a:off x="873125" y="1539875"/>
            <a:ext cx="7583805" cy="3308350"/>
            <a:chOff x="1417" y="3144"/>
            <a:chExt cx="11226" cy="4082"/>
          </a:xfrm>
        </p:grpSpPr>
        <p:sp>
          <p:nvSpPr>
            <p:cNvPr id="6" name="矩形 5"/>
            <p:cNvSpPr/>
            <p:nvPr/>
          </p:nvSpPr>
          <p:spPr>
            <a:xfrm>
              <a:off x="1417" y="3144"/>
              <a:ext cx="11226" cy="408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Rectangle 51"/>
            <p:cNvSpPr/>
            <p:nvPr/>
          </p:nvSpPr>
          <p:spPr>
            <a:xfrm>
              <a:off x="1595" y="3191"/>
              <a:ext cx="10920" cy="3972"/>
            </a:xfrm>
            <a:prstGeom prst="rect">
              <a:avLst/>
            </a:prstGeom>
          </p:spPr>
          <p:txBody>
            <a:bodyPr wrap="square">
              <a:noAutofit/>
            </a:bodyPr>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Dear John，</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Thank you for your interests in my item.</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I am sorry but we can t offer you that low price you asked for. We feel that the price listed is reasonable and has been carefully calculated and leaves me limited profit already.</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However, we'd like to offer you some discounts on bulk purchases. If your order is more than 10000 pieces, we will give you a discount of 5% off.</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Please let me know for any further questions. Thanks.</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Sincerely</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a:p>
              <a:pPr marL="0" marR="0" lvl="0" indent="0" defTabSz="914400" fontAlgn="auto">
                <a:lnSpc>
                  <a:spcPct val="110000"/>
                </a:lnSpc>
                <a:spcBef>
                  <a:spcPts val="600"/>
                </a:spcBef>
                <a:spcAft>
                  <a:spcPts val="0"/>
                </a:spcAft>
                <a:buClr>
                  <a:srgbClr val="27AB9E"/>
                </a:buClr>
                <a:buSzPct val="150000"/>
                <a:buFontTx/>
                <a:buNone/>
                <a:defRPr/>
              </a:pPr>
              <a:r>
                <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rPr>
                <a:t>Jack</a:t>
              </a:r>
              <a:endParaRPr kumimoji="0" sz="1600" b="0" i="0" u="none" strike="noStrike" kern="0" cap="none" spc="0" normalizeH="0" baseline="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23.xml><?xml version="1.0" encoding="utf-8"?>
<p:tagLst xmlns:p="http://schemas.openxmlformats.org/presentationml/2006/main">
  <p:tag name="KSO_WM_TEMPLATE_INDEX" val="20187477"/>
  <p:tag name="KSO_WM_TAG_VERSION" val="1.0"/>
  <p:tag name="KSO_WM_SLIDE_INDEX" val="2"/>
  <p:tag name="KSO_WM_SLIDE_ITEM_CNT" val="2"/>
  <p:tag name="KSO_WM_SLIDE_LAYOUT" val="l"/>
  <p:tag name="KSO_WM_SLIDE_LAYOUT_CNT" val="1"/>
  <p:tag name="KSO_WM_SLIDE_TYPE" val="text"/>
  <p:tag name="KSO_WM_SLIDE_SUBTYPE" val="diag"/>
  <p:tag name="KSO_WM_BEAUTIFY_FLAG" val="#wm#"/>
  <p:tag name="KSO_WM_SLIDE_POSITION" val="120.703*206.777"/>
  <p:tag name="KSO_WM_SLIDE_SIZE" val="721.322*113.793"/>
  <p:tag name="KSO_WM_TEMPLATE_CATEGORY" val="diagram"/>
  <p:tag name="KSO_WM_SLIDE_ID" val="diagram20187477_2"/>
  <p:tag name="KSO_WM_DIAGRAM_GROUP_CODE" val="l1-1"/>
  <p:tag name="KSO_WM_SLIDE_DIAGTYPE" val="l"/>
  <p:tag name="KSO_WM_TEMPLATE_SUBCATEGORY" val="0"/>
  <p:tag name="KSO_WM_SLIDE_COLORSCHEME_VERSION" val="3.2"/>
</p:tagLst>
</file>

<file path=ppt/tags/tag24.xml><?xml version="1.0" encoding="utf-8"?>
<p:tagLst xmlns:p="http://schemas.openxmlformats.org/presentationml/2006/main">
  <p:tag name="KSO_WM_BEAUTIFY_FLAG" val="#wm#"/>
  <p:tag name="KSO_WM_TEMPLATE_CATEGORY" val="diagram"/>
  <p:tag name="KSO_WM_TEMPLATE_INDEX" val="20187477"/>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4505</Words>
  <Application>WPS 演示</Application>
  <PresentationFormat>自定义</PresentationFormat>
  <Paragraphs>219</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25</vt:i4>
      </vt:variant>
    </vt:vector>
  </HeadingPairs>
  <TitlesOfParts>
    <vt:vector size="38" baseType="lpstr">
      <vt:lpstr>Arial</vt:lpstr>
      <vt:lpstr>宋体</vt:lpstr>
      <vt:lpstr>Wingdings</vt:lpstr>
      <vt:lpstr>黑体</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丫丫</cp:lastModifiedBy>
  <cp:revision>69</cp:revision>
  <dcterms:created xsi:type="dcterms:W3CDTF">2019-08-18T12:20:00Z</dcterms:created>
  <dcterms:modified xsi:type="dcterms:W3CDTF">2019-12-18T09:12:46Z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