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media/image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  <p:sldMasterId id="2147483658" r:id="rId4"/>
  </p:sldMasterIdLst>
  <p:notesMasterIdLst>
    <p:notesMasterId r:id="rId6"/>
  </p:notesMasterIdLst>
  <p:handoutMasterIdLst>
    <p:handoutMasterId r:id="rId33"/>
  </p:handoutMasterIdLst>
  <p:sldIdLst>
    <p:sldId id="258" r:id="rId5"/>
    <p:sldId id="276" r:id="rId7"/>
    <p:sldId id="293" r:id="rId8"/>
    <p:sldId id="259" r:id="rId9"/>
    <p:sldId id="257" r:id="rId10"/>
    <p:sldId id="261" r:id="rId11"/>
    <p:sldId id="260" r:id="rId12"/>
    <p:sldId id="263" r:id="rId13"/>
    <p:sldId id="262" r:id="rId14"/>
    <p:sldId id="310" r:id="rId15"/>
    <p:sldId id="311" r:id="rId16"/>
    <p:sldId id="264" r:id="rId17"/>
    <p:sldId id="265" r:id="rId18"/>
    <p:sldId id="269" r:id="rId19"/>
    <p:sldId id="267" r:id="rId20"/>
    <p:sldId id="312" r:id="rId21"/>
    <p:sldId id="313" r:id="rId22"/>
    <p:sldId id="314" r:id="rId23"/>
    <p:sldId id="315" r:id="rId24"/>
    <p:sldId id="270" r:id="rId25"/>
    <p:sldId id="316" r:id="rId26"/>
    <p:sldId id="317" r:id="rId27"/>
    <p:sldId id="271" r:id="rId28"/>
    <p:sldId id="272" r:id="rId29"/>
    <p:sldId id="318" r:id="rId30"/>
    <p:sldId id="319" r:id="rId31"/>
    <p:sldId id="273" r:id="rId32"/>
  </p:sldIdLst>
  <p:sldSz cx="9144000" cy="5144135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D4D1"/>
    <a:srgbClr val="01A89E"/>
    <a:srgbClr val="FFFFFF"/>
    <a:srgbClr val="004640"/>
    <a:srgbClr val="00544F"/>
    <a:srgbClr val="6D7A84"/>
    <a:srgbClr val="008075"/>
    <a:srgbClr val="04C0BF"/>
    <a:srgbClr val="01BDAD"/>
    <a:srgbClr val="03A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42" y="-930"/>
      </p:cViewPr>
      <p:guideLst>
        <p:guide orient="horz" pos="1620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2A00C20A-6EC9-472C-9F4C-C15DE03405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534" y="685800"/>
            <a:ext cx="6094934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4F6A9EF6-7160-4A3C-9ECB-1F8501A7DD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黑体" panose="02010609060101010101" charset="-122"/>
        <a:ea typeface="黑体" panose="02010609060101010101" charset="-122"/>
        <a:cs typeface="黑体" panose="0201060906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黑体" panose="02010609060101010101" charset="-122"/>
        <a:ea typeface="黑体" panose="02010609060101010101" charset="-122"/>
        <a:cs typeface="黑体" panose="0201060906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黑体" panose="02010609060101010101" charset="-122"/>
        <a:ea typeface="黑体" panose="02010609060101010101" charset="-122"/>
        <a:cs typeface="黑体" panose="0201060906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黑体" panose="02010609060101010101" charset="-122"/>
        <a:ea typeface="黑体" panose="02010609060101010101" charset="-122"/>
        <a:cs typeface="黑体" panose="0201060906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黑体" panose="02010609060101010101" charset="-122"/>
        <a:ea typeface="黑体" panose="02010609060101010101" charset="-122"/>
        <a:cs typeface="黑体" panose="0201060906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18" y="1598099"/>
            <a:ext cx="7772603" cy="11027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36" y="2915160"/>
            <a:ext cx="6400967" cy="13146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2856900"/>
            <a:ext cx="8139178" cy="468692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27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2444" y="3384174"/>
            <a:ext cx="8139178" cy="808589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黑体" panose="02010609060101010101" charset="-122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Picture 2" descr="C:\Users\Administrator\Desktop\蓝色简约商务广告名片设计.png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" t="53388" r="-163" b="28231"/>
          <a:stretch>
            <a:fillRect/>
          </a:stretch>
        </p:blipFill>
        <p:spPr bwMode="auto">
          <a:xfrm>
            <a:off x="8890" y="2266294"/>
            <a:ext cx="9144239" cy="289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18" y="1598099"/>
            <a:ext cx="7772603" cy="11027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36" y="2915160"/>
            <a:ext cx="6400967" cy="13146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26" name="Picture 2" descr="C:\Users\Administrator\Desktop\蓝色简约商务广告名片设计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19"/>
          <a:stretch>
            <a:fillRect/>
          </a:stretch>
        </p:blipFill>
        <p:spPr bwMode="auto">
          <a:xfrm>
            <a:off x="635" y="48"/>
            <a:ext cx="9144239" cy="315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2" y="204823"/>
            <a:ext cx="3008392" cy="87169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143" y="204824"/>
            <a:ext cx="5111883" cy="439060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2" y="1076514"/>
            <a:ext cx="3008392" cy="351891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8035" indent="0">
              <a:buNone/>
              <a:defRPr sz="675"/>
            </a:lvl7pPr>
            <a:lvl8pPr marL="2400935" indent="0">
              <a:buNone/>
              <a:defRPr sz="675"/>
            </a:lvl8pPr>
            <a:lvl9pPr marL="2743835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335" y="3601080"/>
            <a:ext cx="5486543" cy="42512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335" y="459662"/>
            <a:ext cx="5486543" cy="308664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335" y="4026208"/>
            <a:ext cx="5486543" cy="60375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8035" indent="0">
              <a:buNone/>
              <a:defRPr sz="675"/>
            </a:lvl7pPr>
            <a:lvl8pPr marL="2400935" indent="0">
              <a:buNone/>
              <a:defRPr sz="675"/>
            </a:lvl8pPr>
            <a:lvl9pPr marL="2743835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1" Type="http://schemas.openxmlformats.org/officeDocument/2006/relationships/theme" Target="../theme/theme3.xml"/><Relationship Id="rId10" Type="http://schemas.openxmlformats.org/officeDocument/2006/relationships/tags" Target="../tags/tag21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12" y="206015"/>
            <a:ext cx="8229815" cy="8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12" y="1200361"/>
            <a:ext cx="8229815" cy="3395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12" y="4768097"/>
            <a:ext cx="2133656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82" y="4768097"/>
            <a:ext cx="2895675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371" y="4768097"/>
            <a:ext cx="2133656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Picture 2" descr="C:\Users\Administrator\Desktop\蓝色简约商务广告名片设计.pn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" t="39147" r="-163" b="28231"/>
          <a:stretch>
            <a:fillRect/>
          </a:stretch>
        </p:blipFill>
        <p:spPr bwMode="auto">
          <a:xfrm>
            <a:off x="0" y="4749555"/>
            <a:ext cx="9144239" cy="39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/>
          <p:cNvGrpSpPr/>
          <p:nvPr userDrawn="1"/>
        </p:nvGrpSpPr>
        <p:grpSpPr>
          <a:xfrm>
            <a:off x="293370" y="318135"/>
            <a:ext cx="328930" cy="328930"/>
            <a:chOff x="406574" y="404664"/>
            <a:chExt cx="432048" cy="432048"/>
          </a:xfrm>
        </p:grpSpPr>
        <p:sp>
          <p:nvSpPr>
            <p:cNvPr id="9" name="椭圆 8"/>
            <p:cNvSpPr/>
            <p:nvPr/>
          </p:nvSpPr>
          <p:spPr>
            <a:xfrm>
              <a:off x="406574" y="404664"/>
              <a:ext cx="432048" cy="4320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514586" y="5126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1pPr>
    </p:titleStyle>
    <p:bodyStyle>
      <a:lvl1pPr marL="257175" indent="-25717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1pPr>
      <a:lvl2pPr marL="557530" indent="-21463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2pPr>
      <a:lvl3pPr marL="8572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3pPr>
      <a:lvl4pPr marL="12001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4pPr>
      <a:lvl5pPr marL="15430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5pPr>
      <a:lvl6pPr marL="18865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12" y="206015"/>
            <a:ext cx="8229815" cy="8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12" y="1200361"/>
            <a:ext cx="8229815" cy="3395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12" y="4768097"/>
            <a:ext cx="2133656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82" y="4768097"/>
            <a:ext cx="2895675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371" y="4768097"/>
            <a:ext cx="2133656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2" descr="C:\Users\Administrator\Desktop\蓝色简约商务广告名片设计.png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" t="39147" r="-163" b="28231"/>
          <a:stretch>
            <a:fillRect/>
          </a:stretch>
        </p:blipFill>
        <p:spPr bwMode="auto">
          <a:xfrm>
            <a:off x="0" y="4749555"/>
            <a:ext cx="9144239" cy="39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1pPr>
    </p:titleStyle>
    <p:bodyStyle>
      <a:lvl1pPr marL="257175" indent="-25717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1pPr>
      <a:lvl2pPr marL="557530" indent="-21463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2pPr>
      <a:lvl3pPr marL="8572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3pPr>
      <a:lvl4pPr marL="12001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4pPr>
      <a:lvl5pPr marL="15430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5pPr>
      <a:lvl6pPr marL="18865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02412" y="324040"/>
            <a:ext cx="8139178" cy="48606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502412" y="972120"/>
            <a:ext cx="8139178" cy="378046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1.xml"/><Relationship Id="rId3" Type="http://schemas.openxmlformats.org/officeDocument/2006/relationships/tags" Target="../tags/tag2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8.xml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svg"/><Relationship Id="rId3" Type="http://schemas.openxmlformats.org/officeDocument/2006/relationships/image" Target="../media/image10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6.png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3.xml"/><Relationship Id="rId1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hemeOverride" Target="../theme/themeOverride9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3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5.xml"/><Relationship Id="rId1" Type="http://schemas.openxmlformats.org/officeDocument/2006/relationships/tags" Target="../tags/tag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6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7.xml"/><Relationship Id="rId3" Type="http://schemas.openxmlformats.org/officeDocument/2006/relationships/image" Target="../media/image1.sv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蓝色简约商务广告名片设计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" t="53388" r="-163" b="28231"/>
          <a:stretch>
            <a:fillRect/>
          </a:stretch>
        </p:blipFill>
        <p:spPr bwMode="auto">
          <a:xfrm>
            <a:off x="635" y="2266294"/>
            <a:ext cx="9144239" cy="289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974800" y="381269"/>
            <a:ext cx="4467860" cy="2445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5400" b="1" dirty="0" smtClean="0">
                <a:solidFill>
                  <a:srgbClr val="04C0B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</a:t>
            </a:r>
            <a:r>
              <a:rPr lang="en-US" altLang="zh-CN" sz="5400" b="1" dirty="0" smtClean="0">
                <a:solidFill>
                  <a:srgbClr val="04C0B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lang="zh-CN" altLang="en-US" sz="5400" b="1" dirty="0" smtClean="0">
                <a:solidFill>
                  <a:srgbClr val="04C0B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章</a:t>
            </a:r>
            <a:endParaRPr lang="zh-CN" altLang="en-US" sz="5400" b="1" dirty="0" smtClean="0">
              <a:solidFill>
                <a:srgbClr val="04C0B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zh-CN" sz="4800" b="1" dirty="0" smtClean="0">
                <a:solidFill>
                  <a:srgbClr val="04C0B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售前沟通与服务</a:t>
            </a:r>
            <a:endParaRPr lang="zh-CN" altLang="zh-CN" sz="4800" b="1" dirty="0" smtClean="0">
              <a:solidFill>
                <a:srgbClr val="04C0B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5035" y="-1118870"/>
            <a:ext cx="1743075" cy="12096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" name="矩形 36"/>
          <p:cNvSpPr/>
          <p:nvPr/>
        </p:nvSpPr>
        <p:spPr>
          <a:xfrm>
            <a:off x="689469" y="233665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公司简介</a:t>
            </a:r>
            <a:endParaRPr lang="zh-CN" altLang="zh-CN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2" name="Rectangle 51"/>
          <p:cNvSpPr/>
          <p:nvPr/>
        </p:nvSpPr>
        <p:spPr>
          <a:xfrm>
            <a:off x="572770" y="1762125"/>
            <a:ext cx="8089265" cy="2900680"/>
          </a:xfrm>
          <a:prstGeom prst="rect">
            <a:avLst/>
          </a:prstGeom>
        </p:spPr>
        <p:txBody>
          <a:bodyPr wrap="square">
            <a:noAutofit/>
          </a:bodyPr>
          <a:p>
            <a:pPr marL="0" marR="0" lvl="0" indent="0" defTabSz="914400" fontAlgn="auto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27AB9E"/>
              </a:buClr>
              <a:buSzPct val="150000"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Let me introduce our company.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L="0" marR="0" lvl="0" indent="0" defTabSz="914400" fontAlgn="auto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27AB9E"/>
              </a:buClr>
              <a:buSzPct val="150000"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Shaoxing Xintianhai Color Printing Limited Corporation was established in 2007. The company covers an area of 800 square meters with a total investment of RMB300, 000. The existing staff is more than 100 people.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L="0" marR="0" lvl="0" indent="0" defTabSz="914400" fontAlgn="auto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27AB9E"/>
              </a:buClr>
              <a:buSzPct val="150000"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Upholding the principle of Quality First,Customers First, our company provides customers with a variety of beautiful and comfortable scarves.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L="0" marR="0" lvl="0" indent="0" defTabSz="914400" fontAlgn="auto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27AB9E"/>
              </a:buClr>
              <a:buSzPct val="150000"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Our products are very popular in both global market and domestic market.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" name="Rectangle 51"/>
          <p:cNvSpPr/>
          <p:nvPr/>
        </p:nvSpPr>
        <p:spPr>
          <a:xfrm>
            <a:off x="734060" y="1009650"/>
            <a:ext cx="3975735" cy="472440"/>
          </a:xfrm>
          <a:prstGeom prst="rect">
            <a:avLst/>
          </a:prstGeom>
        </p:spPr>
        <p:txBody>
          <a:bodyPr wrap="square">
            <a:noAutofit/>
          </a:bodyPr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27AB9E"/>
              </a:buClr>
              <a:buSzPct val="150000"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464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公司简介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464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464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00464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" name="矩形 36"/>
          <p:cNvSpPr/>
          <p:nvPr/>
        </p:nvSpPr>
        <p:spPr>
          <a:xfrm>
            <a:off x="689469" y="233665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公司简介</a:t>
            </a:r>
            <a:endParaRPr lang="zh-CN" altLang="zh-CN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3" name="Rectangle 51"/>
          <p:cNvSpPr/>
          <p:nvPr/>
        </p:nvSpPr>
        <p:spPr>
          <a:xfrm>
            <a:off x="676275" y="915035"/>
            <a:ext cx="2271395" cy="472440"/>
          </a:xfrm>
          <a:prstGeom prst="rect">
            <a:avLst/>
          </a:prstGeom>
        </p:spPr>
        <p:txBody>
          <a:bodyPr wrap="square">
            <a:noAutofit/>
          </a:bodyPr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27AB9E"/>
              </a:buClr>
              <a:buSzPct val="150000"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464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公司简介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464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464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00464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Rectangle 51"/>
          <p:cNvSpPr/>
          <p:nvPr/>
        </p:nvSpPr>
        <p:spPr>
          <a:xfrm>
            <a:off x="639445" y="1495425"/>
            <a:ext cx="7936865" cy="2196465"/>
          </a:xfrm>
          <a:prstGeom prst="rect">
            <a:avLst/>
          </a:prstGeom>
        </p:spPr>
        <p:txBody>
          <a:bodyPr wrap="square">
            <a:noAutofit/>
          </a:bodyPr>
          <a:p>
            <a:pPr marL="0" marR="0" lvl="0" indent="0" defTabSz="914400" fontAlgn="auto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27AB9E"/>
              </a:buClr>
              <a:buSzPct val="150000"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We are one of the biggest suppliers of Electronic Shaver on Amazon. With more than 3 years' experience in world trade, we are able to provide the best prices, the highest quality and the superior service. We inspect our products before shipping them out and provide a l-year warranty for all products. We promise to give you a full refund if the products are not as described.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L="0" marR="0" lvl="0" indent="0" defTabSz="914400" fontAlgn="auto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27AB9E"/>
              </a:buClr>
              <a:buSzPct val="150000"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If you have any questions, please contact us. We are happy to help you.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矩形 73"/>
          <p:cNvSpPr/>
          <p:nvPr/>
        </p:nvSpPr>
        <p:spPr>
          <a:xfrm>
            <a:off x="689469" y="233665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公司简介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26" name="Subtitle 2"/>
          <p:cNvSpPr txBox="1"/>
          <p:nvPr/>
        </p:nvSpPr>
        <p:spPr>
          <a:xfrm>
            <a:off x="902335" y="1739900"/>
            <a:ext cx="2311400" cy="440690"/>
          </a:xfrm>
          <a:prstGeom prst="rect">
            <a:avLst/>
          </a:prstGeom>
        </p:spPr>
        <p:txBody>
          <a:bodyPr vert="horz" wrap="square" lIns="81571" tIns="40786" rIns="81571" bIns="40786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两个公司的简介</a:t>
            </a:r>
            <a:endParaRPr lang="zh-CN" altLang="en-US" sz="1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Subtitle 2"/>
          <p:cNvSpPr txBox="1"/>
          <p:nvPr/>
        </p:nvSpPr>
        <p:spPr>
          <a:xfrm>
            <a:off x="1845945" y="3101975"/>
            <a:ext cx="4328795" cy="720725"/>
          </a:xfrm>
          <a:prstGeom prst="rect">
            <a:avLst/>
          </a:prstGeom>
        </p:spPr>
        <p:txBody>
          <a:bodyPr vert="horz" wrap="square" lIns="81571" tIns="40786" rIns="81571" bIns="40786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分别有哪些</a:t>
            </a:r>
            <a:r>
              <a:rPr lang="zh-CN" altLang="en-US" sz="3200" b="1">
                <a:solidFill>
                  <a:srgbClr val="00807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缺点</a:t>
            </a:r>
            <a:r>
              <a:rPr lang="zh-CN" altLang="en-US"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和</a:t>
            </a:r>
            <a:r>
              <a:rPr lang="zh-CN" altLang="en-US" sz="3200" b="1">
                <a:solidFill>
                  <a:srgbClr val="00807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优点</a:t>
            </a:r>
            <a:r>
              <a:rPr lang="zh-CN" altLang="en-US"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呢？</a:t>
            </a:r>
            <a:endParaRPr lang="zh-CN" altLang="en-US" sz="1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3" name="图片 2" descr="&amp;pky8910000477&amp;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215" y="499110"/>
            <a:ext cx="3823335" cy="2548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689469" y="233665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公司简介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pic>
        <p:nvPicPr>
          <p:cNvPr id="2" name="图片 1" descr="3504200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42950" y="1276350"/>
            <a:ext cx="914400" cy="914400"/>
          </a:xfrm>
          <a:prstGeom prst="rect">
            <a:avLst/>
          </a:prstGeom>
        </p:spPr>
      </p:pic>
      <p:pic>
        <p:nvPicPr>
          <p:cNvPr id="3" name="图片 2" descr="452886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4850" y="2819400"/>
            <a:ext cx="914400" cy="9144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597275" y="-509905"/>
            <a:ext cx="2174240" cy="354330"/>
            <a:chOff x="6020" y="-92"/>
            <a:chExt cx="3424" cy="558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66" y="-92"/>
              <a:ext cx="601" cy="53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37" y="-85"/>
              <a:ext cx="624" cy="55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20" y="-84"/>
              <a:ext cx="554" cy="53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84" y="-84"/>
              <a:ext cx="643" cy="539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919" y="-88"/>
              <a:ext cx="525" cy="5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733" y="-76"/>
              <a:ext cx="551" cy="538"/>
            </a:xfrm>
            <a:prstGeom prst="rect">
              <a:avLst/>
            </a:prstGeom>
          </p:spPr>
        </p:pic>
      </p:grpSp>
      <p:sp>
        <p:nvSpPr>
          <p:cNvPr id="26" name="Subtitle 2"/>
          <p:cNvSpPr txBox="1"/>
          <p:nvPr/>
        </p:nvSpPr>
        <p:spPr>
          <a:xfrm>
            <a:off x="1845310" y="1177925"/>
            <a:ext cx="6769100" cy="1360805"/>
          </a:xfrm>
          <a:prstGeom prst="rect">
            <a:avLst/>
          </a:prstGeom>
        </p:spPr>
        <p:txBody>
          <a:bodyPr vert="horz" wrap="square" lIns="81571" tIns="40786" rIns="81571" bIns="40786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简介1用词更加的书面。</a:t>
            </a:r>
            <a:endParaRPr lang="zh-CN" altLang="en-US" sz="1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刚入行的学院派毕业生对行业和产品的知识较为欠缺，对文体结构和文字用词要求都比较高，他们在向客户推荐公司的时候往往把文字写的很精彩，但对于</a:t>
            </a:r>
            <a:r>
              <a:rPr lang="zh-CN" alt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常规行业用词、商业信息量却是远远不够的。</a:t>
            </a:r>
            <a:endParaRPr lang="zh-CN" altLang="en-US" sz="1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Subtitle 2"/>
          <p:cNvSpPr txBox="1"/>
          <p:nvPr/>
        </p:nvSpPr>
        <p:spPr>
          <a:xfrm>
            <a:off x="1788160" y="2806700"/>
            <a:ext cx="6769100" cy="1360805"/>
          </a:xfrm>
          <a:prstGeom prst="rect">
            <a:avLst/>
          </a:prstGeom>
        </p:spPr>
        <p:txBody>
          <a:bodyPr vert="horz" wrap="square" lIns="81571" tIns="40786" rIns="81571" bIns="40786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简介</a:t>
            </a:r>
            <a:r>
              <a:rPr lang="en-US" altLang="zh-CN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用词更加商业化，</a:t>
            </a:r>
            <a:r>
              <a:rPr lang="zh-CN" alt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更能激发客户的关注和兴趣。</a:t>
            </a:r>
            <a:endParaRPr lang="zh-CN" altLang="en-US" sz="1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它指出了公司经营的产品，提到了客户关注的价格、质量、服务、产品的质量保证和售后、退换等系列信息。这些信息是达到推销目的的关键，与购买者的利益息息相关，也是买方最先关注、询问的信息。</a:t>
            </a:r>
            <a:endParaRPr lang="zh-CN" altLang="en-US" sz="1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689469" y="233665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公司简介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26" name="Subtitle 2"/>
          <p:cNvSpPr txBox="1"/>
          <p:nvPr/>
        </p:nvSpPr>
        <p:spPr>
          <a:xfrm>
            <a:off x="816610" y="1826260"/>
            <a:ext cx="6769100" cy="440690"/>
          </a:xfrm>
          <a:prstGeom prst="rect">
            <a:avLst/>
          </a:prstGeom>
        </p:spPr>
        <p:txBody>
          <a:bodyPr vert="horz" wrap="square" lIns="81571" tIns="40786" rIns="81571" bIns="40786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从上面两个公司简介的邮件来看：</a:t>
            </a:r>
            <a:endParaRPr lang="zh-CN" altLang="en-US" sz="1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" name="泪滴形 9"/>
          <p:cNvSpPr/>
          <p:nvPr/>
        </p:nvSpPr>
        <p:spPr>
          <a:xfrm>
            <a:off x="875030" y="996950"/>
            <a:ext cx="360045" cy="360045"/>
          </a:xfrm>
          <a:prstGeom prst="teardrop">
            <a:avLst/>
          </a:prstGeom>
          <a:solidFill>
            <a:srgbClr val="04C0B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4" name="Subtitle 2"/>
          <p:cNvSpPr txBox="1"/>
          <p:nvPr/>
        </p:nvSpPr>
        <p:spPr>
          <a:xfrm>
            <a:off x="1369060" y="925830"/>
            <a:ext cx="1483995" cy="481330"/>
          </a:xfrm>
          <a:prstGeom prst="rect">
            <a:avLst/>
          </a:prstGeom>
        </p:spPr>
        <p:txBody>
          <a:bodyPr vert="horz" wrap="square" lIns="81571" tIns="40786" rIns="81571" bIns="40786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2000" b="1">
                <a:solidFill>
                  <a:srgbClr val="00464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总结</a:t>
            </a:r>
            <a:endParaRPr lang="zh-CN" altLang="en-US" sz="2000" b="1">
              <a:solidFill>
                <a:srgbClr val="00464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Subtitle 2"/>
          <p:cNvSpPr txBox="1"/>
          <p:nvPr/>
        </p:nvSpPr>
        <p:spPr>
          <a:xfrm>
            <a:off x="826135" y="2378075"/>
            <a:ext cx="4358640" cy="1160145"/>
          </a:xfrm>
          <a:prstGeom prst="rect">
            <a:avLst/>
          </a:prstGeom>
        </p:spPr>
        <p:txBody>
          <a:bodyPr vert="horz" wrap="square" lIns="81571" tIns="40786" rIns="81571" bIns="40786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l" fontAlgn="auto">
              <a:lnSpc>
                <a:spcPct val="130000"/>
              </a:lnSpc>
              <a:spcBef>
                <a:spcPts val="0"/>
              </a:spcBef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在公司简介中，应尽可能多、有技巧、恰当地呈现行业用词和商业信息量，而不是单一地只注重文采。</a:t>
            </a:r>
            <a:endParaRPr lang="zh-CN" altLang="en-US" sz="1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38" name="图片占位符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62538" y="-35512"/>
            <a:ext cx="4082254" cy="3922513"/>
          </a:xfrm>
          <a:custGeom>
            <a:avLst/>
            <a:gdLst>
              <a:gd name="connsiteX0" fmla="*/ 2319185 w 5442155"/>
              <a:gd name="connsiteY0" fmla="*/ 0 h 5662579"/>
              <a:gd name="connsiteX1" fmla="*/ 5442155 w 5442155"/>
              <a:gd name="connsiteY1" fmla="*/ 0 h 5662579"/>
              <a:gd name="connsiteX2" fmla="*/ 65549 w 5442155"/>
              <a:gd name="connsiteY2" fmla="*/ 5660922 h 5662579"/>
              <a:gd name="connsiteX3" fmla="*/ 0 w 5442155"/>
              <a:gd name="connsiteY3" fmla="*/ 5662579 h 5662579"/>
              <a:gd name="connsiteX4" fmla="*/ 0 w 5442155"/>
              <a:gd name="connsiteY4" fmla="*/ 2533907 h 5662579"/>
              <a:gd name="connsiteX5" fmla="*/ 34104 w 5442155"/>
              <a:gd name="connsiteY5" fmla="*/ 2532185 h 5662579"/>
              <a:gd name="connsiteX6" fmla="*/ 2319185 w 5442155"/>
              <a:gd name="connsiteY6" fmla="*/ 0 h 5662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2155" h="5662579">
                <a:moveTo>
                  <a:pt x="2319185" y="0"/>
                </a:moveTo>
                <a:lnTo>
                  <a:pt x="5442155" y="0"/>
                </a:lnTo>
                <a:cubicBezTo>
                  <a:pt x="5442155" y="3032686"/>
                  <a:pt x="3060506" y="5509107"/>
                  <a:pt x="65549" y="5660922"/>
                </a:cubicBezTo>
                <a:lnTo>
                  <a:pt x="0" y="5662579"/>
                </a:lnTo>
                <a:lnTo>
                  <a:pt x="0" y="2533907"/>
                </a:lnTo>
                <a:lnTo>
                  <a:pt x="34104" y="2532185"/>
                </a:lnTo>
                <a:cubicBezTo>
                  <a:pt x="1317600" y="2401839"/>
                  <a:pt x="2319185" y="1317886"/>
                  <a:pt x="2319185" y="0"/>
                </a:cubicBezTo>
                <a:close/>
              </a:path>
            </a:pathLst>
          </a:custGeom>
        </p:spPr>
      </p:pic>
      <p:sp>
        <p:nvSpPr>
          <p:cNvPr id="37" name="Freeform: Shape 10"/>
          <p:cNvSpPr/>
          <p:nvPr/>
        </p:nvSpPr>
        <p:spPr>
          <a:xfrm>
            <a:off x="8030165" y="48"/>
            <a:ext cx="1115264" cy="1132291"/>
          </a:xfrm>
          <a:custGeom>
            <a:avLst/>
            <a:gdLst>
              <a:gd name="connsiteX0" fmla="*/ 1463 w 950685"/>
              <a:gd name="connsiteY0" fmla="*/ 0 h 965200"/>
              <a:gd name="connsiteX1" fmla="*/ 950685 w 950685"/>
              <a:gd name="connsiteY1" fmla="*/ 0 h 965200"/>
              <a:gd name="connsiteX2" fmla="*/ 950685 w 950685"/>
              <a:gd name="connsiteY2" fmla="*/ 965200 h 965200"/>
              <a:gd name="connsiteX3" fmla="*/ 853484 w 950685"/>
              <a:gd name="connsiteY3" fmla="*/ 960292 h 965200"/>
              <a:gd name="connsiteX4" fmla="*/ 0 w 950685"/>
              <a:gd name="connsiteY4" fmla="*/ 14514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685" h="965200">
                <a:moveTo>
                  <a:pt x="1463" y="0"/>
                </a:moveTo>
                <a:lnTo>
                  <a:pt x="950685" y="0"/>
                </a:lnTo>
                <a:lnTo>
                  <a:pt x="950685" y="965200"/>
                </a:lnTo>
                <a:lnTo>
                  <a:pt x="853484" y="960292"/>
                </a:lnTo>
                <a:cubicBezTo>
                  <a:pt x="374095" y="911607"/>
                  <a:pt x="0" y="506747"/>
                  <a:pt x="0" y="14514"/>
                </a:cubicBezTo>
                <a:close/>
              </a:path>
            </a:pathLst>
          </a:custGeom>
          <a:solidFill>
            <a:srgbClr val="27AB9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蓝色简约商务广告名片设计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19"/>
          <a:stretch>
            <a:fillRect/>
          </a:stretch>
        </p:blipFill>
        <p:spPr bwMode="auto">
          <a:xfrm>
            <a:off x="0" y="48"/>
            <a:ext cx="9144239" cy="315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6178475" y="2174773"/>
            <a:ext cx="1104900" cy="1198880"/>
          </a:xfrm>
          <a:prstGeom prst="rect">
            <a:avLst/>
          </a:prstGeom>
        </p:spPr>
        <p:txBody>
          <a:bodyPr wrap="none">
            <a:spAutoFit/>
          </a:bodyPr>
          <a:p>
            <a:pPr algn="r"/>
            <a:r>
              <a:rPr lang="en-US" altLang="zh-CN" sz="7200" b="1" dirty="0" smtClean="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cs typeface="黑体" panose="02010609060101010101" charset="-122"/>
              </a:rPr>
              <a:t>03</a:t>
            </a:r>
            <a:endParaRPr lang="zh-CN" altLang="en-US" sz="7200" b="1" dirty="0">
              <a:solidFill>
                <a:schemeClr val="accent5">
                  <a:lumMod val="75000"/>
                </a:schemeClr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21692" y="3345802"/>
            <a:ext cx="1198880" cy="706755"/>
          </a:xfrm>
          <a:prstGeom prst="rect">
            <a:avLst/>
          </a:prstGeom>
        </p:spPr>
        <p:txBody>
          <a:bodyPr wrap="none">
            <a:spAutoFit/>
          </a:bodyPr>
          <a:p>
            <a:pPr algn="r"/>
            <a:r>
              <a:rPr lang="zh-CN" altLang="en-US" sz="4000" dirty="0" smtClean="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标题</a:t>
            </a:r>
            <a:endParaRPr lang="zh-CN" altLang="en-US" sz="4000" dirty="0" smtClean="0">
              <a:solidFill>
                <a:schemeClr val="accent5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689469" y="233665"/>
            <a:ext cx="894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标题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26" name="Subtitle 2"/>
          <p:cNvSpPr txBox="1"/>
          <p:nvPr/>
        </p:nvSpPr>
        <p:spPr>
          <a:xfrm>
            <a:off x="835660" y="1235075"/>
            <a:ext cx="7264400" cy="1040765"/>
          </a:xfrm>
          <a:prstGeom prst="rect">
            <a:avLst/>
          </a:prstGeom>
        </p:spPr>
        <p:txBody>
          <a:bodyPr vert="horz" wrap="square" lIns="81571" tIns="40786" rIns="81571" bIns="40786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与客户在进行沟通时，要根据不同的途径和商务情景下选择不同的表达方式。一个好的邮件标题有时可以达到事半功倍的效果。标题的句式和表达有以下</a:t>
            </a:r>
            <a:r>
              <a:rPr lang="en-US" altLang="zh-CN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种方法：</a:t>
            </a:r>
            <a:endParaRPr lang="zh-CN" altLang="en-US" sz="1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71550" y="2695575"/>
            <a:ext cx="1583690" cy="647700"/>
            <a:chOff x="1530" y="4050"/>
            <a:chExt cx="2494" cy="1020"/>
          </a:xfrm>
        </p:grpSpPr>
        <p:sp>
          <p:nvSpPr>
            <p:cNvPr id="3" name="圆角矩形 2"/>
            <p:cNvSpPr/>
            <p:nvPr/>
          </p:nvSpPr>
          <p:spPr>
            <a:xfrm>
              <a:off x="1530" y="4050"/>
              <a:ext cx="2495" cy="1021"/>
            </a:xfrm>
            <a:prstGeom prst="roundRect">
              <a:avLst/>
            </a:prstGeom>
            <a:solidFill>
              <a:srgbClr val="03A8A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Subtitle 2"/>
            <p:cNvSpPr txBox="1"/>
            <p:nvPr/>
          </p:nvSpPr>
          <p:spPr>
            <a:xfrm>
              <a:off x="1661" y="4225"/>
              <a:ext cx="2319" cy="694"/>
            </a:xfrm>
            <a:prstGeom prst="rect">
              <a:avLst/>
            </a:prstGeom>
          </p:spPr>
          <p:txBody>
            <a:bodyPr vert="horz" wrap="square" lIns="81571" tIns="40786" rIns="81571" bIns="40786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lnSpc>
                  <a:spcPct val="130000"/>
                </a:lnSpc>
                <a:spcBef>
                  <a:spcPts val="0"/>
                </a:spcBef>
              </a:pPr>
              <a:r>
                <a:rPr lang="zh-CN" altLang="en-US" sz="18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直接刺激法</a:t>
              </a:r>
              <a:endParaRPr lang="zh-CN" altLang="en-US" sz="1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194685" y="2695575"/>
            <a:ext cx="1736090" cy="648335"/>
            <a:chOff x="1530" y="4050"/>
            <a:chExt cx="2495" cy="1021"/>
          </a:xfrm>
        </p:grpSpPr>
        <p:sp>
          <p:nvSpPr>
            <p:cNvPr id="7" name="圆角矩形 6"/>
            <p:cNvSpPr/>
            <p:nvPr/>
          </p:nvSpPr>
          <p:spPr>
            <a:xfrm>
              <a:off x="1530" y="4050"/>
              <a:ext cx="2495" cy="1021"/>
            </a:xfrm>
            <a:prstGeom prst="roundRect">
              <a:avLst/>
            </a:prstGeom>
            <a:solidFill>
              <a:srgbClr val="03A8A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Subtitle 2"/>
            <p:cNvSpPr txBox="1"/>
            <p:nvPr/>
          </p:nvSpPr>
          <p:spPr>
            <a:xfrm>
              <a:off x="1661" y="4225"/>
              <a:ext cx="2319" cy="694"/>
            </a:xfrm>
            <a:prstGeom prst="rect">
              <a:avLst/>
            </a:prstGeom>
          </p:spPr>
          <p:txBody>
            <a:bodyPr vert="horz" wrap="square" lIns="81571" tIns="40786" rIns="81571" bIns="40786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lnSpc>
                  <a:spcPct val="130000"/>
                </a:lnSpc>
                <a:spcBef>
                  <a:spcPts val="0"/>
                </a:spcBef>
              </a:pPr>
              <a:r>
                <a:rPr lang="zh-CN" altLang="en-US" sz="18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大买家效应法</a:t>
              </a:r>
              <a:endParaRPr lang="zh-CN" altLang="en-US" sz="1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570220" y="2695575"/>
            <a:ext cx="1441450" cy="648335"/>
            <a:chOff x="1530" y="4050"/>
            <a:chExt cx="2495" cy="1021"/>
          </a:xfrm>
        </p:grpSpPr>
        <p:sp>
          <p:nvSpPr>
            <p:cNvPr id="10" name="圆角矩形 9"/>
            <p:cNvSpPr/>
            <p:nvPr/>
          </p:nvSpPr>
          <p:spPr>
            <a:xfrm>
              <a:off x="1530" y="4050"/>
              <a:ext cx="2495" cy="1021"/>
            </a:xfrm>
            <a:prstGeom prst="roundRect">
              <a:avLst/>
            </a:prstGeom>
            <a:solidFill>
              <a:srgbClr val="03A8A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Subtitle 2"/>
            <p:cNvSpPr txBox="1"/>
            <p:nvPr/>
          </p:nvSpPr>
          <p:spPr>
            <a:xfrm>
              <a:off x="1661" y="4225"/>
              <a:ext cx="2319" cy="694"/>
            </a:xfrm>
            <a:prstGeom prst="rect">
              <a:avLst/>
            </a:prstGeom>
          </p:spPr>
          <p:txBody>
            <a:bodyPr vert="horz" wrap="square" lIns="81571" tIns="40786" rIns="81571" bIns="40786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lnSpc>
                  <a:spcPct val="130000"/>
                </a:lnSpc>
                <a:spcBef>
                  <a:spcPts val="0"/>
                </a:spcBef>
              </a:pPr>
              <a:r>
                <a:rPr lang="zh-CN" altLang="en-US" sz="18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认证吸引法</a:t>
              </a:r>
              <a:endParaRPr lang="zh-CN" altLang="en-US" sz="1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689469" y="233665"/>
            <a:ext cx="894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标题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26" name="Subtitle 2"/>
          <p:cNvSpPr txBox="1"/>
          <p:nvPr/>
        </p:nvSpPr>
        <p:spPr>
          <a:xfrm>
            <a:off x="864235" y="1534795"/>
            <a:ext cx="7511415" cy="720725"/>
          </a:xfrm>
          <a:prstGeom prst="rect">
            <a:avLst/>
          </a:prstGeom>
        </p:spPr>
        <p:txBody>
          <a:bodyPr vert="horz" wrap="square" lIns="81571" tIns="40786" rIns="81571" bIns="40786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无论是订单留言还是站内信或者相关聊天工具，要用直接、鲜明、简略并安全的信息文字激发客户的好奇心，吸引他们的注意力。</a:t>
            </a:r>
            <a:endParaRPr lang="zh-CN" altLang="en-US" sz="1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" name="泪滴形 9"/>
          <p:cNvSpPr/>
          <p:nvPr/>
        </p:nvSpPr>
        <p:spPr>
          <a:xfrm>
            <a:off x="803275" y="925195"/>
            <a:ext cx="360045" cy="360045"/>
          </a:xfrm>
          <a:prstGeom prst="teardrop">
            <a:avLst/>
          </a:prstGeom>
          <a:solidFill>
            <a:srgbClr val="04C0B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4" name="Subtitle 2"/>
          <p:cNvSpPr txBox="1"/>
          <p:nvPr/>
        </p:nvSpPr>
        <p:spPr>
          <a:xfrm>
            <a:off x="1207135" y="887730"/>
            <a:ext cx="1483995" cy="481330"/>
          </a:xfrm>
          <a:prstGeom prst="rect">
            <a:avLst/>
          </a:prstGeom>
        </p:spPr>
        <p:txBody>
          <a:bodyPr vert="horz" wrap="square" lIns="81571" tIns="40786" rIns="81571" bIns="40786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2000" b="1">
                <a:solidFill>
                  <a:srgbClr val="00464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直接刺激法</a:t>
            </a:r>
            <a:endParaRPr lang="zh-CN" altLang="en-US" sz="2000" b="1">
              <a:solidFill>
                <a:srgbClr val="00464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Subtitle 2"/>
          <p:cNvSpPr txBox="1"/>
          <p:nvPr/>
        </p:nvSpPr>
        <p:spPr>
          <a:xfrm>
            <a:off x="1002665" y="2428240"/>
            <a:ext cx="7599045" cy="1040765"/>
          </a:xfrm>
          <a:prstGeom prst="rect">
            <a:avLst/>
          </a:prstGeom>
        </p:spPr>
        <p:txBody>
          <a:bodyPr vert="horz" wrap="square" lIns="81571" tIns="40786" rIns="81571" bIns="40786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如：</a:t>
            </a:r>
            <a:endParaRPr lang="zh-CN" altLang="en-US" sz="1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①“Latest technology,which can help you double your efficiency in some ways.”</a:t>
            </a:r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②“The latest and unique pattern.”</a:t>
            </a:r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689469" y="233665"/>
            <a:ext cx="894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标题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26" name="Subtitle 2"/>
          <p:cNvSpPr txBox="1"/>
          <p:nvPr/>
        </p:nvSpPr>
        <p:spPr>
          <a:xfrm>
            <a:off x="816610" y="1242695"/>
            <a:ext cx="7731125" cy="1360805"/>
          </a:xfrm>
          <a:prstGeom prst="rect">
            <a:avLst/>
          </a:prstGeom>
        </p:spPr>
        <p:txBody>
          <a:bodyPr vert="horz" wrap="square" lIns="81571" tIns="40786" rIns="81571" bIns="40786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假设有一个大买家是</a:t>
            </a:r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Shangri- La hotel</a:t>
            </a:r>
            <a:r>
              <a:rPr lang="zh-CN" alt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，那么标题可以采取“产品名称+大买家”，比如：</a:t>
            </a:r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towel supplier of Shangri-La Hotel for about 5 years</a:t>
            </a:r>
            <a:r>
              <a:rPr lang="zh-CN" alt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，这样就起到大买家效应。</a:t>
            </a:r>
            <a:endParaRPr lang="zh-CN" altLang="en-US" sz="1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新客户会因为你能够与大买家合作，而且具有合作多年的业绩，认同你的资质，相信你的推荐和对产品的描述，从而容易促成交易。</a:t>
            </a:r>
            <a:endParaRPr lang="zh-CN" altLang="en-US" sz="1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" name="泪滴形 9"/>
          <p:cNvSpPr/>
          <p:nvPr/>
        </p:nvSpPr>
        <p:spPr>
          <a:xfrm>
            <a:off x="803275" y="781685"/>
            <a:ext cx="360045" cy="360045"/>
          </a:xfrm>
          <a:prstGeom prst="teardrop">
            <a:avLst/>
          </a:prstGeom>
          <a:solidFill>
            <a:srgbClr val="04C0B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4" name="Subtitle 2"/>
          <p:cNvSpPr txBox="1"/>
          <p:nvPr/>
        </p:nvSpPr>
        <p:spPr>
          <a:xfrm>
            <a:off x="1207135" y="744220"/>
            <a:ext cx="2207895" cy="481330"/>
          </a:xfrm>
          <a:prstGeom prst="rect">
            <a:avLst/>
          </a:prstGeom>
        </p:spPr>
        <p:txBody>
          <a:bodyPr vert="horz" wrap="square" lIns="81571" tIns="40786" rIns="81571" bIns="40786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2000" b="1">
                <a:solidFill>
                  <a:srgbClr val="00464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大买家效应法</a:t>
            </a:r>
            <a:endParaRPr lang="zh-CN" altLang="en-US" sz="2000" b="1">
              <a:solidFill>
                <a:srgbClr val="00464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1540" y="2720975"/>
            <a:ext cx="4839335" cy="212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689469" y="233665"/>
            <a:ext cx="894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标题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26" name="Subtitle 2"/>
          <p:cNvSpPr txBox="1"/>
          <p:nvPr/>
        </p:nvSpPr>
        <p:spPr>
          <a:xfrm>
            <a:off x="864235" y="1534795"/>
            <a:ext cx="7511415" cy="1040765"/>
          </a:xfrm>
          <a:prstGeom prst="rect">
            <a:avLst/>
          </a:prstGeom>
        </p:spPr>
        <p:txBody>
          <a:bodyPr vert="horz" wrap="square" lIns="81571" tIns="40786" rIns="81571" bIns="40786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如果有些认证比较难通过，而公司有通过此认证的资质，那么在推荐产品时，应凸显认证名称在标题中。那么对认证比较看重的客户就会跳过其他卖家，对你的产品采取进一步的询价行动。</a:t>
            </a:r>
            <a:endParaRPr lang="zh-CN" altLang="en-US" sz="1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" name="泪滴形 9"/>
          <p:cNvSpPr/>
          <p:nvPr/>
        </p:nvSpPr>
        <p:spPr>
          <a:xfrm>
            <a:off x="803275" y="925195"/>
            <a:ext cx="360045" cy="360045"/>
          </a:xfrm>
          <a:prstGeom prst="teardrop">
            <a:avLst/>
          </a:prstGeom>
          <a:solidFill>
            <a:srgbClr val="04C0B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4" name="Subtitle 2"/>
          <p:cNvSpPr txBox="1"/>
          <p:nvPr/>
        </p:nvSpPr>
        <p:spPr>
          <a:xfrm>
            <a:off x="1207135" y="887730"/>
            <a:ext cx="1483995" cy="481330"/>
          </a:xfrm>
          <a:prstGeom prst="rect">
            <a:avLst/>
          </a:prstGeom>
        </p:spPr>
        <p:txBody>
          <a:bodyPr vert="horz" wrap="square" lIns="81571" tIns="40786" rIns="81571" bIns="40786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2000" b="1">
                <a:solidFill>
                  <a:srgbClr val="00464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认证吸引法</a:t>
            </a:r>
            <a:endParaRPr lang="zh-CN" altLang="en-US" sz="2000" b="1">
              <a:solidFill>
                <a:srgbClr val="00464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Subtitle 2"/>
          <p:cNvSpPr txBox="1"/>
          <p:nvPr/>
        </p:nvSpPr>
        <p:spPr>
          <a:xfrm>
            <a:off x="859790" y="2773045"/>
            <a:ext cx="7511415" cy="1040765"/>
          </a:xfrm>
          <a:prstGeom prst="rect">
            <a:avLst/>
          </a:prstGeom>
        </p:spPr>
        <p:txBody>
          <a:bodyPr vert="horz" wrap="square" lIns="81571" tIns="40786" rIns="81571" bIns="40786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Our company has joined the European Union global footwear certification organization STARA,  and obtained the“CE”product quality certificate.</a:t>
            </a:r>
            <a:r>
              <a:rPr lang="zh-CN" alt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（公司加入欧盟全球性鞋类认证机构“STARA”组织，并取得“CE”产品质量证书。）</a:t>
            </a:r>
            <a:endParaRPr lang="zh-CN" altLang="en-US" sz="1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395345" y="439420"/>
            <a:ext cx="18770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目  录</a:t>
            </a:r>
            <a:endParaRPr lang="zh-CN" altLang="en-US" sz="3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470150" y="1426845"/>
            <a:ext cx="619760" cy="2575560"/>
            <a:chOff x="1779" y="2194"/>
            <a:chExt cx="976" cy="4056"/>
          </a:xfrm>
        </p:grpSpPr>
        <p:grpSp>
          <p:nvGrpSpPr>
            <p:cNvPr id="15" name="组合 14"/>
            <p:cNvGrpSpPr/>
            <p:nvPr/>
          </p:nvGrpSpPr>
          <p:grpSpPr>
            <a:xfrm>
              <a:off x="1779" y="2194"/>
              <a:ext cx="976" cy="1060"/>
              <a:chOff x="1679" y="2194"/>
              <a:chExt cx="976" cy="1060"/>
            </a:xfrm>
          </p:grpSpPr>
          <p:sp>
            <p:nvSpPr>
              <p:cNvPr id="9" name="菱形 8"/>
              <p:cNvSpPr/>
              <p:nvPr/>
            </p:nvSpPr>
            <p:spPr>
              <a:xfrm>
                <a:off x="1679" y="2194"/>
                <a:ext cx="976" cy="1060"/>
              </a:xfrm>
              <a:prstGeom prst="diamond">
                <a:avLst/>
              </a:prstGeom>
              <a:solidFill>
                <a:srgbClr val="1ABB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黑体" panose="02010609060101010101" charset="-122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1729" y="2406"/>
                <a:ext cx="91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>
                    <a:cs typeface="黑体" panose="02010609060101010101" charset="-122"/>
                  </a:rPr>
                  <a:t>4.1</a:t>
                </a:r>
                <a:endParaRPr lang="en-US" altLang="zh-CN" sz="2000">
                  <a:cs typeface="黑体" panose="02010609060101010101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1779" y="3692"/>
              <a:ext cx="976" cy="1060"/>
              <a:chOff x="1679" y="2194"/>
              <a:chExt cx="976" cy="1060"/>
            </a:xfrm>
          </p:grpSpPr>
          <p:sp>
            <p:nvSpPr>
              <p:cNvPr id="17" name="菱形 16"/>
              <p:cNvSpPr/>
              <p:nvPr/>
            </p:nvSpPr>
            <p:spPr>
              <a:xfrm>
                <a:off x="1679" y="2194"/>
                <a:ext cx="976" cy="1060"/>
              </a:xfrm>
              <a:prstGeom prst="diamond">
                <a:avLst/>
              </a:prstGeom>
              <a:solidFill>
                <a:srgbClr val="1ABB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黑体" panose="02010609060101010101" charset="-122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729" y="2406"/>
                <a:ext cx="91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>
                    <a:cs typeface="黑体" panose="02010609060101010101" charset="-122"/>
                  </a:rPr>
                  <a:t>4.2</a:t>
                </a:r>
                <a:endParaRPr lang="en-US" altLang="zh-CN" sz="2000">
                  <a:cs typeface="黑体" panose="02010609060101010101" charset="-122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779" y="5190"/>
              <a:ext cx="976" cy="1060"/>
              <a:chOff x="1679" y="2194"/>
              <a:chExt cx="976" cy="1060"/>
            </a:xfrm>
          </p:grpSpPr>
          <p:sp>
            <p:nvSpPr>
              <p:cNvPr id="20" name="菱形 19"/>
              <p:cNvSpPr/>
              <p:nvPr/>
            </p:nvSpPr>
            <p:spPr>
              <a:xfrm>
                <a:off x="1679" y="2194"/>
                <a:ext cx="976" cy="1060"/>
              </a:xfrm>
              <a:prstGeom prst="diamond">
                <a:avLst/>
              </a:prstGeom>
              <a:solidFill>
                <a:srgbClr val="1ABB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黑体" panose="02010609060101010101" charset="-122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729" y="2406"/>
                <a:ext cx="91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>
                    <a:cs typeface="黑体" panose="02010609060101010101" charset="-122"/>
                  </a:rPr>
                  <a:t>4.3</a:t>
                </a:r>
                <a:endParaRPr lang="en-US" altLang="zh-CN" sz="2000">
                  <a:cs typeface="黑体" panose="02010609060101010101" charset="-122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3111500" y="1581785"/>
            <a:ext cx="3180715" cy="2316480"/>
            <a:chOff x="2789" y="2438"/>
            <a:chExt cx="5009" cy="3648"/>
          </a:xfrm>
        </p:grpSpPr>
        <p:sp>
          <p:nvSpPr>
            <p:cNvPr id="13" name="文本框 12"/>
            <p:cNvSpPr txBox="1"/>
            <p:nvPr/>
          </p:nvSpPr>
          <p:spPr>
            <a:xfrm>
              <a:off x="2789" y="2438"/>
              <a:ext cx="500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跨境电商售前信息推送</a:t>
              </a:r>
              <a:endPara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789" y="3948"/>
              <a:ext cx="500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跨境电商售前咨询</a:t>
              </a:r>
              <a:endPara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789" y="5458"/>
              <a:ext cx="500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跨境电商售前服务</a:t>
              </a:r>
              <a:endPara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蓝色简约商务广告名片设计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19"/>
          <a:stretch>
            <a:fillRect/>
          </a:stretch>
        </p:blipFill>
        <p:spPr bwMode="auto">
          <a:xfrm>
            <a:off x="635" y="48"/>
            <a:ext cx="9144239" cy="315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6178475" y="2174773"/>
            <a:ext cx="1104900" cy="1198880"/>
          </a:xfrm>
          <a:prstGeom prst="rect">
            <a:avLst/>
          </a:prstGeom>
        </p:spPr>
        <p:txBody>
          <a:bodyPr wrap="none">
            <a:spAutoFit/>
          </a:bodyPr>
          <a:p>
            <a:pPr algn="r"/>
            <a:r>
              <a:rPr lang="en-US" altLang="zh-CN" sz="7200" b="1" dirty="0" smtClean="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cs typeface="黑体" panose="02010609060101010101" charset="-122"/>
              </a:rPr>
              <a:t>04</a:t>
            </a:r>
            <a:endParaRPr lang="zh-CN" altLang="en-US" sz="7200" b="1" dirty="0">
              <a:solidFill>
                <a:schemeClr val="accent5">
                  <a:lumMod val="75000"/>
                </a:schemeClr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05692" y="3345802"/>
            <a:ext cx="2214880" cy="706755"/>
          </a:xfrm>
          <a:prstGeom prst="rect">
            <a:avLst/>
          </a:prstGeom>
        </p:spPr>
        <p:txBody>
          <a:bodyPr wrap="none">
            <a:spAutoFit/>
          </a:bodyPr>
          <a:p>
            <a:pPr algn="r"/>
            <a:r>
              <a:rPr lang="zh-CN" altLang="en-US" sz="4000" dirty="0" smtClean="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产品简介</a:t>
            </a:r>
            <a:endParaRPr lang="zh-CN" altLang="en-US" sz="4000" dirty="0" smtClean="0">
              <a:solidFill>
                <a:schemeClr val="accent5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" name="泪滴形 28"/>
          <p:cNvSpPr/>
          <p:nvPr>
            <p:custDataLst>
              <p:tags r:id="rId1"/>
            </p:custDataLst>
          </p:nvPr>
        </p:nvSpPr>
        <p:spPr>
          <a:xfrm rot="7795304" flipV="1">
            <a:off x="4731293" y="1998444"/>
            <a:ext cx="1076325" cy="1071053"/>
          </a:xfrm>
          <a:prstGeom prst="teardrop">
            <a:avLst/>
          </a:prstGeom>
          <a:solidFill>
            <a:srgbClr val="04D4D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p>
            <a:pPr algn="ctr">
              <a:lnSpc>
                <a:spcPct val="130000"/>
              </a:lnSpc>
            </a:pPr>
            <a:endParaRPr sz="1350"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8" name="泪滴形 27"/>
          <p:cNvSpPr/>
          <p:nvPr>
            <p:custDataLst>
              <p:tags r:id="rId2"/>
            </p:custDataLst>
          </p:nvPr>
        </p:nvSpPr>
        <p:spPr>
          <a:xfrm rot="8342584" flipH="1">
            <a:off x="3150048" y="2011271"/>
            <a:ext cx="1076325" cy="1071053"/>
          </a:xfrm>
          <a:prstGeom prst="teardrop">
            <a:avLst/>
          </a:prstGeom>
          <a:solidFill>
            <a:srgbClr val="01A89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p>
            <a:pPr algn="ctr">
              <a:lnSpc>
                <a:spcPct val="130000"/>
              </a:lnSpc>
            </a:pPr>
            <a:endParaRPr sz="1350"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3"/>
            </p:custDataLst>
          </p:nvPr>
        </p:nvSpPr>
        <p:spPr bwMode="auto">
          <a:xfrm>
            <a:off x="6006465" y="1929606"/>
            <a:ext cx="1889760" cy="300514"/>
          </a:xfrm>
          <a:prstGeom prst="rect">
            <a:avLst/>
          </a:prstGeom>
          <a:noFill/>
        </p:spPr>
        <p:txBody>
          <a:bodyPr wrap="square" lIns="67500" tIns="35100" rIns="67500" bIns="0">
            <a:noAutofit/>
          </a:bodyPr>
          <a:p>
            <a:pPr algn="l" fontAlgn="auto">
              <a:lnSpc>
                <a:spcPct val="120000"/>
              </a:lnSpc>
            </a:pPr>
            <a:r>
              <a:rPr lang="zh-CN" altLang="en-US" b="1" spc="300" dirty="0">
                <a:solidFill>
                  <a:srgbClr val="04D4D1"/>
                </a:solidFill>
                <a:effectLst/>
                <a:latin typeface="黑体" panose="02010609060101010101" charset="-122"/>
                <a:ea typeface="黑体" panose="02010609060101010101" charset="-122"/>
                <a:cs typeface="+mn-ea"/>
                <a:sym typeface="Arial" panose="020B0604020202020204" pitchFamily="34" charset="0"/>
              </a:rPr>
              <a:t>产品推荐信</a:t>
            </a:r>
            <a:endParaRPr lang="zh-CN" altLang="en-US" b="1" spc="300" dirty="0">
              <a:solidFill>
                <a:srgbClr val="04D4D1"/>
              </a:solidFill>
              <a:effectLst/>
              <a:latin typeface="黑体" panose="02010609060101010101" charset="-122"/>
              <a:ea typeface="黑体" panose="0201060906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4"/>
            </p:custDataLst>
          </p:nvPr>
        </p:nvSpPr>
        <p:spPr bwMode="auto">
          <a:xfrm>
            <a:off x="6059805" y="2473325"/>
            <a:ext cx="1855470" cy="1264920"/>
          </a:xfrm>
          <a:prstGeom prst="rect">
            <a:avLst/>
          </a:prstGeom>
          <a:noFill/>
        </p:spPr>
        <p:txBody>
          <a:bodyPr wrap="square" lIns="67500" tIns="0" rIns="67500" bIns="35100">
            <a:noAutofit/>
          </a:bodyPr>
          <a:p>
            <a:pPr algn="just" fontAlgn="auto">
              <a:lnSpc>
                <a:spcPct val="130000"/>
              </a:lnSpc>
            </a:pPr>
            <a:r>
              <a:rPr lang="zh-CN" altLang="en-US" sz="1400" b="0" spc="150" dirty="0">
                <a:solidFill>
                  <a:srgbClr val="000000"/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产品推荐信为商务信函的一种，让顾客和潜在顾客更加了解公司的产品。</a:t>
            </a:r>
            <a:endParaRPr lang="zh-CN" altLang="en-US" sz="1400" b="0" spc="150" dirty="0">
              <a:solidFill>
                <a:srgbClr val="000000"/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 bwMode="auto">
          <a:xfrm>
            <a:off x="1025843" y="1929606"/>
            <a:ext cx="1885950" cy="300514"/>
          </a:xfrm>
          <a:prstGeom prst="rect">
            <a:avLst/>
          </a:prstGeom>
          <a:noFill/>
        </p:spPr>
        <p:txBody>
          <a:bodyPr wrap="square" lIns="67500" tIns="35100" rIns="67500" bIns="0">
            <a:noAutofit/>
          </a:bodyPr>
          <a:p>
            <a:pPr algn="r" fontAlgn="auto">
              <a:lnSpc>
                <a:spcPct val="120000"/>
              </a:lnSpc>
            </a:pPr>
            <a:r>
              <a:rPr lang="zh-CN" altLang="en-US" b="1" spc="300" dirty="0">
                <a:solidFill>
                  <a:srgbClr val="01A89E"/>
                </a:solidFill>
                <a:effectLst/>
                <a:latin typeface="黑体" panose="02010609060101010101" charset="-122"/>
                <a:ea typeface="黑体" panose="02010609060101010101" charset="-122"/>
                <a:cs typeface="+mn-ea"/>
                <a:sym typeface="Arial" panose="020B0604020202020204" pitchFamily="34" charset="0"/>
              </a:rPr>
              <a:t>产品简介概述</a:t>
            </a:r>
            <a:endParaRPr lang="zh-CN" altLang="en-US" b="1" spc="300" dirty="0">
              <a:solidFill>
                <a:srgbClr val="01A89E"/>
              </a:solidFill>
              <a:effectLst/>
              <a:latin typeface="黑体" panose="02010609060101010101" charset="-122"/>
              <a:ea typeface="黑体" panose="0201060906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6"/>
            </p:custDataLst>
          </p:nvPr>
        </p:nvSpPr>
        <p:spPr bwMode="auto">
          <a:xfrm>
            <a:off x="684530" y="2473325"/>
            <a:ext cx="2253615" cy="2007870"/>
          </a:xfrm>
          <a:prstGeom prst="rect">
            <a:avLst/>
          </a:prstGeom>
          <a:noFill/>
        </p:spPr>
        <p:txBody>
          <a:bodyPr wrap="square" lIns="67500" tIns="0" rIns="67500" bIns="35100">
            <a:noAutofit/>
          </a:bodyPr>
          <a:p>
            <a:pPr algn="just" fontAlgn="auto">
              <a:lnSpc>
                <a:spcPct val="130000"/>
              </a:lnSpc>
            </a:pPr>
            <a:r>
              <a:rPr lang="zh-CN" altLang="en-US" sz="1400" b="0" spc="150" dirty="0">
                <a:solidFill>
                  <a:srgbClr val="000000"/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在产品方面，常常遇到的是材质、规格尺寸、使用方法以及其他问题。卖家在跟客户交流这方面的问题时需要据实相告，简要列出产品特点，避免造成纠纷。</a:t>
            </a:r>
            <a:endParaRPr lang="zh-CN" altLang="en-US" sz="1400" b="0" spc="150" dirty="0">
              <a:solidFill>
                <a:srgbClr val="000000"/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3" name="任意多边形 12"/>
          <p:cNvSpPr/>
          <p:nvPr>
            <p:custDataLst>
              <p:tags r:id="rId7"/>
            </p:custDataLst>
          </p:nvPr>
        </p:nvSpPr>
        <p:spPr bwMode="auto">
          <a:xfrm>
            <a:off x="3474909" y="2333496"/>
            <a:ext cx="426603" cy="426603"/>
          </a:xfrm>
          <a:custGeom>
            <a:avLst/>
            <a:gdLst>
              <a:gd name="T0" fmla="*/ 223 w 228"/>
              <a:gd name="T1" fmla="*/ 95 h 228"/>
              <a:gd name="T2" fmla="*/ 196 w 228"/>
              <a:gd name="T3" fmla="*/ 90 h 228"/>
              <a:gd name="T4" fmla="*/ 189 w 228"/>
              <a:gd name="T5" fmla="*/ 74 h 228"/>
              <a:gd name="T6" fmla="*/ 205 w 228"/>
              <a:gd name="T7" fmla="*/ 50 h 228"/>
              <a:gd name="T8" fmla="*/ 205 w 228"/>
              <a:gd name="T9" fmla="*/ 43 h 228"/>
              <a:gd name="T10" fmla="*/ 185 w 228"/>
              <a:gd name="T11" fmla="*/ 24 h 228"/>
              <a:gd name="T12" fmla="*/ 178 w 228"/>
              <a:gd name="T13" fmla="*/ 23 h 228"/>
              <a:gd name="T14" fmla="*/ 155 w 228"/>
              <a:gd name="T15" fmla="*/ 39 h 228"/>
              <a:gd name="T16" fmla="*/ 138 w 228"/>
              <a:gd name="T17" fmla="*/ 32 h 228"/>
              <a:gd name="T18" fmla="*/ 133 w 228"/>
              <a:gd name="T19" fmla="*/ 5 h 228"/>
              <a:gd name="T20" fmla="*/ 127 w 228"/>
              <a:gd name="T21" fmla="*/ 0 h 228"/>
              <a:gd name="T22" fmla="*/ 100 w 228"/>
              <a:gd name="T23" fmla="*/ 0 h 228"/>
              <a:gd name="T24" fmla="*/ 94 w 228"/>
              <a:gd name="T25" fmla="*/ 5 h 228"/>
              <a:gd name="T26" fmla="*/ 89 w 228"/>
              <a:gd name="T27" fmla="*/ 32 h 228"/>
              <a:gd name="T28" fmla="*/ 73 w 228"/>
              <a:gd name="T29" fmla="*/ 39 h 228"/>
              <a:gd name="T30" fmla="*/ 50 w 228"/>
              <a:gd name="T31" fmla="*/ 23 h 228"/>
              <a:gd name="T32" fmla="*/ 43 w 228"/>
              <a:gd name="T33" fmla="*/ 24 h 228"/>
              <a:gd name="T34" fmla="*/ 23 w 228"/>
              <a:gd name="T35" fmla="*/ 43 h 228"/>
              <a:gd name="T36" fmla="*/ 23 w 228"/>
              <a:gd name="T37" fmla="*/ 51 h 228"/>
              <a:gd name="T38" fmla="*/ 39 w 228"/>
              <a:gd name="T39" fmla="*/ 74 h 228"/>
              <a:gd name="T40" fmla="*/ 32 w 228"/>
              <a:gd name="T41" fmla="*/ 90 h 228"/>
              <a:gd name="T42" fmla="*/ 5 w 228"/>
              <a:gd name="T43" fmla="*/ 95 h 228"/>
              <a:gd name="T44" fmla="*/ 0 w 228"/>
              <a:gd name="T45" fmla="*/ 100 h 228"/>
              <a:gd name="T46" fmla="*/ 0 w 228"/>
              <a:gd name="T47" fmla="*/ 128 h 228"/>
              <a:gd name="T48" fmla="*/ 5 w 228"/>
              <a:gd name="T49" fmla="*/ 134 h 228"/>
              <a:gd name="T50" fmla="*/ 32 w 228"/>
              <a:gd name="T51" fmla="*/ 139 h 228"/>
              <a:gd name="T52" fmla="*/ 39 w 228"/>
              <a:gd name="T53" fmla="*/ 155 h 228"/>
              <a:gd name="T54" fmla="*/ 23 w 228"/>
              <a:gd name="T55" fmla="*/ 178 h 228"/>
              <a:gd name="T56" fmla="*/ 24 w 228"/>
              <a:gd name="T57" fmla="*/ 185 h 228"/>
              <a:gd name="T58" fmla="*/ 43 w 228"/>
              <a:gd name="T59" fmla="*/ 204 h 228"/>
              <a:gd name="T60" fmla="*/ 51 w 228"/>
              <a:gd name="T61" fmla="*/ 205 h 228"/>
              <a:gd name="T62" fmla="*/ 73 w 228"/>
              <a:gd name="T63" fmla="*/ 189 h 228"/>
              <a:gd name="T64" fmla="*/ 89 w 228"/>
              <a:gd name="T65" fmla="*/ 196 h 228"/>
              <a:gd name="T66" fmla="*/ 94 w 228"/>
              <a:gd name="T67" fmla="*/ 223 h 228"/>
              <a:gd name="T68" fmla="*/ 100 w 228"/>
              <a:gd name="T69" fmla="*/ 228 h 228"/>
              <a:gd name="T70" fmla="*/ 127 w 228"/>
              <a:gd name="T71" fmla="*/ 228 h 228"/>
              <a:gd name="T72" fmla="*/ 133 w 228"/>
              <a:gd name="T73" fmla="*/ 223 h 228"/>
              <a:gd name="T74" fmla="*/ 138 w 228"/>
              <a:gd name="T75" fmla="*/ 196 h 228"/>
              <a:gd name="T76" fmla="*/ 154 w 228"/>
              <a:gd name="T77" fmla="*/ 190 h 228"/>
              <a:gd name="T78" fmla="*/ 177 w 228"/>
              <a:gd name="T79" fmla="*/ 205 h 228"/>
              <a:gd name="T80" fmla="*/ 185 w 228"/>
              <a:gd name="T81" fmla="*/ 205 h 228"/>
              <a:gd name="T82" fmla="*/ 204 w 228"/>
              <a:gd name="T83" fmla="*/ 185 h 228"/>
              <a:gd name="T84" fmla="*/ 205 w 228"/>
              <a:gd name="T85" fmla="*/ 178 h 228"/>
              <a:gd name="T86" fmla="*/ 189 w 228"/>
              <a:gd name="T87" fmla="*/ 155 h 228"/>
              <a:gd name="T88" fmla="*/ 196 w 228"/>
              <a:gd name="T89" fmla="*/ 139 h 228"/>
              <a:gd name="T90" fmla="*/ 223 w 228"/>
              <a:gd name="T91" fmla="*/ 134 h 228"/>
              <a:gd name="T92" fmla="*/ 228 w 228"/>
              <a:gd name="T93" fmla="*/ 128 h 228"/>
              <a:gd name="T94" fmla="*/ 228 w 228"/>
              <a:gd name="T95" fmla="*/ 100 h 228"/>
              <a:gd name="T96" fmla="*/ 223 w 228"/>
              <a:gd name="T97" fmla="*/ 95 h 228"/>
              <a:gd name="T98" fmla="*/ 114 w 228"/>
              <a:gd name="T99" fmla="*/ 149 h 228"/>
              <a:gd name="T100" fmla="*/ 79 w 228"/>
              <a:gd name="T101" fmla="*/ 114 h 228"/>
              <a:gd name="T102" fmla="*/ 114 w 228"/>
              <a:gd name="T103" fmla="*/ 79 h 228"/>
              <a:gd name="T104" fmla="*/ 149 w 228"/>
              <a:gd name="T105" fmla="*/ 114 h 228"/>
              <a:gd name="T106" fmla="*/ 114 w 228"/>
              <a:gd name="T107" fmla="*/ 14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8" h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350"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4" name="任意多边形 13"/>
          <p:cNvSpPr/>
          <p:nvPr>
            <p:custDataLst>
              <p:tags r:id="rId8"/>
            </p:custDataLst>
          </p:nvPr>
        </p:nvSpPr>
        <p:spPr bwMode="auto">
          <a:xfrm>
            <a:off x="5056154" y="2320669"/>
            <a:ext cx="426603" cy="426603"/>
          </a:xfrm>
          <a:custGeom>
            <a:avLst/>
            <a:gdLst>
              <a:gd name="T0" fmla="*/ 130 w 236"/>
              <a:gd name="T1" fmla="*/ 1 h 236"/>
              <a:gd name="T2" fmla="*/ 118 w 236"/>
              <a:gd name="T3" fmla="*/ 0 h 236"/>
              <a:gd name="T4" fmla="*/ 30 w 236"/>
              <a:gd name="T5" fmla="*/ 40 h 236"/>
              <a:gd name="T6" fmla="*/ 68 w 236"/>
              <a:gd name="T7" fmla="*/ 105 h 236"/>
              <a:gd name="T8" fmla="*/ 130 w 236"/>
              <a:gd name="T9" fmla="*/ 1 h 236"/>
              <a:gd name="T10" fmla="*/ 20 w 236"/>
              <a:gd name="T11" fmla="*/ 52 h 236"/>
              <a:gd name="T12" fmla="*/ 0 w 236"/>
              <a:gd name="T13" fmla="*/ 118 h 236"/>
              <a:gd name="T14" fmla="*/ 5 w 236"/>
              <a:gd name="T15" fmla="*/ 153 h 236"/>
              <a:gd name="T16" fmla="*/ 81 w 236"/>
              <a:gd name="T17" fmla="*/ 153 h 236"/>
              <a:gd name="T18" fmla="*/ 20 w 236"/>
              <a:gd name="T19" fmla="*/ 52 h 236"/>
              <a:gd name="T20" fmla="*/ 225 w 236"/>
              <a:gd name="T21" fmla="*/ 68 h 236"/>
              <a:gd name="T22" fmla="*/ 145 w 236"/>
              <a:gd name="T23" fmla="*/ 3 h 236"/>
              <a:gd name="T24" fmla="*/ 106 w 236"/>
              <a:gd name="T25" fmla="*/ 68 h 236"/>
              <a:gd name="T26" fmla="*/ 225 w 236"/>
              <a:gd name="T27" fmla="*/ 68 h 236"/>
              <a:gd name="T28" fmla="*/ 130 w 236"/>
              <a:gd name="T29" fmla="*/ 167 h 236"/>
              <a:gd name="T30" fmla="*/ 11 w 236"/>
              <a:gd name="T31" fmla="*/ 167 h 236"/>
              <a:gd name="T32" fmla="*/ 96 w 236"/>
              <a:gd name="T33" fmla="*/ 234 h 236"/>
              <a:gd name="T34" fmla="*/ 93 w 236"/>
              <a:gd name="T35" fmla="*/ 232 h 236"/>
              <a:gd name="T36" fmla="*/ 130 w 236"/>
              <a:gd name="T37" fmla="*/ 167 h 236"/>
              <a:gd name="T38" fmla="*/ 230 w 236"/>
              <a:gd name="T39" fmla="*/ 82 h 236"/>
              <a:gd name="T40" fmla="*/ 155 w 236"/>
              <a:gd name="T41" fmla="*/ 82 h 236"/>
              <a:gd name="T42" fmla="*/ 215 w 236"/>
              <a:gd name="T43" fmla="*/ 186 h 236"/>
              <a:gd name="T44" fmla="*/ 236 w 236"/>
              <a:gd name="T45" fmla="*/ 118 h 236"/>
              <a:gd name="T46" fmla="*/ 230 w 236"/>
              <a:gd name="T47" fmla="*/ 82 h 236"/>
              <a:gd name="T48" fmla="*/ 108 w 236"/>
              <a:gd name="T49" fmla="*/ 236 h 236"/>
              <a:gd name="T50" fmla="*/ 118 w 236"/>
              <a:gd name="T51" fmla="*/ 236 h 236"/>
              <a:gd name="T52" fmla="*/ 205 w 236"/>
              <a:gd name="T53" fmla="*/ 198 h 236"/>
              <a:gd name="T54" fmla="*/ 167 w 236"/>
              <a:gd name="T55" fmla="*/ 132 h 236"/>
              <a:gd name="T56" fmla="*/ 108 w 236"/>
              <a:gd name="T57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" h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350"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89469" y="233665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产品简介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26" name="Subtitle 2"/>
          <p:cNvSpPr txBox="1"/>
          <p:nvPr/>
        </p:nvSpPr>
        <p:spPr>
          <a:xfrm>
            <a:off x="845185" y="1077595"/>
            <a:ext cx="7511415" cy="400685"/>
          </a:xfrm>
          <a:prstGeom prst="rect">
            <a:avLst/>
          </a:prstGeom>
        </p:spPr>
        <p:txBody>
          <a:bodyPr vert="horz" wrap="square" lIns="81571" tIns="40786" rIns="81571" bIns="40786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产品简介主要分为两点：一个是</a:t>
            </a:r>
            <a:r>
              <a:rPr lang="zh-CN" altLang="en-US" sz="1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产品简介概述</a:t>
            </a:r>
            <a:r>
              <a:rPr lang="zh-CN" alt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；另一个是</a:t>
            </a:r>
            <a:r>
              <a:rPr lang="zh-CN" altLang="en-US" sz="1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产品推荐信</a:t>
            </a:r>
            <a:r>
              <a:rPr lang="zh-CN" alt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altLang="en-US" sz="1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" name="矩形 33"/>
          <p:cNvSpPr/>
          <p:nvPr/>
        </p:nvSpPr>
        <p:spPr>
          <a:xfrm>
            <a:off x="689469" y="233665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产品简介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10" name="泪滴形 9"/>
          <p:cNvSpPr/>
          <p:nvPr/>
        </p:nvSpPr>
        <p:spPr>
          <a:xfrm>
            <a:off x="803275" y="925195"/>
            <a:ext cx="360045" cy="360045"/>
          </a:xfrm>
          <a:prstGeom prst="teardrop">
            <a:avLst/>
          </a:prstGeom>
          <a:solidFill>
            <a:srgbClr val="04C0B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4" name="Subtitle 2"/>
          <p:cNvSpPr txBox="1"/>
          <p:nvPr/>
        </p:nvSpPr>
        <p:spPr>
          <a:xfrm>
            <a:off x="1207135" y="887730"/>
            <a:ext cx="2378710" cy="481330"/>
          </a:xfrm>
          <a:prstGeom prst="rect">
            <a:avLst/>
          </a:prstGeom>
        </p:spPr>
        <p:txBody>
          <a:bodyPr vert="horz" wrap="square" lIns="81571" tIns="40786" rIns="81571" bIns="40786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2000" b="1">
                <a:solidFill>
                  <a:srgbClr val="00464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产品简介概述</a:t>
            </a:r>
            <a:endParaRPr lang="zh-CN" altLang="en-US" sz="2000" b="1">
              <a:solidFill>
                <a:srgbClr val="00464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6" name="Subtitle 2"/>
          <p:cNvSpPr txBox="1"/>
          <p:nvPr/>
        </p:nvSpPr>
        <p:spPr>
          <a:xfrm>
            <a:off x="864235" y="1534795"/>
            <a:ext cx="3396615" cy="1680845"/>
          </a:xfrm>
          <a:prstGeom prst="rect">
            <a:avLst/>
          </a:prstGeom>
        </p:spPr>
        <p:txBody>
          <a:bodyPr vert="horz" wrap="square" lIns="81571" tIns="40786" rIns="81571" bIns="40786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如：</a:t>
            </a:r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jelly candles</a:t>
            </a:r>
            <a:r>
              <a:rPr lang="zh-CN" alt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果冻蜡烛</a:t>
            </a:r>
            <a:endParaRPr lang="zh-CN" altLang="en-US" sz="1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</a:pPr>
            <a:endParaRPr lang="zh-CN" altLang="en-US" sz="1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它的产品简介包括规范概述（</a:t>
            </a:r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Specifications  overview</a:t>
            </a:r>
            <a:r>
              <a:rPr lang="zh-CN" alt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）和产品特点（</a:t>
            </a:r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Features</a:t>
            </a:r>
            <a:r>
              <a:rPr lang="zh-CN" alt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）。</a:t>
            </a:r>
            <a:endParaRPr lang="zh-CN" altLang="en-US" sz="1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1095" y="1557337"/>
            <a:ext cx="3851910" cy="25438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689469" y="233665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产品简介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26" name="Subtitle 2"/>
          <p:cNvSpPr txBox="1"/>
          <p:nvPr/>
        </p:nvSpPr>
        <p:spPr>
          <a:xfrm>
            <a:off x="759460" y="829945"/>
            <a:ext cx="6729730" cy="440690"/>
          </a:xfrm>
          <a:prstGeom prst="rect">
            <a:avLst/>
          </a:prstGeom>
        </p:spPr>
        <p:txBody>
          <a:bodyPr vert="horz" wrap="square" lIns="81571" tIns="40786" rIns="81571" bIns="40786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jelly candles</a:t>
            </a:r>
            <a:r>
              <a:rPr lang="zh-CN" altLang="en-US"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果冻蜡烛的规范概述（</a:t>
            </a:r>
            <a:r>
              <a: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Specifications  overview</a:t>
            </a:r>
            <a:r>
              <a:rPr lang="zh-CN" altLang="en-US"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endParaRPr lang="zh-CN" altLang="en-US" sz="1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1171575" y="1457325"/>
          <a:ext cx="6398895" cy="291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2965"/>
                <a:gridCol w="2132965"/>
                <a:gridCol w="2132965"/>
              </a:tblGrid>
              <a:tr h="502920">
                <a:tc gridSpan="3"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Specifications  overview：</a:t>
                      </a:r>
                      <a:endParaRPr lang="zh-CN" alt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0">
                    <a:solidFill>
                      <a:srgbClr val="008075"/>
                    </a:solidFill>
                  </a:tcPr>
                </a:tc>
                <a:tc hMerge="1">
                  <a:tcPr>
                    <a:solidFill>
                      <a:srgbClr val="008075"/>
                    </a:solidFill>
                  </a:tcPr>
                </a:tc>
                <a:tc hMerge="1">
                  <a:tcPr>
                    <a:solidFill>
                      <a:srgbClr val="008075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Type: Floating</a:t>
                      </a:r>
                      <a:endParaRPr lang="zh-CN" alt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Material: Paraffin Wax</a:t>
                      </a:r>
                      <a:endParaRPr lang="zh-CN" alt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Feature: Scented</a:t>
                      </a:r>
                      <a:endParaRPr lang="zh-CN" alt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Color: Blue</a:t>
                      </a:r>
                      <a:endParaRPr lang="zh-CN" alt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Shape: Star</a:t>
                      </a:r>
                      <a:endParaRPr lang="zh-CN" alt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Handmade: Yes</a:t>
                      </a:r>
                      <a:endParaRPr lang="zh-CN" alt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Use: Birthdays</a:t>
                      </a:r>
                      <a:endParaRPr lang="zh-CN" alt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 of Origin: Zhejiang， China (Mainland)</a:t>
                      </a:r>
                      <a:endParaRPr lang="zh-CN" alt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  <a:tc hMerge="1"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Brand Name: yp</a:t>
                      </a:r>
                      <a:endParaRPr lang="zh-CN" alt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 Number: GD-009</a:t>
                      </a:r>
                      <a:endParaRPr lang="zh-CN" alt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Handmade: Yes</a:t>
                      </a:r>
                      <a:endParaRPr lang="zh-CN" alt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</a:tr>
              <a:tr h="381000">
                <a:tc gridSpan="3"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Packaging Details: Color box packing: then packing into export carton or as customers requirement</a:t>
                      </a:r>
                      <a:endParaRPr lang="zh-CN" alt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  <a:tc hMerge="1">
                  <a:tcPr/>
                </a:tc>
                <a:tc hMerge="1">
                  <a:tcPr/>
                </a:tc>
              </a:tr>
              <a:tr h="381000">
                <a:tc gridSpan="3"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Delivery Detail: 7-10 days after received the deposit</a:t>
                      </a:r>
                      <a:endParaRPr lang="zh-CN" alt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689469" y="233665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产品简介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26" name="Subtitle 2"/>
          <p:cNvSpPr txBox="1"/>
          <p:nvPr/>
        </p:nvSpPr>
        <p:spPr>
          <a:xfrm>
            <a:off x="759460" y="829945"/>
            <a:ext cx="6729730" cy="440690"/>
          </a:xfrm>
          <a:prstGeom prst="rect">
            <a:avLst/>
          </a:prstGeom>
        </p:spPr>
        <p:txBody>
          <a:bodyPr vert="horz" wrap="square" lIns="81571" tIns="40786" rIns="81571" bIns="40786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jelly candles</a:t>
            </a:r>
            <a:r>
              <a:rPr lang="zh-CN" altLang="en-US"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果冻蜡烛的</a:t>
            </a:r>
            <a:r>
              <a:rPr lang="zh-CN" altLang="en-US"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产品特点（</a:t>
            </a:r>
            <a:r>
              <a: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Features</a:t>
            </a:r>
            <a:r>
              <a:rPr lang="zh-CN" altLang="en-US"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zh-CN" altLang="en-US" sz="1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Subtitle 2"/>
          <p:cNvSpPr txBox="1"/>
          <p:nvPr/>
        </p:nvSpPr>
        <p:spPr>
          <a:xfrm>
            <a:off x="607695" y="1353820"/>
            <a:ext cx="8185150" cy="3280410"/>
          </a:xfrm>
          <a:prstGeom prst="rect">
            <a:avLst/>
          </a:prstGeom>
        </p:spPr>
        <p:txBody>
          <a:bodyPr vert="horz" wrap="square" lIns="81571" tIns="40786" rIns="81571" bIns="40786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（1）Material: glass, jar, jelly, wax</a:t>
            </a:r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（2）Shape（形状）: more shapes are available</a:t>
            </a:r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（3）Colors（颜色）: more colors are available</a:t>
            </a:r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（4）Scent（</a:t>
            </a:r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香味</a:t>
            </a:r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）: more scents are available</a:t>
            </a:r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（5）Available with different colors, sizes, scent and packing ways to meet customer' requirements</a:t>
            </a:r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（6） Customers' designs are welcomed</a:t>
            </a:r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（7） Customized logo printing available</a:t>
            </a:r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（8） We can also supply jelly candles, plating candles, jar candles, floating candles, Christmas candle</a:t>
            </a:r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689469" y="233665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产品简介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2" name="Subtitle 2"/>
          <p:cNvSpPr txBox="1"/>
          <p:nvPr/>
        </p:nvSpPr>
        <p:spPr>
          <a:xfrm>
            <a:off x="1255395" y="1553845"/>
            <a:ext cx="6614160" cy="2000885"/>
          </a:xfrm>
          <a:prstGeom prst="rect">
            <a:avLst/>
          </a:prstGeom>
        </p:spPr>
        <p:txBody>
          <a:bodyPr vert="horz" wrap="square" lIns="81571" tIns="40786" rIns="81571" bIns="40786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典型的产品推荐信有一些固定的内容，内容包括：称呼、正文、信尾敬语、签名。正文部分要提出产品名，概括新产品是什么，简要列出产品特点。</a:t>
            </a:r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在英文推荐信中，由于客户关心的更多是产品以及成本，所以我们一定要抓住重点。把产品特性放在英文推荐信的首位，同时，对客户的利益点要指出。</a:t>
            </a:r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0" name="泪滴形 9"/>
          <p:cNvSpPr/>
          <p:nvPr/>
        </p:nvSpPr>
        <p:spPr>
          <a:xfrm>
            <a:off x="803275" y="925195"/>
            <a:ext cx="360045" cy="360045"/>
          </a:xfrm>
          <a:prstGeom prst="teardrop">
            <a:avLst/>
          </a:prstGeom>
          <a:solidFill>
            <a:srgbClr val="04C0B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4" name="Subtitle 2"/>
          <p:cNvSpPr txBox="1"/>
          <p:nvPr/>
        </p:nvSpPr>
        <p:spPr>
          <a:xfrm>
            <a:off x="1207135" y="887730"/>
            <a:ext cx="2378710" cy="481330"/>
          </a:xfrm>
          <a:prstGeom prst="rect">
            <a:avLst/>
          </a:prstGeom>
        </p:spPr>
        <p:txBody>
          <a:bodyPr vert="horz" wrap="square" lIns="81571" tIns="40786" rIns="81571" bIns="40786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2000" b="1">
                <a:solidFill>
                  <a:srgbClr val="00464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产品推荐信</a:t>
            </a:r>
            <a:endParaRPr lang="en-US" altLang="zh-CN" sz="2000" b="1">
              <a:solidFill>
                <a:srgbClr val="00464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689469" y="233665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产品简介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2" name="Subtitle 2"/>
          <p:cNvSpPr txBox="1"/>
          <p:nvPr/>
        </p:nvSpPr>
        <p:spPr>
          <a:xfrm>
            <a:off x="1064895" y="753745"/>
            <a:ext cx="6985000" cy="4157980"/>
          </a:xfrm>
          <a:prstGeom prst="rect">
            <a:avLst/>
          </a:prstGeom>
        </p:spPr>
        <p:txBody>
          <a:bodyPr vert="horz" wrap="square" lIns="81571" tIns="40786" rIns="81571" bIns="40786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Dear xxx:</a:t>
            </a:r>
            <a:endParaRPr lang="zh-CN" altLang="en-US" sz="12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Our******（产品名）can provide excellent benefits to your company.</a:t>
            </a:r>
            <a:endParaRPr lang="zh-CN" altLang="en-US" sz="12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People with little or no art experience can still create their own masterpieces themselves!</a:t>
            </a:r>
            <a:endParaRPr lang="zh-CN" altLang="en-US" sz="12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（一句话概括新产品是什么）</a:t>
            </a:r>
            <a:endParaRPr lang="zh-CN" altLang="en-US" sz="12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Products Features（简要列出产品特点）：</a:t>
            </a:r>
            <a:endParaRPr lang="zh-CN" altLang="en-US" sz="12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L="285750" indent="-285750" algn="l" fontAlgn="auto">
              <a:lnSpc>
                <a:spcPct val="130000"/>
              </a:lnSpc>
              <a:spcBef>
                <a:spcPts val="0"/>
              </a:spcBef>
              <a:buFont typeface="Wingdings" panose="05000000000000000000" charset="0"/>
              <a:buChar char="l"/>
            </a:pPr>
            <a:r>
              <a: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Brand new and creative concept for DIY crafts;</a:t>
            </a:r>
            <a:endParaRPr lang="zh-CN" altLang="en-US" sz="12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L="285750" indent="-285750" algn="l" fontAlgn="auto">
              <a:lnSpc>
                <a:spcPct val="130000"/>
              </a:lnSpc>
              <a:spcBef>
                <a:spcPts val="0"/>
              </a:spcBef>
              <a:buFont typeface="Wingdings" panose="05000000000000000000" charset="0"/>
              <a:buChar char="l"/>
            </a:pPr>
            <a:r>
              <a: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Easy to handle, amazing decor effects </a:t>
            </a:r>
            <a:r>
              <a:rPr lang="en-US" altLang="zh-CN" sz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and </a:t>
            </a:r>
            <a:r>
              <a: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exciting user experience;</a:t>
            </a:r>
            <a:endParaRPr lang="zh-CN" altLang="en-US" sz="12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L="285750" indent="-285750" algn="l" fontAlgn="auto">
              <a:lnSpc>
                <a:spcPct val="130000"/>
              </a:lnSpc>
              <a:spcBef>
                <a:spcPts val="0"/>
              </a:spcBef>
              <a:buFont typeface="Wingdings" panose="05000000000000000000" charset="0"/>
              <a:buChar char="l"/>
            </a:pPr>
            <a:r>
              <a: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Great gifts for birthday, anniversaries, Christmas and Valentines Day.</a:t>
            </a:r>
            <a:endParaRPr lang="zh-CN" altLang="en-US" sz="12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L="285750" indent="-285750" algn="l" fontAlgn="auto">
              <a:lnSpc>
                <a:spcPct val="130000"/>
              </a:lnSpc>
              <a:spcBef>
                <a:spcPts val="0"/>
              </a:spcBef>
              <a:buFont typeface="Wingdings" panose="05000000000000000000" charset="0"/>
              <a:buChar char="l"/>
            </a:pPr>
            <a:r>
              <a: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Multi-purpose available: Scratch board art could also be used as a clock and photo frame.</a:t>
            </a:r>
            <a:endParaRPr lang="zh-CN" altLang="en-US" sz="12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L="285750" indent="-285750" algn="l" fontAlgn="auto">
              <a:lnSpc>
                <a:spcPct val="130000"/>
              </a:lnSpc>
              <a:spcBef>
                <a:spcPts val="0"/>
              </a:spcBef>
              <a:buFont typeface="Wingdings" panose="05000000000000000000" charset="0"/>
              <a:buChar char="l"/>
            </a:pPr>
            <a:r>
              <a: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Affordable High quality and museum class scratch board, no toxic and environmentally friendly;</a:t>
            </a:r>
            <a:endParaRPr lang="zh-CN" altLang="en-US" sz="12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I look forward to hearing from you soon.</a:t>
            </a:r>
            <a:endParaRPr lang="zh-CN" altLang="en-US" sz="12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Yours</a:t>
            </a:r>
            <a:endParaRPr lang="zh-CN" altLang="en-US" sz="12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Sincerely</a:t>
            </a:r>
            <a:endParaRPr lang="zh-CN" altLang="en-US" sz="12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Shirley</a:t>
            </a:r>
            <a:endParaRPr lang="zh-CN" altLang="en-US" sz="12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Website:</a:t>
            </a:r>
            <a:endParaRPr lang="zh-CN" altLang="en-US" sz="12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Tel:</a:t>
            </a:r>
            <a:endParaRPr lang="zh-CN" altLang="en-US" sz="12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Fax:</a:t>
            </a:r>
            <a:endParaRPr lang="zh-CN" altLang="en-US" sz="12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蓝色简约商务广告名片设计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" t="53388" r="-163" b="28231"/>
          <a:stretch>
            <a:fillRect/>
          </a:stretch>
        </p:blipFill>
        <p:spPr bwMode="auto">
          <a:xfrm>
            <a:off x="0" y="2266294"/>
            <a:ext cx="9144239" cy="289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2910790" y="1471564"/>
            <a:ext cx="3243580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 smtClean="0">
                <a:solidFill>
                  <a:srgbClr val="04C0B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谢谢大家</a:t>
            </a:r>
            <a:endParaRPr lang="zh-CN" altLang="en-US" sz="6000" b="1" dirty="0" smtClean="0">
              <a:solidFill>
                <a:srgbClr val="04C0B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任意多边形 241"/>
          <p:cNvSpPr/>
          <p:nvPr/>
        </p:nvSpPr>
        <p:spPr>
          <a:xfrm>
            <a:off x="-3334" y="2561590"/>
            <a:ext cx="3499961" cy="916305"/>
          </a:xfrm>
          <a:custGeom>
            <a:avLst/>
            <a:gdLst>
              <a:gd name="connsiteX0" fmla="*/ 1 w 8461"/>
              <a:gd name="connsiteY0" fmla="*/ 662 h 1624"/>
              <a:gd name="connsiteX1" fmla="*/ 9 w 8461"/>
              <a:gd name="connsiteY1" fmla="*/ 0 h 1624"/>
              <a:gd name="connsiteX2" fmla="*/ 7652 w 8461"/>
              <a:gd name="connsiteY2" fmla="*/ 0 h 1624"/>
              <a:gd name="connsiteX3" fmla="*/ 8462 w 8461"/>
              <a:gd name="connsiteY3" fmla="*/ 810 h 1624"/>
              <a:gd name="connsiteX4" fmla="*/ 8462 w 8461"/>
              <a:gd name="connsiteY4" fmla="*/ 810 h 1624"/>
              <a:gd name="connsiteX5" fmla="*/ 7652 w 8461"/>
              <a:gd name="connsiteY5" fmla="*/ 1620 h 1624"/>
              <a:gd name="connsiteX6" fmla="*/ 834 w 8461"/>
              <a:gd name="connsiteY6" fmla="*/ 1607 h 1624"/>
              <a:gd name="connsiteX7" fmla="*/ 2712 w 8461"/>
              <a:gd name="connsiteY7" fmla="*/ 1615 h 1624"/>
              <a:gd name="connsiteX8" fmla="*/ 1614 w 8461"/>
              <a:gd name="connsiteY8" fmla="*/ 1600 h 1624"/>
              <a:gd name="connsiteX9" fmla="*/ 6 w 8461"/>
              <a:gd name="connsiteY9" fmla="*/ 1600 h 1624"/>
              <a:gd name="connsiteX10" fmla="*/ 1 w 8461"/>
              <a:gd name="connsiteY10" fmla="*/ 662 h 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62" h="1624">
                <a:moveTo>
                  <a:pt x="1" y="662"/>
                </a:moveTo>
                <a:cubicBezTo>
                  <a:pt x="1" y="215"/>
                  <a:pt x="-4" y="1588"/>
                  <a:pt x="9" y="0"/>
                </a:cubicBezTo>
                <a:lnTo>
                  <a:pt x="7652" y="0"/>
                </a:lnTo>
                <a:cubicBezTo>
                  <a:pt x="8100" y="0"/>
                  <a:pt x="8462" y="363"/>
                  <a:pt x="8462" y="810"/>
                </a:cubicBezTo>
                <a:lnTo>
                  <a:pt x="8462" y="810"/>
                </a:lnTo>
                <a:cubicBezTo>
                  <a:pt x="8462" y="1257"/>
                  <a:pt x="8100" y="1620"/>
                  <a:pt x="7652" y="1620"/>
                </a:cubicBezTo>
                <a:lnTo>
                  <a:pt x="834" y="1607"/>
                </a:lnTo>
                <a:cubicBezTo>
                  <a:pt x="11" y="1606"/>
                  <a:pt x="2600" y="1616"/>
                  <a:pt x="2712" y="1615"/>
                </a:cubicBezTo>
                <a:cubicBezTo>
                  <a:pt x="2824" y="1614"/>
                  <a:pt x="2065" y="1603"/>
                  <a:pt x="1614" y="1600"/>
                </a:cubicBezTo>
                <a:cubicBezTo>
                  <a:pt x="1614" y="1597"/>
                  <a:pt x="118" y="1656"/>
                  <a:pt x="6" y="1600"/>
                </a:cubicBezTo>
                <a:cubicBezTo>
                  <a:pt x="6" y="1543"/>
                  <a:pt x="1" y="929"/>
                  <a:pt x="1" y="66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39" name="任意多边形 238"/>
          <p:cNvSpPr/>
          <p:nvPr/>
        </p:nvSpPr>
        <p:spPr>
          <a:xfrm>
            <a:off x="2220278" y="1792923"/>
            <a:ext cx="6945154" cy="2478881"/>
          </a:xfrm>
          <a:custGeom>
            <a:avLst/>
            <a:gdLst>
              <a:gd name="connsiteX0" fmla="*/ 13416 w 13443"/>
              <a:gd name="connsiteY0" fmla="*/ 754 h 5205"/>
              <a:gd name="connsiteX1" fmla="*/ 13416 w 13443"/>
              <a:gd name="connsiteY1" fmla="*/ 38 h 5205"/>
              <a:gd name="connsiteX2" fmla="*/ 13413 w 13443"/>
              <a:gd name="connsiteY2" fmla="*/ 753 h 5205"/>
              <a:gd name="connsiteX3" fmla="*/ 13423 w 13443"/>
              <a:gd name="connsiteY3" fmla="*/ 4333 h 5205"/>
              <a:gd name="connsiteX4" fmla="*/ 13443 w 13443"/>
              <a:gd name="connsiteY4" fmla="*/ 5203 h 5205"/>
              <a:gd name="connsiteX5" fmla="*/ 13424 w 13443"/>
              <a:gd name="connsiteY5" fmla="*/ 5205 h 5205"/>
              <a:gd name="connsiteX6" fmla="*/ 2603 w 13443"/>
              <a:gd name="connsiteY6" fmla="*/ 5205 h 5205"/>
              <a:gd name="connsiteX7" fmla="*/ 0 w 13443"/>
              <a:gd name="connsiteY7" fmla="*/ 2603 h 5205"/>
              <a:gd name="connsiteX8" fmla="*/ 2603 w 13443"/>
              <a:gd name="connsiteY8" fmla="*/ 0 h 5205"/>
              <a:gd name="connsiteX9" fmla="*/ 13400 w 13443"/>
              <a:gd name="connsiteY9" fmla="*/ 5 h 5205"/>
              <a:gd name="connsiteX10" fmla="*/ 13416 w 13443"/>
              <a:gd name="connsiteY10" fmla="*/ 754 h 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43" h="5205">
                <a:moveTo>
                  <a:pt x="13416" y="754"/>
                </a:moveTo>
                <a:cubicBezTo>
                  <a:pt x="13419" y="760"/>
                  <a:pt x="13417" y="38"/>
                  <a:pt x="13416" y="38"/>
                </a:cubicBezTo>
                <a:cubicBezTo>
                  <a:pt x="13418" y="163"/>
                  <a:pt x="13413" y="43"/>
                  <a:pt x="13413" y="753"/>
                </a:cubicBezTo>
                <a:cubicBezTo>
                  <a:pt x="13417" y="1474"/>
                  <a:pt x="13414" y="3586"/>
                  <a:pt x="13423" y="4333"/>
                </a:cubicBezTo>
                <a:cubicBezTo>
                  <a:pt x="13434" y="5204"/>
                  <a:pt x="13443" y="5058"/>
                  <a:pt x="13443" y="5203"/>
                </a:cubicBezTo>
                <a:lnTo>
                  <a:pt x="13424" y="5205"/>
                </a:lnTo>
                <a:lnTo>
                  <a:pt x="2603" y="5205"/>
                </a:lnTo>
                <a:cubicBezTo>
                  <a:pt x="1165" y="5205"/>
                  <a:pt x="0" y="4040"/>
                  <a:pt x="0" y="2603"/>
                </a:cubicBezTo>
                <a:cubicBezTo>
                  <a:pt x="0" y="1165"/>
                  <a:pt x="1165" y="0"/>
                  <a:pt x="2603" y="0"/>
                </a:cubicBezTo>
                <a:lnTo>
                  <a:pt x="13400" y="5"/>
                </a:lnTo>
                <a:lnTo>
                  <a:pt x="13416" y="754"/>
                </a:lnTo>
                <a:close/>
              </a:path>
            </a:pathLst>
          </a:custGeom>
          <a:solidFill>
            <a:srgbClr val="01A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45" name="文本框 244"/>
          <p:cNvSpPr txBox="1"/>
          <p:nvPr/>
        </p:nvSpPr>
        <p:spPr>
          <a:xfrm>
            <a:off x="3063240" y="2668270"/>
            <a:ext cx="5462905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405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跨境电商售前信息推送</a:t>
            </a:r>
            <a:endParaRPr lang="zh-CN" altLang="en-US" sz="405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0086" y="2672080"/>
            <a:ext cx="1038225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5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4.1</a:t>
            </a:r>
            <a:endParaRPr lang="en-US" altLang="zh-CN" sz="405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745230" y="379095"/>
            <a:ext cx="288417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rgbClr val="5E799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课程</a:t>
            </a:r>
            <a:r>
              <a:rPr lang="zh-CN" altLang="en-US" sz="3600" dirty="0">
                <a:solidFill>
                  <a:srgbClr val="5E799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内容</a:t>
            </a:r>
            <a:endParaRPr lang="zh-CN" altLang="en-US" sz="3600" dirty="0">
              <a:solidFill>
                <a:srgbClr val="5E799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67893" y="690585"/>
            <a:ext cx="3510939" cy="3921388"/>
          </a:xfrm>
          <a:prstGeom prst="rect">
            <a:avLst/>
          </a:prstGeom>
          <a:blipFill>
            <a:blip r:embed="rId1"/>
            <a:srcRect/>
            <a:stretch>
              <a:fillRect l="-33860" r="-336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accent5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927600" y="1440815"/>
            <a:ext cx="3750310" cy="2550160"/>
            <a:chOff x="7760" y="2156"/>
            <a:chExt cx="5906" cy="4016"/>
          </a:xfrm>
        </p:grpSpPr>
        <p:sp>
          <p:nvSpPr>
            <p:cNvPr id="16" name="矩形 15"/>
            <p:cNvSpPr/>
            <p:nvPr/>
          </p:nvSpPr>
          <p:spPr>
            <a:xfrm>
              <a:off x="7760" y="2156"/>
              <a:ext cx="5791" cy="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chemeClr val="accent5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问候寒暄</a:t>
              </a:r>
              <a:endParaRPr lang="zh-CN" altLang="en-US" sz="2000" dirty="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760" y="3287"/>
              <a:ext cx="1888" cy="6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chemeClr val="accent5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公司简介</a:t>
              </a:r>
              <a:endParaRPr lang="zh-CN" altLang="en-US" sz="2000" dirty="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760" y="4377"/>
              <a:ext cx="5852" cy="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chemeClr val="accent5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标题</a:t>
              </a:r>
              <a:endParaRPr lang="zh-CN" altLang="en-US" sz="2000" dirty="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760" y="5544"/>
              <a:ext cx="5906" cy="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chemeClr val="accent5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产品简介</a:t>
              </a:r>
              <a:endParaRPr lang="zh-CN" altLang="en-US" sz="2000" dirty="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426585" y="1423670"/>
            <a:ext cx="462280" cy="2594610"/>
            <a:chOff x="6971" y="2129"/>
            <a:chExt cx="728" cy="4086"/>
          </a:xfrm>
        </p:grpSpPr>
        <p:grpSp>
          <p:nvGrpSpPr>
            <p:cNvPr id="2" name="组合 1"/>
            <p:cNvGrpSpPr/>
            <p:nvPr/>
          </p:nvGrpSpPr>
          <p:grpSpPr>
            <a:xfrm>
              <a:off x="6971" y="2129"/>
              <a:ext cx="728" cy="706"/>
              <a:chOff x="7423" y="2807"/>
              <a:chExt cx="728" cy="706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7423" y="2807"/>
                <a:ext cx="689" cy="689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5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7423" y="2836"/>
                <a:ext cx="728" cy="677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200" dirty="0" smtClean="0">
                    <a:solidFill>
                      <a:schemeClr val="accent5">
                        <a:lumMod val="75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lt"/>
                  </a:rPr>
                  <a:t>01</a:t>
                </a:r>
                <a:endParaRPr lang="en-US" altLang="zh-CN" sz="2200" dirty="0">
                  <a:solidFill>
                    <a:schemeClr val="accent5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6971" y="3250"/>
              <a:ext cx="708" cy="725"/>
              <a:chOff x="7423" y="4093"/>
              <a:chExt cx="708" cy="725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7423" y="4093"/>
                <a:ext cx="689" cy="689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5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7427" y="4123"/>
                <a:ext cx="704" cy="69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200" dirty="0" smtClean="0">
                    <a:solidFill>
                      <a:schemeClr val="accent5">
                        <a:lumMod val="75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lt"/>
                  </a:rPr>
                  <a:t>02</a:t>
                </a:r>
                <a:endParaRPr lang="en-US" altLang="zh-CN" sz="2200" dirty="0" smtClean="0">
                  <a:solidFill>
                    <a:schemeClr val="accent5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6971" y="4371"/>
              <a:ext cx="708" cy="725"/>
              <a:chOff x="7423" y="5273"/>
              <a:chExt cx="708" cy="725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7423" y="5273"/>
                <a:ext cx="689" cy="68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5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7423" y="5303"/>
                <a:ext cx="708" cy="695"/>
              </a:xfrm>
              <a:prstGeom prst="rect">
                <a:avLst/>
              </a:prstGeom>
              <a:ln w="25400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 algn="l">
                  <a:buClrTx/>
                  <a:buSzTx/>
                  <a:buFontTx/>
                </a:pPr>
                <a:r>
                  <a:rPr lang="en-US" altLang="zh-CN" sz="2200" dirty="0" smtClean="0">
                    <a:solidFill>
                      <a:schemeClr val="accent5">
                        <a:lumMod val="75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lt"/>
                  </a:rPr>
                  <a:t>03</a:t>
                </a:r>
                <a:endParaRPr lang="en-US" altLang="zh-CN" sz="2200" dirty="0" smtClean="0">
                  <a:solidFill>
                    <a:schemeClr val="accent5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6971" y="5492"/>
              <a:ext cx="708" cy="723"/>
              <a:chOff x="7423" y="6560"/>
              <a:chExt cx="708" cy="723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7423" y="6560"/>
                <a:ext cx="689" cy="689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5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7427" y="6589"/>
                <a:ext cx="704" cy="694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l">
                  <a:buClrTx/>
                  <a:buSzTx/>
                  <a:buFontTx/>
                </a:pPr>
                <a:r>
                  <a:rPr lang="en-US" altLang="zh-CN" sz="2200" dirty="0" smtClean="0">
                    <a:solidFill>
                      <a:schemeClr val="accent5">
                        <a:lumMod val="75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lt"/>
                  </a:rPr>
                  <a:t>04</a:t>
                </a:r>
                <a:endParaRPr lang="en-US" altLang="zh-CN" sz="2200" dirty="0" smtClean="0">
                  <a:solidFill>
                    <a:schemeClr val="accent5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蓝色简约商务广告名片设计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19"/>
          <a:stretch>
            <a:fillRect/>
          </a:stretch>
        </p:blipFill>
        <p:spPr bwMode="auto">
          <a:xfrm>
            <a:off x="0" y="48"/>
            <a:ext cx="9144239" cy="315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6186095" y="2174773"/>
            <a:ext cx="10972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7200" b="1" dirty="0" smtClean="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cs typeface="黑体" panose="02010609060101010101" charset="-122"/>
              </a:rPr>
              <a:t>01</a:t>
            </a:r>
            <a:endParaRPr lang="zh-CN" altLang="en-US" sz="7200" b="1" dirty="0">
              <a:solidFill>
                <a:schemeClr val="accent5">
                  <a:lumMod val="75000"/>
                </a:schemeClr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05692" y="3345802"/>
            <a:ext cx="221488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4000" dirty="0" smtClean="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问候寒暄</a:t>
            </a:r>
            <a:endParaRPr lang="zh-CN" altLang="en-US" sz="4000" dirty="0" smtClean="0">
              <a:solidFill>
                <a:schemeClr val="accent5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/>
          <p:cNvSpPr txBox="1"/>
          <p:nvPr/>
        </p:nvSpPr>
        <p:spPr>
          <a:xfrm>
            <a:off x="855345" y="1892300"/>
            <a:ext cx="3787140" cy="1680845"/>
          </a:xfrm>
          <a:prstGeom prst="rect">
            <a:avLst/>
          </a:prstGeom>
        </p:spPr>
        <p:txBody>
          <a:bodyPr vert="horz" wrap="square" lIns="81571" tIns="40786" rIns="81571" bIns="40786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在线沟通时，会涉及问候、欢迎来客、提供帮助等寒暄语句。</a:t>
            </a:r>
            <a:endParaRPr lang="en-US" sz="1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</a:pPr>
            <a:endParaRPr lang="en-US" sz="1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问候寒暄时，要</a:t>
            </a:r>
            <a:r>
              <a:rPr lang="zh-CN" alt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表现</a:t>
            </a:r>
            <a:r>
              <a:rPr 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亲切</a:t>
            </a:r>
            <a:r>
              <a:rPr lang="zh-CN" alt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热情，</a:t>
            </a:r>
            <a:r>
              <a:rPr lang="zh-CN" alt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我们常用的寒暄语句有如下几种。</a:t>
            </a:r>
            <a:endParaRPr lang="zh-CN" altLang="en-US" sz="1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859020" y="804545"/>
            <a:ext cx="4093210" cy="3502025"/>
            <a:chOff x="6167" y="702"/>
            <a:chExt cx="7106" cy="6080"/>
          </a:xfrm>
        </p:grpSpPr>
        <p:pic>
          <p:nvPicPr>
            <p:cNvPr id="17" name="Picture 32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81" b="10616"/>
            <a:stretch>
              <a:fillRect/>
            </a:stretch>
          </p:blipFill>
          <p:spPr>
            <a:xfrm>
              <a:off x="6167" y="702"/>
              <a:ext cx="7106" cy="6081"/>
            </a:xfrm>
            <a:prstGeom prst="rect">
              <a:avLst/>
            </a:prstGeom>
          </p:spPr>
        </p:pic>
        <p:pic>
          <p:nvPicPr>
            <p:cNvPr id="29" name="图片占位符 3" descr="C:\Users\Administrator.PC-201902131017\Pictures\QQ浏览器截图\图片2.png图片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055" y="1136"/>
              <a:ext cx="5003" cy="3951"/>
            </a:xfrm>
            <a:custGeom>
              <a:avLst/>
              <a:gdLst>
                <a:gd name="connsiteX0" fmla="*/ 0 w 4246372"/>
                <a:gd name="connsiteY0" fmla="*/ 0 h 2913357"/>
                <a:gd name="connsiteX1" fmla="*/ 4246372 w 4246372"/>
                <a:gd name="connsiteY1" fmla="*/ 0 h 2913357"/>
                <a:gd name="connsiteX2" fmla="*/ 4246372 w 4246372"/>
                <a:gd name="connsiteY2" fmla="*/ 2913357 h 2913357"/>
                <a:gd name="connsiteX3" fmla="*/ 0 w 4246372"/>
                <a:gd name="connsiteY3" fmla="*/ 2913357 h 2913357"/>
                <a:gd name="connsiteX4" fmla="*/ 0 w 4246372"/>
                <a:gd name="connsiteY4" fmla="*/ 0 h 2913357"/>
                <a:gd name="connsiteX0-1" fmla="*/ 0 w 4484497"/>
                <a:gd name="connsiteY0-2" fmla="*/ 257175 h 3170532"/>
                <a:gd name="connsiteX1-3" fmla="*/ 4484497 w 4484497"/>
                <a:gd name="connsiteY1-4" fmla="*/ 0 h 3170532"/>
                <a:gd name="connsiteX2-5" fmla="*/ 4246372 w 4484497"/>
                <a:gd name="connsiteY2-6" fmla="*/ 3170532 h 3170532"/>
                <a:gd name="connsiteX3-7" fmla="*/ 0 w 4484497"/>
                <a:gd name="connsiteY3-8" fmla="*/ 3170532 h 3170532"/>
                <a:gd name="connsiteX4-9" fmla="*/ 0 w 4484497"/>
                <a:gd name="connsiteY4-10" fmla="*/ 257175 h 3170532"/>
                <a:gd name="connsiteX0-11" fmla="*/ 0 w 4484497"/>
                <a:gd name="connsiteY0-12" fmla="*/ 257175 h 3170532"/>
                <a:gd name="connsiteX1-13" fmla="*/ 4484497 w 4484497"/>
                <a:gd name="connsiteY1-14" fmla="*/ 0 h 3170532"/>
                <a:gd name="connsiteX2-15" fmla="*/ 4284472 w 4484497"/>
                <a:gd name="connsiteY2-16" fmla="*/ 3161007 h 3170532"/>
                <a:gd name="connsiteX3-17" fmla="*/ 0 w 4484497"/>
                <a:gd name="connsiteY3-18" fmla="*/ 3170532 h 3170532"/>
                <a:gd name="connsiteX4-19" fmla="*/ 0 w 4484497"/>
                <a:gd name="connsiteY4-20" fmla="*/ 257175 h 3170532"/>
                <a:gd name="connsiteX0-21" fmla="*/ 85725 w 4570222"/>
                <a:gd name="connsiteY0-22" fmla="*/ 257175 h 3561057"/>
                <a:gd name="connsiteX1-23" fmla="*/ 4570222 w 4570222"/>
                <a:gd name="connsiteY1-24" fmla="*/ 0 h 3561057"/>
                <a:gd name="connsiteX2-25" fmla="*/ 4370197 w 4570222"/>
                <a:gd name="connsiteY2-26" fmla="*/ 3161007 h 3561057"/>
                <a:gd name="connsiteX3-27" fmla="*/ 0 w 4570222"/>
                <a:gd name="connsiteY3-28" fmla="*/ 3561057 h 3561057"/>
                <a:gd name="connsiteX4-29" fmla="*/ 85725 w 4570222"/>
                <a:gd name="connsiteY4-30" fmla="*/ 257175 h 3561057"/>
                <a:gd name="connsiteX0-31" fmla="*/ 371475 w 4570222"/>
                <a:gd name="connsiteY0-32" fmla="*/ 466725 h 3561057"/>
                <a:gd name="connsiteX1-33" fmla="*/ 4570222 w 4570222"/>
                <a:gd name="connsiteY1-34" fmla="*/ 0 h 3561057"/>
                <a:gd name="connsiteX2-35" fmla="*/ 4370197 w 4570222"/>
                <a:gd name="connsiteY2-36" fmla="*/ 3161007 h 3561057"/>
                <a:gd name="connsiteX3-37" fmla="*/ 0 w 4570222"/>
                <a:gd name="connsiteY3-38" fmla="*/ 3561057 h 3561057"/>
                <a:gd name="connsiteX4-39" fmla="*/ 371475 w 4570222"/>
                <a:gd name="connsiteY4-40" fmla="*/ 466725 h 3561057"/>
                <a:gd name="connsiteX0-41" fmla="*/ 733425 w 4570222"/>
                <a:gd name="connsiteY0-42" fmla="*/ 638175 h 3561057"/>
                <a:gd name="connsiteX1-43" fmla="*/ 4570222 w 4570222"/>
                <a:gd name="connsiteY1-44" fmla="*/ 0 h 3561057"/>
                <a:gd name="connsiteX2-45" fmla="*/ 4370197 w 4570222"/>
                <a:gd name="connsiteY2-46" fmla="*/ 3161007 h 3561057"/>
                <a:gd name="connsiteX3-47" fmla="*/ 0 w 4570222"/>
                <a:gd name="connsiteY3-48" fmla="*/ 3561057 h 3561057"/>
                <a:gd name="connsiteX4-49" fmla="*/ 733425 w 4570222"/>
                <a:gd name="connsiteY4-50" fmla="*/ 638175 h 3561057"/>
                <a:gd name="connsiteX0-51" fmla="*/ 276225 w 4570222"/>
                <a:gd name="connsiteY0-52" fmla="*/ 1019175 h 3561057"/>
                <a:gd name="connsiteX1-53" fmla="*/ 4570222 w 4570222"/>
                <a:gd name="connsiteY1-54" fmla="*/ 0 h 3561057"/>
                <a:gd name="connsiteX2-55" fmla="*/ 4370197 w 4570222"/>
                <a:gd name="connsiteY2-56" fmla="*/ 3161007 h 3561057"/>
                <a:gd name="connsiteX3-57" fmla="*/ 0 w 4570222"/>
                <a:gd name="connsiteY3-58" fmla="*/ 3561057 h 3561057"/>
                <a:gd name="connsiteX4-59" fmla="*/ 276225 w 4570222"/>
                <a:gd name="connsiteY4-60" fmla="*/ 1019175 h 35610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570222" h="3561057">
                  <a:moveTo>
                    <a:pt x="276225" y="1019175"/>
                  </a:moveTo>
                  <a:lnTo>
                    <a:pt x="4570222" y="0"/>
                  </a:lnTo>
                  <a:lnTo>
                    <a:pt x="4370197" y="3161007"/>
                  </a:lnTo>
                  <a:lnTo>
                    <a:pt x="0" y="3561057"/>
                  </a:lnTo>
                  <a:lnTo>
                    <a:pt x="276225" y="1019175"/>
                  </a:lnTo>
                  <a:close/>
                </a:path>
              </a:pathLst>
            </a:custGeom>
          </p:spPr>
        </p:pic>
      </p:grpSp>
      <p:sp>
        <p:nvSpPr>
          <p:cNvPr id="34" name="矩形 33"/>
          <p:cNvSpPr/>
          <p:nvPr/>
        </p:nvSpPr>
        <p:spPr>
          <a:xfrm>
            <a:off x="689469" y="233665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问候寒暄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689469" y="233665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问候寒暄</a:t>
            </a:r>
            <a:endParaRPr lang="zh-CN" altLang="zh-CN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200150" y="1209675"/>
          <a:ext cx="639953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9765"/>
                <a:gridCol w="319976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Greeting</a:t>
                      </a:r>
                      <a:endParaRPr lang="zh-CN" alt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Hello/Hello，Dear Friend !</a:t>
                      </a:r>
                      <a:endParaRPr lang="zh-CN" alt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0">
                    <a:solidFill>
                      <a:schemeClr val="accent3"/>
                    </a:solidFill>
                  </a:tcPr>
                </a:tc>
              </a:tr>
              <a:tr h="10668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Welcome</a:t>
                      </a:r>
                      <a:endParaRPr lang="zh-CN" alt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0">
                    <a:solidFill>
                      <a:schemeClr val="accent3"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Thanks for your visiting to my online store!</a:t>
                      </a:r>
                      <a:endParaRPr lang="zh-CN" alt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may I do for you?</a:t>
                      </a:r>
                      <a:endParaRPr lang="zh-CN" alt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there anything you like?</a:t>
                      </a:r>
                      <a:endParaRPr lang="zh-CN" alt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0">
                    <a:solidFill>
                      <a:schemeClr val="accent3">
                        <a:alpha val="29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 &amp; product</a:t>
                      </a:r>
                      <a:endParaRPr lang="zh-CN" alt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</a:t>
                      </a:r>
                      <a:endParaRPr lang="zh-CN" alt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Further help</a:t>
                      </a:r>
                      <a:endParaRPr lang="zh-CN" alt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0">
                    <a:solidFill>
                      <a:schemeClr val="accent3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you can</a:t>
                      </a:r>
                      <a:r>
                        <a:rPr lang="en-US" altLang="zh-CN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lang="zh-CN" alt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find anything you like,  you can tell us, and we will help to find the source!</a:t>
                      </a:r>
                      <a:endParaRPr lang="zh-CN" alt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Thanks again.</a:t>
                      </a:r>
                      <a:endParaRPr lang="zh-CN" alt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0">
                    <a:solidFill>
                      <a:schemeClr val="accent3">
                        <a:alpha val="28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蓝色简约商务广告名片设计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19"/>
          <a:stretch>
            <a:fillRect/>
          </a:stretch>
        </p:blipFill>
        <p:spPr bwMode="auto">
          <a:xfrm>
            <a:off x="0" y="48"/>
            <a:ext cx="9144239" cy="315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6178475" y="2174773"/>
            <a:ext cx="1104900" cy="1198880"/>
          </a:xfrm>
          <a:prstGeom prst="rect">
            <a:avLst/>
          </a:prstGeom>
        </p:spPr>
        <p:txBody>
          <a:bodyPr wrap="none">
            <a:spAutoFit/>
          </a:bodyPr>
          <a:p>
            <a:pPr algn="r"/>
            <a:r>
              <a:rPr lang="en-US" altLang="zh-CN" sz="7200" b="1" dirty="0" smtClean="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cs typeface="黑体" panose="02010609060101010101" charset="-122"/>
              </a:rPr>
              <a:t>02</a:t>
            </a:r>
            <a:endParaRPr lang="zh-CN" altLang="en-US" sz="7200" b="1" dirty="0">
              <a:solidFill>
                <a:schemeClr val="accent5">
                  <a:lumMod val="75000"/>
                </a:schemeClr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05692" y="3345802"/>
            <a:ext cx="2214880" cy="706755"/>
          </a:xfrm>
          <a:prstGeom prst="rect">
            <a:avLst/>
          </a:prstGeom>
        </p:spPr>
        <p:txBody>
          <a:bodyPr wrap="none">
            <a:spAutoFit/>
          </a:bodyPr>
          <a:p>
            <a:pPr algn="r"/>
            <a:r>
              <a:rPr lang="zh-CN" altLang="en-US" sz="4000" dirty="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公司简介</a:t>
            </a:r>
            <a:endParaRPr lang="zh-CN" altLang="en-US" sz="4000" dirty="0">
              <a:solidFill>
                <a:schemeClr val="accent5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64843" y="1113809"/>
            <a:ext cx="6128431" cy="1993878"/>
          </a:xfrm>
          <a:prstGeom prst="rect">
            <a:avLst/>
          </a:prstGeom>
          <a:blipFill>
            <a:blip r:embed="rId1"/>
            <a:srcRect/>
            <a:stretch>
              <a:fillRect t="-52463" b="-519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sp>
        <p:nvSpPr>
          <p:cNvPr id="16" name="Freeform: Shape 31"/>
          <p:cNvSpPr/>
          <p:nvPr/>
        </p:nvSpPr>
        <p:spPr>
          <a:xfrm>
            <a:off x="241735" y="1113809"/>
            <a:ext cx="2865947" cy="1993878"/>
          </a:xfrm>
          <a:custGeom>
            <a:avLst/>
            <a:gdLst>
              <a:gd name="connsiteX0" fmla="*/ 0 w 3820665"/>
              <a:gd name="connsiteY0" fmla="*/ 0 h 3098800"/>
              <a:gd name="connsiteX1" fmla="*/ 3373437 w 3820665"/>
              <a:gd name="connsiteY1" fmla="*/ 0 h 3098800"/>
              <a:gd name="connsiteX2" fmla="*/ 3373437 w 3820665"/>
              <a:gd name="connsiteY2" fmla="*/ 2580015 h 3098800"/>
              <a:gd name="connsiteX3" fmla="*/ 3820665 w 3820665"/>
              <a:gd name="connsiteY3" fmla="*/ 2839408 h 3098800"/>
              <a:gd name="connsiteX4" fmla="*/ 3373437 w 3820665"/>
              <a:gd name="connsiteY4" fmla="*/ 3098800 h 3098800"/>
              <a:gd name="connsiteX5" fmla="*/ 3373437 w 3820665"/>
              <a:gd name="connsiteY5" fmla="*/ 3098799 h 3098800"/>
              <a:gd name="connsiteX6" fmla="*/ 0 w 3820665"/>
              <a:gd name="connsiteY6" fmla="*/ 3098799 h 309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20665" h="3098800">
                <a:moveTo>
                  <a:pt x="0" y="0"/>
                </a:moveTo>
                <a:lnTo>
                  <a:pt x="3373437" y="0"/>
                </a:lnTo>
                <a:lnTo>
                  <a:pt x="3373437" y="2580015"/>
                </a:lnTo>
                <a:lnTo>
                  <a:pt x="3820665" y="2839408"/>
                </a:lnTo>
                <a:lnTo>
                  <a:pt x="3373437" y="3098800"/>
                </a:lnTo>
                <a:lnTo>
                  <a:pt x="3373437" y="3098799"/>
                </a:lnTo>
                <a:lnTo>
                  <a:pt x="0" y="309879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7" name="Group 48"/>
          <p:cNvGrpSpPr/>
          <p:nvPr/>
        </p:nvGrpSpPr>
        <p:grpSpPr>
          <a:xfrm>
            <a:off x="557227" y="3648037"/>
            <a:ext cx="227763" cy="228488"/>
            <a:chOff x="6986000" y="1082419"/>
            <a:chExt cx="303636" cy="304603"/>
          </a:xfrm>
        </p:grpSpPr>
        <p:sp>
          <p:nvSpPr>
            <p:cNvPr id="28" name="Oval 49"/>
            <p:cNvSpPr/>
            <p:nvPr/>
          </p:nvSpPr>
          <p:spPr bwMode="auto">
            <a:xfrm>
              <a:off x="6986000" y="1082419"/>
              <a:ext cx="303636" cy="304603"/>
            </a:xfrm>
            <a:prstGeom prst="ellipse">
              <a:avLst/>
            </a:prstGeom>
            <a:solidFill>
              <a:srgbClr val="27AB9E"/>
            </a:solidFill>
            <a:ln w="3175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nb-NO" sz="13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29" name="Freeform 65"/>
            <p:cNvSpPr/>
            <p:nvPr/>
          </p:nvSpPr>
          <p:spPr>
            <a:xfrm rot="18900000">
              <a:off x="7067038" y="1143972"/>
              <a:ext cx="217442" cy="104648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sp>
        <p:nvSpPr>
          <p:cNvPr id="30" name="Rectangle 51"/>
          <p:cNvSpPr/>
          <p:nvPr/>
        </p:nvSpPr>
        <p:spPr>
          <a:xfrm>
            <a:off x="1048385" y="3543300"/>
            <a:ext cx="7490460" cy="8724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27AB9E"/>
              </a:buClr>
              <a:buSzPct val="150000"/>
              <a:buFontTx/>
              <a:buNone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在公司，我们会接触很多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资料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，诸如公司的历史、地理位置、技术、实力、荣誉和产品简介。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但如何在众多的资料中，筛选出关键和有效的信息呢？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2" name="Rectangle: Rounded Corners 59"/>
          <p:cNvSpPr/>
          <p:nvPr/>
        </p:nvSpPr>
        <p:spPr>
          <a:xfrm>
            <a:off x="520555" y="2716607"/>
            <a:ext cx="477647" cy="716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89469" y="233665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公司简介</a:t>
            </a:r>
            <a:endParaRPr lang="zh-CN" altLang="zh-CN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pic>
        <p:nvPicPr>
          <p:cNvPr id="8" name="图片 7" descr="3477307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" y="1181100"/>
            <a:ext cx="1885950" cy="18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22.xml><?xml version="1.0" encoding="utf-8"?>
<p:tagLst xmlns:p="http://schemas.openxmlformats.org/presentationml/2006/main">
  <p:tag name="KSO_WM_SLIDE_MODEL_TYPE" val="cover"/>
</p:tagLst>
</file>

<file path=ppt/tags/tag23.xml><?xml version="1.0" encoding="utf-8"?>
<p:tagLst xmlns:p="http://schemas.openxmlformats.org/presentationml/2006/main">
  <p:tag name="KSO_WM_UNIT_TABLE_BEAUTIFY" val="smartTable{525d237d-81d8-4a4d-9ff6-a5b6de3b9461}"/>
</p:tagLst>
</file>

<file path=ppt/tags/tag24.xml><?xml version="1.0" encoding="utf-8"?>
<p:tagLst xmlns:p="http://schemas.openxmlformats.org/presentationml/2006/main">
  <p:tag name="KSO_WM_TAG_VERSION" val="1.0"/>
  <p:tag name="KSO_WM_TEMPLATE_CATEGORY" val="diagram"/>
  <p:tag name="KSO_WM_TEMPLATE_INDEX" val="20187477"/>
  <p:tag name="KSO_WM_UNIT_ID" val="diagram20187477_2*l_h_i*1_2_1"/>
  <p:tag name="KSO_WM_UNIT_LAYERLEVEL" val="1_1_1"/>
  <p:tag name="KSO_WM_BEAUTIFY_FLAG" val="#wm#"/>
  <p:tag name="KSO_WM_UNIT_HIGHLIGHT" val="0"/>
  <p:tag name="KSO_WM_UNIT_COMPATIBLE" val="0"/>
  <p:tag name="KSO_WM_DIAGRAM_GROUP_CODE" val="l1-1"/>
  <p:tag name="KSO_WM_UNIT_TYPE" val="l_h_i"/>
  <p:tag name="KSO_WM_UNIT_INDEX" val="1_2_1"/>
  <p:tag name="KSO_WM_UNIT_DIAGRAM_ISNUMVISUAL" val="0"/>
  <p:tag name="KSO_WM_UNIT_DIAGRAM_ISREFERUNIT" val="0"/>
  <p:tag name="KSO_WM_UNIT_COLOR_SCHEME_SHAPE_ID" val="29"/>
  <p:tag name="KSO_WM_UNIT_COLOR_SCHEME_PARENT_PAGE" val="0_2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  <p:tag name="KSO_WM_UNIT_DIAGRAM_SCHEMECOLOR_ID" val="6"/>
</p:tagLst>
</file>

<file path=ppt/tags/tag25.xml><?xml version="1.0" encoding="utf-8"?>
<p:tagLst xmlns:p="http://schemas.openxmlformats.org/presentationml/2006/main">
  <p:tag name="KSO_WM_TAG_VERSION" val="1.0"/>
  <p:tag name="KSO_WM_TEMPLATE_CATEGORY" val="diagram"/>
  <p:tag name="KSO_WM_TEMPLATE_INDEX" val="20187477"/>
  <p:tag name="KSO_WM_UNIT_ID" val="diagram20187477_2*l_h_i*1_1_1"/>
  <p:tag name="KSO_WM_UNIT_LAYERLEVEL" val="1_1_1"/>
  <p:tag name="KSO_WM_BEAUTIFY_FLAG" val="#wm#"/>
  <p:tag name="KSO_WM_UNIT_HIGHLIGHT" val="0"/>
  <p:tag name="KSO_WM_UNIT_COMPATIBLE" val="0"/>
  <p:tag name="KSO_WM_DIAGRAM_GROUP_CODE" val="l1-1"/>
  <p:tag name="KSO_WM_UNIT_TYPE" val="l_h_i"/>
  <p:tag name="KSO_WM_UNIT_INDEX" val="1_1_1"/>
  <p:tag name="KSO_WM_UNIT_DIAGRAM_ISNUMVISUAL" val="0"/>
  <p:tag name="KSO_WM_UNIT_DIAGRAM_ISREFERUNIT" val="0"/>
  <p:tag name="KSO_WM_UNIT_COLOR_SCHEME_SHAPE_ID" val="28"/>
  <p:tag name="KSO_WM_UNIT_COLOR_SCHEME_PARENT_PAGE" val="0_2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  <p:tag name="KSO_WM_UNIT_DIAGRAM_SCHEMECOLOR_ID" val="6"/>
</p:tagLst>
</file>

<file path=ppt/tags/tag26.xml><?xml version="1.0" encoding="utf-8"?>
<p:tagLst xmlns:p="http://schemas.openxmlformats.org/presentationml/2006/main">
  <p:tag name="KSO_WM_TAG_VERSION" val="1.0"/>
  <p:tag name="KSO_WM_TEMPLATE_CATEGORY" val="diagram"/>
  <p:tag name="KSO_WM_TEMPLATE_INDEX" val="20187477"/>
  <p:tag name="KSO_WM_UNIT_ID" val="diagram20187477_2*l_h_a*1_2_1"/>
  <p:tag name="KSO_WM_UNIT_LAYERLEVEL" val="1_1_1"/>
  <p:tag name="KSO_WM_UNIT_HIGHLIGHT" val="0"/>
  <p:tag name="KSO_WM_UNIT_COMPATIBLE" val="0"/>
  <p:tag name="KSO_WM_BEAUTIFY_FLAG" val="#wm#"/>
  <p:tag name="KSO_WM_UNIT_ISCONTENTSTITLE" val="0"/>
  <p:tag name="KSO_WM_DIAGRAM_GROUP_CODE" val="l1-1"/>
  <p:tag name="KSO_WM_UNIT_TYPE" val="l_h_a"/>
  <p:tag name="KSO_WM_UNIT_INDEX" val="1_2_1"/>
  <p:tag name="KSO_WM_UNIT_PRESET_TEXT" val="单击此处添加标题"/>
  <p:tag name="KSO_WM_UNIT_VALUE" val="6"/>
  <p:tag name="KSO_WM_UNIT_DIAGRAM_ISNUMVISUAL" val="0"/>
  <p:tag name="KSO_WM_UNIT_DIAGRAM_ISREFERUNIT" val="0"/>
  <p:tag name="KSO_WM_UNIT_COLOR_SCHEME_SHAPE_ID" val="19"/>
  <p:tag name="KSO_WM_UNIT_COLOR_SCHEME_PARENT_PAGE" val="0_2"/>
  <p:tag name="KSO_WM_UNIT_NOCLEAR" val="0"/>
  <p:tag name="KSO_WM_UNIT_TEXT_FILL_FORE_SCHEMECOLOR_INDEX" val="6"/>
  <p:tag name="KSO_WM_UNIT_TEXT_FILL_TYPE" val="1"/>
  <p:tag name="KSO_WM_UNIT_USESOURCEFORMAT_APPLY" val="1"/>
  <p:tag name="KSO_WM_UNIT_DIAGRAM_SCHEMECOLOR_ID" val="6"/>
</p:tagLst>
</file>

<file path=ppt/tags/tag27.xml><?xml version="1.0" encoding="utf-8"?>
<p:tagLst xmlns:p="http://schemas.openxmlformats.org/presentationml/2006/main">
  <p:tag name="KSO_WM_TAG_VERSION" val="1.0"/>
  <p:tag name="KSO_WM_TEMPLATE_CATEGORY" val="diagram"/>
  <p:tag name="KSO_WM_TEMPLATE_INDEX" val="20187477"/>
  <p:tag name="KSO_WM_UNIT_ID" val="diagram20187477_2*l_h_f*1_2_1"/>
  <p:tag name="KSO_WM_UNIT_LAYERLEVEL" val="1_1_1"/>
  <p:tag name="KSO_WM_UNIT_HIGHLIGHT" val="0"/>
  <p:tag name="KSO_WM_UNIT_COMPATIBLE" val="0"/>
  <p:tag name="KSO_WM_BEAUTIFY_FLAG" val="#wm#"/>
  <p:tag name="KSO_WM_DIAGRAM_GROUP_CODE" val="l1-1"/>
  <p:tag name="KSO_WM_UNIT_TYPE" val="l_h_f"/>
  <p:tag name="KSO_WM_UNIT_INDEX" val="1_2_1"/>
  <p:tag name="KSO_WM_UNIT_PRESET_TEXT" val="单击此处添加文本具体内容，简明扼要的阐述您的观点。"/>
  <p:tag name="KSO_WM_UNIT_VALUE" val="30"/>
  <p:tag name="KSO_WM_UNIT_DIAGRAM_ISNUMVISUAL" val="0"/>
  <p:tag name="KSO_WM_UNIT_DIAGRAM_ISREFERUNIT" val="0"/>
  <p:tag name="KSO_WM_UNIT_COLOR_SCHEME_SHAPE_ID" val="20"/>
  <p:tag name="KSO_WM_UNIT_COLOR_SCHEME_PARENT_PAGE" val="0_2"/>
  <p:tag name="KSO_WM_UNIT_NOCLEAR" val="0"/>
  <p:tag name="KSO_WM_UNIT_TEXT_FILL_FORE_SCHEMECOLOR_INDEX" val="13"/>
  <p:tag name="KSO_WM_UNIT_TEXT_FILL_TYPE" val="1"/>
  <p:tag name="KSO_WM_UNIT_USESOURCEFORMAT_APPLY" val="1"/>
  <p:tag name="KSO_WM_UNIT_DIAGRAM_SCHEMECOLOR_ID" val="6"/>
</p:tagLst>
</file>

<file path=ppt/tags/tag28.xml><?xml version="1.0" encoding="utf-8"?>
<p:tagLst xmlns:p="http://schemas.openxmlformats.org/presentationml/2006/main">
  <p:tag name="KSO_WM_TAG_VERSION" val="1.0"/>
  <p:tag name="KSO_WM_TEMPLATE_CATEGORY" val="diagram"/>
  <p:tag name="KSO_WM_TEMPLATE_INDEX" val="20187477"/>
  <p:tag name="KSO_WM_UNIT_ID" val="diagram20187477_2*l_h_a*1_1_1"/>
  <p:tag name="KSO_WM_UNIT_LAYERLEVEL" val="1_1_1"/>
  <p:tag name="KSO_WM_UNIT_HIGHLIGHT" val="0"/>
  <p:tag name="KSO_WM_UNIT_COMPATIBLE" val="0"/>
  <p:tag name="KSO_WM_BEAUTIFY_FLAG" val="#wm#"/>
  <p:tag name="KSO_WM_UNIT_ISCONTENTSTITLE" val="0"/>
  <p:tag name="KSO_WM_DIAGRAM_GROUP_CODE" val="l1-1"/>
  <p:tag name="KSO_WM_UNIT_TYPE" val="l_h_a"/>
  <p:tag name="KSO_WM_UNIT_INDEX" val="1_1_1"/>
  <p:tag name="KSO_WM_UNIT_PRESET_TEXT" val="单击此处添加标题"/>
  <p:tag name="KSO_WM_UNIT_VALUE" val="6"/>
  <p:tag name="KSO_WM_UNIT_DIAGRAM_ISNUMVISUAL" val="0"/>
  <p:tag name="KSO_WM_UNIT_DIAGRAM_ISREFERUNIT" val="0"/>
  <p:tag name="KSO_WM_UNIT_COLOR_SCHEME_SHAPE_ID" val="15"/>
  <p:tag name="KSO_WM_UNIT_COLOR_SCHEME_PARENT_PAGE" val="0_2"/>
  <p:tag name="KSO_WM_UNIT_NOCLEAR" val="0"/>
  <p:tag name="KSO_WM_UNIT_TEXT_FILL_FORE_SCHEMECOLOR_INDEX" val="5"/>
  <p:tag name="KSO_WM_UNIT_TEXT_FILL_TYPE" val="1"/>
  <p:tag name="KSO_WM_UNIT_USESOURCEFORMAT_APPLY" val="1"/>
  <p:tag name="KSO_WM_UNIT_DIAGRAM_SCHEMECOLOR_ID" val="6"/>
</p:tagLst>
</file>

<file path=ppt/tags/tag29.xml><?xml version="1.0" encoding="utf-8"?>
<p:tagLst xmlns:p="http://schemas.openxmlformats.org/presentationml/2006/main">
  <p:tag name="KSO_WM_TAG_VERSION" val="1.0"/>
  <p:tag name="KSO_WM_TEMPLATE_CATEGORY" val="diagram"/>
  <p:tag name="KSO_WM_TEMPLATE_INDEX" val="20187477"/>
  <p:tag name="KSO_WM_UNIT_ID" val="diagram20187477_2*l_h_f*1_1_1"/>
  <p:tag name="KSO_WM_UNIT_LAYERLEVEL" val="1_1_1"/>
  <p:tag name="KSO_WM_UNIT_HIGHLIGHT" val="0"/>
  <p:tag name="KSO_WM_UNIT_COMPATIBLE" val="0"/>
  <p:tag name="KSO_WM_BEAUTIFY_FLAG" val="#wm#"/>
  <p:tag name="KSO_WM_DIAGRAM_GROUP_CODE" val="l1-1"/>
  <p:tag name="KSO_WM_UNIT_TYPE" val="l_h_f"/>
  <p:tag name="KSO_WM_UNIT_INDEX" val="1_1_1"/>
  <p:tag name="KSO_WM_UNIT_PRESET_TEXT" val="单击此处添加文本具体内容，简明扼要的阐述您的观点。"/>
  <p:tag name="KSO_WM_UNIT_VALUE" val="30"/>
  <p:tag name="KSO_WM_UNIT_DIAGRAM_ISNUMVISUAL" val="0"/>
  <p:tag name="KSO_WM_UNIT_DIAGRAM_ISREFERUNIT" val="0"/>
  <p:tag name="KSO_WM_UNIT_COLOR_SCHEME_SHAPE_ID" val="16"/>
  <p:tag name="KSO_WM_UNIT_COLOR_SCHEME_PARENT_PAGE" val="0_2"/>
  <p:tag name="KSO_WM_UNIT_NOCLEAR" val="0"/>
  <p:tag name="KSO_WM_UNIT_TEXT_FILL_FORE_SCHEMECOLOR_INDEX" val="13"/>
  <p:tag name="KSO_WM_UNIT_TEXT_FILL_TYPE" val="1"/>
  <p:tag name="KSO_WM_UNIT_USESOURCEFORMAT_APPLY" val="1"/>
  <p:tag name="KSO_WM_UNIT_DIAGRAM_SCHEMECOLOR_ID" val="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TAG_VERSION" val="1.0"/>
  <p:tag name="KSO_WM_TEMPLATE_CATEGORY" val="diagram"/>
  <p:tag name="KSO_WM_TEMPLATE_INDEX" val="20187477"/>
  <p:tag name="KSO_WM_UNIT_ID" val="diagram20187477_2*l_h_i*1_1_2"/>
  <p:tag name="KSO_WM_UNIT_LAYERLEVEL" val="1_1_1"/>
  <p:tag name="KSO_WM_BEAUTIFY_FLAG" val="#wm#"/>
  <p:tag name="KSO_WM_UNIT_HIGHLIGHT" val="0"/>
  <p:tag name="KSO_WM_UNIT_COMPATIBLE" val="0"/>
  <p:tag name="KSO_WM_DIAGRAM_GROUP_CODE" val="l1-1"/>
  <p:tag name="KSO_WM_UNIT_TYPE" val="l_h_i"/>
  <p:tag name="KSO_WM_UNIT_INDEX" val="1_1_2"/>
  <p:tag name="KSO_WM_UNIT_DIAGRAM_ISNUMVISUAL" val="0"/>
  <p:tag name="KSO_WM_UNIT_DIAGRAM_ISREFERUNIT" val="0"/>
  <p:tag name="KSO_WM_UNIT_COLOR_SCHEME_SHAPE_ID" val="13"/>
  <p:tag name="KSO_WM_UNIT_COLOR_SCHEME_PARENT_PAGE" val="0_2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  <p:tag name="KSO_WM_UNIT_DIAGRAM_SCHEMECOLOR_ID" val="6"/>
</p:tagLst>
</file>

<file path=ppt/tags/tag31.xml><?xml version="1.0" encoding="utf-8"?>
<p:tagLst xmlns:p="http://schemas.openxmlformats.org/presentationml/2006/main">
  <p:tag name="KSO_WM_TAG_VERSION" val="1.0"/>
  <p:tag name="KSO_WM_TEMPLATE_CATEGORY" val="diagram"/>
  <p:tag name="KSO_WM_TEMPLATE_INDEX" val="20187477"/>
  <p:tag name="KSO_WM_UNIT_ID" val="diagram20187477_2*l_h_i*1_2_2"/>
  <p:tag name="KSO_WM_UNIT_LAYERLEVEL" val="1_1_1"/>
  <p:tag name="KSO_WM_BEAUTIFY_FLAG" val="#wm#"/>
  <p:tag name="KSO_WM_UNIT_HIGHLIGHT" val="0"/>
  <p:tag name="KSO_WM_UNIT_COMPATIBLE" val="0"/>
  <p:tag name="KSO_WM_DIAGRAM_GROUP_CODE" val="l1-1"/>
  <p:tag name="KSO_WM_UNIT_TYPE" val="l_h_i"/>
  <p:tag name="KSO_WM_UNIT_INDEX" val="1_2_2"/>
  <p:tag name="KSO_WM_UNIT_DIAGRAM_ISNUMVISUAL" val="0"/>
  <p:tag name="KSO_WM_UNIT_DIAGRAM_ISREFERUNIT" val="0"/>
  <p:tag name="KSO_WM_UNIT_COLOR_SCHEME_SHAPE_ID" val="14"/>
  <p:tag name="KSO_WM_UNIT_COLOR_SCHEME_PARENT_PAGE" val="0_2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  <p:tag name="KSO_WM_UNIT_DIAGRAM_SCHEMECOLOR_ID" val="6"/>
</p:tagLst>
</file>

<file path=ppt/tags/tag32.xml><?xml version="1.0" encoding="utf-8"?>
<p:tagLst xmlns:p="http://schemas.openxmlformats.org/presentationml/2006/main">
  <p:tag name="KSO_WM_TEMPLATE_INDEX" val="20187477"/>
  <p:tag name="KSO_WM_TAG_VERSION" val="1.0"/>
  <p:tag name="KSO_WM_SLIDE_INDEX" val="2"/>
  <p:tag name="KSO_WM_SLIDE_ITEM_CNT" val="2"/>
  <p:tag name="KSO_WM_SLIDE_LAYOUT" val="l"/>
  <p:tag name="KSO_WM_SLIDE_LAYOUT_CNT" val="1"/>
  <p:tag name="KSO_WM_SLIDE_TYPE" val="text"/>
  <p:tag name="KSO_WM_SLIDE_SUBTYPE" val="diag"/>
  <p:tag name="KSO_WM_BEAUTIFY_FLAG" val="#wm#"/>
  <p:tag name="KSO_WM_SLIDE_POSITION" val="120.703*206.777"/>
  <p:tag name="KSO_WM_SLIDE_SIZE" val="721.322*113.793"/>
  <p:tag name="KSO_WM_TEMPLATE_CATEGORY" val="diagram"/>
  <p:tag name="KSO_WM_SLIDE_ID" val="diagram20187477_2"/>
  <p:tag name="KSO_WM_DIAGRAM_GROUP_CODE" val="l1-1"/>
  <p:tag name="KSO_WM_SLIDE_DIAGTYPE" val="l"/>
  <p:tag name="KSO_WM_TEMPLATE_SUBCATEGORY" val="0"/>
  <p:tag name="KSO_WM_SLIDE_COLORSCHEME_VERSION" val="3.2"/>
</p:tagLst>
</file>

<file path=ppt/tags/tag33.xml><?xml version="1.0" encoding="utf-8"?>
<p:tagLst xmlns:p="http://schemas.openxmlformats.org/presentationml/2006/main">
  <p:tag name="KSO_WM_BEAUTIFY_FLAG" val="#wm#"/>
  <p:tag name="KSO_WM_TEMPLATE_CATEGORY" val="diagram"/>
  <p:tag name="KSO_WM_TEMPLATE_INDEX" val="20187477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E507E"/>
      </a:accent1>
      <a:accent2>
        <a:srgbClr val="0F749E"/>
      </a:accent2>
      <a:accent3>
        <a:srgbClr val="0999C6"/>
      </a:accent3>
      <a:accent4>
        <a:srgbClr val="6D7A84"/>
      </a:accent4>
      <a:accent5>
        <a:srgbClr val="90A3BB"/>
      </a:accent5>
      <a:accent6>
        <a:srgbClr val="ABA7A4"/>
      </a:accent6>
      <a:hlink>
        <a:srgbClr val="4472C4"/>
      </a:hlink>
      <a:folHlink>
        <a:srgbClr val="BFBFBF"/>
      </a:folHlink>
    </a:clrScheme>
    <a:fontScheme name="Office">
      <a:majorFont>
        <a:latin typeface="黑体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黑体"/>
        <a:font script="Hebr" typeface="黑体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黑体"/>
        <a:font script="Uigh" typeface="Microsoft Uighur"/>
      </a:majorFont>
      <a:minorFont>
        <a:latin typeface="黑体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黑体"/>
        <a:font script="Hebr" typeface="黑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黑体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E507E"/>
      </a:accent1>
      <a:accent2>
        <a:srgbClr val="0F749E"/>
      </a:accent2>
      <a:accent3>
        <a:srgbClr val="0999C6"/>
      </a:accent3>
      <a:accent4>
        <a:srgbClr val="6D7A84"/>
      </a:accent4>
      <a:accent5>
        <a:srgbClr val="90A3BB"/>
      </a:accent5>
      <a:accent6>
        <a:srgbClr val="ABA7A4"/>
      </a:accent6>
      <a:hlink>
        <a:srgbClr val="4472C4"/>
      </a:hlink>
      <a:folHlink>
        <a:srgbClr val="BFBFBF"/>
      </a:folHlink>
    </a:clrScheme>
    <a:fontScheme name="Office">
      <a:majorFont>
        <a:latin typeface="黑体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黑体"/>
        <a:font script="Hebr" typeface="黑体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黑体"/>
        <a:font script="Uigh" typeface="Microsoft Uighur"/>
      </a:majorFont>
      <a:minorFont>
        <a:latin typeface="黑体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黑体"/>
        <a:font script="Hebr" typeface="黑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黑体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黑体"/>
        <a:ea typeface="黑体"/>
        <a:cs typeface=""/>
      </a:majorFont>
      <a:minorFont>
        <a:latin typeface="黑体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黑体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黑体"/>
        <a:font script="Hebr" typeface="黑体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黑体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黑体"/>
        <a:font script="Hebr" typeface="黑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黑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黑体"/>
        <a:font script="Hebr" typeface="黑体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黑体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黑体"/>
        <a:font script="Hebr" typeface="黑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黑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E507E"/>
    </a:accent1>
    <a:accent2>
      <a:srgbClr val="0F749E"/>
    </a:accent2>
    <a:accent3>
      <a:srgbClr val="0999C6"/>
    </a:accent3>
    <a:accent4>
      <a:srgbClr val="6D7A84"/>
    </a:accent4>
    <a:accent5>
      <a:srgbClr val="90A3BB"/>
    </a:accent5>
    <a:accent6>
      <a:srgbClr val="ABA7A4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E507E"/>
    </a:accent1>
    <a:accent2>
      <a:srgbClr val="0F749E"/>
    </a:accent2>
    <a:accent3>
      <a:srgbClr val="0999C6"/>
    </a:accent3>
    <a:accent4>
      <a:srgbClr val="6D7A84"/>
    </a:accent4>
    <a:accent5>
      <a:srgbClr val="90A3BB"/>
    </a:accent5>
    <a:accent6>
      <a:srgbClr val="ABA7A4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E507E"/>
    </a:accent1>
    <a:accent2>
      <a:srgbClr val="0F749E"/>
    </a:accent2>
    <a:accent3>
      <a:srgbClr val="0999C6"/>
    </a:accent3>
    <a:accent4>
      <a:srgbClr val="6D7A84"/>
    </a:accent4>
    <a:accent5>
      <a:srgbClr val="90A3BB"/>
    </a:accent5>
    <a:accent6>
      <a:srgbClr val="ABA7A4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E507E"/>
    </a:accent1>
    <a:accent2>
      <a:srgbClr val="0F749E"/>
    </a:accent2>
    <a:accent3>
      <a:srgbClr val="0999C6"/>
    </a:accent3>
    <a:accent4>
      <a:srgbClr val="6D7A84"/>
    </a:accent4>
    <a:accent5>
      <a:srgbClr val="90A3BB"/>
    </a:accent5>
    <a:accent6>
      <a:srgbClr val="ABA7A4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E507E"/>
    </a:accent1>
    <a:accent2>
      <a:srgbClr val="0F749E"/>
    </a:accent2>
    <a:accent3>
      <a:srgbClr val="0999C6"/>
    </a:accent3>
    <a:accent4>
      <a:srgbClr val="6D7A84"/>
    </a:accent4>
    <a:accent5>
      <a:srgbClr val="90A3BB"/>
    </a:accent5>
    <a:accent6>
      <a:srgbClr val="ABA7A4"/>
    </a:accent6>
    <a:hlink>
      <a:srgbClr val="4472C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E507E"/>
    </a:accent1>
    <a:accent2>
      <a:srgbClr val="0F749E"/>
    </a:accent2>
    <a:accent3>
      <a:srgbClr val="0999C6"/>
    </a:accent3>
    <a:accent4>
      <a:srgbClr val="6D7A84"/>
    </a:accent4>
    <a:accent5>
      <a:srgbClr val="90A3BB"/>
    </a:accent5>
    <a:accent6>
      <a:srgbClr val="ABA7A4"/>
    </a:accent6>
    <a:hlink>
      <a:srgbClr val="4472C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E507E"/>
    </a:accent1>
    <a:accent2>
      <a:srgbClr val="0F749E"/>
    </a:accent2>
    <a:accent3>
      <a:srgbClr val="0999C6"/>
    </a:accent3>
    <a:accent4>
      <a:srgbClr val="6D7A84"/>
    </a:accent4>
    <a:accent5>
      <a:srgbClr val="90A3BB"/>
    </a:accent5>
    <a:accent6>
      <a:srgbClr val="ABA7A4"/>
    </a:accent6>
    <a:hlink>
      <a:srgbClr val="4472C4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E507E"/>
    </a:accent1>
    <a:accent2>
      <a:srgbClr val="0F749E"/>
    </a:accent2>
    <a:accent3>
      <a:srgbClr val="0999C6"/>
    </a:accent3>
    <a:accent4>
      <a:srgbClr val="6D7A84"/>
    </a:accent4>
    <a:accent5>
      <a:srgbClr val="90A3BB"/>
    </a:accent5>
    <a:accent6>
      <a:srgbClr val="ABA7A4"/>
    </a:accent6>
    <a:hlink>
      <a:srgbClr val="4472C4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E507E"/>
    </a:accent1>
    <a:accent2>
      <a:srgbClr val="0F749E"/>
    </a:accent2>
    <a:accent3>
      <a:srgbClr val="0999C6"/>
    </a:accent3>
    <a:accent4>
      <a:srgbClr val="6D7A84"/>
    </a:accent4>
    <a:accent5>
      <a:srgbClr val="90A3BB"/>
    </a:accent5>
    <a:accent6>
      <a:srgbClr val="ABA7A4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4749</Words>
  <Application>WPS 演示</Application>
  <PresentationFormat>自定义</PresentationFormat>
  <Paragraphs>267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27</vt:i4>
      </vt:variant>
    </vt:vector>
  </HeadingPairs>
  <TitlesOfParts>
    <vt:vector size="41" baseType="lpstr">
      <vt:lpstr>Arial</vt:lpstr>
      <vt:lpstr>宋体</vt:lpstr>
      <vt:lpstr>Wingdings</vt:lpstr>
      <vt:lpstr>黑体</vt:lpstr>
      <vt:lpstr>Arial</vt:lpstr>
      <vt:lpstr>Open Sans Light</vt:lpstr>
      <vt:lpstr>Open Sans</vt:lpstr>
      <vt:lpstr>微软雅黑</vt:lpstr>
      <vt:lpstr>Arial Unicode MS</vt:lpstr>
      <vt:lpstr>Wingdings</vt:lpstr>
      <vt:lpstr>Segoe Print</vt:lpstr>
      <vt:lpstr>Office 主题</vt:lpstr>
      <vt:lpstr>1_Office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丫丫</cp:lastModifiedBy>
  <cp:revision>69</cp:revision>
  <dcterms:created xsi:type="dcterms:W3CDTF">2019-08-18T12:20:00Z</dcterms:created>
  <dcterms:modified xsi:type="dcterms:W3CDTF">2019-12-18T09:12:27Z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2052-11.1.0.9209</vt:lpwstr>
  </property>
</Properties>
</file>