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6" r:id="rId3"/>
    <p:sldId id="289" r:id="rId5"/>
    <p:sldId id="290" r:id="rId6"/>
    <p:sldId id="275" r:id="rId7"/>
    <p:sldId id="261" r:id="rId8"/>
    <p:sldId id="257" r:id="rId9"/>
    <p:sldId id="303" r:id="rId10"/>
    <p:sldId id="304" r:id="rId11"/>
    <p:sldId id="305" r:id="rId12"/>
    <p:sldId id="306" r:id="rId13"/>
    <p:sldId id="307" r:id="rId14"/>
    <p:sldId id="308" r:id="rId15"/>
    <p:sldId id="309" r:id="rId16"/>
    <p:sldId id="310" r:id="rId17"/>
    <p:sldId id="311" r:id="rId18"/>
    <p:sldId id="323" r:id="rId19"/>
    <p:sldId id="312" r:id="rId20"/>
    <p:sldId id="313" r:id="rId21"/>
    <p:sldId id="315" r:id="rId22"/>
    <p:sldId id="314" r:id="rId23"/>
    <p:sldId id="316" r:id="rId24"/>
    <p:sldId id="318" r:id="rId25"/>
    <p:sldId id="317" r:id="rId26"/>
    <p:sldId id="320" r:id="rId27"/>
    <p:sldId id="276" r:id="rId28"/>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204C"/>
    <a:srgbClr val="FF6C00"/>
    <a:srgbClr val="304971"/>
    <a:srgbClr val="23103A"/>
    <a:srgbClr val="FFFFFF"/>
    <a:srgbClr val="282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90" d="100"/>
          <a:sy n="90" d="100"/>
        </p:scale>
        <p:origin x="240" y="450"/>
      </p:cViewPr>
      <p:guideLst>
        <p:guide orient="horz" pos="1702"/>
        <p:guide pos="27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黑体" panose="02010609060101010101" charset="-122"/>
                <a:ea typeface="黑体" panose="02010609060101010101" charset="-122"/>
                <a:cs typeface="黑体" panose="02010609060101010101"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黑体" panose="02010609060101010101" charset="-122"/>
                <a:ea typeface="黑体" panose="02010609060101010101" charset="-122"/>
                <a:cs typeface="黑体" panose="0201060906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黑体" panose="02010609060101010101" charset="-122"/>
                <a:ea typeface="黑体" panose="02010609060101010101" charset="-122"/>
                <a:cs typeface="黑体" panose="02010609060101010101"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1pPr>
    <a:lvl2pPr marL="4572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2pPr>
    <a:lvl3pPr marL="9144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3pPr>
    <a:lvl4pPr marL="13716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4pPr>
    <a:lvl5pPr marL="1828800" algn="l" defTabSz="914400" rtl="0" eaLnBrk="1" latinLnBrk="0" hangingPunct="1">
      <a:defRPr sz="1200" kern="1200">
        <a:solidFill>
          <a:schemeClr val="tx1"/>
        </a:solidFill>
        <a:latin typeface="黑体" panose="02010609060101010101" charset="-122"/>
        <a:ea typeface="黑体" panose="02010609060101010101" charset="-122"/>
        <a:cs typeface="黑体" panose="0201060906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406400" algn="just">
              <a:lnSpc>
                <a:spcPct val="130000"/>
              </a:lnSpc>
              <a:buClrTx/>
              <a:buSzTx/>
              <a:buFontTx/>
            </a:pPr>
            <a:r>
              <a:rPr lang="zh-CN" altLang="en-US">
                <a:solidFill>
                  <a:schemeClr val="tx1">
                    <a:lumMod val="75000"/>
                    <a:lumOff val="25000"/>
                  </a:schemeClr>
                </a:solidFill>
                <a:sym typeface="+mn-ea"/>
              </a:rPr>
              <a:t>该模式通过海外买手入驻平台开店，建立起海外买手与国内消费者的联系进而达成交易，是典型的平台型</a:t>
            </a:r>
            <a:r>
              <a:rPr lang="zh-CN" altLang="en-US" b="1">
                <a:solidFill>
                  <a:schemeClr val="tx1">
                    <a:lumMod val="75000"/>
                    <a:lumOff val="25000"/>
                  </a:schemeClr>
                </a:solidFill>
                <a:sym typeface="+mn-ea"/>
              </a:rPr>
              <a:t>C2C模式</a:t>
            </a:r>
            <a:r>
              <a:rPr lang="zh-CN" altLang="en-US">
                <a:solidFill>
                  <a:schemeClr val="tx1">
                    <a:lumMod val="75000"/>
                    <a:lumOff val="25000"/>
                  </a:schemeClr>
                </a:solidFill>
                <a:sym typeface="+mn-ea"/>
              </a:rPr>
              <a:t>。</a:t>
            </a:r>
            <a:endParaRPr lang="zh-CN" altLang="en-US">
              <a:solidFill>
                <a:schemeClr val="tx1">
                  <a:lumMod val="75000"/>
                  <a:lumOff val="25000"/>
                </a:schemeClr>
              </a:solidFill>
              <a:latin typeface="黑体" panose="02010609060101010101" charset="-122"/>
              <a:ea typeface="黑体" panose="02010609060101010101" charset="-122"/>
              <a:sym typeface="+mn-ea"/>
            </a:endParaRPr>
          </a:p>
          <a:p>
            <a:pPr indent="304800" algn="just">
              <a:lnSpc>
                <a:spcPct val="130000"/>
              </a:lnSpc>
              <a:buClrTx/>
              <a:buSzTx/>
              <a:buFontTx/>
              <a:extLst>
                <a:ext uri="{35155182-B16C-46BC-9424-99874614C6A1}">
                  <wpsdc:indentchars xmlns:wpsdc="http://www.wps.cn/officeDocument/2017/drawingmlCustomData" val="200" checksum="1077528236"/>
                </a:ext>
              </a:extLst>
            </a:pPr>
            <a:r>
              <a:rPr lang="zh-CN" altLang="en-US" b="1">
                <a:solidFill>
                  <a:schemeClr val="tx1">
                    <a:lumMod val="75000"/>
                    <a:lumOff val="25000"/>
                  </a:schemeClr>
                </a:solidFill>
                <a:sym typeface="+mn-ea"/>
              </a:rPr>
              <a:t>盈利模式</a:t>
            </a:r>
            <a:r>
              <a:rPr lang="zh-CN" altLang="en-US">
                <a:solidFill>
                  <a:schemeClr val="tx1">
                    <a:lumMod val="75000"/>
                    <a:lumOff val="25000"/>
                  </a:schemeClr>
                </a:solidFill>
                <a:sym typeface="+mn-ea"/>
              </a:rPr>
              <a:t>一般为提供转运物流服务等，以及平台本身的一些增值服务，平台入驻一般不收取任何费用。</a:t>
            </a:r>
            <a:endParaRPr lang="zh-CN" altLang="en-US">
              <a:solidFill>
                <a:schemeClr val="tx1">
                  <a:lumMod val="75000"/>
                  <a:lumOff val="25000"/>
                </a:schemeClr>
              </a:solidFill>
              <a:latin typeface="黑体" panose="02010609060101010101" charset="-122"/>
              <a:ea typeface="黑体" panose="02010609060101010101" charset="-122"/>
              <a:sym typeface="+mn-ea"/>
            </a:endParaRPr>
          </a:p>
          <a:p>
            <a:pPr indent="304800" algn="just">
              <a:lnSpc>
                <a:spcPct val="130000"/>
              </a:lnSpc>
              <a:buClrTx/>
              <a:buSzTx/>
              <a:buFontTx/>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买手模式在品类上主要以长尾非标品为主，兼有个性化的商品。买手模式所覆盖的行业及商品较为广泛，对海外市场的敏感度较高，产品迭代速度较快，消费粘性较高，存在一定的价格优势，满足了在进口消费中个性化、细致化、多样化的需求。</a:t>
            </a:r>
            <a:endParaRPr lang="zh-CN" altLang="en-US">
              <a:solidFill>
                <a:schemeClr val="tx1">
                  <a:lumMod val="75000"/>
                  <a:lumOff val="25000"/>
                </a:schemeClr>
              </a:solidFill>
              <a:latin typeface="黑体" panose="02010609060101010101" charset="-122"/>
              <a:ea typeface="黑体" panose="02010609060101010101" charset="-122"/>
              <a:sym typeface="+mn-ea"/>
            </a:endParaRPr>
          </a:p>
          <a:p>
            <a:pPr indent="304800" algn="just">
              <a:lnSpc>
                <a:spcPct val="130000"/>
              </a:lnSpc>
              <a:buClrTx/>
              <a:buSzTx/>
              <a:buFontTx/>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商品交付一般以个人行邮为主，整个模式中比较依赖买手，服务体验参差不齐，信任度及品牌授权等法律风险问题或将限制其规模和发展。</a:t>
            </a:r>
            <a:endParaRPr lang="zh-CN" altLang="en-US">
              <a:solidFill>
                <a:schemeClr val="tx1">
                  <a:lumMod val="75000"/>
                  <a:lumOff val="25000"/>
                </a:schemeClr>
              </a:solidFill>
              <a:latin typeface="黑体" panose="02010609060101010101" charset="-122"/>
              <a:ea typeface="黑体" panose="02010609060101010101" charset="-122"/>
              <a:sym typeface="+mn-ea"/>
            </a:endParaRPr>
          </a:p>
          <a:p>
            <a:pPr indent="304800" algn="just">
              <a:lnSpc>
                <a:spcPct val="130000"/>
              </a:lnSpc>
              <a:buClrTx/>
              <a:buSzTx/>
              <a:buFontTx/>
              <a:extLst>
                <a:ext uri="{35155182-B16C-46BC-9424-99874614C6A1}">
                  <wpsdc:indentchars xmlns:wpsdc="http://www.wps.cn/officeDocument/2017/drawingmlCustomData" val="200" checksum="1077528236"/>
                </a:ext>
              </a:extLst>
            </a:pPr>
            <a:r>
              <a:rPr lang="zh-CN" altLang="en-US" b="1">
                <a:solidFill>
                  <a:schemeClr val="tx1">
                    <a:lumMod val="75000"/>
                    <a:lumOff val="25000"/>
                  </a:schemeClr>
                </a:solidFill>
                <a:sym typeface="+mn-ea"/>
              </a:rPr>
              <a:t>代表企业</a:t>
            </a:r>
            <a:r>
              <a:rPr lang="zh-CN" altLang="en-US">
                <a:solidFill>
                  <a:schemeClr val="tx1">
                    <a:lumMod val="75000"/>
                    <a:lumOff val="25000"/>
                  </a:schemeClr>
                </a:solidFill>
                <a:sym typeface="+mn-ea"/>
              </a:rPr>
              <a:t>：洋码头、淘宝全球购。</a:t>
            </a:r>
            <a:endParaRPr lang="zh-CN" altLang="en-US">
              <a:solidFill>
                <a:schemeClr val="tx1">
                  <a:lumMod val="75000"/>
                  <a:lumOff val="25000"/>
                </a:schemeClr>
              </a:solidFill>
              <a:latin typeface="黑体" panose="02010609060101010101" charset="-122"/>
              <a:ea typeface="黑体" panose="02010609060101010101" charset="-122"/>
              <a:sym typeface="+mn-ea"/>
            </a:endParaRPr>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457200" fontAlgn="auto"/>
            <a:r>
              <a:rPr lang="zh-CN" altLang="en-US">
                <a:sym typeface="+mn-ea"/>
              </a:rPr>
              <a:t>该模式为创新的O2O模式，通过线上线下融合的方式，将进口商品在线下进行展示，以扫码购买方式向线上导流。</a:t>
            </a:r>
            <a:endParaRPr lang="zh-CN" altLang="en-US"/>
          </a:p>
          <a:p>
            <a:pPr indent="457200" fontAlgn="auto"/>
            <a:r>
              <a:rPr lang="zh-CN" altLang="en-US">
                <a:sym typeface="+mn-ea"/>
              </a:rPr>
              <a:t>主要业务模式有保税备货模式及一般贸易模式，通过线下体验店与移动应用在系统层面打通，为消费者提供所见即所得的流畅体验。</a:t>
            </a:r>
            <a:endParaRPr lang="zh-CN" altLang="en-US"/>
          </a:p>
          <a:p>
            <a:pPr indent="457200" fontAlgn="auto"/>
            <a:r>
              <a:rPr lang="zh-CN" altLang="en-US">
                <a:sym typeface="+mn-ea"/>
              </a:rPr>
              <a:t>线上线下融合模式源于国内电商的O2O模式，应用在跨境电商进口中，在一定程度上可以缩短交易流程。</a:t>
            </a:r>
            <a:endParaRPr lang="zh-CN" altLang="en-US"/>
          </a:p>
          <a:p>
            <a:pPr indent="457200" fontAlgn="auto"/>
            <a:r>
              <a:rPr lang="zh-CN" altLang="en-US">
                <a:sym typeface="+mn-ea"/>
              </a:rPr>
              <a:t>通过线下实体展示，能够增强消费者对商品的信任度，同时能够触及具有跨境商品需求却无电商消费习惯的人群。</a:t>
            </a:r>
            <a:endParaRPr lang="zh-CN" altLang="en-US"/>
          </a:p>
          <a:p>
            <a:pPr indent="457200" fontAlgn="auto"/>
            <a:r>
              <a:rPr lang="zh-CN" altLang="en-US">
                <a:sym typeface="+mn-ea"/>
              </a:rPr>
              <a:t>线上线下融合模式目前看来多数处于创新探索阶段，盈利模式各企业也略有不同，线下体验店成本较高，一般不作为盈利点，而是通过向线上导流，最终实现线上盈利。</a:t>
            </a:r>
            <a:endParaRPr lang="zh-CN" altLang="en-US"/>
          </a:p>
          <a:p>
            <a:pPr indent="457200" fontAlgn="auto"/>
            <a:r>
              <a:rPr lang="zh-CN" altLang="en-US">
                <a:sym typeface="+mn-ea"/>
              </a:rPr>
              <a:t>移动电商的快速发展，使得线上线下融合成为了现实，随着人工智能、虚拟现实、增强现实等新兴技术的进一步发展，线上线下模式也将为传统零售业注入新的活力。目前国内很多跨境电商进口平台都在布局O2O线下体验店，不断探索提升用户体验。</a:t>
            </a:r>
            <a:endParaRPr lang="zh-CN" altLang="en-US"/>
          </a:p>
          <a:p>
            <a:pPr indent="457200" fontAlgn="auto"/>
            <a:r>
              <a:rPr lang="zh-CN" altLang="en-US" b="1">
                <a:sym typeface="+mn-ea"/>
              </a:rPr>
              <a:t>代表企业</a:t>
            </a:r>
            <a:r>
              <a:rPr lang="zh-CN" altLang="en-US">
                <a:sym typeface="+mn-ea"/>
              </a:rPr>
              <a:t>：京东全球购、天猫国际、网易考拉、聚美优品、五洲会。</a:t>
            </a:r>
            <a:endParaRPr lang="zh-CN" altLang="en-US"/>
          </a:p>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406400" algn="just">
              <a:lnSpc>
                <a:spcPct val="130000"/>
              </a:lnSpc>
              <a:buClrTx/>
              <a:buSzTx/>
              <a:buNone/>
            </a:pPr>
            <a:r>
              <a:rPr lang="zh-CN" altLang="en-US">
                <a:solidFill>
                  <a:schemeClr val="tx1">
                    <a:lumMod val="75000"/>
                    <a:lumOff val="25000"/>
                  </a:schemeClr>
                </a:solidFill>
                <a:sym typeface="+mn-ea"/>
              </a:rPr>
              <a:t>该模式以信息撮合为重点，以平台型</a:t>
            </a:r>
            <a:r>
              <a:rPr lang="zh-CN" altLang="en-US" b="1">
                <a:solidFill>
                  <a:schemeClr val="tx1">
                    <a:lumMod val="75000"/>
                    <a:lumOff val="25000"/>
                  </a:schemeClr>
                </a:solidFill>
                <a:sym typeface="+mn-ea"/>
              </a:rPr>
              <a:t>B2B</a:t>
            </a:r>
            <a:r>
              <a:rPr lang="zh-CN" altLang="en-US">
                <a:solidFill>
                  <a:schemeClr val="tx1">
                    <a:lumMod val="75000"/>
                    <a:lumOff val="25000"/>
                  </a:schemeClr>
                </a:solidFill>
                <a:sym typeface="+mn-ea"/>
              </a:rPr>
              <a:t>为主要业务模式，是我国最早的出口电商模式，解决了传统贸易中信息高度不对称的问题。</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通过提供信息发布平台，使买卖双方信息互通，相比传统贸易，效率得到大幅提升。</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大宗商品批发贸易平台又分为</a:t>
            </a:r>
            <a:r>
              <a:rPr lang="zh-CN" altLang="en-US" b="1">
                <a:solidFill>
                  <a:schemeClr val="tx1">
                    <a:lumMod val="75000"/>
                    <a:lumOff val="25000"/>
                  </a:schemeClr>
                </a:solidFill>
                <a:sym typeface="+mn-ea"/>
              </a:rPr>
              <a:t>综合型和垂直型</a:t>
            </a:r>
            <a:r>
              <a:rPr lang="zh-CN" altLang="en-US">
                <a:solidFill>
                  <a:schemeClr val="tx1">
                    <a:lumMod val="75000"/>
                    <a:lumOff val="25000"/>
                  </a:schemeClr>
                </a:solidFill>
                <a:sym typeface="+mn-ea"/>
              </a:rPr>
              <a:t>两类，主要用户为生产企业及大型贸易企业，其盈利模式主要来源于平台的入驻费用。</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该模式在2008年金融危机之后式微，但2015年开始又掀起第二轮创新创业热潮，近年来随着互联网金融和供应链金融的创新发展，以金融为典型代表的供应链服务推动B2B进入交易发展新阶段，其</a:t>
            </a:r>
            <a:r>
              <a:rPr lang="zh-CN" altLang="en-US" b="1">
                <a:solidFill>
                  <a:schemeClr val="tx1">
                    <a:lumMod val="75000"/>
                    <a:lumOff val="25000"/>
                  </a:schemeClr>
                </a:solidFill>
                <a:sym typeface="+mn-ea"/>
              </a:rPr>
              <a:t>盈利模式为供应链服务费</a:t>
            </a:r>
            <a:r>
              <a:rPr lang="zh-CN" altLang="en-US">
                <a:solidFill>
                  <a:schemeClr val="tx1">
                    <a:lumMod val="75000"/>
                    <a:lumOff val="25000"/>
                  </a:schemeClr>
                </a:solidFill>
                <a:sym typeface="+mn-ea"/>
              </a:rPr>
              <a:t>。此类平台信息量丰富，从出口规模上看，是目前我国跨境电商出口的主要形式。</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由于大宗商品批发贸易涉及复杂的贸易环节，如支付、物流、报关、报检、退税、结汇等，目前该模式仅在营销和交付环节实现了在线化，其交易环节依然采取传统贸易的方式进行。随着信息科技的不断渗透，该模式也有着交易和服务产生闭环的趋势。</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代表企业</a:t>
            </a:r>
            <a:r>
              <a:rPr lang="zh-CN" altLang="en-US">
                <a:solidFill>
                  <a:schemeClr val="tx1">
                    <a:lumMod val="75000"/>
                    <a:lumOff val="25000"/>
                  </a:schemeClr>
                </a:solidFill>
                <a:sym typeface="+mn-ea"/>
              </a:rPr>
              <a:t>：阿里巴巴国际站、环球资源网、中国制造网。</a:t>
            </a:r>
            <a:endParaRPr lang="zh-CN" altLang="en-US">
              <a:solidFill>
                <a:schemeClr val="tx1">
                  <a:lumMod val="75000"/>
                  <a:lumOff val="25000"/>
                </a:schemeClr>
              </a:solidFill>
              <a:latin typeface="黑体" panose="02010609060101010101" charset="-122"/>
              <a:ea typeface="黑体" panose="02010609060101010101" charset="-122"/>
            </a:endParaRPr>
          </a:p>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406400" algn="just">
              <a:lnSpc>
                <a:spcPct val="130000"/>
              </a:lnSpc>
              <a:buClrTx/>
              <a:buSzTx/>
              <a:buNone/>
            </a:pPr>
            <a:r>
              <a:rPr lang="zh-CN" altLang="en-US">
                <a:solidFill>
                  <a:schemeClr val="tx1">
                    <a:lumMod val="75000"/>
                    <a:lumOff val="25000"/>
                  </a:schemeClr>
                </a:solidFill>
                <a:sym typeface="+mn-ea"/>
              </a:rPr>
              <a:t>该模式以在线一站式交易为核心，以平台型小额B2B和B2C为主要业务模式。</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将信息撮合、在线交易、物流实时追踪进行一站式整合，解决了中小企业碎片化、高频化、个性化的需求。</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2008年全球金融危机以后，我国外贸产生了明显的碎片化、个性化等需求，此类出口电商企业得以迅速成长。</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此类平台的用户主要为中小贸易商、中小零售商和终端消费者，</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其盈利模式主要为交易产生的佣金。该模式实现了全流程的在线交易闭环，交易数据得到留存。随着大数据、云计算、人工智能等新一代信息技术的快速发展，产生了相关的数据服务、精准营销、金融、信保等增值服务，成为小规模批发零售平台的又一盈利点。该模式具有对市场需求反应迅速、交易流程清晰透明等显著优势，但由于平台供应端和采购端多为中小企业或个人，平台对于供应链的把控面临挑战。</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代表企业：速卖通、敦煌网。</a:t>
            </a:r>
            <a:endParaRPr lang="zh-CN" altLang="en-US">
              <a:solidFill>
                <a:schemeClr val="tx1">
                  <a:lumMod val="75000"/>
                  <a:lumOff val="25000"/>
                </a:schemeClr>
              </a:solidFill>
              <a:latin typeface="黑体" panose="02010609060101010101" charset="-122"/>
              <a:ea typeface="黑体" panose="02010609060101010101" charset="-122"/>
            </a:endParaRPr>
          </a:p>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406400" algn="just">
              <a:lnSpc>
                <a:spcPct val="130000"/>
              </a:lnSpc>
              <a:buClrTx/>
              <a:buSzTx/>
              <a:buNone/>
            </a:pPr>
            <a:r>
              <a:rPr lang="zh-CN" altLang="en-US">
                <a:solidFill>
                  <a:schemeClr val="tx1">
                    <a:lumMod val="75000"/>
                    <a:lumOff val="25000"/>
                  </a:schemeClr>
                </a:solidFill>
                <a:sym typeface="+mn-ea"/>
              </a:rPr>
              <a:t>该模式以面对海外终端消费者的需求为核心，以自营B2C和商家入驻平台销售为主要业务形式。</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自营型出口电商专注于某一领域或品类，对于该领域具有较深刻的认知，在供应链方面的控制能力较强，产品品控、流程管理、营销渠道等方面得到了有力保障，终端消费者的体验也相对较好。但是自营模式需要大量的现金流用于产品的生产制造、采购、仓储物流等环节，对于市场需求变化的把握和对资金的管理提出了较高要求。</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开放平台POP模式大部分以垂直型为主，采用品牌化的战略，针对终端消费者的核心需求，从商品的设计、制造、营销、销售等环节进行全流程把控，该模式企业大多拥有一个或多个自有品牌，利用中国制造积累的优势，以高性价比为抓手通过平台进行销售，在品牌效益产生后组建打造自有平台并试探开拓周边品类。</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其主要盈利模式为商品销售产生的利润。</a:t>
            </a:r>
            <a:endParaRPr lang="zh-CN" altLang="en-US">
              <a:solidFill>
                <a:schemeClr val="tx1">
                  <a:lumMod val="75000"/>
                  <a:lumOff val="25000"/>
                </a:schemeClr>
              </a:solidFill>
              <a:latin typeface="黑体" panose="02010609060101010101" charset="-122"/>
              <a:ea typeface="黑体" panose="02010609060101010101" charset="-122"/>
            </a:endParaRPr>
          </a:p>
          <a:p>
            <a:pPr indent="304800" algn="just">
              <a:lnSpc>
                <a:spcPct val="130000"/>
              </a:lnSpc>
              <a:buClrTx/>
              <a:buSzTx/>
              <a:buNone/>
              <a:extLst>
                <a:ext uri="{35155182-B16C-46BC-9424-99874614C6A1}">
                  <wpsdc:indentchars xmlns:wpsdc="http://www.wps.cn/officeDocument/2017/drawingmlCustomData" val="200" checksum="1077528236"/>
                </a:ext>
              </a:extLst>
            </a:pPr>
            <a:r>
              <a:rPr lang="zh-CN" altLang="en-US">
                <a:solidFill>
                  <a:schemeClr val="tx1">
                    <a:lumMod val="75000"/>
                    <a:lumOff val="25000"/>
                  </a:schemeClr>
                </a:solidFill>
                <a:sym typeface="+mn-ea"/>
              </a:rPr>
              <a:t>代表企业：环球易购、帕拓逊、有棵树、棒谷、通拓科技。</a:t>
            </a:r>
            <a:endParaRPr lang="zh-CN" altLang="en-US">
              <a:solidFill>
                <a:schemeClr val="tx1">
                  <a:lumMod val="75000"/>
                  <a:lumOff val="25000"/>
                </a:schemeClr>
              </a:solidFill>
              <a:latin typeface="黑体" panose="02010609060101010101" charset="-122"/>
              <a:ea typeface="黑体" panose="02010609060101010101" charset="-122"/>
            </a:endParaRPr>
          </a:p>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hyperlink" Target="http://chn.docer.com/works?userid=199329941" TargetMode="Externa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8" name="稻壳儿春秋广告/盗版必究        原创来源：http://chn.docer.com/works?userid=199329941#!/work_time" hidden="1"/>
          <p:cNvSpPr/>
          <p:nvPr userDrawn="1"/>
        </p:nvSpPr>
        <p:spPr>
          <a:xfrm>
            <a:off x="0" y="0"/>
            <a:ext cx="9143999" cy="5144665"/>
          </a:xfrm>
          <a:prstGeom prst="rect">
            <a:avLst/>
          </a:prstGeom>
          <a:solidFill>
            <a:srgbClr val="343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cs typeface="黑体" panose="02010609060101010101" charset="-122"/>
            </a:endParaRPr>
          </a:p>
        </p:txBody>
      </p:sp>
      <p:pic>
        <p:nvPicPr>
          <p:cNvPr id="9" name="稻壳儿春秋广告/盗版必究        原创来源：http://chn.docer.com/works?userid=199329941#!/work_time"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179" y="141756"/>
            <a:ext cx="1332210" cy="766489"/>
          </a:xfrm>
          <a:prstGeom prst="rect">
            <a:avLst/>
          </a:prstGeom>
        </p:spPr>
      </p:pic>
      <p:sp>
        <p:nvSpPr>
          <p:cNvPr id="10" name="稻壳儿春秋广告/盗版必究        原创来源：http://chn.docer.com/works?userid=199329941#!/work_time" hidden="1"/>
          <p:cNvSpPr txBox="1"/>
          <p:nvPr userDrawn="1">
            <p:custDataLst>
              <p:tags r:id="rId3"/>
            </p:custDataLst>
          </p:nvPr>
        </p:nvSpPr>
        <p:spPr>
          <a:xfrm>
            <a:off x="780643" y="3784086"/>
            <a:ext cx="1401961" cy="160985"/>
          </a:xfrm>
          <a:custGeom>
            <a:avLst/>
            <a:gdLst/>
            <a:ahLst/>
            <a:cxnLst/>
            <a:rect l="l" t="t" r="r" b="b"/>
            <a:pathLst>
              <a:path w="1869281" h="214599">
                <a:moveTo>
                  <a:pt x="1791593" y="159172"/>
                </a:moveTo>
                <a:cubicBezTo>
                  <a:pt x="1790997" y="159172"/>
                  <a:pt x="1793974" y="159172"/>
                  <a:pt x="1800522" y="159172"/>
                </a:cubicBezTo>
                <a:cubicBezTo>
                  <a:pt x="1819572" y="161553"/>
                  <a:pt x="1834455" y="166911"/>
                  <a:pt x="1845171" y="175246"/>
                </a:cubicBezTo>
                <a:cubicBezTo>
                  <a:pt x="1852314" y="181794"/>
                  <a:pt x="1853207" y="189235"/>
                  <a:pt x="1847850" y="197570"/>
                </a:cubicBezTo>
                <a:cubicBezTo>
                  <a:pt x="1842492" y="205309"/>
                  <a:pt x="1835943" y="206500"/>
                  <a:pt x="1828204" y="201142"/>
                </a:cubicBezTo>
                <a:cubicBezTo>
                  <a:pt x="1824632" y="198165"/>
                  <a:pt x="1821358" y="193403"/>
                  <a:pt x="1818382" y="186854"/>
                </a:cubicBezTo>
                <a:cubicBezTo>
                  <a:pt x="1813024" y="177925"/>
                  <a:pt x="1805880" y="170185"/>
                  <a:pt x="1796950" y="163637"/>
                </a:cubicBezTo>
                <a:cubicBezTo>
                  <a:pt x="1792783" y="161256"/>
                  <a:pt x="1790997" y="159767"/>
                  <a:pt x="1791593" y="159172"/>
                </a:cubicBezTo>
                <a:close/>
                <a:moveTo>
                  <a:pt x="1533525" y="128811"/>
                </a:moveTo>
                <a:cubicBezTo>
                  <a:pt x="1540668" y="142503"/>
                  <a:pt x="1550193" y="153219"/>
                  <a:pt x="1562100" y="160958"/>
                </a:cubicBezTo>
                <a:cubicBezTo>
                  <a:pt x="1566862" y="155600"/>
                  <a:pt x="1572815" y="146373"/>
                  <a:pt x="1579959" y="133276"/>
                </a:cubicBezTo>
                <a:cubicBezTo>
                  <a:pt x="1581150" y="132085"/>
                  <a:pt x="1582340" y="130597"/>
                  <a:pt x="1583531" y="128811"/>
                </a:cubicBezTo>
                <a:close/>
                <a:moveTo>
                  <a:pt x="1780877" y="110059"/>
                </a:moveTo>
                <a:cubicBezTo>
                  <a:pt x="1775519" y="112440"/>
                  <a:pt x="1766589" y="116607"/>
                  <a:pt x="1754088" y="122560"/>
                </a:cubicBezTo>
                <a:cubicBezTo>
                  <a:pt x="1748730" y="124942"/>
                  <a:pt x="1743075" y="127323"/>
                  <a:pt x="1737121" y="129704"/>
                </a:cubicBezTo>
                <a:cubicBezTo>
                  <a:pt x="1744265" y="129704"/>
                  <a:pt x="1758850" y="129704"/>
                  <a:pt x="1780877" y="129704"/>
                </a:cubicBezTo>
                <a:cubicBezTo>
                  <a:pt x="1788616" y="129704"/>
                  <a:pt x="1795760" y="129704"/>
                  <a:pt x="1802308" y="129704"/>
                </a:cubicBezTo>
                <a:cubicBezTo>
                  <a:pt x="1795760" y="120179"/>
                  <a:pt x="1788616" y="113631"/>
                  <a:pt x="1780877" y="110059"/>
                </a:cubicBezTo>
                <a:close/>
                <a:moveTo>
                  <a:pt x="556617" y="85949"/>
                </a:moveTo>
                <a:cubicBezTo>
                  <a:pt x="563165" y="94878"/>
                  <a:pt x="566439" y="106189"/>
                  <a:pt x="566439" y="119882"/>
                </a:cubicBezTo>
                <a:cubicBezTo>
                  <a:pt x="562272" y="139527"/>
                  <a:pt x="553640" y="148457"/>
                  <a:pt x="540543" y="146671"/>
                </a:cubicBezTo>
                <a:cubicBezTo>
                  <a:pt x="526851" y="140122"/>
                  <a:pt x="524768" y="131490"/>
                  <a:pt x="534293" y="120775"/>
                </a:cubicBezTo>
                <a:cubicBezTo>
                  <a:pt x="547389" y="113035"/>
                  <a:pt x="554533" y="102617"/>
                  <a:pt x="555724" y="89521"/>
                </a:cubicBezTo>
                <a:cubicBezTo>
                  <a:pt x="555724" y="87735"/>
                  <a:pt x="556021" y="86544"/>
                  <a:pt x="556617" y="85949"/>
                </a:cubicBezTo>
                <a:close/>
                <a:moveTo>
                  <a:pt x="824396" y="79363"/>
                </a:moveTo>
                <a:cubicBezTo>
                  <a:pt x="825214" y="79140"/>
                  <a:pt x="826144" y="79251"/>
                  <a:pt x="827186" y="79698"/>
                </a:cubicBezTo>
                <a:cubicBezTo>
                  <a:pt x="857547" y="85651"/>
                  <a:pt x="866775" y="91604"/>
                  <a:pt x="854868" y="97557"/>
                </a:cubicBezTo>
                <a:cubicBezTo>
                  <a:pt x="851892" y="99939"/>
                  <a:pt x="850403" y="101427"/>
                  <a:pt x="850403" y="102022"/>
                </a:cubicBezTo>
                <a:cubicBezTo>
                  <a:pt x="837307" y="124049"/>
                  <a:pt x="822721" y="146968"/>
                  <a:pt x="806648" y="170781"/>
                </a:cubicBezTo>
                <a:lnTo>
                  <a:pt x="881657" y="168995"/>
                </a:lnTo>
                <a:cubicBezTo>
                  <a:pt x="876895" y="156493"/>
                  <a:pt x="869751" y="145778"/>
                  <a:pt x="860226" y="136848"/>
                </a:cubicBezTo>
                <a:cubicBezTo>
                  <a:pt x="877490" y="138039"/>
                  <a:pt x="895350" y="148754"/>
                  <a:pt x="913804" y="168995"/>
                </a:cubicBezTo>
                <a:cubicBezTo>
                  <a:pt x="919757" y="180306"/>
                  <a:pt x="919757" y="189533"/>
                  <a:pt x="913804" y="196677"/>
                </a:cubicBezTo>
                <a:cubicBezTo>
                  <a:pt x="905470" y="205607"/>
                  <a:pt x="897433" y="206500"/>
                  <a:pt x="889694" y="199356"/>
                </a:cubicBezTo>
                <a:cubicBezTo>
                  <a:pt x="887313" y="196379"/>
                  <a:pt x="885825" y="191914"/>
                  <a:pt x="885229" y="185961"/>
                </a:cubicBezTo>
                <a:cubicBezTo>
                  <a:pt x="884634" y="182985"/>
                  <a:pt x="884336" y="180603"/>
                  <a:pt x="884336" y="178817"/>
                </a:cubicBezTo>
                <a:cubicBezTo>
                  <a:pt x="834925" y="189533"/>
                  <a:pt x="805755" y="196677"/>
                  <a:pt x="796825" y="200249"/>
                </a:cubicBezTo>
                <a:cubicBezTo>
                  <a:pt x="790872" y="202630"/>
                  <a:pt x="787300" y="203821"/>
                  <a:pt x="786110" y="203821"/>
                </a:cubicBezTo>
                <a:cubicBezTo>
                  <a:pt x="780752" y="202630"/>
                  <a:pt x="776585" y="193105"/>
                  <a:pt x="773608" y="175246"/>
                </a:cubicBezTo>
                <a:cubicBezTo>
                  <a:pt x="773013" y="172269"/>
                  <a:pt x="774501" y="171078"/>
                  <a:pt x="778073" y="171674"/>
                </a:cubicBezTo>
                <a:cubicBezTo>
                  <a:pt x="787003" y="171674"/>
                  <a:pt x="793849" y="167804"/>
                  <a:pt x="798611" y="160065"/>
                </a:cubicBezTo>
                <a:cubicBezTo>
                  <a:pt x="808136" y="140420"/>
                  <a:pt x="815280" y="117203"/>
                  <a:pt x="820042" y="90414"/>
                </a:cubicBezTo>
                <a:cubicBezTo>
                  <a:pt x="820489" y="83716"/>
                  <a:pt x="821940" y="80033"/>
                  <a:pt x="824396" y="79363"/>
                </a:cubicBezTo>
                <a:close/>
                <a:moveTo>
                  <a:pt x="1575494" y="68089"/>
                </a:moveTo>
                <a:lnTo>
                  <a:pt x="1575494" y="96664"/>
                </a:lnTo>
                <a:lnTo>
                  <a:pt x="1596032" y="96664"/>
                </a:lnTo>
                <a:lnTo>
                  <a:pt x="1596032" y="68089"/>
                </a:lnTo>
                <a:close/>
                <a:moveTo>
                  <a:pt x="1529953" y="67196"/>
                </a:moveTo>
                <a:lnTo>
                  <a:pt x="1529953" y="95771"/>
                </a:lnTo>
                <a:lnTo>
                  <a:pt x="1548705" y="95771"/>
                </a:lnTo>
                <a:lnTo>
                  <a:pt x="1548705" y="67196"/>
                </a:lnTo>
                <a:close/>
                <a:moveTo>
                  <a:pt x="121443" y="52909"/>
                </a:moveTo>
                <a:cubicBezTo>
                  <a:pt x="116681" y="52909"/>
                  <a:pt x="114002" y="53802"/>
                  <a:pt x="113407" y="55588"/>
                </a:cubicBezTo>
                <a:cubicBezTo>
                  <a:pt x="112216" y="56778"/>
                  <a:pt x="112811" y="59160"/>
                  <a:pt x="115192" y="62732"/>
                </a:cubicBezTo>
                <a:lnTo>
                  <a:pt x="127694" y="88628"/>
                </a:lnTo>
                <a:lnTo>
                  <a:pt x="141089" y="63625"/>
                </a:lnTo>
                <a:cubicBezTo>
                  <a:pt x="142875" y="60053"/>
                  <a:pt x="143172" y="57374"/>
                  <a:pt x="141982" y="55588"/>
                </a:cubicBezTo>
                <a:cubicBezTo>
                  <a:pt x="140791" y="53802"/>
                  <a:pt x="138112" y="52909"/>
                  <a:pt x="133945" y="52909"/>
                </a:cubicBezTo>
                <a:close/>
                <a:moveTo>
                  <a:pt x="300930" y="50230"/>
                </a:moveTo>
                <a:cubicBezTo>
                  <a:pt x="295572" y="50230"/>
                  <a:pt x="290214" y="50825"/>
                  <a:pt x="284857" y="52016"/>
                </a:cubicBezTo>
                <a:lnTo>
                  <a:pt x="284857" y="116310"/>
                </a:lnTo>
                <a:cubicBezTo>
                  <a:pt x="289024" y="118096"/>
                  <a:pt x="294382" y="118691"/>
                  <a:pt x="300930" y="118096"/>
                </a:cubicBezTo>
                <a:cubicBezTo>
                  <a:pt x="322361" y="118096"/>
                  <a:pt x="333375" y="106487"/>
                  <a:pt x="333970" y="83270"/>
                </a:cubicBezTo>
                <a:cubicBezTo>
                  <a:pt x="332779" y="62434"/>
                  <a:pt x="321766" y="51421"/>
                  <a:pt x="300930" y="50230"/>
                </a:cubicBezTo>
                <a:close/>
                <a:moveTo>
                  <a:pt x="0" y="43979"/>
                </a:moveTo>
                <a:lnTo>
                  <a:pt x="59828" y="43979"/>
                </a:lnTo>
                <a:lnTo>
                  <a:pt x="59828" y="52909"/>
                </a:lnTo>
                <a:cubicBezTo>
                  <a:pt x="55066" y="53504"/>
                  <a:pt x="52387" y="54992"/>
                  <a:pt x="51792" y="57374"/>
                </a:cubicBezTo>
                <a:cubicBezTo>
                  <a:pt x="51196" y="59160"/>
                  <a:pt x="52089" y="62136"/>
                  <a:pt x="54471" y="66303"/>
                </a:cubicBezTo>
                <a:lnTo>
                  <a:pt x="96440" y="154707"/>
                </a:lnTo>
                <a:lnTo>
                  <a:pt x="110728" y="125239"/>
                </a:lnTo>
                <a:lnTo>
                  <a:pt x="83939" y="68089"/>
                </a:lnTo>
                <a:cubicBezTo>
                  <a:pt x="79176" y="57374"/>
                  <a:pt x="74116" y="52314"/>
                  <a:pt x="68758" y="52909"/>
                </a:cubicBezTo>
                <a:lnTo>
                  <a:pt x="68758" y="43979"/>
                </a:lnTo>
                <a:lnTo>
                  <a:pt x="168771" y="43979"/>
                </a:lnTo>
                <a:lnTo>
                  <a:pt x="168771" y="52909"/>
                </a:lnTo>
                <a:cubicBezTo>
                  <a:pt x="161032" y="53504"/>
                  <a:pt x="155376" y="58862"/>
                  <a:pt x="151804" y="68982"/>
                </a:cubicBezTo>
                <a:lnTo>
                  <a:pt x="134838" y="102915"/>
                </a:lnTo>
                <a:lnTo>
                  <a:pt x="158948" y="152028"/>
                </a:lnTo>
                <a:lnTo>
                  <a:pt x="190202" y="71661"/>
                </a:lnTo>
                <a:cubicBezTo>
                  <a:pt x="195560" y="59160"/>
                  <a:pt x="191988" y="52909"/>
                  <a:pt x="179486" y="52909"/>
                </a:cubicBezTo>
                <a:lnTo>
                  <a:pt x="179486" y="43979"/>
                </a:lnTo>
                <a:lnTo>
                  <a:pt x="225028" y="43979"/>
                </a:lnTo>
                <a:lnTo>
                  <a:pt x="225028" y="52909"/>
                </a:lnTo>
                <a:cubicBezTo>
                  <a:pt x="214907" y="52909"/>
                  <a:pt x="207764" y="59755"/>
                  <a:pt x="203596" y="73447"/>
                </a:cubicBezTo>
                <a:lnTo>
                  <a:pt x="157162" y="187747"/>
                </a:lnTo>
                <a:lnTo>
                  <a:pt x="141982" y="187747"/>
                </a:lnTo>
                <a:lnTo>
                  <a:pt x="117871" y="138634"/>
                </a:lnTo>
                <a:lnTo>
                  <a:pt x="93761" y="187747"/>
                </a:lnTo>
                <a:lnTo>
                  <a:pt x="78581" y="187747"/>
                </a:lnTo>
                <a:lnTo>
                  <a:pt x="23217" y="71661"/>
                </a:lnTo>
                <a:cubicBezTo>
                  <a:pt x="17264" y="57969"/>
                  <a:pt x="10120" y="51718"/>
                  <a:pt x="1785" y="52909"/>
                </a:cubicBezTo>
                <a:lnTo>
                  <a:pt x="0" y="52909"/>
                </a:lnTo>
                <a:close/>
                <a:moveTo>
                  <a:pt x="430410" y="40407"/>
                </a:moveTo>
                <a:cubicBezTo>
                  <a:pt x="438150" y="40407"/>
                  <a:pt x="447675" y="42193"/>
                  <a:pt x="458985" y="45765"/>
                </a:cubicBezTo>
                <a:cubicBezTo>
                  <a:pt x="461962" y="46360"/>
                  <a:pt x="464046" y="46658"/>
                  <a:pt x="465236" y="46658"/>
                </a:cubicBezTo>
                <a:cubicBezTo>
                  <a:pt x="465832" y="46658"/>
                  <a:pt x="467022" y="46063"/>
                  <a:pt x="468808" y="44872"/>
                </a:cubicBezTo>
                <a:cubicBezTo>
                  <a:pt x="468213" y="45467"/>
                  <a:pt x="468808" y="45170"/>
                  <a:pt x="470594" y="43979"/>
                </a:cubicBezTo>
                <a:lnTo>
                  <a:pt x="475059" y="43979"/>
                </a:lnTo>
                <a:lnTo>
                  <a:pt x="479524" y="80591"/>
                </a:lnTo>
                <a:lnTo>
                  <a:pt x="470594" y="80591"/>
                </a:lnTo>
                <a:cubicBezTo>
                  <a:pt x="463450" y="61541"/>
                  <a:pt x="450949" y="51421"/>
                  <a:pt x="433089" y="50230"/>
                </a:cubicBezTo>
                <a:cubicBezTo>
                  <a:pt x="419397" y="51421"/>
                  <a:pt x="411956" y="56778"/>
                  <a:pt x="410765" y="66303"/>
                </a:cubicBezTo>
                <a:cubicBezTo>
                  <a:pt x="410765" y="74638"/>
                  <a:pt x="419993" y="83567"/>
                  <a:pt x="438447" y="93092"/>
                </a:cubicBezTo>
                <a:cubicBezTo>
                  <a:pt x="454521" y="102022"/>
                  <a:pt x="466427" y="109761"/>
                  <a:pt x="474166" y="116310"/>
                </a:cubicBezTo>
                <a:cubicBezTo>
                  <a:pt x="483096" y="126430"/>
                  <a:pt x="487560" y="136550"/>
                  <a:pt x="487560" y="146671"/>
                </a:cubicBezTo>
                <a:cubicBezTo>
                  <a:pt x="485179" y="172864"/>
                  <a:pt x="468808" y="186557"/>
                  <a:pt x="438447" y="187747"/>
                </a:cubicBezTo>
                <a:cubicBezTo>
                  <a:pt x="425946" y="186557"/>
                  <a:pt x="415528" y="185366"/>
                  <a:pt x="407193" y="184175"/>
                </a:cubicBezTo>
                <a:cubicBezTo>
                  <a:pt x="402431" y="182389"/>
                  <a:pt x="399752" y="181496"/>
                  <a:pt x="399157" y="181496"/>
                </a:cubicBezTo>
                <a:cubicBezTo>
                  <a:pt x="396775" y="182092"/>
                  <a:pt x="395287" y="183282"/>
                  <a:pt x="394692" y="185068"/>
                </a:cubicBezTo>
                <a:lnTo>
                  <a:pt x="388441" y="185068"/>
                </a:lnTo>
                <a:lnTo>
                  <a:pt x="383083" y="143992"/>
                </a:lnTo>
                <a:lnTo>
                  <a:pt x="392013" y="143992"/>
                </a:lnTo>
                <a:cubicBezTo>
                  <a:pt x="399157" y="166614"/>
                  <a:pt x="412253" y="177925"/>
                  <a:pt x="431303" y="177925"/>
                </a:cubicBezTo>
                <a:cubicBezTo>
                  <a:pt x="447377" y="177329"/>
                  <a:pt x="456009" y="169888"/>
                  <a:pt x="457200" y="155600"/>
                </a:cubicBezTo>
                <a:cubicBezTo>
                  <a:pt x="457200" y="145480"/>
                  <a:pt x="446186" y="134764"/>
                  <a:pt x="424160" y="123453"/>
                </a:cubicBezTo>
                <a:cubicBezTo>
                  <a:pt x="397371" y="109166"/>
                  <a:pt x="383976" y="93985"/>
                  <a:pt x="383976" y="77912"/>
                </a:cubicBezTo>
                <a:cubicBezTo>
                  <a:pt x="385762" y="54695"/>
                  <a:pt x="401240" y="42193"/>
                  <a:pt x="430410" y="40407"/>
                </a:cubicBezTo>
                <a:close/>
                <a:moveTo>
                  <a:pt x="305395" y="40407"/>
                </a:moveTo>
                <a:cubicBezTo>
                  <a:pt x="345281" y="41598"/>
                  <a:pt x="366117" y="56481"/>
                  <a:pt x="367903" y="85056"/>
                </a:cubicBezTo>
                <a:cubicBezTo>
                  <a:pt x="366117" y="113035"/>
                  <a:pt x="347067" y="127323"/>
                  <a:pt x="310753" y="127918"/>
                </a:cubicBezTo>
                <a:cubicBezTo>
                  <a:pt x="301823" y="128514"/>
                  <a:pt x="293191" y="127918"/>
                  <a:pt x="284857" y="126132"/>
                </a:cubicBezTo>
                <a:lnTo>
                  <a:pt x="284857" y="160065"/>
                </a:lnTo>
                <a:cubicBezTo>
                  <a:pt x="283666" y="172567"/>
                  <a:pt x="290214" y="178222"/>
                  <a:pt x="304502" y="177032"/>
                </a:cubicBezTo>
                <a:lnTo>
                  <a:pt x="310753" y="177032"/>
                </a:lnTo>
                <a:lnTo>
                  <a:pt x="310753" y="185961"/>
                </a:lnTo>
                <a:lnTo>
                  <a:pt x="233064" y="185961"/>
                </a:lnTo>
                <a:lnTo>
                  <a:pt x="233064" y="177032"/>
                </a:lnTo>
                <a:lnTo>
                  <a:pt x="236636" y="177032"/>
                </a:lnTo>
                <a:cubicBezTo>
                  <a:pt x="247947" y="178222"/>
                  <a:pt x="253305" y="173757"/>
                  <a:pt x="252710" y="163637"/>
                </a:cubicBezTo>
                <a:lnTo>
                  <a:pt x="252710" y="66303"/>
                </a:lnTo>
                <a:cubicBezTo>
                  <a:pt x="253305" y="56778"/>
                  <a:pt x="247947" y="52314"/>
                  <a:pt x="236636" y="52909"/>
                </a:cubicBezTo>
                <a:lnTo>
                  <a:pt x="232171" y="52909"/>
                </a:lnTo>
                <a:lnTo>
                  <a:pt x="232171" y="43979"/>
                </a:lnTo>
                <a:cubicBezTo>
                  <a:pt x="236934" y="43979"/>
                  <a:pt x="242292" y="43682"/>
                  <a:pt x="248245" y="43086"/>
                </a:cubicBezTo>
                <a:cubicBezTo>
                  <a:pt x="254198" y="42491"/>
                  <a:pt x="261044" y="41896"/>
                  <a:pt x="268783" y="41300"/>
                </a:cubicBezTo>
                <a:cubicBezTo>
                  <a:pt x="278903" y="40705"/>
                  <a:pt x="291107" y="40407"/>
                  <a:pt x="305395" y="40407"/>
                </a:cubicBezTo>
                <a:close/>
                <a:moveTo>
                  <a:pt x="1575494" y="34157"/>
                </a:moveTo>
                <a:lnTo>
                  <a:pt x="1575494" y="64517"/>
                </a:lnTo>
                <a:lnTo>
                  <a:pt x="1596032" y="64517"/>
                </a:lnTo>
                <a:lnTo>
                  <a:pt x="1596032" y="34157"/>
                </a:lnTo>
                <a:close/>
                <a:moveTo>
                  <a:pt x="1548705" y="30585"/>
                </a:moveTo>
                <a:cubicBezTo>
                  <a:pt x="1545728" y="30585"/>
                  <a:pt x="1541859" y="30882"/>
                  <a:pt x="1537096" y="31478"/>
                </a:cubicBezTo>
                <a:cubicBezTo>
                  <a:pt x="1531143" y="32668"/>
                  <a:pt x="1528464" y="34752"/>
                  <a:pt x="1529060" y="37728"/>
                </a:cubicBezTo>
                <a:lnTo>
                  <a:pt x="1529060" y="58267"/>
                </a:lnTo>
                <a:cubicBezTo>
                  <a:pt x="1529060" y="58267"/>
                  <a:pt x="1529357" y="57969"/>
                  <a:pt x="1529953" y="57374"/>
                </a:cubicBezTo>
                <a:cubicBezTo>
                  <a:pt x="1532929" y="53802"/>
                  <a:pt x="1535608" y="52016"/>
                  <a:pt x="1537989" y="52016"/>
                </a:cubicBezTo>
                <a:cubicBezTo>
                  <a:pt x="1539180" y="51421"/>
                  <a:pt x="1542752" y="54695"/>
                  <a:pt x="1548705" y="61839"/>
                </a:cubicBezTo>
                <a:close/>
                <a:moveTo>
                  <a:pt x="801290" y="12000"/>
                </a:moveTo>
                <a:cubicBezTo>
                  <a:pt x="802332" y="11888"/>
                  <a:pt x="803523" y="12130"/>
                  <a:pt x="804862" y="12725"/>
                </a:cubicBezTo>
                <a:cubicBezTo>
                  <a:pt x="831651" y="19274"/>
                  <a:pt x="840581" y="25227"/>
                  <a:pt x="831651" y="30585"/>
                </a:cubicBezTo>
                <a:cubicBezTo>
                  <a:pt x="829270" y="31775"/>
                  <a:pt x="828079" y="32668"/>
                  <a:pt x="828079" y="33264"/>
                </a:cubicBezTo>
                <a:cubicBezTo>
                  <a:pt x="809625" y="71959"/>
                  <a:pt x="785217" y="102915"/>
                  <a:pt x="754856" y="126132"/>
                </a:cubicBezTo>
                <a:cubicBezTo>
                  <a:pt x="744735" y="132681"/>
                  <a:pt x="741759" y="133574"/>
                  <a:pt x="745926" y="128811"/>
                </a:cubicBezTo>
                <a:cubicBezTo>
                  <a:pt x="770929" y="104403"/>
                  <a:pt x="787598" y="68982"/>
                  <a:pt x="795932" y="22548"/>
                </a:cubicBezTo>
                <a:cubicBezTo>
                  <a:pt x="796379" y="15851"/>
                  <a:pt x="798165" y="12335"/>
                  <a:pt x="801290" y="12000"/>
                </a:cubicBezTo>
                <a:close/>
                <a:moveTo>
                  <a:pt x="1327472" y="6251"/>
                </a:moveTo>
                <a:cubicBezTo>
                  <a:pt x="1330300" y="5209"/>
                  <a:pt x="1334988" y="5284"/>
                  <a:pt x="1341536" y="6475"/>
                </a:cubicBezTo>
                <a:cubicBezTo>
                  <a:pt x="1353443" y="9451"/>
                  <a:pt x="1357610" y="13618"/>
                  <a:pt x="1354038" y="18976"/>
                </a:cubicBezTo>
                <a:cubicBezTo>
                  <a:pt x="1352847" y="21357"/>
                  <a:pt x="1352252" y="22846"/>
                  <a:pt x="1352252" y="23441"/>
                </a:cubicBezTo>
                <a:lnTo>
                  <a:pt x="1352252" y="66303"/>
                </a:lnTo>
                <a:lnTo>
                  <a:pt x="1367432" y="66303"/>
                </a:lnTo>
                <a:cubicBezTo>
                  <a:pt x="1368028" y="66899"/>
                  <a:pt x="1370111" y="64517"/>
                  <a:pt x="1373683" y="59160"/>
                </a:cubicBezTo>
                <a:cubicBezTo>
                  <a:pt x="1377255" y="53802"/>
                  <a:pt x="1379636" y="51123"/>
                  <a:pt x="1380827" y="51123"/>
                </a:cubicBezTo>
                <a:cubicBezTo>
                  <a:pt x="1383803" y="50528"/>
                  <a:pt x="1390352" y="55290"/>
                  <a:pt x="1400472" y="65410"/>
                </a:cubicBezTo>
                <a:cubicBezTo>
                  <a:pt x="1400472" y="66006"/>
                  <a:pt x="1400472" y="66303"/>
                  <a:pt x="1400472" y="66303"/>
                </a:cubicBezTo>
                <a:cubicBezTo>
                  <a:pt x="1402853" y="69280"/>
                  <a:pt x="1401365" y="70471"/>
                  <a:pt x="1396007" y="69875"/>
                </a:cubicBezTo>
                <a:lnTo>
                  <a:pt x="1352252" y="69875"/>
                </a:lnTo>
                <a:lnTo>
                  <a:pt x="1352252" y="121667"/>
                </a:lnTo>
                <a:lnTo>
                  <a:pt x="1371897" y="121667"/>
                </a:lnTo>
                <a:cubicBezTo>
                  <a:pt x="1372493" y="122263"/>
                  <a:pt x="1374874" y="119286"/>
                  <a:pt x="1379041" y="112738"/>
                </a:cubicBezTo>
                <a:cubicBezTo>
                  <a:pt x="1383208" y="106785"/>
                  <a:pt x="1385887" y="103808"/>
                  <a:pt x="1387078" y="103808"/>
                </a:cubicBezTo>
                <a:cubicBezTo>
                  <a:pt x="1390054" y="103808"/>
                  <a:pt x="1396007" y="108571"/>
                  <a:pt x="1404937" y="118096"/>
                </a:cubicBezTo>
                <a:cubicBezTo>
                  <a:pt x="1406128" y="119286"/>
                  <a:pt x="1407318" y="120179"/>
                  <a:pt x="1408509" y="120775"/>
                </a:cubicBezTo>
                <a:cubicBezTo>
                  <a:pt x="1409700" y="122560"/>
                  <a:pt x="1409997" y="124049"/>
                  <a:pt x="1409402" y="125239"/>
                </a:cubicBezTo>
                <a:cubicBezTo>
                  <a:pt x="1408807" y="125835"/>
                  <a:pt x="1407318" y="126132"/>
                  <a:pt x="1404937" y="126132"/>
                </a:cubicBezTo>
                <a:lnTo>
                  <a:pt x="1352252" y="126132"/>
                </a:lnTo>
                <a:lnTo>
                  <a:pt x="1352252" y="203821"/>
                </a:lnTo>
                <a:cubicBezTo>
                  <a:pt x="1353443" y="210964"/>
                  <a:pt x="1347192" y="214536"/>
                  <a:pt x="1333500" y="214536"/>
                </a:cubicBezTo>
                <a:cubicBezTo>
                  <a:pt x="1325761" y="215132"/>
                  <a:pt x="1322784" y="211560"/>
                  <a:pt x="1324570" y="203821"/>
                </a:cubicBezTo>
                <a:lnTo>
                  <a:pt x="1324570" y="126132"/>
                </a:lnTo>
                <a:lnTo>
                  <a:pt x="1269206" y="126132"/>
                </a:lnTo>
                <a:cubicBezTo>
                  <a:pt x="1265039" y="126132"/>
                  <a:pt x="1262657" y="125537"/>
                  <a:pt x="1262062" y="124346"/>
                </a:cubicBezTo>
                <a:cubicBezTo>
                  <a:pt x="1262062" y="123156"/>
                  <a:pt x="1264146" y="122263"/>
                  <a:pt x="1268313" y="121667"/>
                </a:cubicBezTo>
                <a:lnTo>
                  <a:pt x="1324570" y="121667"/>
                </a:lnTo>
                <a:lnTo>
                  <a:pt x="1324570" y="69875"/>
                </a:lnTo>
                <a:lnTo>
                  <a:pt x="1300460" y="69875"/>
                </a:lnTo>
                <a:cubicBezTo>
                  <a:pt x="1279624" y="104999"/>
                  <a:pt x="1269206" y="117203"/>
                  <a:pt x="1269206" y="106487"/>
                </a:cubicBezTo>
                <a:cubicBezTo>
                  <a:pt x="1279921" y="77912"/>
                  <a:pt x="1284684" y="55885"/>
                  <a:pt x="1283493" y="40407"/>
                </a:cubicBezTo>
                <a:cubicBezTo>
                  <a:pt x="1284089" y="32073"/>
                  <a:pt x="1285279" y="27608"/>
                  <a:pt x="1287065" y="27013"/>
                </a:cubicBezTo>
                <a:cubicBezTo>
                  <a:pt x="1299567" y="27608"/>
                  <a:pt x="1309985" y="30585"/>
                  <a:pt x="1318319" y="35942"/>
                </a:cubicBezTo>
                <a:cubicBezTo>
                  <a:pt x="1318319" y="37133"/>
                  <a:pt x="1317426" y="38621"/>
                  <a:pt x="1315640" y="40407"/>
                </a:cubicBezTo>
                <a:cubicBezTo>
                  <a:pt x="1313854" y="42193"/>
                  <a:pt x="1312366" y="44277"/>
                  <a:pt x="1311175" y="46658"/>
                </a:cubicBezTo>
                <a:cubicBezTo>
                  <a:pt x="1307603" y="55588"/>
                  <a:pt x="1304627" y="62136"/>
                  <a:pt x="1302246" y="66303"/>
                </a:cubicBezTo>
                <a:lnTo>
                  <a:pt x="1324570" y="66303"/>
                </a:lnTo>
                <a:lnTo>
                  <a:pt x="1324570" y="12725"/>
                </a:lnTo>
                <a:cubicBezTo>
                  <a:pt x="1323677" y="9451"/>
                  <a:pt x="1324644" y="7293"/>
                  <a:pt x="1327472" y="6251"/>
                </a:cubicBezTo>
                <a:close/>
                <a:moveTo>
                  <a:pt x="1466552" y="5582"/>
                </a:moveTo>
                <a:cubicBezTo>
                  <a:pt x="1481435" y="7367"/>
                  <a:pt x="1486793" y="10939"/>
                  <a:pt x="1482625" y="16297"/>
                </a:cubicBezTo>
                <a:cubicBezTo>
                  <a:pt x="1481435" y="18083"/>
                  <a:pt x="1480839" y="19274"/>
                  <a:pt x="1480839" y="19869"/>
                </a:cubicBezTo>
                <a:lnTo>
                  <a:pt x="1480839" y="54695"/>
                </a:lnTo>
                <a:cubicBezTo>
                  <a:pt x="1480839" y="54695"/>
                  <a:pt x="1481435" y="53802"/>
                  <a:pt x="1482625" y="52016"/>
                </a:cubicBezTo>
                <a:cubicBezTo>
                  <a:pt x="1485602" y="47253"/>
                  <a:pt x="1488281" y="44575"/>
                  <a:pt x="1490662" y="43979"/>
                </a:cubicBezTo>
                <a:cubicBezTo>
                  <a:pt x="1493043" y="43979"/>
                  <a:pt x="1497211" y="46956"/>
                  <a:pt x="1503164" y="52909"/>
                </a:cubicBezTo>
                <a:cubicBezTo>
                  <a:pt x="1503759" y="53504"/>
                  <a:pt x="1504354" y="53802"/>
                  <a:pt x="1504950" y="53802"/>
                </a:cubicBezTo>
                <a:cubicBezTo>
                  <a:pt x="1506140" y="56183"/>
                  <a:pt x="1506438" y="57671"/>
                  <a:pt x="1505843" y="58267"/>
                </a:cubicBezTo>
                <a:cubicBezTo>
                  <a:pt x="1505843" y="59457"/>
                  <a:pt x="1504354" y="59755"/>
                  <a:pt x="1501378" y="59160"/>
                </a:cubicBezTo>
                <a:lnTo>
                  <a:pt x="1480839" y="59160"/>
                </a:lnTo>
                <a:lnTo>
                  <a:pt x="1480839" y="95771"/>
                </a:lnTo>
                <a:cubicBezTo>
                  <a:pt x="1485602" y="94581"/>
                  <a:pt x="1490960" y="93390"/>
                  <a:pt x="1496913" y="92200"/>
                </a:cubicBezTo>
                <a:cubicBezTo>
                  <a:pt x="1501675" y="91009"/>
                  <a:pt x="1504354" y="91009"/>
                  <a:pt x="1504950" y="92200"/>
                </a:cubicBezTo>
                <a:cubicBezTo>
                  <a:pt x="1505545" y="93390"/>
                  <a:pt x="1503461" y="95176"/>
                  <a:pt x="1498699" y="97557"/>
                </a:cubicBezTo>
                <a:cubicBezTo>
                  <a:pt x="1496913" y="98748"/>
                  <a:pt x="1493936" y="100832"/>
                  <a:pt x="1489769" y="103808"/>
                </a:cubicBezTo>
                <a:cubicBezTo>
                  <a:pt x="1485007" y="106785"/>
                  <a:pt x="1482030" y="108571"/>
                  <a:pt x="1480839" y="109166"/>
                </a:cubicBezTo>
                <a:lnTo>
                  <a:pt x="1480839" y="186854"/>
                </a:lnTo>
                <a:cubicBezTo>
                  <a:pt x="1480839" y="199356"/>
                  <a:pt x="1472207" y="206202"/>
                  <a:pt x="1454943" y="207392"/>
                </a:cubicBezTo>
                <a:cubicBezTo>
                  <a:pt x="1451967" y="207392"/>
                  <a:pt x="1449586" y="204714"/>
                  <a:pt x="1447800" y="199356"/>
                </a:cubicBezTo>
                <a:cubicBezTo>
                  <a:pt x="1445418" y="192212"/>
                  <a:pt x="1441251" y="188045"/>
                  <a:pt x="1435298" y="186854"/>
                </a:cubicBezTo>
                <a:cubicBezTo>
                  <a:pt x="1431726" y="186259"/>
                  <a:pt x="1429643" y="185664"/>
                  <a:pt x="1429047" y="185068"/>
                </a:cubicBezTo>
                <a:cubicBezTo>
                  <a:pt x="1429643" y="184473"/>
                  <a:pt x="1431726" y="183878"/>
                  <a:pt x="1435298" y="183282"/>
                </a:cubicBezTo>
                <a:cubicBezTo>
                  <a:pt x="1450181" y="184473"/>
                  <a:pt x="1457325" y="181199"/>
                  <a:pt x="1456729" y="173460"/>
                </a:cubicBezTo>
                <a:lnTo>
                  <a:pt x="1456729" y="124346"/>
                </a:lnTo>
                <a:cubicBezTo>
                  <a:pt x="1454348" y="126132"/>
                  <a:pt x="1451074" y="128811"/>
                  <a:pt x="1446907" y="132383"/>
                </a:cubicBezTo>
                <a:cubicBezTo>
                  <a:pt x="1443930" y="135360"/>
                  <a:pt x="1441251" y="137146"/>
                  <a:pt x="1438870" y="137741"/>
                </a:cubicBezTo>
                <a:cubicBezTo>
                  <a:pt x="1432917" y="134764"/>
                  <a:pt x="1429047" y="125239"/>
                  <a:pt x="1427261" y="109166"/>
                </a:cubicBezTo>
                <a:cubicBezTo>
                  <a:pt x="1427857" y="108571"/>
                  <a:pt x="1431131" y="107678"/>
                  <a:pt x="1437084" y="106487"/>
                </a:cubicBezTo>
                <a:cubicBezTo>
                  <a:pt x="1441846" y="105296"/>
                  <a:pt x="1448395" y="103510"/>
                  <a:pt x="1456729" y="101129"/>
                </a:cubicBezTo>
                <a:lnTo>
                  <a:pt x="1456729" y="59160"/>
                </a:lnTo>
                <a:lnTo>
                  <a:pt x="1430833" y="59160"/>
                </a:lnTo>
                <a:cubicBezTo>
                  <a:pt x="1427857" y="59160"/>
                  <a:pt x="1426071" y="58862"/>
                  <a:pt x="1425475" y="58267"/>
                </a:cubicBezTo>
                <a:cubicBezTo>
                  <a:pt x="1424285" y="57076"/>
                  <a:pt x="1424880" y="56183"/>
                  <a:pt x="1427261" y="55588"/>
                </a:cubicBezTo>
                <a:lnTo>
                  <a:pt x="1456729" y="55588"/>
                </a:lnTo>
                <a:lnTo>
                  <a:pt x="1456729" y="12725"/>
                </a:lnTo>
                <a:cubicBezTo>
                  <a:pt x="1456134" y="7367"/>
                  <a:pt x="1459408" y="4986"/>
                  <a:pt x="1466552" y="5582"/>
                </a:cubicBezTo>
                <a:close/>
                <a:moveTo>
                  <a:pt x="1247049" y="3907"/>
                </a:moveTo>
                <a:cubicBezTo>
                  <a:pt x="1248277" y="3833"/>
                  <a:pt x="1249709" y="4093"/>
                  <a:pt x="1251346" y="4689"/>
                </a:cubicBezTo>
                <a:cubicBezTo>
                  <a:pt x="1268015" y="9451"/>
                  <a:pt x="1276945" y="13618"/>
                  <a:pt x="1278136" y="17190"/>
                </a:cubicBezTo>
                <a:cubicBezTo>
                  <a:pt x="1277540" y="17785"/>
                  <a:pt x="1276945" y="18678"/>
                  <a:pt x="1276350" y="19869"/>
                </a:cubicBezTo>
                <a:cubicBezTo>
                  <a:pt x="1272778" y="22250"/>
                  <a:pt x="1270396" y="25227"/>
                  <a:pt x="1269206" y="28799"/>
                </a:cubicBezTo>
                <a:cubicBezTo>
                  <a:pt x="1257895" y="53207"/>
                  <a:pt x="1250751" y="67494"/>
                  <a:pt x="1247775" y="71661"/>
                </a:cubicBezTo>
                <a:cubicBezTo>
                  <a:pt x="1256704" y="74042"/>
                  <a:pt x="1261467" y="76126"/>
                  <a:pt x="1262062" y="77912"/>
                </a:cubicBezTo>
                <a:cubicBezTo>
                  <a:pt x="1262062" y="79103"/>
                  <a:pt x="1261169" y="80591"/>
                  <a:pt x="1259383" y="82377"/>
                </a:cubicBezTo>
                <a:cubicBezTo>
                  <a:pt x="1257597" y="84758"/>
                  <a:pt x="1256704" y="86544"/>
                  <a:pt x="1256704" y="87735"/>
                </a:cubicBezTo>
                <a:lnTo>
                  <a:pt x="1256704" y="200249"/>
                </a:lnTo>
                <a:cubicBezTo>
                  <a:pt x="1256109" y="206797"/>
                  <a:pt x="1250751" y="210369"/>
                  <a:pt x="1240631" y="210964"/>
                </a:cubicBezTo>
                <a:cubicBezTo>
                  <a:pt x="1234678" y="211560"/>
                  <a:pt x="1231999" y="209178"/>
                  <a:pt x="1232594" y="203821"/>
                </a:cubicBezTo>
                <a:lnTo>
                  <a:pt x="1232594" y="94878"/>
                </a:lnTo>
                <a:cubicBezTo>
                  <a:pt x="1226046" y="106189"/>
                  <a:pt x="1219497" y="116012"/>
                  <a:pt x="1212949" y="124346"/>
                </a:cubicBezTo>
                <a:cubicBezTo>
                  <a:pt x="1212353" y="124942"/>
                  <a:pt x="1211758" y="125537"/>
                  <a:pt x="1211163" y="126132"/>
                </a:cubicBezTo>
                <a:cubicBezTo>
                  <a:pt x="1202828" y="135062"/>
                  <a:pt x="1201340" y="133871"/>
                  <a:pt x="1206698" y="122560"/>
                </a:cubicBezTo>
                <a:cubicBezTo>
                  <a:pt x="1223962" y="81484"/>
                  <a:pt x="1235571" y="45170"/>
                  <a:pt x="1241524" y="13618"/>
                </a:cubicBezTo>
                <a:cubicBezTo>
                  <a:pt x="1241524" y="7367"/>
                  <a:pt x="1243366" y="4130"/>
                  <a:pt x="1247049" y="3907"/>
                </a:cubicBezTo>
                <a:close/>
                <a:moveTo>
                  <a:pt x="600875" y="3014"/>
                </a:moveTo>
                <a:cubicBezTo>
                  <a:pt x="602474" y="2940"/>
                  <a:pt x="604391" y="3200"/>
                  <a:pt x="606623" y="3796"/>
                </a:cubicBezTo>
                <a:cubicBezTo>
                  <a:pt x="624482" y="6177"/>
                  <a:pt x="632817" y="8856"/>
                  <a:pt x="631626" y="11832"/>
                </a:cubicBezTo>
                <a:cubicBezTo>
                  <a:pt x="631031" y="13023"/>
                  <a:pt x="629840" y="14214"/>
                  <a:pt x="628054" y="15404"/>
                </a:cubicBezTo>
                <a:cubicBezTo>
                  <a:pt x="626268" y="16595"/>
                  <a:pt x="625078" y="17785"/>
                  <a:pt x="624482" y="18976"/>
                </a:cubicBezTo>
                <a:cubicBezTo>
                  <a:pt x="623887" y="23143"/>
                  <a:pt x="622696" y="35645"/>
                  <a:pt x="620910" y="56481"/>
                </a:cubicBezTo>
                <a:lnTo>
                  <a:pt x="643235" y="56481"/>
                </a:lnTo>
                <a:cubicBezTo>
                  <a:pt x="643235" y="56481"/>
                  <a:pt x="644425" y="54695"/>
                  <a:pt x="646807" y="51123"/>
                </a:cubicBezTo>
                <a:cubicBezTo>
                  <a:pt x="649783" y="45765"/>
                  <a:pt x="651867" y="43086"/>
                  <a:pt x="653057" y="43086"/>
                </a:cubicBezTo>
                <a:cubicBezTo>
                  <a:pt x="666750" y="48444"/>
                  <a:pt x="677168" y="55290"/>
                  <a:pt x="684311" y="63625"/>
                </a:cubicBezTo>
                <a:cubicBezTo>
                  <a:pt x="683716" y="65410"/>
                  <a:pt x="682228" y="66899"/>
                  <a:pt x="679846" y="68089"/>
                </a:cubicBezTo>
                <a:cubicBezTo>
                  <a:pt x="676870" y="69280"/>
                  <a:pt x="675084" y="70471"/>
                  <a:pt x="674489" y="71661"/>
                </a:cubicBezTo>
                <a:cubicBezTo>
                  <a:pt x="673893" y="79400"/>
                  <a:pt x="673596" y="84758"/>
                  <a:pt x="673596" y="87735"/>
                </a:cubicBezTo>
                <a:cubicBezTo>
                  <a:pt x="699789" y="96069"/>
                  <a:pt x="715863" y="107082"/>
                  <a:pt x="721816" y="120775"/>
                </a:cubicBezTo>
                <a:cubicBezTo>
                  <a:pt x="724793" y="138634"/>
                  <a:pt x="720328" y="148457"/>
                  <a:pt x="708421" y="150242"/>
                </a:cubicBezTo>
                <a:cubicBezTo>
                  <a:pt x="695325" y="152028"/>
                  <a:pt x="689967" y="143099"/>
                  <a:pt x="692348" y="123453"/>
                </a:cubicBezTo>
                <a:cubicBezTo>
                  <a:pt x="691157" y="106785"/>
                  <a:pt x="684609" y="96069"/>
                  <a:pt x="672703" y="91307"/>
                </a:cubicBezTo>
                <a:cubicBezTo>
                  <a:pt x="671512" y="112738"/>
                  <a:pt x="670321" y="130895"/>
                  <a:pt x="669131" y="145778"/>
                </a:cubicBezTo>
                <a:cubicBezTo>
                  <a:pt x="667940" y="159470"/>
                  <a:pt x="667345" y="167804"/>
                  <a:pt x="667345" y="170781"/>
                </a:cubicBezTo>
                <a:cubicBezTo>
                  <a:pt x="666154" y="190426"/>
                  <a:pt x="653653" y="201439"/>
                  <a:pt x="629840" y="203821"/>
                </a:cubicBezTo>
                <a:cubicBezTo>
                  <a:pt x="626268" y="204416"/>
                  <a:pt x="623589" y="202035"/>
                  <a:pt x="621803" y="196677"/>
                </a:cubicBezTo>
                <a:cubicBezTo>
                  <a:pt x="619422" y="187747"/>
                  <a:pt x="613171" y="181794"/>
                  <a:pt x="603051" y="178817"/>
                </a:cubicBezTo>
                <a:cubicBezTo>
                  <a:pt x="598289" y="177627"/>
                  <a:pt x="596205" y="176734"/>
                  <a:pt x="596800" y="176139"/>
                </a:cubicBezTo>
                <a:cubicBezTo>
                  <a:pt x="596800" y="175543"/>
                  <a:pt x="599182" y="175246"/>
                  <a:pt x="603944" y="175246"/>
                </a:cubicBezTo>
                <a:cubicBezTo>
                  <a:pt x="629543" y="179413"/>
                  <a:pt x="642044" y="174055"/>
                  <a:pt x="641449" y="159172"/>
                </a:cubicBezTo>
                <a:cubicBezTo>
                  <a:pt x="644425" y="138932"/>
                  <a:pt x="646807" y="105892"/>
                  <a:pt x="648593" y="60053"/>
                </a:cubicBezTo>
                <a:lnTo>
                  <a:pt x="621803" y="60053"/>
                </a:lnTo>
                <a:cubicBezTo>
                  <a:pt x="621208" y="134467"/>
                  <a:pt x="589359" y="182985"/>
                  <a:pt x="526256" y="205607"/>
                </a:cubicBezTo>
                <a:cubicBezTo>
                  <a:pt x="519112" y="207988"/>
                  <a:pt x="515243" y="208881"/>
                  <a:pt x="514647" y="208285"/>
                </a:cubicBezTo>
                <a:cubicBezTo>
                  <a:pt x="514647" y="207690"/>
                  <a:pt x="517624" y="205904"/>
                  <a:pt x="523577" y="202928"/>
                </a:cubicBezTo>
                <a:cubicBezTo>
                  <a:pt x="550366" y="186854"/>
                  <a:pt x="568821" y="168102"/>
                  <a:pt x="578941" y="146671"/>
                </a:cubicBezTo>
                <a:cubicBezTo>
                  <a:pt x="589061" y="127621"/>
                  <a:pt x="594121" y="98748"/>
                  <a:pt x="594121" y="60053"/>
                </a:cubicBezTo>
                <a:lnTo>
                  <a:pt x="555724" y="60053"/>
                </a:lnTo>
                <a:cubicBezTo>
                  <a:pt x="552152" y="60053"/>
                  <a:pt x="549175" y="59457"/>
                  <a:pt x="546794" y="58267"/>
                </a:cubicBezTo>
                <a:cubicBezTo>
                  <a:pt x="545603" y="57671"/>
                  <a:pt x="546794" y="57076"/>
                  <a:pt x="550366" y="56481"/>
                </a:cubicBezTo>
                <a:lnTo>
                  <a:pt x="595014" y="56481"/>
                </a:lnTo>
                <a:lnTo>
                  <a:pt x="595014" y="12725"/>
                </a:lnTo>
                <a:cubicBezTo>
                  <a:pt x="594121" y="6475"/>
                  <a:pt x="596075" y="3238"/>
                  <a:pt x="600875" y="3014"/>
                </a:cubicBezTo>
                <a:close/>
                <a:moveTo>
                  <a:pt x="1560314" y="2903"/>
                </a:moveTo>
                <a:cubicBezTo>
                  <a:pt x="1573411" y="4689"/>
                  <a:pt x="1580257" y="6475"/>
                  <a:pt x="1580852" y="8260"/>
                </a:cubicBezTo>
                <a:cubicBezTo>
                  <a:pt x="1580852" y="10642"/>
                  <a:pt x="1579661" y="12725"/>
                  <a:pt x="1577280" y="14511"/>
                </a:cubicBezTo>
                <a:cubicBezTo>
                  <a:pt x="1576089" y="16297"/>
                  <a:pt x="1575494" y="17785"/>
                  <a:pt x="1575494" y="18976"/>
                </a:cubicBezTo>
                <a:lnTo>
                  <a:pt x="1575494" y="30585"/>
                </a:lnTo>
                <a:lnTo>
                  <a:pt x="1593353" y="30585"/>
                </a:lnTo>
                <a:cubicBezTo>
                  <a:pt x="1593353" y="29989"/>
                  <a:pt x="1593651" y="29394"/>
                  <a:pt x="1594246" y="28799"/>
                </a:cubicBezTo>
                <a:cubicBezTo>
                  <a:pt x="1597223" y="21655"/>
                  <a:pt x="1600200" y="18083"/>
                  <a:pt x="1603176" y="18083"/>
                </a:cubicBezTo>
                <a:cubicBezTo>
                  <a:pt x="1614487" y="22250"/>
                  <a:pt x="1623417" y="28501"/>
                  <a:pt x="1629965" y="36835"/>
                </a:cubicBezTo>
                <a:cubicBezTo>
                  <a:pt x="1629965" y="38621"/>
                  <a:pt x="1627286" y="41003"/>
                  <a:pt x="1621928" y="43979"/>
                </a:cubicBezTo>
                <a:lnTo>
                  <a:pt x="1621928" y="99343"/>
                </a:lnTo>
                <a:cubicBezTo>
                  <a:pt x="1623119" y="105892"/>
                  <a:pt x="1617166" y="110059"/>
                  <a:pt x="1604069" y="111845"/>
                </a:cubicBezTo>
                <a:cubicBezTo>
                  <a:pt x="1598116" y="113035"/>
                  <a:pt x="1595437" y="110952"/>
                  <a:pt x="1596032" y="105594"/>
                </a:cubicBezTo>
                <a:lnTo>
                  <a:pt x="1596032" y="100236"/>
                </a:lnTo>
                <a:lnTo>
                  <a:pt x="1575494" y="100236"/>
                </a:lnTo>
                <a:lnTo>
                  <a:pt x="1575494" y="124346"/>
                </a:lnTo>
                <a:lnTo>
                  <a:pt x="1582638" y="124346"/>
                </a:lnTo>
                <a:cubicBezTo>
                  <a:pt x="1582638" y="123751"/>
                  <a:pt x="1582936" y="122858"/>
                  <a:pt x="1583531" y="121667"/>
                </a:cubicBezTo>
                <a:cubicBezTo>
                  <a:pt x="1585317" y="117500"/>
                  <a:pt x="1587400" y="115417"/>
                  <a:pt x="1589782" y="115417"/>
                </a:cubicBezTo>
                <a:cubicBezTo>
                  <a:pt x="1599902" y="116607"/>
                  <a:pt x="1609725" y="122560"/>
                  <a:pt x="1619250" y="133276"/>
                </a:cubicBezTo>
                <a:cubicBezTo>
                  <a:pt x="1618654" y="135657"/>
                  <a:pt x="1616571" y="137741"/>
                  <a:pt x="1612999" y="139527"/>
                </a:cubicBezTo>
                <a:cubicBezTo>
                  <a:pt x="1608236" y="141908"/>
                  <a:pt x="1604069" y="145182"/>
                  <a:pt x="1600497" y="149350"/>
                </a:cubicBezTo>
                <a:cubicBezTo>
                  <a:pt x="1599307" y="150540"/>
                  <a:pt x="1598414" y="151433"/>
                  <a:pt x="1597818" y="152028"/>
                </a:cubicBezTo>
                <a:cubicBezTo>
                  <a:pt x="1591865" y="159767"/>
                  <a:pt x="1586507" y="165721"/>
                  <a:pt x="1581745" y="169888"/>
                </a:cubicBezTo>
                <a:cubicBezTo>
                  <a:pt x="1592461" y="175246"/>
                  <a:pt x="1610022" y="179710"/>
                  <a:pt x="1634430" y="183282"/>
                </a:cubicBezTo>
                <a:cubicBezTo>
                  <a:pt x="1636216" y="183878"/>
                  <a:pt x="1637109" y="184771"/>
                  <a:pt x="1637109" y="185961"/>
                </a:cubicBezTo>
                <a:cubicBezTo>
                  <a:pt x="1636514" y="185961"/>
                  <a:pt x="1635025" y="186557"/>
                  <a:pt x="1632644" y="187747"/>
                </a:cubicBezTo>
                <a:cubicBezTo>
                  <a:pt x="1626096" y="190724"/>
                  <a:pt x="1621333" y="196379"/>
                  <a:pt x="1618357" y="204714"/>
                </a:cubicBezTo>
                <a:cubicBezTo>
                  <a:pt x="1616571" y="209476"/>
                  <a:pt x="1614487" y="211560"/>
                  <a:pt x="1612106" y="210964"/>
                </a:cubicBezTo>
                <a:cubicBezTo>
                  <a:pt x="1588889" y="202630"/>
                  <a:pt x="1571625" y="193998"/>
                  <a:pt x="1560314" y="185068"/>
                </a:cubicBezTo>
                <a:cubicBezTo>
                  <a:pt x="1542454" y="194593"/>
                  <a:pt x="1519832" y="202332"/>
                  <a:pt x="1492448" y="208285"/>
                </a:cubicBezTo>
                <a:cubicBezTo>
                  <a:pt x="1488281" y="208881"/>
                  <a:pt x="1485602" y="208881"/>
                  <a:pt x="1484411" y="208285"/>
                </a:cubicBezTo>
                <a:cubicBezTo>
                  <a:pt x="1483221" y="207095"/>
                  <a:pt x="1484709" y="206202"/>
                  <a:pt x="1488876" y="205607"/>
                </a:cubicBezTo>
                <a:cubicBezTo>
                  <a:pt x="1510307" y="197272"/>
                  <a:pt x="1530548" y="186557"/>
                  <a:pt x="1549598" y="173460"/>
                </a:cubicBezTo>
                <a:cubicBezTo>
                  <a:pt x="1539478" y="160363"/>
                  <a:pt x="1532334" y="145480"/>
                  <a:pt x="1528167" y="128811"/>
                </a:cubicBezTo>
                <a:lnTo>
                  <a:pt x="1518344" y="128811"/>
                </a:lnTo>
                <a:cubicBezTo>
                  <a:pt x="1515368" y="128811"/>
                  <a:pt x="1512986" y="128216"/>
                  <a:pt x="1511200" y="127025"/>
                </a:cubicBezTo>
                <a:cubicBezTo>
                  <a:pt x="1510010" y="125835"/>
                  <a:pt x="1510903" y="124942"/>
                  <a:pt x="1513879" y="124346"/>
                </a:cubicBezTo>
                <a:lnTo>
                  <a:pt x="1548705" y="124346"/>
                </a:lnTo>
                <a:lnTo>
                  <a:pt x="1548705" y="100236"/>
                </a:lnTo>
                <a:lnTo>
                  <a:pt x="1529953" y="100236"/>
                </a:lnTo>
                <a:lnTo>
                  <a:pt x="1529953" y="104701"/>
                </a:lnTo>
                <a:cubicBezTo>
                  <a:pt x="1531143" y="110059"/>
                  <a:pt x="1526381" y="113035"/>
                  <a:pt x="1515665" y="113631"/>
                </a:cubicBezTo>
                <a:cubicBezTo>
                  <a:pt x="1509117" y="114821"/>
                  <a:pt x="1506140" y="111845"/>
                  <a:pt x="1506736" y="104701"/>
                </a:cubicBezTo>
                <a:lnTo>
                  <a:pt x="1506736" y="28799"/>
                </a:lnTo>
                <a:cubicBezTo>
                  <a:pt x="1506736" y="23441"/>
                  <a:pt x="1510605" y="22250"/>
                  <a:pt x="1518344" y="25227"/>
                </a:cubicBezTo>
                <a:cubicBezTo>
                  <a:pt x="1519535" y="25822"/>
                  <a:pt x="1520725" y="26120"/>
                  <a:pt x="1521916" y="26120"/>
                </a:cubicBezTo>
                <a:cubicBezTo>
                  <a:pt x="1524893" y="23739"/>
                  <a:pt x="1527869" y="20167"/>
                  <a:pt x="1530846" y="15404"/>
                </a:cubicBezTo>
                <a:cubicBezTo>
                  <a:pt x="1532632" y="12428"/>
                  <a:pt x="1534418" y="10642"/>
                  <a:pt x="1536203" y="10046"/>
                </a:cubicBezTo>
                <a:cubicBezTo>
                  <a:pt x="1537394" y="10046"/>
                  <a:pt x="1540371" y="12725"/>
                  <a:pt x="1545133" y="18083"/>
                </a:cubicBezTo>
                <a:cubicBezTo>
                  <a:pt x="1546324" y="19869"/>
                  <a:pt x="1547514" y="21060"/>
                  <a:pt x="1548705" y="21655"/>
                </a:cubicBezTo>
                <a:lnTo>
                  <a:pt x="1548705" y="7367"/>
                </a:lnTo>
                <a:cubicBezTo>
                  <a:pt x="1548110" y="4391"/>
                  <a:pt x="1551979" y="2903"/>
                  <a:pt x="1560314" y="2903"/>
                </a:cubicBezTo>
                <a:close/>
                <a:moveTo>
                  <a:pt x="860226" y="2456"/>
                </a:moveTo>
                <a:cubicBezTo>
                  <a:pt x="863500" y="2754"/>
                  <a:pt x="868263" y="4986"/>
                  <a:pt x="874514" y="9153"/>
                </a:cubicBezTo>
                <a:cubicBezTo>
                  <a:pt x="874514" y="10344"/>
                  <a:pt x="873025" y="11832"/>
                  <a:pt x="870049" y="13618"/>
                </a:cubicBezTo>
                <a:cubicBezTo>
                  <a:pt x="867072" y="16000"/>
                  <a:pt x="865882" y="17785"/>
                  <a:pt x="866477" y="18976"/>
                </a:cubicBezTo>
                <a:cubicBezTo>
                  <a:pt x="873621" y="54100"/>
                  <a:pt x="897731" y="79996"/>
                  <a:pt x="938807" y="96664"/>
                </a:cubicBezTo>
                <a:cubicBezTo>
                  <a:pt x="945356" y="99046"/>
                  <a:pt x="947439" y="100534"/>
                  <a:pt x="945058" y="101129"/>
                </a:cubicBezTo>
                <a:cubicBezTo>
                  <a:pt x="935533" y="103510"/>
                  <a:pt x="928389" y="108273"/>
                  <a:pt x="923627" y="115417"/>
                </a:cubicBezTo>
                <a:cubicBezTo>
                  <a:pt x="923032" y="116607"/>
                  <a:pt x="922139" y="118096"/>
                  <a:pt x="920948" y="119882"/>
                </a:cubicBezTo>
                <a:cubicBezTo>
                  <a:pt x="917971" y="127621"/>
                  <a:pt x="913804" y="128514"/>
                  <a:pt x="908446" y="122560"/>
                </a:cubicBezTo>
                <a:cubicBezTo>
                  <a:pt x="875109" y="96962"/>
                  <a:pt x="857250" y="58564"/>
                  <a:pt x="854868" y="7367"/>
                </a:cubicBezTo>
                <a:cubicBezTo>
                  <a:pt x="855166" y="3796"/>
                  <a:pt x="856952" y="2159"/>
                  <a:pt x="860226" y="2456"/>
                </a:cubicBezTo>
                <a:close/>
                <a:moveTo>
                  <a:pt x="1757660" y="1117"/>
                </a:moveTo>
                <a:cubicBezTo>
                  <a:pt x="1773733" y="2903"/>
                  <a:pt x="1779686" y="6772"/>
                  <a:pt x="1775519" y="12725"/>
                </a:cubicBezTo>
                <a:cubicBezTo>
                  <a:pt x="1774328" y="15107"/>
                  <a:pt x="1773733" y="16595"/>
                  <a:pt x="1773733" y="17190"/>
                </a:cubicBezTo>
                <a:lnTo>
                  <a:pt x="1773733" y="28799"/>
                </a:lnTo>
                <a:lnTo>
                  <a:pt x="1803201" y="28799"/>
                </a:lnTo>
                <a:cubicBezTo>
                  <a:pt x="1803796" y="28799"/>
                  <a:pt x="1804987" y="26715"/>
                  <a:pt x="1806773" y="22548"/>
                </a:cubicBezTo>
                <a:cubicBezTo>
                  <a:pt x="1810345" y="15404"/>
                  <a:pt x="1813619" y="11237"/>
                  <a:pt x="1816596" y="10046"/>
                </a:cubicBezTo>
                <a:cubicBezTo>
                  <a:pt x="1821358" y="10046"/>
                  <a:pt x="1828800" y="14809"/>
                  <a:pt x="1838920" y="24334"/>
                </a:cubicBezTo>
                <a:cubicBezTo>
                  <a:pt x="1840706" y="26715"/>
                  <a:pt x="1841599" y="28799"/>
                  <a:pt x="1841599" y="30585"/>
                </a:cubicBezTo>
                <a:cubicBezTo>
                  <a:pt x="1841003" y="32371"/>
                  <a:pt x="1839218" y="33264"/>
                  <a:pt x="1836241" y="33264"/>
                </a:cubicBezTo>
                <a:lnTo>
                  <a:pt x="1773733" y="33264"/>
                </a:lnTo>
                <a:lnTo>
                  <a:pt x="1773733" y="57374"/>
                </a:lnTo>
                <a:lnTo>
                  <a:pt x="1822846" y="57374"/>
                </a:lnTo>
                <a:cubicBezTo>
                  <a:pt x="1822846" y="57374"/>
                  <a:pt x="1823442" y="56778"/>
                  <a:pt x="1824632" y="55588"/>
                </a:cubicBezTo>
                <a:cubicBezTo>
                  <a:pt x="1829395" y="47253"/>
                  <a:pt x="1833562" y="43086"/>
                  <a:pt x="1837134" y="43086"/>
                </a:cubicBezTo>
                <a:cubicBezTo>
                  <a:pt x="1857375" y="53802"/>
                  <a:pt x="1868090" y="63327"/>
                  <a:pt x="1869281" y="71661"/>
                </a:cubicBezTo>
                <a:cubicBezTo>
                  <a:pt x="1868090" y="74638"/>
                  <a:pt x="1864221" y="75828"/>
                  <a:pt x="1857672" y="75233"/>
                </a:cubicBezTo>
                <a:cubicBezTo>
                  <a:pt x="1844575" y="74042"/>
                  <a:pt x="1834753" y="77019"/>
                  <a:pt x="1828204" y="84163"/>
                </a:cubicBezTo>
                <a:cubicBezTo>
                  <a:pt x="1824037" y="88330"/>
                  <a:pt x="1821656" y="90116"/>
                  <a:pt x="1821061" y="89521"/>
                </a:cubicBezTo>
                <a:cubicBezTo>
                  <a:pt x="1820465" y="89521"/>
                  <a:pt x="1821061" y="86544"/>
                  <a:pt x="1822846" y="80591"/>
                </a:cubicBezTo>
                <a:cubicBezTo>
                  <a:pt x="1824037" y="73447"/>
                  <a:pt x="1824930" y="68089"/>
                  <a:pt x="1825525" y="64517"/>
                </a:cubicBezTo>
                <a:cubicBezTo>
                  <a:pt x="1825525" y="63327"/>
                  <a:pt x="1825823" y="62434"/>
                  <a:pt x="1826418" y="61839"/>
                </a:cubicBezTo>
                <a:lnTo>
                  <a:pt x="1764803" y="61839"/>
                </a:lnTo>
                <a:cubicBezTo>
                  <a:pt x="1775519" y="70173"/>
                  <a:pt x="1776412" y="75531"/>
                  <a:pt x="1767482" y="77912"/>
                </a:cubicBezTo>
                <a:cubicBezTo>
                  <a:pt x="1766887" y="77912"/>
                  <a:pt x="1766589" y="77912"/>
                  <a:pt x="1766589" y="77912"/>
                </a:cubicBezTo>
                <a:cubicBezTo>
                  <a:pt x="1764208" y="79103"/>
                  <a:pt x="1762125" y="79996"/>
                  <a:pt x="1760339" y="80591"/>
                </a:cubicBezTo>
                <a:cubicBezTo>
                  <a:pt x="1750218" y="83567"/>
                  <a:pt x="1741884" y="87139"/>
                  <a:pt x="1735336" y="91307"/>
                </a:cubicBezTo>
                <a:lnTo>
                  <a:pt x="1768375" y="92200"/>
                </a:lnTo>
                <a:cubicBezTo>
                  <a:pt x="1774328" y="88032"/>
                  <a:pt x="1779091" y="84460"/>
                  <a:pt x="1782663" y="81484"/>
                </a:cubicBezTo>
                <a:cubicBezTo>
                  <a:pt x="1789807" y="75531"/>
                  <a:pt x="1794271" y="72554"/>
                  <a:pt x="1796057" y="72554"/>
                </a:cubicBezTo>
                <a:cubicBezTo>
                  <a:pt x="1802606" y="74935"/>
                  <a:pt x="1810345" y="81484"/>
                  <a:pt x="1819275" y="92200"/>
                </a:cubicBezTo>
                <a:cubicBezTo>
                  <a:pt x="1820465" y="94581"/>
                  <a:pt x="1817786" y="96367"/>
                  <a:pt x="1811238" y="97557"/>
                </a:cubicBezTo>
                <a:cubicBezTo>
                  <a:pt x="1808857" y="98153"/>
                  <a:pt x="1807368" y="98450"/>
                  <a:pt x="1806773" y="98450"/>
                </a:cubicBezTo>
                <a:cubicBezTo>
                  <a:pt x="1802606" y="99641"/>
                  <a:pt x="1796355" y="102320"/>
                  <a:pt x="1788021" y="106487"/>
                </a:cubicBezTo>
                <a:cubicBezTo>
                  <a:pt x="1786235" y="107082"/>
                  <a:pt x="1785044" y="107380"/>
                  <a:pt x="1784449" y="107380"/>
                </a:cubicBezTo>
                <a:cubicBezTo>
                  <a:pt x="1809452" y="112738"/>
                  <a:pt x="1825525" y="119286"/>
                  <a:pt x="1832669" y="127025"/>
                </a:cubicBezTo>
                <a:cubicBezTo>
                  <a:pt x="1840408" y="143694"/>
                  <a:pt x="1835646" y="152624"/>
                  <a:pt x="1818382" y="153814"/>
                </a:cubicBezTo>
                <a:cubicBezTo>
                  <a:pt x="1813619" y="152624"/>
                  <a:pt x="1809750" y="148754"/>
                  <a:pt x="1806773" y="142206"/>
                </a:cubicBezTo>
                <a:cubicBezTo>
                  <a:pt x="1806178" y="139825"/>
                  <a:pt x="1805582" y="138039"/>
                  <a:pt x="1804987" y="136848"/>
                </a:cubicBezTo>
                <a:cubicBezTo>
                  <a:pt x="1802606" y="137443"/>
                  <a:pt x="1799034" y="138039"/>
                  <a:pt x="1794271" y="138634"/>
                </a:cubicBezTo>
                <a:cubicBezTo>
                  <a:pt x="1790700" y="138634"/>
                  <a:pt x="1787723" y="138634"/>
                  <a:pt x="1785342" y="138634"/>
                </a:cubicBezTo>
                <a:cubicBezTo>
                  <a:pt x="1779984" y="139229"/>
                  <a:pt x="1777305" y="142503"/>
                  <a:pt x="1777305" y="148457"/>
                </a:cubicBezTo>
                <a:lnTo>
                  <a:pt x="1777305" y="190426"/>
                </a:lnTo>
                <a:cubicBezTo>
                  <a:pt x="1778496" y="204714"/>
                  <a:pt x="1768971" y="212750"/>
                  <a:pt x="1748730" y="214536"/>
                </a:cubicBezTo>
                <a:cubicBezTo>
                  <a:pt x="1744563" y="214536"/>
                  <a:pt x="1741289" y="211560"/>
                  <a:pt x="1738907" y="205607"/>
                </a:cubicBezTo>
                <a:cubicBezTo>
                  <a:pt x="1737121" y="199058"/>
                  <a:pt x="1733847" y="195189"/>
                  <a:pt x="1729085" y="193998"/>
                </a:cubicBezTo>
                <a:cubicBezTo>
                  <a:pt x="1724322" y="192212"/>
                  <a:pt x="1721941" y="190724"/>
                  <a:pt x="1721941" y="189533"/>
                </a:cubicBezTo>
                <a:cubicBezTo>
                  <a:pt x="1722536" y="188938"/>
                  <a:pt x="1725215" y="188640"/>
                  <a:pt x="1729978" y="188640"/>
                </a:cubicBezTo>
                <a:cubicBezTo>
                  <a:pt x="1744265" y="189235"/>
                  <a:pt x="1750814" y="185366"/>
                  <a:pt x="1749623" y="177032"/>
                </a:cubicBezTo>
                <a:lnTo>
                  <a:pt x="1749623" y="145778"/>
                </a:lnTo>
                <a:cubicBezTo>
                  <a:pt x="1748432" y="146373"/>
                  <a:pt x="1747242" y="146671"/>
                  <a:pt x="1746051" y="146671"/>
                </a:cubicBezTo>
                <a:cubicBezTo>
                  <a:pt x="1732954" y="148457"/>
                  <a:pt x="1722536" y="149945"/>
                  <a:pt x="1714797" y="151135"/>
                </a:cubicBezTo>
                <a:cubicBezTo>
                  <a:pt x="1718369" y="154112"/>
                  <a:pt x="1721643" y="156791"/>
                  <a:pt x="1724620" y="159172"/>
                </a:cubicBezTo>
                <a:cubicBezTo>
                  <a:pt x="1729978" y="162149"/>
                  <a:pt x="1734145" y="165125"/>
                  <a:pt x="1737121" y="168102"/>
                </a:cubicBezTo>
                <a:cubicBezTo>
                  <a:pt x="1738907" y="170483"/>
                  <a:pt x="1735931" y="173162"/>
                  <a:pt x="1728192" y="176139"/>
                </a:cubicBezTo>
                <a:cubicBezTo>
                  <a:pt x="1720453" y="179710"/>
                  <a:pt x="1714202" y="182985"/>
                  <a:pt x="1709439" y="185961"/>
                </a:cubicBezTo>
                <a:cubicBezTo>
                  <a:pt x="1701700" y="189533"/>
                  <a:pt x="1688306" y="195784"/>
                  <a:pt x="1669256" y="204714"/>
                </a:cubicBezTo>
                <a:cubicBezTo>
                  <a:pt x="1663898" y="206500"/>
                  <a:pt x="1660921" y="207095"/>
                  <a:pt x="1660326" y="206500"/>
                </a:cubicBezTo>
                <a:cubicBezTo>
                  <a:pt x="1660326" y="206500"/>
                  <a:pt x="1662410" y="204714"/>
                  <a:pt x="1666577" y="201142"/>
                </a:cubicBezTo>
                <a:cubicBezTo>
                  <a:pt x="1688008" y="186259"/>
                  <a:pt x="1702296" y="169888"/>
                  <a:pt x="1709439" y="152028"/>
                </a:cubicBezTo>
                <a:cubicBezTo>
                  <a:pt x="1707058" y="152624"/>
                  <a:pt x="1704082" y="153517"/>
                  <a:pt x="1700510" y="154707"/>
                </a:cubicBezTo>
                <a:cubicBezTo>
                  <a:pt x="1696938" y="155898"/>
                  <a:pt x="1694557" y="156493"/>
                  <a:pt x="1693366" y="156493"/>
                </a:cubicBezTo>
                <a:cubicBezTo>
                  <a:pt x="1690985" y="157684"/>
                  <a:pt x="1689496" y="153517"/>
                  <a:pt x="1688901" y="143992"/>
                </a:cubicBezTo>
                <a:cubicBezTo>
                  <a:pt x="1686520" y="133871"/>
                  <a:pt x="1687413" y="129109"/>
                  <a:pt x="1691580" y="129704"/>
                </a:cubicBezTo>
                <a:cubicBezTo>
                  <a:pt x="1710630" y="131490"/>
                  <a:pt x="1733252" y="121965"/>
                  <a:pt x="1759446" y="101129"/>
                </a:cubicBezTo>
                <a:cubicBezTo>
                  <a:pt x="1745158" y="104106"/>
                  <a:pt x="1730871" y="108273"/>
                  <a:pt x="1716583" y="113631"/>
                </a:cubicBezTo>
                <a:cubicBezTo>
                  <a:pt x="1711225" y="115417"/>
                  <a:pt x="1707951" y="116310"/>
                  <a:pt x="1706761" y="116310"/>
                </a:cubicBezTo>
                <a:cubicBezTo>
                  <a:pt x="1703189" y="114524"/>
                  <a:pt x="1700510" y="106785"/>
                  <a:pt x="1698724" y="93092"/>
                </a:cubicBezTo>
                <a:cubicBezTo>
                  <a:pt x="1698724" y="91902"/>
                  <a:pt x="1701105" y="91009"/>
                  <a:pt x="1705868" y="90414"/>
                </a:cubicBezTo>
                <a:cubicBezTo>
                  <a:pt x="1712416" y="89223"/>
                  <a:pt x="1717476" y="87139"/>
                  <a:pt x="1721048" y="84163"/>
                </a:cubicBezTo>
                <a:cubicBezTo>
                  <a:pt x="1732359" y="75828"/>
                  <a:pt x="1739503" y="68387"/>
                  <a:pt x="1742479" y="61839"/>
                </a:cubicBezTo>
                <a:lnTo>
                  <a:pt x="1689794" y="61839"/>
                </a:lnTo>
                <a:cubicBezTo>
                  <a:pt x="1693366" y="74340"/>
                  <a:pt x="1691878" y="84460"/>
                  <a:pt x="1685329" y="92200"/>
                </a:cubicBezTo>
                <a:cubicBezTo>
                  <a:pt x="1678781" y="99939"/>
                  <a:pt x="1671339" y="101725"/>
                  <a:pt x="1663005" y="97557"/>
                </a:cubicBezTo>
                <a:cubicBezTo>
                  <a:pt x="1655266" y="90414"/>
                  <a:pt x="1654968" y="83567"/>
                  <a:pt x="1662112" y="77019"/>
                </a:cubicBezTo>
                <a:cubicBezTo>
                  <a:pt x="1673423" y="68685"/>
                  <a:pt x="1679078" y="61243"/>
                  <a:pt x="1679078" y="54695"/>
                </a:cubicBezTo>
                <a:cubicBezTo>
                  <a:pt x="1679078" y="53504"/>
                  <a:pt x="1679078" y="52611"/>
                  <a:pt x="1679078" y="52016"/>
                </a:cubicBezTo>
                <a:cubicBezTo>
                  <a:pt x="1679078" y="48444"/>
                  <a:pt x="1679674" y="47551"/>
                  <a:pt x="1680864" y="49337"/>
                </a:cubicBezTo>
                <a:cubicBezTo>
                  <a:pt x="1681460" y="50528"/>
                  <a:pt x="1682353" y="51421"/>
                  <a:pt x="1683543" y="52016"/>
                </a:cubicBezTo>
                <a:cubicBezTo>
                  <a:pt x="1683543" y="52611"/>
                  <a:pt x="1683841" y="53504"/>
                  <a:pt x="1684436" y="54695"/>
                </a:cubicBezTo>
                <a:cubicBezTo>
                  <a:pt x="1685627" y="55885"/>
                  <a:pt x="1686818" y="56778"/>
                  <a:pt x="1688008" y="57374"/>
                </a:cubicBezTo>
                <a:lnTo>
                  <a:pt x="1746051" y="57374"/>
                </a:lnTo>
                <a:lnTo>
                  <a:pt x="1746051" y="33264"/>
                </a:lnTo>
                <a:lnTo>
                  <a:pt x="1691580" y="33264"/>
                </a:lnTo>
                <a:cubicBezTo>
                  <a:pt x="1688603" y="33264"/>
                  <a:pt x="1686818" y="32668"/>
                  <a:pt x="1686222" y="31478"/>
                </a:cubicBezTo>
                <a:cubicBezTo>
                  <a:pt x="1685032" y="30287"/>
                  <a:pt x="1685627" y="29394"/>
                  <a:pt x="1688008" y="28799"/>
                </a:cubicBezTo>
                <a:lnTo>
                  <a:pt x="1746051" y="28799"/>
                </a:lnTo>
                <a:lnTo>
                  <a:pt x="1746051" y="6475"/>
                </a:lnTo>
                <a:cubicBezTo>
                  <a:pt x="1744861" y="1712"/>
                  <a:pt x="1748730" y="-74"/>
                  <a:pt x="1757660" y="1117"/>
                </a:cubicBezTo>
                <a:close/>
                <a:moveTo>
                  <a:pt x="1003994" y="224"/>
                </a:moveTo>
                <a:cubicBezTo>
                  <a:pt x="1005036" y="-74"/>
                  <a:pt x="1006226" y="-74"/>
                  <a:pt x="1007566" y="224"/>
                </a:cubicBezTo>
                <a:cubicBezTo>
                  <a:pt x="1028997" y="3796"/>
                  <a:pt x="1035843" y="8558"/>
                  <a:pt x="1028104" y="14511"/>
                </a:cubicBezTo>
                <a:cubicBezTo>
                  <a:pt x="1026318" y="16297"/>
                  <a:pt x="1025425" y="17190"/>
                  <a:pt x="1025425" y="17190"/>
                </a:cubicBezTo>
                <a:lnTo>
                  <a:pt x="1018282" y="41300"/>
                </a:lnTo>
                <a:lnTo>
                  <a:pt x="1036141" y="41300"/>
                </a:lnTo>
                <a:cubicBezTo>
                  <a:pt x="1036141" y="41300"/>
                  <a:pt x="1036439" y="40705"/>
                  <a:pt x="1037034" y="39514"/>
                </a:cubicBezTo>
                <a:cubicBezTo>
                  <a:pt x="1044178" y="28203"/>
                  <a:pt x="1048940" y="22548"/>
                  <a:pt x="1051321" y="22548"/>
                </a:cubicBezTo>
                <a:cubicBezTo>
                  <a:pt x="1056679" y="24334"/>
                  <a:pt x="1064418" y="29692"/>
                  <a:pt x="1074539" y="38621"/>
                </a:cubicBezTo>
                <a:cubicBezTo>
                  <a:pt x="1076325" y="41003"/>
                  <a:pt x="1076920" y="42789"/>
                  <a:pt x="1076325" y="43979"/>
                </a:cubicBezTo>
                <a:cubicBezTo>
                  <a:pt x="1075729" y="44575"/>
                  <a:pt x="1073943" y="44872"/>
                  <a:pt x="1070967" y="44872"/>
                </a:cubicBezTo>
                <a:lnTo>
                  <a:pt x="1017389" y="44872"/>
                </a:lnTo>
                <a:lnTo>
                  <a:pt x="996850" y="101129"/>
                </a:lnTo>
                <a:lnTo>
                  <a:pt x="1013817" y="101129"/>
                </a:lnTo>
                <a:lnTo>
                  <a:pt x="1013817" y="71661"/>
                </a:lnTo>
                <a:cubicBezTo>
                  <a:pt x="1012626" y="63922"/>
                  <a:pt x="1015305" y="60350"/>
                  <a:pt x="1021853" y="60946"/>
                </a:cubicBezTo>
                <a:cubicBezTo>
                  <a:pt x="1040308" y="61541"/>
                  <a:pt x="1046261" y="65708"/>
                  <a:pt x="1039713" y="73447"/>
                </a:cubicBezTo>
                <a:cubicBezTo>
                  <a:pt x="1039118" y="74638"/>
                  <a:pt x="1038820" y="75233"/>
                  <a:pt x="1038820" y="75233"/>
                </a:cubicBezTo>
                <a:lnTo>
                  <a:pt x="1038820" y="99343"/>
                </a:lnTo>
                <a:cubicBezTo>
                  <a:pt x="1038820" y="99343"/>
                  <a:pt x="1040011" y="97557"/>
                  <a:pt x="1042392" y="93985"/>
                </a:cubicBezTo>
                <a:cubicBezTo>
                  <a:pt x="1047750" y="86246"/>
                  <a:pt x="1051321" y="82377"/>
                  <a:pt x="1053107" y="82377"/>
                </a:cubicBezTo>
                <a:cubicBezTo>
                  <a:pt x="1056679" y="82972"/>
                  <a:pt x="1062633" y="89223"/>
                  <a:pt x="1070967" y="101129"/>
                </a:cubicBezTo>
                <a:cubicBezTo>
                  <a:pt x="1075729" y="88628"/>
                  <a:pt x="1079301" y="77614"/>
                  <a:pt x="1081682" y="68089"/>
                </a:cubicBezTo>
                <a:cubicBezTo>
                  <a:pt x="1087040" y="45468"/>
                  <a:pt x="1090017" y="26417"/>
                  <a:pt x="1090612" y="10939"/>
                </a:cubicBezTo>
                <a:cubicBezTo>
                  <a:pt x="1090612" y="6772"/>
                  <a:pt x="1091208" y="4093"/>
                  <a:pt x="1092398" y="2903"/>
                </a:cubicBezTo>
                <a:cubicBezTo>
                  <a:pt x="1107876" y="2903"/>
                  <a:pt x="1120080" y="5879"/>
                  <a:pt x="1129010" y="11832"/>
                </a:cubicBezTo>
                <a:cubicBezTo>
                  <a:pt x="1129010" y="13618"/>
                  <a:pt x="1127819" y="15404"/>
                  <a:pt x="1125438" y="17190"/>
                </a:cubicBezTo>
                <a:cubicBezTo>
                  <a:pt x="1122461" y="18976"/>
                  <a:pt x="1120973" y="20762"/>
                  <a:pt x="1120973" y="22548"/>
                </a:cubicBezTo>
                <a:cubicBezTo>
                  <a:pt x="1119187" y="26715"/>
                  <a:pt x="1116806" y="32371"/>
                  <a:pt x="1113829" y="39514"/>
                </a:cubicBezTo>
                <a:cubicBezTo>
                  <a:pt x="1110853" y="46658"/>
                  <a:pt x="1108769" y="52016"/>
                  <a:pt x="1107579" y="55588"/>
                </a:cubicBezTo>
                <a:lnTo>
                  <a:pt x="1138832" y="55588"/>
                </a:lnTo>
                <a:cubicBezTo>
                  <a:pt x="1138832" y="55588"/>
                  <a:pt x="1140023" y="54397"/>
                  <a:pt x="1142404" y="52016"/>
                </a:cubicBezTo>
                <a:cubicBezTo>
                  <a:pt x="1145976" y="46658"/>
                  <a:pt x="1148655" y="43979"/>
                  <a:pt x="1150441" y="43979"/>
                </a:cubicBezTo>
                <a:cubicBezTo>
                  <a:pt x="1163538" y="48742"/>
                  <a:pt x="1175146" y="56778"/>
                  <a:pt x="1185267" y="68089"/>
                </a:cubicBezTo>
                <a:cubicBezTo>
                  <a:pt x="1184671" y="71661"/>
                  <a:pt x="1181397" y="73447"/>
                  <a:pt x="1175444" y="73447"/>
                </a:cubicBezTo>
                <a:cubicBezTo>
                  <a:pt x="1162943" y="74042"/>
                  <a:pt x="1152822" y="78507"/>
                  <a:pt x="1145083" y="86842"/>
                </a:cubicBezTo>
                <a:cubicBezTo>
                  <a:pt x="1142107" y="90414"/>
                  <a:pt x="1140321" y="91902"/>
                  <a:pt x="1139725" y="91307"/>
                </a:cubicBezTo>
                <a:cubicBezTo>
                  <a:pt x="1139130" y="91307"/>
                  <a:pt x="1139428" y="89521"/>
                  <a:pt x="1140618" y="85949"/>
                </a:cubicBezTo>
                <a:cubicBezTo>
                  <a:pt x="1141214" y="80591"/>
                  <a:pt x="1142702" y="71959"/>
                  <a:pt x="1145083" y="60053"/>
                </a:cubicBezTo>
                <a:lnTo>
                  <a:pt x="1105793" y="60053"/>
                </a:lnTo>
                <a:cubicBezTo>
                  <a:pt x="1102816" y="66006"/>
                  <a:pt x="1100733" y="70471"/>
                  <a:pt x="1099542" y="73447"/>
                </a:cubicBezTo>
                <a:cubicBezTo>
                  <a:pt x="1114425" y="74638"/>
                  <a:pt x="1125140" y="76721"/>
                  <a:pt x="1131689" y="79698"/>
                </a:cubicBezTo>
                <a:cubicBezTo>
                  <a:pt x="1132284" y="81484"/>
                  <a:pt x="1131689" y="83865"/>
                  <a:pt x="1129903" y="86842"/>
                </a:cubicBezTo>
                <a:cubicBezTo>
                  <a:pt x="1128712" y="90414"/>
                  <a:pt x="1128117" y="93092"/>
                  <a:pt x="1128117" y="94878"/>
                </a:cubicBezTo>
                <a:lnTo>
                  <a:pt x="1129010" y="112738"/>
                </a:lnTo>
                <a:cubicBezTo>
                  <a:pt x="1133177" y="135360"/>
                  <a:pt x="1138535" y="150540"/>
                  <a:pt x="1145083" y="158279"/>
                </a:cubicBezTo>
                <a:cubicBezTo>
                  <a:pt x="1154608" y="171971"/>
                  <a:pt x="1165026" y="181199"/>
                  <a:pt x="1176337" y="185961"/>
                </a:cubicBezTo>
                <a:cubicBezTo>
                  <a:pt x="1178123" y="187152"/>
                  <a:pt x="1179016" y="188045"/>
                  <a:pt x="1179016" y="188640"/>
                </a:cubicBezTo>
                <a:cubicBezTo>
                  <a:pt x="1179611" y="189831"/>
                  <a:pt x="1179016" y="190724"/>
                  <a:pt x="1177230" y="191319"/>
                </a:cubicBezTo>
                <a:cubicBezTo>
                  <a:pt x="1170086" y="192510"/>
                  <a:pt x="1163538" y="196975"/>
                  <a:pt x="1157585" y="204714"/>
                </a:cubicBezTo>
                <a:cubicBezTo>
                  <a:pt x="1155799" y="207690"/>
                  <a:pt x="1154608" y="209178"/>
                  <a:pt x="1154013" y="209178"/>
                </a:cubicBezTo>
                <a:cubicBezTo>
                  <a:pt x="1145083" y="206797"/>
                  <a:pt x="1136749" y="195189"/>
                  <a:pt x="1129010" y="174353"/>
                </a:cubicBezTo>
                <a:cubicBezTo>
                  <a:pt x="1126033" y="166018"/>
                  <a:pt x="1123354" y="151135"/>
                  <a:pt x="1120973" y="129704"/>
                </a:cubicBezTo>
                <a:cubicBezTo>
                  <a:pt x="1120973" y="127918"/>
                  <a:pt x="1120973" y="126430"/>
                  <a:pt x="1120973" y="125239"/>
                </a:cubicBezTo>
                <a:cubicBezTo>
                  <a:pt x="1114425" y="147861"/>
                  <a:pt x="1105495" y="165125"/>
                  <a:pt x="1094184" y="177032"/>
                </a:cubicBezTo>
                <a:cubicBezTo>
                  <a:pt x="1079896" y="189533"/>
                  <a:pt x="1066502" y="198463"/>
                  <a:pt x="1054000" y="203821"/>
                </a:cubicBezTo>
                <a:cubicBezTo>
                  <a:pt x="1048643" y="205607"/>
                  <a:pt x="1045666" y="206202"/>
                  <a:pt x="1045071" y="205607"/>
                </a:cubicBezTo>
                <a:cubicBezTo>
                  <a:pt x="1045071" y="205607"/>
                  <a:pt x="1047154" y="204118"/>
                  <a:pt x="1051321" y="201142"/>
                </a:cubicBezTo>
                <a:cubicBezTo>
                  <a:pt x="1061442" y="192807"/>
                  <a:pt x="1070074" y="184473"/>
                  <a:pt x="1077218" y="176139"/>
                </a:cubicBezTo>
                <a:cubicBezTo>
                  <a:pt x="1087933" y="161851"/>
                  <a:pt x="1094482" y="143099"/>
                  <a:pt x="1096863" y="119882"/>
                </a:cubicBezTo>
                <a:cubicBezTo>
                  <a:pt x="1098054" y="106785"/>
                  <a:pt x="1098054" y="92497"/>
                  <a:pt x="1096863" y="77019"/>
                </a:cubicBezTo>
                <a:cubicBezTo>
                  <a:pt x="1080789" y="103808"/>
                  <a:pt x="1070074" y="116310"/>
                  <a:pt x="1064716" y="114524"/>
                </a:cubicBezTo>
                <a:cubicBezTo>
                  <a:pt x="1065907" y="112738"/>
                  <a:pt x="1067395" y="109464"/>
                  <a:pt x="1069181" y="104701"/>
                </a:cubicBezTo>
                <a:lnTo>
                  <a:pt x="1038820" y="104701"/>
                </a:lnTo>
                <a:lnTo>
                  <a:pt x="1038820" y="135062"/>
                </a:lnTo>
                <a:cubicBezTo>
                  <a:pt x="1040011" y="135062"/>
                  <a:pt x="1041499" y="135062"/>
                  <a:pt x="1043285" y="135062"/>
                </a:cubicBezTo>
                <a:cubicBezTo>
                  <a:pt x="1064716" y="132085"/>
                  <a:pt x="1075134" y="131192"/>
                  <a:pt x="1074539" y="132383"/>
                </a:cubicBezTo>
                <a:cubicBezTo>
                  <a:pt x="1074539" y="133574"/>
                  <a:pt x="1069181" y="135955"/>
                  <a:pt x="1058465" y="139527"/>
                </a:cubicBezTo>
                <a:cubicBezTo>
                  <a:pt x="1048940" y="143099"/>
                  <a:pt x="1042392" y="145778"/>
                  <a:pt x="1038820" y="147564"/>
                </a:cubicBezTo>
                <a:lnTo>
                  <a:pt x="1038820" y="202035"/>
                </a:lnTo>
                <a:cubicBezTo>
                  <a:pt x="1040011" y="206797"/>
                  <a:pt x="1035248" y="209774"/>
                  <a:pt x="1024532" y="210964"/>
                </a:cubicBezTo>
                <a:cubicBezTo>
                  <a:pt x="1016198" y="213346"/>
                  <a:pt x="1012626" y="211857"/>
                  <a:pt x="1013817" y="206500"/>
                </a:cubicBezTo>
                <a:lnTo>
                  <a:pt x="1013817" y="157386"/>
                </a:lnTo>
                <a:cubicBezTo>
                  <a:pt x="1002506" y="160958"/>
                  <a:pt x="992683" y="164530"/>
                  <a:pt x="984349" y="168102"/>
                </a:cubicBezTo>
                <a:cubicBezTo>
                  <a:pt x="980182" y="169888"/>
                  <a:pt x="977205" y="170781"/>
                  <a:pt x="975419" y="170781"/>
                </a:cubicBezTo>
                <a:cubicBezTo>
                  <a:pt x="970061" y="164828"/>
                  <a:pt x="966787" y="155303"/>
                  <a:pt x="965596" y="142206"/>
                </a:cubicBezTo>
                <a:cubicBezTo>
                  <a:pt x="965596" y="142206"/>
                  <a:pt x="967382" y="142206"/>
                  <a:pt x="970954" y="142206"/>
                </a:cubicBezTo>
                <a:cubicBezTo>
                  <a:pt x="976312" y="142206"/>
                  <a:pt x="990599" y="140717"/>
                  <a:pt x="1013817" y="137741"/>
                </a:cubicBezTo>
                <a:lnTo>
                  <a:pt x="1013817" y="104701"/>
                </a:lnTo>
                <a:lnTo>
                  <a:pt x="1001315" y="104701"/>
                </a:lnTo>
                <a:cubicBezTo>
                  <a:pt x="1000124" y="105892"/>
                  <a:pt x="998636" y="107678"/>
                  <a:pt x="996850" y="110059"/>
                </a:cubicBezTo>
                <a:cubicBezTo>
                  <a:pt x="993278" y="114821"/>
                  <a:pt x="990302" y="116905"/>
                  <a:pt x="987921" y="116310"/>
                </a:cubicBezTo>
                <a:cubicBezTo>
                  <a:pt x="983753" y="116310"/>
                  <a:pt x="977800" y="111547"/>
                  <a:pt x="970061" y="102022"/>
                </a:cubicBezTo>
                <a:cubicBezTo>
                  <a:pt x="967680" y="99641"/>
                  <a:pt x="968573" y="96367"/>
                  <a:pt x="972740" y="92200"/>
                </a:cubicBezTo>
                <a:cubicBezTo>
                  <a:pt x="975121" y="89818"/>
                  <a:pt x="976610" y="88032"/>
                  <a:pt x="977205" y="86842"/>
                </a:cubicBezTo>
                <a:lnTo>
                  <a:pt x="990599" y="44872"/>
                </a:lnTo>
                <a:lnTo>
                  <a:pt x="973633" y="44872"/>
                </a:lnTo>
                <a:cubicBezTo>
                  <a:pt x="971252" y="44872"/>
                  <a:pt x="969466" y="44277"/>
                  <a:pt x="968275" y="43086"/>
                </a:cubicBezTo>
                <a:cubicBezTo>
                  <a:pt x="967680" y="41896"/>
                  <a:pt x="968573" y="41003"/>
                  <a:pt x="970954" y="40407"/>
                </a:cubicBezTo>
                <a:lnTo>
                  <a:pt x="991492" y="40407"/>
                </a:lnTo>
                <a:lnTo>
                  <a:pt x="998636" y="11832"/>
                </a:lnTo>
                <a:cubicBezTo>
                  <a:pt x="998636" y="11832"/>
                  <a:pt x="998636" y="11535"/>
                  <a:pt x="998636" y="10939"/>
                </a:cubicBezTo>
                <a:cubicBezTo>
                  <a:pt x="999083" y="4689"/>
                  <a:pt x="1000869" y="1117"/>
                  <a:pt x="1003994" y="224"/>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11" name="稻壳儿春秋广告/盗版必究        原创来源：http://chn.docer.com/works?userid=199329941#!/work_time" hidden="1"/>
          <p:cNvSpPr txBox="1"/>
          <p:nvPr userDrawn="1"/>
        </p:nvSpPr>
        <p:spPr>
          <a:xfrm>
            <a:off x="1123632" y="4085180"/>
            <a:ext cx="716280" cy="252730"/>
          </a:xfrm>
          <a:prstGeom prst="rect">
            <a:avLst/>
          </a:prstGeom>
          <a:noFill/>
        </p:spPr>
        <p:txBody>
          <a:bodyPr wrap="none" rtlCol="0">
            <a:spAutoFit/>
          </a:bodyPr>
          <a:lstStyle/>
          <a:p>
            <a:pPr algn="ctr"/>
            <a:r>
              <a:rPr lang="zh-CN" altLang="en-US" sz="1050" dirty="0">
                <a:solidFill>
                  <a:schemeClr val="bg1"/>
                </a:solidFill>
                <a:latin typeface="黑体" panose="02010609060101010101" charset="-122"/>
                <a:ea typeface="黑体" panose="02010609060101010101" charset="-122"/>
                <a:cs typeface="黑体" panose="02010609060101010101" charset="-122"/>
              </a:rPr>
              <a:t>春秋广告</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12" name="椭圆 24稻壳儿春秋广告/盗版必究        原创来源：http://chn.docer.com/works?userid=199329941#!/work_time" hidden="1"/>
          <p:cNvSpPr/>
          <p:nvPr userDrawn="1"/>
        </p:nvSpPr>
        <p:spPr>
          <a:xfrm>
            <a:off x="1216493"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13" name="稻壳儿春秋广告/盗版必究        原创来源：http://chn.docer.com/works?userid=199329941#!/work_time" hidden="1"/>
          <p:cNvGrpSpPr>
            <a:grpSpLocks noChangeAspect="1"/>
          </p:cNvGrpSpPr>
          <p:nvPr userDrawn="1"/>
        </p:nvGrpSpPr>
        <p:grpSpPr bwMode="auto">
          <a:xfrm>
            <a:off x="1355794" y="3187190"/>
            <a:ext cx="251955" cy="251314"/>
            <a:chOff x="4081" y="368"/>
            <a:chExt cx="721" cy="719"/>
          </a:xfrm>
          <a:solidFill>
            <a:schemeClr val="bg1"/>
          </a:solidFill>
        </p:grpSpPr>
        <p:sp>
          <p:nvSpPr>
            <p:cNvPr id="14" name="稻壳儿春秋广告/盗版必究        原创来源：http://chn.docer.com/works?userid=199329941#!/work_time"/>
            <p:cNvSpPr>
              <a:spLocks noEditPoints="1"/>
            </p:cNvSpPr>
            <p:nvPr/>
          </p:nvSpPr>
          <p:spPr bwMode="auto">
            <a:xfrm>
              <a:off x="4081" y="368"/>
              <a:ext cx="721" cy="719"/>
            </a:xfrm>
            <a:custGeom>
              <a:avLst/>
              <a:gdLst>
                <a:gd name="T0" fmla="*/ 634 w 835"/>
                <a:gd name="T1" fmla="*/ 550 h 831"/>
                <a:gd name="T2" fmla="*/ 734 w 835"/>
                <a:gd name="T3" fmla="*/ 605 h 831"/>
                <a:gd name="T4" fmla="*/ 799 w 835"/>
                <a:gd name="T5" fmla="*/ 670 h 831"/>
                <a:gd name="T6" fmla="*/ 823 w 835"/>
                <a:gd name="T7" fmla="*/ 765 h 831"/>
                <a:gd name="T8" fmla="*/ 747 w 835"/>
                <a:gd name="T9" fmla="*/ 827 h 831"/>
                <a:gd name="T10" fmla="*/ 678 w 835"/>
                <a:gd name="T11" fmla="*/ 806 h 831"/>
                <a:gd name="T12" fmla="*/ 574 w 835"/>
                <a:gd name="T13" fmla="*/ 701 h 831"/>
                <a:gd name="T14" fmla="*/ 544 w 835"/>
                <a:gd name="T15" fmla="*/ 637 h 831"/>
                <a:gd name="T16" fmla="*/ 230 w 835"/>
                <a:gd name="T17" fmla="*/ 665 h 831"/>
                <a:gd name="T18" fmla="*/ 70 w 835"/>
                <a:gd name="T19" fmla="*/ 518 h 831"/>
                <a:gd name="T20" fmla="*/ 134 w 835"/>
                <a:gd name="T21" fmla="*/ 121 h 831"/>
                <a:gd name="T22" fmla="*/ 545 w 835"/>
                <a:gd name="T23" fmla="*/ 87 h 831"/>
                <a:gd name="T24" fmla="*/ 685 w 835"/>
                <a:gd name="T25" fmla="*/ 299 h 831"/>
                <a:gd name="T26" fmla="*/ 634 w 835"/>
                <a:gd name="T27" fmla="*/ 550 h 831"/>
                <a:gd name="T28" fmla="*/ 362 w 835"/>
                <a:gd name="T29" fmla="*/ 83 h 831"/>
                <a:gd name="T30" fmla="*/ 83 w 835"/>
                <a:gd name="T31" fmla="*/ 360 h 831"/>
                <a:gd name="T32" fmla="*/ 360 w 835"/>
                <a:gd name="T33" fmla="*/ 639 h 831"/>
                <a:gd name="T34" fmla="*/ 640 w 835"/>
                <a:gd name="T35" fmla="*/ 361 h 831"/>
                <a:gd name="T36" fmla="*/ 362 w 835"/>
                <a:gd name="T37" fmla="*/ 83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35" h="831">
                  <a:moveTo>
                    <a:pt x="634" y="550"/>
                  </a:moveTo>
                  <a:cubicBezTo>
                    <a:pt x="680" y="549"/>
                    <a:pt x="707" y="577"/>
                    <a:pt x="734" y="605"/>
                  </a:cubicBezTo>
                  <a:cubicBezTo>
                    <a:pt x="755" y="627"/>
                    <a:pt x="777" y="648"/>
                    <a:pt x="799" y="670"/>
                  </a:cubicBezTo>
                  <a:cubicBezTo>
                    <a:pt x="826" y="697"/>
                    <a:pt x="835" y="729"/>
                    <a:pt x="823" y="765"/>
                  </a:cubicBezTo>
                  <a:cubicBezTo>
                    <a:pt x="811" y="802"/>
                    <a:pt x="784" y="822"/>
                    <a:pt x="747" y="827"/>
                  </a:cubicBezTo>
                  <a:cubicBezTo>
                    <a:pt x="721" y="831"/>
                    <a:pt x="697" y="823"/>
                    <a:pt x="678" y="806"/>
                  </a:cubicBezTo>
                  <a:cubicBezTo>
                    <a:pt x="643" y="772"/>
                    <a:pt x="607" y="738"/>
                    <a:pt x="574" y="701"/>
                  </a:cubicBezTo>
                  <a:cubicBezTo>
                    <a:pt x="560" y="684"/>
                    <a:pt x="554" y="660"/>
                    <a:pt x="544" y="637"/>
                  </a:cubicBezTo>
                  <a:cubicBezTo>
                    <a:pt x="447" y="698"/>
                    <a:pt x="340" y="710"/>
                    <a:pt x="230" y="665"/>
                  </a:cubicBezTo>
                  <a:cubicBezTo>
                    <a:pt x="159" y="636"/>
                    <a:pt x="107" y="585"/>
                    <a:pt x="70" y="518"/>
                  </a:cubicBezTo>
                  <a:cubicBezTo>
                    <a:pt x="0" y="390"/>
                    <a:pt x="27" y="219"/>
                    <a:pt x="134" y="121"/>
                  </a:cubicBezTo>
                  <a:cubicBezTo>
                    <a:pt x="251" y="15"/>
                    <a:pt x="418" y="0"/>
                    <a:pt x="545" y="87"/>
                  </a:cubicBezTo>
                  <a:cubicBezTo>
                    <a:pt x="620" y="138"/>
                    <a:pt x="668" y="209"/>
                    <a:pt x="685" y="299"/>
                  </a:cubicBezTo>
                  <a:cubicBezTo>
                    <a:pt x="703" y="388"/>
                    <a:pt x="683" y="471"/>
                    <a:pt x="634" y="550"/>
                  </a:cubicBezTo>
                  <a:close/>
                  <a:moveTo>
                    <a:pt x="362" y="83"/>
                  </a:moveTo>
                  <a:cubicBezTo>
                    <a:pt x="208" y="83"/>
                    <a:pt x="83" y="207"/>
                    <a:pt x="83" y="360"/>
                  </a:cubicBezTo>
                  <a:cubicBezTo>
                    <a:pt x="82" y="514"/>
                    <a:pt x="205" y="638"/>
                    <a:pt x="360" y="639"/>
                  </a:cubicBezTo>
                  <a:cubicBezTo>
                    <a:pt x="514" y="640"/>
                    <a:pt x="641" y="514"/>
                    <a:pt x="640" y="361"/>
                  </a:cubicBezTo>
                  <a:cubicBezTo>
                    <a:pt x="639" y="207"/>
                    <a:pt x="516" y="84"/>
                    <a:pt x="362"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15" name="稻壳儿春秋广告/盗版必究        原创来源：http://chn.docer.com/works?userid=199329941#!/work_time"/>
            <p:cNvSpPr/>
            <p:nvPr/>
          </p:nvSpPr>
          <p:spPr bwMode="auto">
            <a:xfrm>
              <a:off x="4174" y="463"/>
              <a:ext cx="264" cy="262"/>
            </a:xfrm>
            <a:custGeom>
              <a:avLst/>
              <a:gdLst>
                <a:gd name="T0" fmla="*/ 27 w 305"/>
                <a:gd name="T1" fmla="*/ 303 h 303"/>
                <a:gd name="T2" fmla="*/ 305 w 305"/>
                <a:gd name="T3" fmla="*/ 24 h 303"/>
                <a:gd name="T4" fmla="*/ 27 w 305"/>
                <a:gd name="T5" fmla="*/ 303 h 303"/>
              </a:gdLst>
              <a:ahLst/>
              <a:cxnLst>
                <a:cxn ang="0">
                  <a:pos x="T0" y="T1"/>
                </a:cxn>
                <a:cxn ang="0">
                  <a:pos x="T2" y="T3"/>
                </a:cxn>
                <a:cxn ang="0">
                  <a:pos x="T4" y="T5"/>
                </a:cxn>
              </a:cxnLst>
              <a:rect l="0" t="0" r="r" b="b"/>
              <a:pathLst>
                <a:path w="305" h="303">
                  <a:moveTo>
                    <a:pt x="27" y="303"/>
                  </a:moveTo>
                  <a:cubicBezTo>
                    <a:pt x="0" y="159"/>
                    <a:pt x="133" y="0"/>
                    <a:pt x="305" y="24"/>
                  </a:cubicBezTo>
                  <a:cubicBezTo>
                    <a:pt x="164" y="70"/>
                    <a:pt x="72" y="162"/>
                    <a:pt x="27" y="3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16" name="稻壳儿春秋广告/盗版必究        原创来源：http://chn.docer.com/works?userid=199329941#!/work_time" hidden="1"/>
          <p:cNvSpPr/>
          <p:nvPr userDrawn="1"/>
        </p:nvSpPr>
        <p:spPr>
          <a:xfrm>
            <a:off x="596178"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7" name="稻壳儿春秋广告/盗版必究        原创来源：http://chn.docer.com/works?userid=199329941#!/work_time" hidden="1"/>
          <p:cNvSpPr txBox="1"/>
          <p:nvPr userDrawn="1"/>
        </p:nvSpPr>
        <p:spPr>
          <a:xfrm>
            <a:off x="2862316" y="3779229"/>
            <a:ext cx="1353785" cy="165125"/>
          </a:xfrm>
          <a:custGeom>
            <a:avLst/>
            <a:gdLst/>
            <a:ahLst/>
            <a:cxnLst/>
            <a:rect l="l" t="t" r="r" b="b"/>
            <a:pathLst>
              <a:path w="1805047" h="220117">
                <a:moveTo>
                  <a:pt x="77867" y="159395"/>
                </a:moveTo>
                <a:lnTo>
                  <a:pt x="77867" y="190649"/>
                </a:lnTo>
                <a:lnTo>
                  <a:pt x="133231" y="190649"/>
                </a:lnTo>
                <a:lnTo>
                  <a:pt x="133231" y="159395"/>
                </a:lnTo>
                <a:close/>
                <a:moveTo>
                  <a:pt x="1293198" y="154931"/>
                </a:moveTo>
                <a:lnTo>
                  <a:pt x="1293198" y="196900"/>
                </a:lnTo>
                <a:cubicBezTo>
                  <a:pt x="1299151" y="196900"/>
                  <a:pt x="1303913" y="196602"/>
                  <a:pt x="1307485" y="196007"/>
                </a:cubicBezTo>
                <a:cubicBezTo>
                  <a:pt x="1309866" y="195412"/>
                  <a:pt x="1311057" y="192733"/>
                  <a:pt x="1311057" y="187970"/>
                </a:cubicBezTo>
                <a:lnTo>
                  <a:pt x="1311057" y="154931"/>
                </a:lnTo>
                <a:close/>
                <a:moveTo>
                  <a:pt x="765453" y="139750"/>
                </a:moveTo>
                <a:cubicBezTo>
                  <a:pt x="758905" y="139155"/>
                  <a:pt x="756226" y="141834"/>
                  <a:pt x="757416" y="147787"/>
                </a:cubicBezTo>
                <a:lnTo>
                  <a:pt x="757416" y="187970"/>
                </a:lnTo>
                <a:lnTo>
                  <a:pt x="821710" y="187970"/>
                </a:lnTo>
                <a:lnTo>
                  <a:pt x="821710" y="139750"/>
                </a:lnTo>
                <a:close/>
                <a:moveTo>
                  <a:pt x="1009234" y="136178"/>
                </a:moveTo>
                <a:cubicBezTo>
                  <a:pt x="1001494" y="136774"/>
                  <a:pt x="997625" y="140048"/>
                  <a:pt x="997625" y="146001"/>
                </a:cubicBezTo>
                <a:lnTo>
                  <a:pt x="997625" y="192435"/>
                </a:lnTo>
                <a:lnTo>
                  <a:pt x="1063705" y="192435"/>
                </a:lnTo>
                <a:lnTo>
                  <a:pt x="1063705" y="136178"/>
                </a:lnTo>
                <a:close/>
                <a:moveTo>
                  <a:pt x="1194078" y="133499"/>
                </a:moveTo>
                <a:lnTo>
                  <a:pt x="1194078" y="175469"/>
                </a:lnTo>
                <a:cubicBezTo>
                  <a:pt x="1207175" y="171302"/>
                  <a:pt x="1218486" y="165944"/>
                  <a:pt x="1228011" y="159395"/>
                </a:cubicBezTo>
                <a:lnTo>
                  <a:pt x="1228011" y="133499"/>
                </a:lnTo>
                <a:close/>
                <a:moveTo>
                  <a:pt x="90369" y="128141"/>
                </a:moveTo>
                <a:cubicBezTo>
                  <a:pt x="80248" y="126951"/>
                  <a:pt x="76081" y="130820"/>
                  <a:pt x="77867" y="139750"/>
                </a:cubicBezTo>
                <a:lnTo>
                  <a:pt x="77867" y="154931"/>
                </a:lnTo>
                <a:lnTo>
                  <a:pt x="133231" y="154931"/>
                </a:lnTo>
                <a:lnTo>
                  <a:pt x="133231" y="128141"/>
                </a:lnTo>
                <a:close/>
                <a:moveTo>
                  <a:pt x="734199" y="122114"/>
                </a:moveTo>
                <a:cubicBezTo>
                  <a:pt x="735687" y="122263"/>
                  <a:pt x="737473" y="122784"/>
                  <a:pt x="739557" y="123677"/>
                </a:cubicBezTo>
                <a:cubicBezTo>
                  <a:pt x="741938" y="125463"/>
                  <a:pt x="745212" y="127546"/>
                  <a:pt x="749380" y="129927"/>
                </a:cubicBezTo>
                <a:cubicBezTo>
                  <a:pt x="756523" y="134095"/>
                  <a:pt x="760988" y="135881"/>
                  <a:pt x="762774" y="135285"/>
                </a:cubicBezTo>
                <a:lnTo>
                  <a:pt x="820817" y="135285"/>
                </a:lnTo>
                <a:cubicBezTo>
                  <a:pt x="822008" y="135285"/>
                  <a:pt x="823496" y="133499"/>
                  <a:pt x="825282" y="129927"/>
                </a:cubicBezTo>
                <a:cubicBezTo>
                  <a:pt x="827068" y="125760"/>
                  <a:pt x="828556" y="123379"/>
                  <a:pt x="829747" y="122784"/>
                </a:cubicBezTo>
                <a:cubicBezTo>
                  <a:pt x="844630" y="127546"/>
                  <a:pt x="854750" y="133797"/>
                  <a:pt x="860108" y="141536"/>
                </a:cubicBezTo>
                <a:cubicBezTo>
                  <a:pt x="859512" y="143322"/>
                  <a:pt x="858024" y="145406"/>
                  <a:pt x="855643" y="147787"/>
                </a:cubicBezTo>
                <a:cubicBezTo>
                  <a:pt x="853262" y="149573"/>
                  <a:pt x="852071" y="151359"/>
                  <a:pt x="852071" y="153145"/>
                </a:cubicBezTo>
                <a:lnTo>
                  <a:pt x="852071" y="192435"/>
                </a:lnTo>
                <a:cubicBezTo>
                  <a:pt x="853857" y="205532"/>
                  <a:pt x="848499" y="212378"/>
                  <a:pt x="835997" y="212974"/>
                </a:cubicBezTo>
                <a:cubicBezTo>
                  <a:pt x="826473" y="213569"/>
                  <a:pt x="821710" y="211485"/>
                  <a:pt x="821710" y="206723"/>
                </a:cubicBezTo>
                <a:lnTo>
                  <a:pt x="821710" y="191542"/>
                </a:lnTo>
                <a:lnTo>
                  <a:pt x="757416" y="191542"/>
                </a:lnTo>
                <a:lnTo>
                  <a:pt x="757416" y="202258"/>
                </a:lnTo>
                <a:cubicBezTo>
                  <a:pt x="757416" y="208211"/>
                  <a:pt x="752058" y="212081"/>
                  <a:pt x="741343" y="213866"/>
                </a:cubicBezTo>
                <a:cubicBezTo>
                  <a:pt x="731223" y="215652"/>
                  <a:pt x="726758" y="212676"/>
                  <a:pt x="727948" y="204937"/>
                </a:cubicBezTo>
                <a:lnTo>
                  <a:pt x="727948" y="131713"/>
                </a:lnTo>
                <a:cubicBezTo>
                  <a:pt x="727353" y="127546"/>
                  <a:pt x="728246" y="124570"/>
                  <a:pt x="730627" y="122784"/>
                </a:cubicBezTo>
                <a:cubicBezTo>
                  <a:pt x="731520" y="122188"/>
                  <a:pt x="732711" y="121965"/>
                  <a:pt x="734199" y="122114"/>
                </a:cubicBezTo>
                <a:close/>
                <a:moveTo>
                  <a:pt x="1252121" y="120105"/>
                </a:moveTo>
                <a:lnTo>
                  <a:pt x="1252121" y="151359"/>
                </a:lnTo>
                <a:lnTo>
                  <a:pt x="1269087" y="151359"/>
                </a:lnTo>
                <a:lnTo>
                  <a:pt x="1269087" y="120105"/>
                </a:lnTo>
                <a:close/>
                <a:moveTo>
                  <a:pt x="1293198" y="119212"/>
                </a:moveTo>
                <a:lnTo>
                  <a:pt x="1293198" y="150466"/>
                </a:lnTo>
                <a:lnTo>
                  <a:pt x="1311057" y="150466"/>
                </a:lnTo>
                <a:lnTo>
                  <a:pt x="1311057" y="119212"/>
                </a:lnTo>
                <a:close/>
                <a:moveTo>
                  <a:pt x="93940" y="95995"/>
                </a:moveTo>
                <a:cubicBezTo>
                  <a:pt x="89773" y="104329"/>
                  <a:pt x="84118" y="112366"/>
                  <a:pt x="76974" y="120105"/>
                </a:cubicBezTo>
                <a:cubicBezTo>
                  <a:pt x="78760" y="122486"/>
                  <a:pt x="80248" y="123974"/>
                  <a:pt x="81439" y="124570"/>
                </a:cubicBezTo>
                <a:lnTo>
                  <a:pt x="126980" y="124570"/>
                </a:lnTo>
                <a:cubicBezTo>
                  <a:pt x="129957" y="119212"/>
                  <a:pt x="134124" y="117128"/>
                  <a:pt x="139482" y="118319"/>
                </a:cubicBezTo>
                <a:cubicBezTo>
                  <a:pt x="135910" y="113556"/>
                  <a:pt x="132636" y="107008"/>
                  <a:pt x="129659" y="98674"/>
                </a:cubicBezTo>
                <a:cubicBezTo>
                  <a:pt x="129659" y="97483"/>
                  <a:pt x="129659" y="96590"/>
                  <a:pt x="129659" y="95995"/>
                </a:cubicBezTo>
                <a:close/>
                <a:moveTo>
                  <a:pt x="1420892" y="89744"/>
                </a:moveTo>
                <a:lnTo>
                  <a:pt x="1420892" y="162074"/>
                </a:lnTo>
                <a:cubicBezTo>
                  <a:pt x="1426250" y="160288"/>
                  <a:pt x="1433691" y="157609"/>
                  <a:pt x="1443216" y="154038"/>
                </a:cubicBezTo>
                <a:cubicBezTo>
                  <a:pt x="1448574" y="152847"/>
                  <a:pt x="1452146" y="151656"/>
                  <a:pt x="1453932" y="150466"/>
                </a:cubicBezTo>
                <a:lnTo>
                  <a:pt x="1453932" y="103138"/>
                </a:lnTo>
                <a:lnTo>
                  <a:pt x="1436073" y="111175"/>
                </a:lnTo>
                <a:cubicBezTo>
                  <a:pt x="1433096" y="112366"/>
                  <a:pt x="1430715" y="112663"/>
                  <a:pt x="1428929" y="112068"/>
                </a:cubicBezTo>
                <a:cubicBezTo>
                  <a:pt x="1427143" y="110877"/>
                  <a:pt x="1427738" y="109687"/>
                  <a:pt x="1430715" y="108496"/>
                </a:cubicBezTo>
                <a:lnTo>
                  <a:pt x="1453932" y="99566"/>
                </a:lnTo>
                <a:lnTo>
                  <a:pt x="1453932" y="89744"/>
                </a:lnTo>
                <a:close/>
                <a:moveTo>
                  <a:pt x="1293198" y="85279"/>
                </a:moveTo>
                <a:lnTo>
                  <a:pt x="1293198" y="115640"/>
                </a:lnTo>
                <a:lnTo>
                  <a:pt x="1311057" y="115640"/>
                </a:lnTo>
                <a:lnTo>
                  <a:pt x="1311057" y="85279"/>
                </a:lnTo>
                <a:close/>
                <a:moveTo>
                  <a:pt x="1258372" y="85279"/>
                </a:moveTo>
                <a:cubicBezTo>
                  <a:pt x="1253609" y="85279"/>
                  <a:pt x="1251526" y="87958"/>
                  <a:pt x="1252121" y="93316"/>
                </a:cubicBezTo>
                <a:lnTo>
                  <a:pt x="1252121" y="115640"/>
                </a:lnTo>
                <a:lnTo>
                  <a:pt x="1269087" y="115640"/>
                </a:lnTo>
                <a:lnTo>
                  <a:pt x="1269087" y="85279"/>
                </a:lnTo>
                <a:close/>
                <a:moveTo>
                  <a:pt x="1534299" y="74563"/>
                </a:moveTo>
                <a:lnTo>
                  <a:pt x="1516440" y="80814"/>
                </a:lnTo>
                <a:lnTo>
                  <a:pt x="1516440" y="134392"/>
                </a:lnTo>
                <a:cubicBezTo>
                  <a:pt x="1528941" y="137369"/>
                  <a:pt x="1534894" y="134690"/>
                  <a:pt x="1534299" y="126356"/>
                </a:cubicBezTo>
                <a:close/>
                <a:moveTo>
                  <a:pt x="329684" y="66527"/>
                </a:moveTo>
                <a:cubicBezTo>
                  <a:pt x="330875" y="65931"/>
                  <a:pt x="332661" y="67122"/>
                  <a:pt x="335042" y="70099"/>
                </a:cubicBezTo>
                <a:cubicBezTo>
                  <a:pt x="341591" y="80219"/>
                  <a:pt x="344269" y="90339"/>
                  <a:pt x="343079" y="100459"/>
                </a:cubicBezTo>
                <a:cubicBezTo>
                  <a:pt x="334744" y="117724"/>
                  <a:pt x="325517" y="120402"/>
                  <a:pt x="315397" y="108496"/>
                </a:cubicBezTo>
                <a:cubicBezTo>
                  <a:pt x="314206" y="104924"/>
                  <a:pt x="315694" y="100162"/>
                  <a:pt x="319862" y="94209"/>
                </a:cubicBezTo>
                <a:cubicBezTo>
                  <a:pt x="325219" y="86470"/>
                  <a:pt x="328196" y="78731"/>
                  <a:pt x="328791" y="70991"/>
                </a:cubicBezTo>
                <a:cubicBezTo>
                  <a:pt x="328196" y="68015"/>
                  <a:pt x="328494" y="66527"/>
                  <a:pt x="329684" y="66527"/>
                </a:cubicBezTo>
                <a:close/>
                <a:moveTo>
                  <a:pt x="747594" y="60276"/>
                </a:moveTo>
                <a:cubicBezTo>
                  <a:pt x="733306" y="81707"/>
                  <a:pt x="722888" y="95995"/>
                  <a:pt x="716340" y="103138"/>
                </a:cubicBezTo>
                <a:lnTo>
                  <a:pt x="777955" y="103138"/>
                </a:lnTo>
                <a:lnTo>
                  <a:pt x="777955" y="60276"/>
                </a:lnTo>
                <a:close/>
                <a:moveTo>
                  <a:pt x="1183362" y="54025"/>
                </a:moveTo>
                <a:cubicBezTo>
                  <a:pt x="1176814" y="67717"/>
                  <a:pt x="1171456" y="78731"/>
                  <a:pt x="1167289" y="87065"/>
                </a:cubicBezTo>
                <a:lnTo>
                  <a:pt x="1190506" y="87065"/>
                </a:lnTo>
                <a:cubicBezTo>
                  <a:pt x="1191697" y="87660"/>
                  <a:pt x="1193780" y="85577"/>
                  <a:pt x="1196757" y="80814"/>
                </a:cubicBezTo>
                <a:cubicBezTo>
                  <a:pt x="1199138" y="76052"/>
                  <a:pt x="1201222" y="73670"/>
                  <a:pt x="1203008" y="73670"/>
                </a:cubicBezTo>
                <a:cubicBezTo>
                  <a:pt x="1208366" y="74861"/>
                  <a:pt x="1214319" y="78731"/>
                  <a:pt x="1220867" y="85279"/>
                </a:cubicBezTo>
                <a:cubicBezTo>
                  <a:pt x="1222058" y="87660"/>
                  <a:pt x="1222355" y="89446"/>
                  <a:pt x="1221760" y="90637"/>
                </a:cubicBezTo>
                <a:cubicBezTo>
                  <a:pt x="1221760" y="91232"/>
                  <a:pt x="1220569" y="91530"/>
                  <a:pt x="1218188" y="91530"/>
                </a:cubicBezTo>
                <a:lnTo>
                  <a:pt x="1203008" y="91530"/>
                </a:lnTo>
                <a:cubicBezTo>
                  <a:pt x="1196459" y="91530"/>
                  <a:pt x="1193483" y="94506"/>
                  <a:pt x="1194078" y="100459"/>
                </a:cubicBezTo>
                <a:lnTo>
                  <a:pt x="1194078" y="129927"/>
                </a:lnTo>
                <a:lnTo>
                  <a:pt x="1196757" y="129927"/>
                </a:lnTo>
                <a:cubicBezTo>
                  <a:pt x="1196757" y="129927"/>
                  <a:pt x="1197650" y="128439"/>
                  <a:pt x="1199436" y="125463"/>
                </a:cubicBezTo>
                <a:cubicBezTo>
                  <a:pt x="1202412" y="120105"/>
                  <a:pt x="1205091" y="117128"/>
                  <a:pt x="1207473" y="116533"/>
                </a:cubicBezTo>
                <a:cubicBezTo>
                  <a:pt x="1209259" y="116533"/>
                  <a:pt x="1214021" y="119807"/>
                  <a:pt x="1221760" y="126356"/>
                </a:cubicBezTo>
                <a:cubicBezTo>
                  <a:pt x="1224141" y="128141"/>
                  <a:pt x="1226225" y="129332"/>
                  <a:pt x="1228011" y="129927"/>
                </a:cubicBezTo>
                <a:lnTo>
                  <a:pt x="1228011" y="82600"/>
                </a:lnTo>
                <a:cubicBezTo>
                  <a:pt x="1227416" y="76647"/>
                  <a:pt x="1230392" y="74266"/>
                  <a:pt x="1236941" y="75456"/>
                </a:cubicBezTo>
                <a:cubicBezTo>
                  <a:pt x="1238726" y="76647"/>
                  <a:pt x="1241405" y="77838"/>
                  <a:pt x="1244977" y="79028"/>
                </a:cubicBezTo>
                <a:cubicBezTo>
                  <a:pt x="1249740" y="81409"/>
                  <a:pt x="1253312" y="82302"/>
                  <a:pt x="1255693" y="81707"/>
                </a:cubicBezTo>
                <a:lnTo>
                  <a:pt x="1269087" y="81707"/>
                </a:lnTo>
                <a:lnTo>
                  <a:pt x="1269087" y="55811"/>
                </a:lnTo>
                <a:lnTo>
                  <a:pt x="1227118" y="55811"/>
                </a:lnTo>
                <a:cubicBezTo>
                  <a:pt x="1225332" y="55811"/>
                  <a:pt x="1224737" y="55216"/>
                  <a:pt x="1225332" y="54025"/>
                </a:cubicBezTo>
                <a:close/>
                <a:moveTo>
                  <a:pt x="1027093" y="45988"/>
                </a:moveTo>
                <a:cubicBezTo>
                  <a:pt x="1040190" y="48370"/>
                  <a:pt x="1046738" y="50751"/>
                  <a:pt x="1046738" y="53132"/>
                </a:cubicBezTo>
                <a:cubicBezTo>
                  <a:pt x="1046738" y="54323"/>
                  <a:pt x="1045845" y="55513"/>
                  <a:pt x="1044059" y="56704"/>
                </a:cubicBezTo>
                <a:cubicBezTo>
                  <a:pt x="1042273" y="58490"/>
                  <a:pt x="1041380" y="59978"/>
                  <a:pt x="1041380" y="61169"/>
                </a:cubicBezTo>
                <a:lnTo>
                  <a:pt x="1041380" y="87065"/>
                </a:lnTo>
                <a:lnTo>
                  <a:pt x="1069955" y="87065"/>
                </a:lnTo>
                <a:cubicBezTo>
                  <a:pt x="1071741" y="87065"/>
                  <a:pt x="1074420" y="84386"/>
                  <a:pt x="1077992" y="79028"/>
                </a:cubicBezTo>
                <a:cubicBezTo>
                  <a:pt x="1083350" y="71289"/>
                  <a:pt x="1087517" y="68015"/>
                  <a:pt x="1090494" y="69206"/>
                </a:cubicBezTo>
                <a:cubicBezTo>
                  <a:pt x="1098828" y="75754"/>
                  <a:pt x="1105376" y="80814"/>
                  <a:pt x="1110139" y="84386"/>
                </a:cubicBezTo>
                <a:cubicBezTo>
                  <a:pt x="1112520" y="88553"/>
                  <a:pt x="1112520" y="90637"/>
                  <a:pt x="1110139" y="90637"/>
                </a:cubicBezTo>
                <a:lnTo>
                  <a:pt x="1041380" y="90637"/>
                </a:lnTo>
                <a:lnTo>
                  <a:pt x="1041380" y="131713"/>
                </a:lnTo>
                <a:lnTo>
                  <a:pt x="1058347" y="131713"/>
                </a:lnTo>
                <a:cubicBezTo>
                  <a:pt x="1058942" y="131713"/>
                  <a:pt x="1060430" y="129630"/>
                  <a:pt x="1062812" y="125463"/>
                </a:cubicBezTo>
                <a:cubicBezTo>
                  <a:pt x="1065193" y="120700"/>
                  <a:pt x="1067276" y="118021"/>
                  <a:pt x="1069062" y="117426"/>
                </a:cubicBezTo>
                <a:cubicBezTo>
                  <a:pt x="1081564" y="120998"/>
                  <a:pt x="1091387" y="127249"/>
                  <a:pt x="1098530" y="136178"/>
                </a:cubicBezTo>
                <a:cubicBezTo>
                  <a:pt x="1098530" y="137964"/>
                  <a:pt x="1097042" y="140048"/>
                  <a:pt x="1094066" y="142429"/>
                </a:cubicBezTo>
                <a:cubicBezTo>
                  <a:pt x="1091684" y="144810"/>
                  <a:pt x="1090494" y="146299"/>
                  <a:pt x="1090494" y="146894"/>
                </a:cubicBezTo>
                <a:lnTo>
                  <a:pt x="1090494" y="206723"/>
                </a:lnTo>
                <a:cubicBezTo>
                  <a:pt x="1089898" y="212081"/>
                  <a:pt x="1083945" y="215057"/>
                  <a:pt x="1072634" y="215652"/>
                </a:cubicBezTo>
                <a:cubicBezTo>
                  <a:pt x="1066086" y="215057"/>
                  <a:pt x="1063109" y="213569"/>
                  <a:pt x="1063705" y="211188"/>
                </a:cubicBezTo>
                <a:lnTo>
                  <a:pt x="1063705" y="195114"/>
                </a:lnTo>
                <a:lnTo>
                  <a:pt x="997625" y="195114"/>
                </a:lnTo>
                <a:lnTo>
                  <a:pt x="997625" y="208509"/>
                </a:lnTo>
                <a:cubicBezTo>
                  <a:pt x="995244" y="212676"/>
                  <a:pt x="989291" y="215355"/>
                  <a:pt x="979766" y="216545"/>
                </a:cubicBezTo>
                <a:cubicBezTo>
                  <a:pt x="975598" y="216545"/>
                  <a:pt x="973515" y="214759"/>
                  <a:pt x="973515" y="211188"/>
                </a:cubicBezTo>
                <a:cubicBezTo>
                  <a:pt x="974110" y="209997"/>
                  <a:pt x="974408" y="209402"/>
                  <a:pt x="974408" y="209402"/>
                </a:cubicBezTo>
                <a:lnTo>
                  <a:pt x="974408" y="124570"/>
                </a:lnTo>
                <a:cubicBezTo>
                  <a:pt x="974408" y="121593"/>
                  <a:pt x="980659" y="123081"/>
                  <a:pt x="993160" y="129034"/>
                </a:cubicBezTo>
                <a:cubicBezTo>
                  <a:pt x="999113" y="130820"/>
                  <a:pt x="1002685" y="131713"/>
                  <a:pt x="1003876" y="131713"/>
                </a:cubicBezTo>
                <a:lnTo>
                  <a:pt x="1015484" y="131713"/>
                </a:lnTo>
                <a:lnTo>
                  <a:pt x="1015484" y="53132"/>
                </a:lnTo>
                <a:cubicBezTo>
                  <a:pt x="1013698" y="47179"/>
                  <a:pt x="1017568" y="44798"/>
                  <a:pt x="1027093" y="45988"/>
                </a:cubicBezTo>
                <a:close/>
                <a:moveTo>
                  <a:pt x="639544" y="25450"/>
                </a:moveTo>
                <a:cubicBezTo>
                  <a:pt x="643116" y="25450"/>
                  <a:pt x="652641" y="31999"/>
                  <a:pt x="668119" y="45095"/>
                </a:cubicBezTo>
                <a:cubicBezTo>
                  <a:pt x="670501" y="48072"/>
                  <a:pt x="671394" y="50156"/>
                  <a:pt x="670798" y="51346"/>
                </a:cubicBezTo>
                <a:cubicBezTo>
                  <a:pt x="670203" y="52537"/>
                  <a:pt x="667524" y="52834"/>
                  <a:pt x="662762" y="52239"/>
                </a:cubicBezTo>
                <a:lnTo>
                  <a:pt x="522566" y="52239"/>
                </a:lnTo>
                <a:cubicBezTo>
                  <a:pt x="513041" y="51644"/>
                  <a:pt x="509171" y="55513"/>
                  <a:pt x="510957" y="63848"/>
                </a:cubicBezTo>
                <a:cubicBezTo>
                  <a:pt x="509766" y="126951"/>
                  <a:pt x="502920" y="166539"/>
                  <a:pt x="490419" y="182613"/>
                </a:cubicBezTo>
                <a:cubicBezTo>
                  <a:pt x="474345" y="205234"/>
                  <a:pt x="462439" y="216248"/>
                  <a:pt x="454700" y="215652"/>
                </a:cubicBezTo>
                <a:cubicBezTo>
                  <a:pt x="467201" y="197198"/>
                  <a:pt x="474941" y="177552"/>
                  <a:pt x="477917" y="156716"/>
                </a:cubicBezTo>
                <a:cubicBezTo>
                  <a:pt x="481489" y="136476"/>
                  <a:pt x="482977" y="100757"/>
                  <a:pt x="482382" y="49560"/>
                </a:cubicBezTo>
                <a:cubicBezTo>
                  <a:pt x="481787" y="42416"/>
                  <a:pt x="482084" y="38547"/>
                  <a:pt x="483275" y="37952"/>
                </a:cubicBezTo>
                <a:cubicBezTo>
                  <a:pt x="484466" y="36761"/>
                  <a:pt x="487740" y="37059"/>
                  <a:pt x="493098" y="38845"/>
                </a:cubicBezTo>
                <a:cubicBezTo>
                  <a:pt x="494288" y="39440"/>
                  <a:pt x="496967" y="40631"/>
                  <a:pt x="501134" y="42416"/>
                </a:cubicBezTo>
                <a:cubicBezTo>
                  <a:pt x="511850" y="47179"/>
                  <a:pt x="519291" y="49263"/>
                  <a:pt x="523459" y="48667"/>
                </a:cubicBezTo>
                <a:lnTo>
                  <a:pt x="621685" y="48667"/>
                </a:lnTo>
                <a:cubicBezTo>
                  <a:pt x="622876" y="48667"/>
                  <a:pt x="625555" y="45095"/>
                  <a:pt x="629722" y="37952"/>
                </a:cubicBezTo>
                <a:cubicBezTo>
                  <a:pt x="633889" y="30213"/>
                  <a:pt x="637163" y="26045"/>
                  <a:pt x="639544" y="25450"/>
                </a:cubicBezTo>
                <a:close/>
                <a:moveTo>
                  <a:pt x="1300341" y="20985"/>
                </a:moveTo>
                <a:cubicBezTo>
                  <a:pt x="1299746" y="21581"/>
                  <a:pt x="1298555" y="22474"/>
                  <a:pt x="1296769" y="23664"/>
                </a:cubicBezTo>
                <a:cubicBezTo>
                  <a:pt x="1293793" y="24855"/>
                  <a:pt x="1292602" y="26641"/>
                  <a:pt x="1293198" y="29022"/>
                </a:cubicBezTo>
                <a:lnTo>
                  <a:pt x="1293198" y="51346"/>
                </a:lnTo>
                <a:lnTo>
                  <a:pt x="1319094" y="51346"/>
                </a:lnTo>
                <a:cubicBezTo>
                  <a:pt x="1319689" y="51346"/>
                  <a:pt x="1320582" y="49858"/>
                  <a:pt x="1321773" y="46881"/>
                </a:cubicBezTo>
                <a:cubicBezTo>
                  <a:pt x="1322368" y="45691"/>
                  <a:pt x="1322963" y="44798"/>
                  <a:pt x="1323559" y="44202"/>
                </a:cubicBezTo>
                <a:cubicBezTo>
                  <a:pt x="1315224" y="45988"/>
                  <a:pt x="1309866" y="43012"/>
                  <a:pt x="1307485" y="35273"/>
                </a:cubicBezTo>
                <a:cubicBezTo>
                  <a:pt x="1305699" y="28724"/>
                  <a:pt x="1303318" y="23962"/>
                  <a:pt x="1300341" y="20985"/>
                </a:cubicBezTo>
                <a:close/>
                <a:moveTo>
                  <a:pt x="1634312" y="19199"/>
                </a:moveTo>
                <a:cubicBezTo>
                  <a:pt x="1651576" y="20390"/>
                  <a:pt x="1658422" y="23962"/>
                  <a:pt x="1654850" y="29915"/>
                </a:cubicBezTo>
                <a:cubicBezTo>
                  <a:pt x="1653659" y="32296"/>
                  <a:pt x="1653064" y="33784"/>
                  <a:pt x="1653064" y="34380"/>
                </a:cubicBezTo>
                <a:lnTo>
                  <a:pt x="1653064" y="82600"/>
                </a:lnTo>
                <a:lnTo>
                  <a:pt x="1655743" y="82600"/>
                </a:lnTo>
                <a:cubicBezTo>
                  <a:pt x="1655743" y="82600"/>
                  <a:pt x="1656934" y="81112"/>
                  <a:pt x="1659315" y="78135"/>
                </a:cubicBezTo>
                <a:cubicBezTo>
                  <a:pt x="1664077" y="72182"/>
                  <a:pt x="1667649" y="69206"/>
                  <a:pt x="1670030" y="69206"/>
                </a:cubicBezTo>
                <a:cubicBezTo>
                  <a:pt x="1671816" y="69206"/>
                  <a:pt x="1675686" y="73373"/>
                  <a:pt x="1681639" y="81707"/>
                </a:cubicBezTo>
                <a:cubicBezTo>
                  <a:pt x="1683425" y="85279"/>
                  <a:pt x="1681937" y="87065"/>
                  <a:pt x="1677174" y="87065"/>
                </a:cubicBezTo>
                <a:lnTo>
                  <a:pt x="1653064" y="87065"/>
                </a:lnTo>
                <a:lnTo>
                  <a:pt x="1653064" y="145108"/>
                </a:lnTo>
                <a:cubicBezTo>
                  <a:pt x="1654850" y="145108"/>
                  <a:pt x="1658719" y="144215"/>
                  <a:pt x="1664673" y="142429"/>
                </a:cubicBezTo>
                <a:cubicBezTo>
                  <a:pt x="1670626" y="141238"/>
                  <a:pt x="1674793" y="140345"/>
                  <a:pt x="1677174" y="139750"/>
                </a:cubicBezTo>
                <a:cubicBezTo>
                  <a:pt x="1680151" y="139750"/>
                  <a:pt x="1681937" y="140345"/>
                  <a:pt x="1682532" y="141536"/>
                </a:cubicBezTo>
                <a:cubicBezTo>
                  <a:pt x="1682532" y="142727"/>
                  <a:pt x="1680746" y="144215"/>
                  <a:pt x="1677174" y="146001"/>
                </a:cubicBezTo>
                <a:cubicBezTo>
                  <a:pt x="1654552" y="160288"/>
                  <a:pt x="1634907" y="173981"/>
                  <a:pt x="1618238" y="187077"/>
                </a:cubicBezTo>
                <a:cubicBezTo>
                  <a:pt x="1611690" y="191245"/>
                  <a:pt x="1608118" y="193031"/>
                  <a:pt x="1607523" y="192435"/>
                </a:cubicBezTo>
                <a:cubicBezTo>
                  <a:pt x="1603355" y="189459"/>
                  <a:pt x="1600081" y="180827"/>
                  <a:pt x="1597700" y="166539"/>
                </a:cubicBezTo>
                <a:cubicBezTo>
                  <a:pt x="1596509" y="162967"/>
                  <a:pt x="1599784" y="160288"/>
                  <a:pt x="1607523" y="158502"/>
                </a:cubicBezTo>
                <a:cubicBezTo>
                  <a:pt x="1611690" y="157312"/>
                  <a:pt x="1618536" y="155228"/>
                  <a:pt x="1628061" y="152252"/>
                </a:cubicBezTo>
                <a:lnTo>
                  <a:pt x="1628061" y="87065"/>
                </a:lnTo>
                <a:lnTo>
                  <a:pt x="1606630" y="87065"/>
                </a:lnTo>
                <a:cubicBezTo>
                  <a:pt x="1603653" y="87065"/>
                  <a:pt x="1601569" y="86470"/>
                  <a:pt x="1600379" y="85279"/>
                </a:cubicBezTo>
                <a:cubicBezTo>
                  <a:pt x="1599784" y="84088"/>
                  <a:pt x="1600676" y="83195"/>
                  <a:pt x="1603058" y="82600"/>
                </a:cubicBezTo>
                <a:lnTo>
                  <a:pt x="1628061" y="82600"/>
                </a:lnTo>
                <a:lnTo>
                  <a:pt x="1628061" y="29915"/>
                </a:lnTo>
                <a:cubicBezTo>
                  <a:pt x="1627466" y="22176"/>
                  <a:pt x="1629549" y="18604"/>
                  <a:pt x="1634312" y="19199"/>
                </a:cubicBezTo>
                <a:close/>
                <a:moveTo>
                  <a:pt x="1740575" y="13841"/>
                </a:moveTo>
                <a:cubicBezTo>
                  <a:pt x="1756648" y="16223"/>
                  <a:pt x="1762304" y="20390"/>
                  <a:pt x="1757541" y="26343"/>
                </a:cubicBezTo>
                <a:cubicBezTo>
                  <a:pt x="1756351" y="28129"/>
                  <a:pt x="1755755" y="29022"/>
                  <a:pt x="1755755" y="29022"/>
                </a:cubicBezTo>
                <a:lnTo>
                  <a:pt x="1755755" y="108496"/>
                </a:lnTo>
                <a:lnTo>
                  <a:pt x="1762006" y="108496"/>
                </a:lnTo>
                <a:cubicBezTo>
                  <a:pt x="1762006" y="108496"/>
                  <a:pt x="1763494" y="107008"/>
                  <a:pt x="1766471" y="104031"/>
                </a:cubicBezTo>
                <a:cubicBezTo>
                  <a:pt x="1771829" y="97483"/>
                  <a:pt x="1775401" y="94209"/>
                  <a:pt x="1777187" y="94209"/>
                </a:cubicBezTo>
                <a:cubicBezTo>
                  <a:pt x="1780163" y="95399"/>
                  <a:pt x="1785521" y="99864"/>
                  <a:pt x="1793260" y="107603"/>
                </a:cubicBezTo>
                <a:cubicBezTo>
                  <a:pt x="1795641" y="109984"/>
                  <a:pt x="1796534" y="111473"/>
                  <a:pt x="1795939" y="112068"/>
                </a:cubicBezTo>
                <a:cubicBezTo>
                  <a:pt x="1795939" y="113259"/>
                  <a:pt x="1794451" y="113556"/>
                  <a:pt x="1791474" y="112961"/>
                </a:cubicBezTo>
                <a:lnTo>
                  <a:pt x="1755755" y="112961"/>
                </a:lnTo>
                <a:lnTo>
                  <a:pt x="1755755" y="200472"/>
                </a:lnTo>
                <a:lnTo>
                  <a:pt x="1766471" y="200472"/>
                </a:lnTo>
                <a:cubicBezTo>
                  <a:pt x="1766471" y="200472"/>
                  <a:pt x="1767364" y="198984"/>
                  <a:pt x="1769150" y="196007"/>
                </a:cubicBezTo>
                <a:cubicBezTo>
                  <a:pt x="1775698" y="189459"/>
                  <a:pt x="1779866" y="186184"/>
                  <a:pt x="1781651" y="186184"/>
                </a:cubicBezTo>
                <a:cubicBezTo>
                  <a:pt x="1784628" y="186184"/>
                  <a:pt x="1791474" y="190054"/>
                  <a:pt x="1802190" y="197793"/>
                </a:cubicBezTo>
                <a:cubicBezTo>
                  <a:pt x="1804571" y="200770"/>
                  <a:pt x="1805464" y="202556"/>
                  <a:pt x="1804869" y="203151"/>
                </a:cubicBezTo>
                <a:cubicBezTo>
                  <a:pt x="1804273" y="204341"/>
                  <a:pt x="1801594" y="204937"/>
                  <a:pt x="1796832" y="204937"/>
                </a:cubicBezTo>
                <a:lnTo>
                  <a:pt x="1644134" y="204937"/>
                </a:lnTo>
                <a:cubicBezTo>
                  <a:pt x="1642348" y="204341"/>
                  <a:pt x="1641158" y="203449"/>
                  <a:pt x="1640562" y="202258"/>
                </a:cubicBezTo>
                <a:cubicBezTo>
                  <a:pt x="1639967" y="201067"/>
                  <a:pt x="1640562" y="200472"/>
                  <a:pt x="1642348" y="200472"/>
                </a:cubicBezTo>
                <a:lnTo>
                  <a:pt x="1685211" y="200472"/>
                </a:lnTo>
                <a:lnTo>
                  <a:pt x="1685211" y="82600"/>
                </a:lnTo>
                <a:cubicBezTo>
                  <a:pt x="1684616" y="76052"/>
                  <a:pt x="1686699" y="73373"/>
                  <a:pt x="1691462" y="74563"/>
                </a:cubicBezTo>
                <a:cubicBezTo>
                  <a:pt x="1706344" y="75159"/>
                  <a:pt x="1714976" y="77242"/>
                  <a:pt x="1717358" y="80814"/>
                </a:cubicBezTo>
                <a:cubicBezTo>
                  <a:pt x="1717358" y="82005"/>
                  <a:pt x="1716465" y="83195"/>
                  <a:pt x="1714679" y="84386"/>
                </a:cubicBezTo>
                <a:cubicBezTo>
                  <a:pt x="1712298" y="86767"/>
                  <a:pt x="1711405" y="88851"/>
                  <a:pt x="1712000" y="90637"/>
                </a:cubicBezTo>
                <a:lnTo>
                  <a:pt x="1712000" y="200472"/>
                </a:lnTo>
                <a:lnTo>
                  <a:pt x="1728966" y="200472"/>
                </a:lnTo>
                <a:lnTo>
                  <a:pt x="1728966" y="109389"/>
                </a:lnTo>
                <a:lnTo>
                  <a:pt x="1728966" y="21878"/>
                </a:lnTo>
                <a:cubicBezTo>
                  <a:pt x="1726585" y="14734"/>
                  <a:pt x="1730455" y="12056"/>
                  <a:pt x="1740575" y="13841"/>
                </a:cubicBezTo>
                <a:close/>
                <a:moveTo>
                  <a:pt x="1496348" y="11832"/>
                </a:moveTo>
                <a:cubicBezTo>
                  <a:pt x="1498432" y="11386"/>
                  <a:pt x="1501855" y="11460"/>
                  <a:pt x="1506617" y="12056"/>
                </a:cubicBezTo>
                <a:cubicBezTo>
                  <a:pt x="1515547" y="13246"/>
                  <a:pt x="1520607" y="14734"/>
                  <a:pt x="1521798" y="16520"/>
                </a:cubicBezTo>
                <a:cubicBezTo>
                  <a:pt x="1521798" y="17711"/>
                  <a:pt x="1520905" y="19497"/>
                  <a:pt x="1519119" y="21878"/>
                </a:cubicBezTo>
                <a:cubicBezTo>
                  <a:pt x="1517333" y="24259"/>
                  <a:pt x="1516440" y="26045"/>
                  <a:pt x="1516440" y="27236"/>
                </a:cubicBezTo>
                <a:lnTo>
                  <a:pt x="1516440" y="76349"/>
                </a:lnTo>
                <a:lnTo>
                  <a:pt x="1527155" y="71884"/>
                </a:lnTo>
                <a:cubicBezTo>
                  <a:pt x="1528941" y="70694"/>
                  <a:pt x="1530430" y="67420"/>
                  <a:pt x="1531620" y="62062"/>
                </a:cubicBezTo>
                <a:cubicBezTo>
                  <a:pt x="1532811" y="58490"/>
                  <a:pt x="1534001" y="56406"/>
                  <a:pt x="1535192" y="55811"/>
                </a:cubicBezTo>
                <a:cubicBezTo>
                  <a:pt x="1548289" y="58192"/>
                  <a:pt x="1558409" y="62657"/>
                  <a:pt x="1565553" y="69206"/>
                </a:cubicBezTo>
                <a:cubicBezTo>
                  <a:pt x="1565553" y="70991"/>
                  <a:pt x="1564362" y="72777"/>
                  <a:pt x="1561981" y="74563"/>
                </a:cubicBezTo>
                <a:cubicBezTo>
                  <a:pt x="1559600" y="76945"/>
                  <a:pt x="1558707" y="78731"/>
                  <a:pt x="1559302" y="79921"/>
                </a:cubicBezTo>
                <a:lnTo>
                  <a:pt x="1559302" y="129034"/>
                </a:lnTo>
                <a:cubicBezTo>
                  <a:pt x="1559302" y="145108"/>
                  <a:pt x="1550968" y="154633"/>
                  <a:pt x="1534299" y="157609"/>
                </a:cubicBezTo>
                <a:cubicBezTo>
                  <a:pt x="1529537" y="158800"/>
                  <a:pt x="1526858" y="156716"/>
                  <a:pt x="1526262" y="151359"/>
                </a:cubicBezTo>
                <a:cubicBezTo>
                  <a:pt x="1525072" y="144810"/>
                  <a:pt x="1521798" y="141238"/>
                  <a:pt x="1516440" y="140643"/>
                </a:cubicBezTo>
                <a:lnTo>
                  <a:pt x="1516440" y="162074"/>
                </a:lnTo>
                <a:cubicBezTo>
                  <a:pt x="1515844" y="165646"/>
                  <a:pt x="1511082" y="168920"/>
                  <a:pt x="1502152" y="171897"/>
                </a:cubicBezTo>
                <a:cubicBezTo>
                  <a:pt x="1496794" y="172492"/>
                  <a:pt x="1494116" y="171302"/>
                  <a:pt x="1494116" y="168325"/>
                </a:cubicBezTo>
                <a:lnTo>
                  <a:pt x="1494116" y="88851"/>
                </a:lnTo>
                <a:lnTo>
                  <a:pt x="1476256" y="95102"/>
                </a:lnTo>
                <a:lnTo>
                  <a:pt x="1476256" y="171897"/>
                </a:lnTo>
                <a:cubicBezTo>
                  <a:pt x="1475066" y="185589"/>
                  <a:pt x="1482507" y="191840"/>
                  <a:pt x="1498580" y="190649"/>
                </a:cubicBezTo>
                <a:lnTo>
                  <a:pt x="1529834" y="190649"/>
                </a:lnTo>
                <a:cubicBezTo>
                  <a:pt x="1546503" y="191840"/>
                  <a:pt x="1557219" y="181720"/>
                  <a:pt x="1561981" y="160288"/>
                </a:cubicBezTo>
                <a:cubicBezTo>
                  <a:pt x="1562576" y="158502"/>
                  <a:pt x="1563172" y="157609"/>
                  <a:pt x="1563767" y="157609"/>
                </a:cubicBezTo>
                <a:cubicBezTo>
                  <a:pt x="1563767" y="158205"/>
                  <a:pt x="1564065" y="159693"/>
                  <a:pt x="1564660" y="162074"/>
                </a:cubicBezTo>
                <a:cubicBezTo>
                  <a:pt x="1564660" y="173981"/>
                  <a:pt x="1567339" y="181422"/>
                  <a:pt x="1572697" y="184399"/>
                </a:cubicBezTo>
                <a:cubicBezTo>
                  <a:pt x="1583412" y="189756"/>
                  <a:pt x="1584008" y="196007"/>
                  <a:pt x="1574483" y="203151"/>
                </a:cubicBezTo>
                <a:cubicBezTo>
                  <a:pt x="1567339" y="207318"/>
                  <a:pt x="1556326" y="209699"/>
                  <a:pt x="1541443" y="210295"/>
                </a:cubicBezTo>
                <a:lnTo>
                  <a:pt x="1499473" y="210295"/>
                </a:lnTo>
                <a:cubicBezTo>
                  <a:pt x="1467922" y="210890"/>
                  <a:pt x="1452741" y="201663"/>
                  <a:pt x="1453932" y="182613"/>
                </a:cubicBezTo>
                <a:lnTo>
                  <a:pt x="1453932" y="154038"/>
                </a:lnTo>
                <a:cubicBezTo>
                  <a:pt x="1423571" y="171897"/>
                  <a:pt x="1404223" y="184696"/>
                  <a:pt x="1395889" y="192435"/>
                </a:cubicBezTo>
                <a:cubicBezTo>
                  <a:pt x="1390531" y="197198"/>
                  <a:pt x="1387257" y="199877"/>
                  <a:pt x="1386066" y="200472"/>
                </a:cubicBezTo>
                <a:cubicBezTo>
                  <a:pt x="1377732" y="193328"/>
                  <a:pt x="1372969" y="184399"/>
                  <a:pt x="1371779" y="173683"/>
                </a:cubicBezTo>
                <a:cubicBezTo>
                  <a:pt x="1371779" y="173088"/>
                  <a:pt x="1374160" y="172492"/>
                  <a:pt x="1378923" y="171897"/>
                </a:cubicBezTo>
                <a:cubicBezTo>
                  <a:pt x="1383090" y="171302"/>
                  <a:pt x="1389341" y="169516"/>
                  <a:pt x="1397675" y="166539"/>
                </a:cubicBezTo>
                <a:lnTo>
                  <a:pt x="1397675" y="89744"/>
                </a:lnTo>
                <a:lnTo>
                  <a:pt x="1371779" y="89744"/>
                </a:lnTo>
                <a:cubicBezTo>
                  <a:pt x="1369993" y="89744"/>
                  <a:pt x="1368802" y="89149"/>
                  <a:pt x="1368207" y="87958"/>
                </a:cubicBezTo>
                <a:cubicBezTo>
                  <a:pt x="1367612" y="86767"/>
                  <a:pt x="1368207" y="85874"/>
                  <a:pt x="1369993" y="85279"/>
                </a:cubicBezTo>
                <a:lnTo>
                  <a:pt x="1397675" y="85279"/>
                </a:lnTo>
                <a:lnTo>
                  <a:pt x="1397675" y="18306"/>
                </a:lnTo>
                <a:cubicBezTo>
                  <a:pt x="1401247" y="12949"/>
                  <a:pt x="1410176" y="13841"/>
                  <a:pt x="1424464" y="20985"/>
                </a:cubicBezTo>
                <a:cubicBezTo>
                  <a:pt x="1424464" y="22771"/>
                  <a:pt x="1423869" y="24259"/>
                  <a:pt x="1422678" y="25450"/>
                </a:cubicBezTo>
                <a:cubicBezTo>
                  <a:pt x="1421487" y="27831"/>
                  <a:pt x="1420892" y="30510"/>
                  <a:pt x="1420892" y="33487"/>
                </a:cubicBezTo>
                <a:lnTo>
                  <a:pt x="1420892" y="84386"/>
                </a:lnTo>
                <a:cubicBezTo>
                  <a:pt x="1422678" y="84386"/>
                  <a:pt x="1425059" y="82005"/>
                  <a:pt x="1428036" y="77242"/>
                </a:cubicBezTo>
                <a:cubicBezTo>
                  <a:pt x="1431608" y="71884"/>
                  <a:pt x="1435180" y="70099"/>
                  <a:pt x="1438751" y="71884"/>
                </a:cubicBezTo>
                <a:cubicBezTo>
                  <a:pt x="1439942" y="73075"/>
                  <a:pt x="1441728" y="74861"/>
                  <a:pt x="1444109" y="77242"/>
                </a:cubicBezTo>
                <a:cubicBezTo>
                  <a:pt x="1448872" y="80814"/>
                  <a:pt x="1452146" y="83195"/>
                  <a:pt x="1453932" y="84386"/>
                </a:cubicBezTo>
                <a:lnTo>
                  <a:pt x="1453932" y="41524"/>
                </a:lnTo>
                <a:cubicBezTo>
                  <a:pt x="1452741" y="39142"/>
                  <a:pt x="1455420" y="37952"/>
                  <a:pt x="1461969" y="37952"/>
                </a:cubicBezTo>
                <a:cubicBezTo>
                  <a:pt x="1473280" y="39738"/>
                  <a:pt x="1479233" y="41524"/>
                  <a:pt x="1479828" y="43309"/>
                </a:cubicBezTo>
                <a:cubicBezTo>
                  <a:pt x="1479233" y="44500"/>
                  <a:pt x="1478637" y="45691"/>
                  <a:pt x="1478042" y="46881"/>
                </a:cubicBezTo>
                <a:cubicBezTo>
                  <a:pt x="1476851" y="48667"/>
                  <a:pt x="1476256" y="50156"/>
                  <a:pt x="1476256" y="51346"/>
                </a:cubicBezTo>
                <a:lnTo>
                  <a:pt x="1476256" y="90637"/>
                </a:lnTo>
                <a:lnTo>
                  <a:pt x="1494116" y="84386"/>
                </a:lnTo>
                <a:lnTo>
                  <a:pt x="1494116" y="14734"/>
                </a:lnTo>
                <a:cubicBezTo>
                  <a:pt x="1493520" y="13246"/>
                  <a:pt x="1494264" y="12279"/>
                  <a:pt x="1496348" y="11832"/>
                </a:cubicBezTo>
                <a:close/>
                <a:moveTo>
                  <a:pt x="1278017" y="11163"/>
                </a:moveTo>
                <a:cubicBezTo>
                  <a:pt x="1279208" y="11758"/>
                  <a:pt x="1279505" y="12056"/>
                  <a:pt x="1278910" y="12056"/>
                </a:cubicBezTo>
                <a:cubicBezTo>
                  <a:pt x="1291412" y="12651"/>
                  <a:pt x="1298555" y="14734"/>
                  <a:pt x="1300341" y="18306"/>
                </a:cubicBezTo>
                <a:cubicBezTo>
                  <a:pt x="1300341" y="18306"/>
                  <a:pt x="1300639" y="18306"/>
                  <a:pt x="1301234" y="18306"/>
                </a:cubicBezTo>
                <a:cubicBezTo>
                  <a:pt x="1319094" y="17711"/>
                  <a:pt x="1328619" y="23664"/>
                  <a:pt x="1329809" y="36166"/>
                </a:cubicBezTo>
                <a:cubicBezTo>
                  <a:pt x="1332191" y="36166"/>
                  <a:pt x="1338144" y="40333"/>
                  <a:pt x="1347669" y="48667"/>
                </a:cubicBezTo>
                <a:cubicBezTo>
                  <a:pt x="1350050" y="51644"/>
                  <a:pt x="1350943" y="53430"/>
                  <a:pt x="1350348" y="54025"/>
                </a:cubicBezTo>
                <a:cubicBezTo>
                  <a:pt x="1350348" y="55216"/>
                  <a:pt x="1348562" y="55513"/>
                  <a:pt x="1344990" y="54918"/>
                </a:cubicBezTo>
                <a:lnTo>
                  <a:pt x="1293198" y="54918"/>
                </a:lnTo>
                <a:lnTo>
                  <a:pt x="1293198" y="81707"/>
                </a:lnTo>
                <a:lnTo>
                  <a:pt x="1304806" y="81707"/>
                </a:lnTo>
                <a:cubicBezTo>
                  <a:pt x="1305401" y="82302"/>
                  <a:pt x="1307187" y="80516"/>
                  <a:pt x="1310164" y="76349"/>
                </a:cubicBezTo>
                <a:cubicBezTo>
                  <a:pt x="1313141" y="72182"/>
                  <a:pt x="1315224" y="70099"/>
                  <a:pt x="1316415" y="70099"/>
                </a:cubicBezTo>
                <a:cubicBezTo>
                  <a:pt x="1329512" y="75456"/>
                  <a:pt x="1338441" y="82005"/>
                  <a:pt x="1343204" y="89744"/>
                </a:cubicBezTo>
                <a:cubicBezTo>
                  <a:pt x="1342609" y="90934"/>
                  <a:pt x="1341418" y="92423"/>
                  <a:pt x="1339632" y="94209"/>
                </a:cubicBezTo>
                <a:cubicBezTo>
                  <a:pt x="1337251" y="97185"/>
                  <a:pt x="1336060" y="99566"/>
                  <a:pt x="1336060" y="101352"/>
                </a:cubicBezTo>
                <a:lnTo>
                  <a:pt x="1336060" y="201365"/>
                </a:lnTo>
                <a:cubicBezTo>
                  <a:pt x="1335465" y="213271"/>
                  <a:pt x="1328321" y="219522"/>
                  <a:pt x="1314629" y="220117"/>
                </a:cubicBezTo>
                <a:cubicBezTo>
                  <a:pt x="1311652" y="220117"/>
                  <a:pt x="1309866" y="218331"/>
                  <a:pt x="1309271" y="214759"/>
                </a:cubicBezTo>
                <a:cubicBezTo>
                  <a:pt x="1308080" y="207616"/>
                  <a:pt x="1302723" y="202853"/>
                  <a:pt x="1293198" y="200472"/>
                </a:cubicBezTo>
                <a:cubicBezTo>
                  <a:pt x="1292007" y="207020"/>
                  <a:pt x="1286947" y="210592"/>
                  <a:pt x="1278017" y="211188"/>
                </a:cubicBezTo>
                <a:cubicBezTo>
                  <a:pt x="1272064" y="212378"/>
                  <a:pt x="1269087" y="210890"/>
                  <a:pt x="1269087" y="206723"/>
                </a:cubicBezTo>
                <a:lnTo>
                  <a:pt x="1269087" y="154931"/>
                </a:lnTo>
                <a:lnTo>
                  <a:pt x="1252121" y="154931"/>
                </a:lnTo>
                <a:lnTo>
                  <a:pt x="1252121" y="211188"/>
                </a:lnTo>
                <a:cubicBezTo>
                  <a:pt x="1250930" y="215355"/>
                  <a:pt x="1244680" y="217736"/>
                  <a:pt x="1233369" y="218331"/>
                </a:cubicBezTo>
                <a:cubicBezTo>
                  <a:pt x="1229201" y="218331"/>
                  <a:pt x="1227416" y="216248"/>
                  <a:pt x="1228011" y="212081"/>
                </a:cubicBezTo>
                <a:lnTo>
                  <a:pt x="1228011" y="163860"/>
                </a:lnTo>
                <a:cubicBezTo>
                  <a:pt x="1223248" y="166242"/>
                  <a:pt x="1208366" y="181124"/>
                  <a:pt x="1183362" y="208509"/>
                </a:cubicBezTo>
                <a:cubicBezTo>
                  <a:pt x="1182767" y="208509"/>
                  <a:pt x="1182172" y="208806"/>
                  <a:pt x="1181576" y="209402"/>
                </a:cubicBezTo>
                <a:cubicBezTo>
                  <a:pt x="1176219" y="218927"/>
                  <a:pt x="1171456" y="216248"/>
                  <a:pt x="1167289" y="201365"/>
                </a:cubicBezTo>
                <a:cubicBezTo>
                  <a:pt x="1166694" y="200770"/>
                  <a:pt x="1166098" y="199877"/>
                  <a:pt x="1165503" y="198686"/>
                </a:cubicBezTo>
                <a:cubicBezTo>
                  <a:pt x="1160741" y="191542"/>
                  <a:pt x="1160443" y="187077"/>
                  <a:pt x="1164610" y="185291"/>
                </a:cubicBezTo>
                <a:cubicBezTo>
                  <a:pt x="1168182" y="182315"/>
                  <a:pt x="1169968" y="179636"/>
                  <a:pt x="1169968" y="177255"/>
                </a:cubicBezTo>
                <a:lnTo>
                  <a:pt x="1169968" y="134392"/>
                </a:lnTo>
                <a:lnTo>
                  <a:pt x="1144072" y="134392"/>
                </a:lnTo>
                <a:cubicBezTo>
                  <a:pt x="1141691" y="134392"/>
                  <a:pt x="1140202" y="133797"/>
                  <a:pt x="1139607" y="132606"/>
                </a:cubicBezTo>
                <a:cubicBezTo>
                  <a:pt x="1139012" y="131416"/>
                  <a:pt x="1139905" y="130523"/>
                  <a:pt x="1142286" y="129927"/>
                </a:cubicBezTo>
                <a:lnTo>
                  <a:pt x="1169968" y="129927"/>
                </a:lnTo>
                <a:lnTo>
                  <a:pt x="1169968" y="91530"/>
                </a:lnTo>
                <a:lnTo>
                  <a:pt x="1165503" y="91530"/>
                </a:lnTo>
                <a:cubicBezTo>
                  <a:pt x="1164312" y="92720"/>
                  <a:pt x="1162229" y="95102"/>
                  <a:pt x="1159252" y="98674"/>
                </a:cubicBezTo>
                <a:cubicBezTo>
                  <a:pt x="1153894" y="105817"/>
                  <a:pt x="1150620" y="110282"/>
                  <a:pt x="1149430" y="112068"/>
                </a:cubicBezTo>
                <a:cubicBezTo>
                  <a:pt x="1148834" y="112663"/>
                  <a:pt x="1148537" y="112961"/>
                  <a:pt x="1148537" y="112961"/>
                </a:cubicBezTo>
                <a:cubicBezTo>
                  <a:pt x="1137821" y="124272"/>
                  <a:pt x="1135737" y="123974"/>
                  <a:pt x="1142286" y="112068"/>
                </a:cubicBezTo>
                <a:cubicBezTo>
                  <a:pt x="1155383" y="85874"/>
                  <a:pt x="1163122" y="55216"/>
                  <a:pt x="1165503" y="20092"/>
                </a:cubicBezTo>
                <a:cubicBezTo>
                  <a:pt x="1164312" y="14139"/>
                  <a:pt x="1167587" y="11460"/>
                  <a:pt x="1175326" y="12056"/>
                </a:cubicBezTo>
                <a:cubicBezTo>
                  <a:pt x="1190209" y="12651"/>
                  <a:pt x="1198841" y="14437"/>
                  <a:pt x="1201222" y="17413"/>
                </a:cubicBezTo>
                <a:cubicBezTo>
                  <a:pt x="1201222" y="19199"/>
                  <a:pt x="1200031" y="20985"/>
                  <a:pt x="1197650" y="22771"/>
                </a:cubicBezTo>
                <a:cubicBezTo>
                  <a:pt x="1195269" y="24557"/>
                  <a:pt x="1194078" y="25748"/>
                  <a:pt x="1194078" y="26343"/>
                </a:cubicBezTo>
                <a:cubicBezTo>
                  <a:pt x="1192292" y="31106"/>
                  <a:pt x="1190506" y="35570"/>
                  <a:pt x="1188720" y="39738"/>
                </a:cubicBezTo>
                <a:cubicBezTo>
                  <a:pt x="1187530" y="44500"/>
                  <a:pt x="1186339" y="48072"/>
                  <a:pt x="1185148" y="50453"/>
                </a:cubicBezTo>
                <a:lnTo>
                  <a:pt x="1195864" y="50453"/>
                </a:lnTo>
                <a:cubicBezTo>
                  <a:pt x="1196459" y="50453"/>
                  <a:pt x="1197948" y="48667"/>
                  <a:pt x="1200329" y="45095"/>
                </a:cubicBezTo>
                <a:cubicBezTo>
                  <a:pt x="1204496" y="39738"/>
                  <a:pt x="1207473" y="37059"/>
                  <a:pt x="1209259" y="37059"/>
                </a:cubicBezTo>
                <a:cubicBezTo>
                  <a:pt x="1211044" y="37059"/>
                  <a:pt x="1215212" y="40035"/>
                  <a:pt x="1221760" y="45988"/>
                </a:cubicBezTo>
                <a:cubicBezTo>
                  <a:pt x="1225927" y="49560"/>
                  <a:pt x="1228606" y="51346"/>
                  <a:pt x="1229797" y="51346"/>
                </a:cubicBezTo>
                <a:lnTo>
                  <a:pt x="1269087" y="51346"/>
                </a:lnTo>
                <a:lnTo>
                  <a:pt x="1269087" y="18306"/>
                </a:lnTo>
                <a:cubicBezTo>
                  <a:pt x="1268492" y="13544"/>
                  <a:pt x="1271469" y="11163"/>
                  <a:pt x="1278017" y="11163"/>
                </a:cubicBezTo>
                <a:close/>
                <a:moveTo>
                  <a:pt x="302895" y="11163"/>
                </a:moveTo>
                <a:cubicBezTo>
                  <a:pt x="313016" y="16520"/>
                  <a:pt x="319862" y="24557"/>
                  <a:pt x="323433" y="35273"/>
                </a:cubicBezTo>
                <a:cubicBezTo>
                  <a:pt x="322838" y="37059"/>
                  <a:pt x="319266" y="37952"/>
                  <a:pt x="312718" y="37952"/>
                </a:cubicBezTo>
                <a:cubicBezTo>
                  <a:pt x="307360" y="37952"/>
                  <a:pt x="298728" y="38249"/>
                  <a:pt x="286822" y="38845"/>
                </a:cubicBezTo>
                <a:lnTo>
                  <a:pt x="286822" y="76349"/>
                </a:lnTo>
                <a:lnTo>
                  <a:pt x="293073" y="76349"/>
                </a:lnTo>
                <a:cubicBezTo>
                  <a:pt x="293073" y="75754"/>
                  <a:pt x="293668" y="74861"/>
                  <a:pt x="294858" y="73670"/>
                </a:cubicBezTo>
                <a:cubicBezTo>
                  <a:pt x="299026" y="64741"/>
                  <a:pt x="302598" y="60276"/>
                  <a:pt x="305574" y="60276"/>
                </a:cubicBezTo>
                <a:cubicBezTo>
                  <a:pt x="307955" y="60276"/>
                  <a:pt x="312718" y="64145"/>
                  <a:pt x="319862" y="71884"/>
                </a:cubicBezTo>
                <a:cubicBezTo>
                  <a:pt x="320457" y="73075"/>
                  <a:pt x="321350" y="73968"/>
                  <a:pt x="322541" y="74563"/>
                </a:cubicBezTo>
                <a:cubicBezTo>
                  <a:pt x="323731" y="76945"/>
                  <a:pt x="324029" y="78731"/>
                  <a:pt x="323433" y="79921"/>
                </a:cubicBezTo>
                <a:cubicBezTo>
                  <a:pt x="322838" y="80516"/>
                  <a:pt x="321052" y="80814"/>
                  <a:pt x="318076" y="80814"/>
                </a:cubicBezTo>
                <a:lnTo>
                  <a:pt x="286822" y="80814"/>
                </a:lnTo>
                <a:lnTo>
                  <a:pt x="286822" y="103138"/>
                </a:lnTo>
                <a:cubicBezTo>
                  <a:pt x="296942" y="104329"/>
                  <a:pt x="305872" y="108496"/>
                  <a:pt x="313611" y="115640"/>
                </a:cubicBezTo>
                <a:cubicBezTo>
                  <a:pt x="319564" y="123379"/>
                  <a:pt x="321350" y="130820"/>
                  <a:pt x="318969" y="137964"/>
                </a:cubicBezTo>
                <a:cubicBezTo>
                  <a:pt x="315992" y="145108"/>
                  <a:pt x="310337" y="147787"/>
                  <a:pt x="302002" y="146001"/>
                </a:cubicBezTo>
                <a:cubicBezTo>
                  <a:pt x="297835" y="146001"/>
                  <a:pt x="295751" y="141536"/>
                  <a:pt x="295751" y="132606"/>
                </a:cubicBezTo>
                <a:cubicBezTo>
                  <a:pt x="295156" y="121295"/>
                  <a:pt x="292180" y="113556"/>
                  <a:pt x="286822" y="109389"/>
                </a:cubicBezTo>
                <a:lnTo>
                  <a:pt x="286822" y="202258"/>
                </a:lnTo>
                <a:cubicBezTo>
                  <a:pt x="288012" y="206425"/>
                  <a:pt x="282357" y="209104"/>
                  <a:pt x="269855" y="210295"/>
                </a:cubicBezTo>
                <a:cubicBezTo>
                  <a:pt x="263307" y="210890"/>
                  <a:pt x="260033" y="209104"/>
                  <a:pt x="260033" y="204937"/>
                </a:cubicBezTo>
                <a:lnTo>
                  <a:pt x="260033" y="128141"/>
                </a:lnTo>
                <a:cubicBezTo>
                  <a:pt x="252889" y="141834"/>
                  <a:pt x="243662" y="154335"/>
                  <a:pt x="232351" y="165646"/>
                </a:cubicBezTo>
                <a:cubicBezTo>
                  <a:pt x="228183" y="169813"/>
                  <a:pt x="227588" y="169218"/>
                  <a:pt x="230565" y="163860"/>
                </a:cubicBezTo>
                <a:cubicBezTo>
                  <a:pt x="244852" y="137071"/>
                  <a:pt x="254675" y="109389"/>
                  <a:pt x="260033" y="80814"/>
                </a:cubicBezTo>
                <a:lnTo>
                  <a:pt x="230565" y="80814"/>
                </a:lnTo>
                <a:cubicBezTo>
                  <a:pt x="228183" y="80814"/>
                  <a:pt x="226695" y="80219"/>
                  <a:pt x="226100" y="79028"/>
                </a:cubicBezTo>
                <a:cubicBezTo>
                  <a:pt x="225505" y="77838"/>
                  <a:pt x="226100" y="76945"/>
                  <a:pt x="227886" y="76349"/>
                </a:cubicBezTo>
                <a:lnTo>
                  <a:pt x="260033" y="76349"/>
                </a:lnTo>
                <a:lnTo>
                  <a:pt x="260033" y="41524"/>
                </a:lnTo>
                <a:cubicBezTo>
                  <a:pt x="249317" y="42714"/>
                  <a:pt x="241280" y="43607"/>
                  <a:pt x="235923" y="44202"/>
                </a:cubicBezTo>
                <a:cubicBezTo>
                  <a:pt x="233541" y="44798"/>
                  <a:pt x="232351" y="44798"/>
                  <a:pt x="232351" y="44202"/>
                </a:cubicBezTo>
                <a:cubicBezTo>
                  <a:pt x="231755" y="43012"/>
                  <a:pt x="232351" y="41821"/>
                  <a:pt x="234137" y="40631"/>
                </a:cubicBezTo>
                <a:cubicBezTo>
                  <a:pt x="257949" y="32891"/>
                  <a:pt x="277892" y="24557"/>
                  <a:pt x="293966" y="15627"/>
                </a:cubicBezTo>
                <a:cubicBezTo>
                  <a:pt x="298133" y="12651"/>
                  <a:pt x="301109" y="11163"/>
                  <a:pt x="302895" y="11163"/>
                </a:cubicBezTo>
                <a:close/>
                <a:moveTo>
                  <a:pt x="794028" y="5805"/>
                </a:moveTo>
                <a:cubicBezTo>
                  <a:pt x="811292" y="8781"/>
                  <a:pt x="815757" y="13544"/>
                  <a:pt x="807422" y="20092"/>
                </a:cubicBezTo>
                <a:cubicBezTo>
                  <a:pt x="806232" y="21283"/>
                  <a:pt x="805637" y="21878"/>
                  <a:pt x="805637" y="21878"/>
                </a:cubicBezTo>
                <a:lnTo>
                  <a:pt x="805637" y="55811"/>
                </a:lnTo>
                <a:lnTo>
                  <a:pt x="827068" y="55811"/>
                </a:lnTo>
                <a:cubicBezTo>
                  <a:pt x="828258" y="55811"/>
                  <a:pt x="831235" y="52239"/>
                  <a:pt x="835997" y="45095"/>
                </a:cubicBezTo>
                <a:cubicBezTo>
                  <a:pt x="840165" y="38547"/>
                  <a:pt x="842844" y="35273"/>
                  <a:pt x="844034" y="35273"/>
                </a:cubicBezTo>
                <a:cubicBezTo>
                  <a:pt x="847606" y="35868"/>
                  <a:pt x="855345" y="41821"/>
                  <a:pt x="867251" y="53132"/>
                </a:cubicBezTo>
                <a:cubicBezTo>
                  <a:pt x="869633" y="55513"/>
                  <a:pt x="870228" y="57299"/>
                  <a:pt x="869037" y="58490"/>
                </a:cubicBezTo>
                <a:cubicBezTo>
                  <a:pt x="868442" y="59681"/>
                  <a:pt x="866656" y="60276"/>
                  <a:pt x="863680" y="60276"/>
                </a:cubicBezTo>
                <a:lnTo>
                  <a:pt x="805637" y="60276"/>
                </a:lnTo>
                <a:lnTo>
                  <a:pt x="805637" y="103138"/>
                </a:lnTo>
                <a:lnTo>
                  <a:pt x="847606" y="103138"/>
                </a:lnTo>
                <a:cubicBezTo>
                  <a:pt x="848797" y="103138"/>
                  <a:pt x="851476" y="99566"/>
                  <a:pt x="855643" y="92423"/>
                </a:cubicBezTo>
                <a:cubicBezTo>
                  <a:pt x="859810" y="85874"/>
                  <a:pt x="862787" y="82302"/>
                  <a:pt x="864572" y="81707"/>
                </a:cubicBezTo>
                <a:cubicBezTo>
                  <a:pt x="868144" y="83493"/>
                  <a:pt x="876181" y="89446"/>
                  <a:pt x="888683" y="99566"/>
                </a:cubicBezTo>
                <a:cubicBezTo>
                  <a:pt x="891064" y="102543"/>
                  <a:pt x="892255" y="104627"/>
                  <a:pt x="892255" y="105817"/>
                </a:cubicBezTo>
                <a:cubicBezTo>
                  <a:pt x="891659" y="107008"/>
                  <a:pt x="889873" y="107603"/>
                  <a:pt x="886897" y="107603"/>
                </a:cubicBezTo>
                <a:lnTo>
                  <a:pt x="694909" y="107603"/>
                </a:lnTo>
                <a:cubicBezTo>
                  <a:pt x="691932" y="107603"/>
                  <a:pt x="689848" y="107008"/>
                  <a:pt x="688658" y="105817"/>
                </a:cubicBezTo>
                <a:cubicBezTo>
                  <a:pt x="687467" y="104627"/>
                  <a:pt x="688062" y="103734"/>
                  <a:pt x="690444" y="103138"/>
                </a:cubicBezTo>
                <a:lnTo>
                  <a:pt x="708303" y="103138"/>
                </a:lnTo>
                <a:cubicBezTo>
                  <a:pt x="718423" y="83493"/>
                  <a:pt x="724972" y="64741"/>
                  <a:pt x="727948" y="46881"/>
                </a:cubicBezTo>
                <a:cubicBezTo>
                  <a:pt x="728544" y="40928"/>
                  <a:pt x="728841" y="35570"/>
                  <a:pt x="728841" y="30808"/>
                </a:cubicBezTo>
                <a:cubicBezTo>
                  <a:pt x="728841" y="24259"/>
                  <a:pt x="729734" y="19795"/>
                  <a:pt x="731520" y="17413"/>
                </a:cubicBezTo>
                <a:cubicBezTo>
                  <a:pt x="749380" y="19199"/>
                  <a:pt x="761583" y="22771"/>
                  <a:pt x="768132" y="28129"/>
                </a:cubicBezTo>
                <a:cubicBezTo>
                  <a:pt x="767537" y="29915"/>
                  <a:pt x="766048" y="32296"/>
                  <a:pt x="763667" y="35273"/>
                </a:cubicBezTo>
                <a:cubicBezTo>
                  <a:pt x="757714" y="42416"/>
                  <a:pt x="753249" y="49263"/>
                  <a:pt x="750273" y="55811"/>
                </a:cubicBezTo>
                <a:lnTo>
                  <a:pt x="777955" y="55811"/>
                </a:lnTo>
                <a:lnTo>
                  <a:pt x="777955" y="13841"/>
                </a:lnTo>
                <a:cubicBezTo>
                  <a:pt x="776169" y="6698"/>
                  <a:pt x="781526" y="4019"/>
                  <a:pt x="794028" y="5805"/>
                </a:cubicBezTo>
                <a:close/>
                <a:moveTo>
                  <a:pt x="362724" y="4912"/>
                </a:moveTo>
                <a:cubicBezTo>
                  <a:pt x="381179" y="5507"/>
                  <a:pt x="389811" y="7293"/>
                  <a:pt x="388620" y="10270"/>
                </a:cubicBezTo>
                <a:cubicBezTo>
                  <a:pt x="388620" y="11460"/>
                  <a:pt x="387727" y="12949"/>
                  <a:pt x="385941" y="14734"/>
                </a:cubicBezTo>
                <a:cubicBezTo>
                  <a:pt x="382965" y="18306"/>
                  <a:pt x="381477" y="21878"/>
                  <a:pt x="381477" y="25450"/>
                </a:cubicBezTo>
                <a:cubicBezTo>
                  <a:pt x="380286" y="47477"/>
                  <a:pt x="379988" y="71884"/>
                  <a:pt x="380584" y="98674"/>
                </a:cubicBezTo>
                <a:cubicBezTo>
                  <a:pt x="380584" y="100459"/>
                  <a:pt x="380881" y="103138"/>
                  <a:pt x="381477" y="106710"/>
                </a:cubicBezTo>
                <a:cubicBezTo>
                  <a:pt x="382072" y="109091"/>
                  <a:pt x="383262" y="112366"/>
                  <a:pt x="385048" y="116533"/>
                </a:cubicBezTo>
                <a:cubicBezTo>
                  <a:pt x="390406" y="100459"/>
                  <a:pt x="393978" y="84386"/>
                  <a:pt x="395764" y="68313"/>
                </a:cubicBezTo>
                <a:cubicBezTo>
                  <a:pt x="396359" y="62955"/>
                  <a:pt x="397252" y="59681"/>
                  <a:pt x="398443" y="58490"/>
                </a:cubicBezTo>
                <a:cubicBezTo>
                  <a:pt x="400824" y="57895"/>
                  <a:pt x="407075" y="59978"/>
                  <a:pt x="417195" y="64741"/>
                </a:cubicBezTo>
                <a:cubicBezTo>
                  <a:pt x="425530" y="68908"/>
                  <a:pt x="429697" y="71884"/>
                  <a:pt x="429697" y="73670"/>
                </a:cubicBezTo>
                <a:cubicBezTo>
                  <a:pt x="429102" y="74861"/>
                  <a:pt x="427911" y="76052"/>
                  <a:pt x="426125" y="77242"/>
                </a:cubicBezTo>
                <a:cubicBezTo>
                  <a:pt x="414219" y="84981"/>
                  <a:pt x="401122" y="100459"/>
                  <a:pt x="386834" y="123677"/>
                </a:cubicBezTo>
                <a:cubicBezTo>
                  <a:pt x="393978" y="149275"/>
                  <a:pt x="409158" y="168623"/>
                  <a:pt x="432376" y="181720"/>
                </a:cubicBezTo>
                <a:cubicBezTo>
                  <a:pt x="434757" y="184101"/>
                  <a:pt x="435948" y="185589"/>
                  <a:pt x="435948" y="186184"/>
                </a:cubicBezTo>
                <a:cubicBezTo>
                  <a:pt x="435948" y="187375"/>
                  <a:pt x="434757" y="188268"/>
                  <a:pt x="432376" y="188863"/>
                </a:cubicBezTo>
                <a:cubicBezTo>
                  <a:pt x="427018" y="190649"/>
                  <a:pt x="421660" y="194816"/>
                  <a:pt x="416302" y="201365"/>
                </a:cubicBezTo>
                <a:cubicBezTo>
                  <a:pt x="413326" y="205532"/>
                  <a:pt x="411242" y="207913"/>
                  <a:pt x="410052" y="208509"/>
                </a:cubicBezTo>
                <a:cubicBezTo>
                  <a:pt x="390406" y="194221"/>
                  <a:pt x="379095" y="166242"/>
                  <a:pt x="376119" y="124570"/>
                </a:cubicBezTo>
                <a:cubicBezTo>
                  <a:pt x="371951" y="165646"/>
                  <a:pt x="345460" y="193328"/>
                  <a:pt x="296644" y="207616"/>
                </a:cubicBezTo>
                <a:cubicBezTo>
                  <a:pt x="288905" y="209997"/>
                  <a:pt x="285036" y="210890"/>
                  <a:pt x="285036" y="210295"/>
                </a:cubicBezTo>
                <a:cubicBezTo>
                  <a:pt x="284441" y="209699"/>
                  <a:pt x="287715" y="207616"/>
                  <a:pt x="294858" y="204044"/>
                </a:cubicBezTo>
                <a:cubicBezTo>
                  <a:pt x="335340" y="187375"/>
                  <a:pt x="355283" y="150763"/>
                  <a:pt x="354687" y="94209"/>
                </a:cubicBezTo>
                <a:cubicBezTo>
                  <a:pt x="354687" y="67420"/>
                  <a:pt x="354687" y="40333"/>
                  <a:pt x="354687" y="12949"/>
                </a:cubicBezTo>
                <a:cubicBezTo>
                  <a:pt x="354092" y="6400"/>
                  <a:pt x="356771" y="3721"/>
                  <a:pt x="362724" y="4912"/>
                </a:cubicBezTo>
                <a:close/>
                <a:moveTo>
                  <a:pt x="550024" y="3572"/>
                </a:moveTo>
                <a:cubicBezTo>
                  <a:pt x="554638" y="3572"/>
                  <a:pt x="561856" y="4614"/>
                  <a:pt x="571679" y="6698"/>
                </a:cubicBezTo>
                <a:cubicBezTo>
                  <a:pt x="581799" y="9674"/>
                  <a:pt x="587752" y="14139"/>
                  <a:pt x="589538" y="20092"/>
                </a:cubicBezTo>
                <a:cubicBezTo>
                  <a:pt x="591324" y="29617"/>
                  <a:pt x="587752" y="36761"/>
                  <a:pt x="578823" y="41524"/>
                </a:cubicBezTo>
                <a:cubicBezTo>
                  <a:pt x="566916" y="45691"/>
                  <a:pt x="559773" y="43309"/>
                  <a:pt x="557391" y="34380"/>
                </a:cubicBezTo>
                <a:cubicBezTo>
                  <a:pt x="556796" y="33784"/>
                  <a:pt x="556498" y="32891"/>
                  <a:pt x="556498" y="31701"/>
                </a:cubicBezTo>
                <a:cubicBezTo>
                  <a:pt x="556498" y="18604"/>
                  <a:pt x="552331" y="10270"/>
                  <a:pt x="543997" y="6698"/>
                </a:cubicBezTo>
                <a:cubicBezTo>
                  <a:pt x="543402" y="4614"/>
                  <a:pt x="545411" y="3572"/>
                  <a:pt x="550024" y="3572"/>
                </a:cubicBezTo>
                <a:close/>
                <a:moveTo>
                  <a:pt x="91262" y="3126"/>
                </a:moveTo>
                <a:cubicBezTo>
                  <a:pt x="91262" y="3721"/>
                  <a:pt x="93047" y="4316"/>
                  <a:pt x="96619" y="4912"/>
                </a:cubicBezTo>
                <a:cubicBezTo>
                  <a:pt x="112098" y="6698"/>
                  <a:pt x="119837" y="8484"/>
                  <a:pt x="119837" y="10270"/>
                </a:cubicBezTo>
                <a:cubicBezTo>
                  <a:pt x="119837" y="11460"/>
                  <a:pt x="119241" y="12651"/>
                  <a:pt x="118051" y="13841"/>
                </a:cubicBezTo>
                <a:cubicBezTo>
                  <a:pt x="114479" y="17413"/>
                  <a:pt x="112098" y="24557"/>
                  <a:pt x="110907" y="35273"/>
                </a:cubicBezTo>
                <a:lnTo>
                  <a:pt x="154662" y="35273"/>
                </a:lnTo>
                <a:cubicBezTo>
                  <a:pt x="155258" y="34677"/>
                  <a:pt x="155853" y="33784"/>
                  <a:pt x="156448" y="32594"/>
                </a:cubicBezTo>
                <a:cubicBezTo>
                  <a:pt x="163592" y="20688"/>
                  <a:pt x="168652" y="15032"/>
                  <a:pt x="171629" y="15627"/>
                </a:cubicBezTo>
                <a:cubicBezTo>
                  <a:pt x="176391" y="17413"/>
                  <a:pt x="183535" y="23366"/>
                  <a:pt x="193060" y="33487"/>
                </a:cubicBezTo>
                <a:cubicBezTo>
                  <a:pt x="194251" y="35868"/>
                  <a:pt x="194846" y="37356"/>
                  <a:pt x="194846" y="37952"/>
                </a:cubicBezTo>
                <a:cubicBezTo>
                  <a:pt x="194251" y="39142"/>
                  <a:pt x="193060" y="39440"/>
                  <a:pt x="191274" y="38845"/>
                </a:cubicBezTo>
                <a:lnTo>
                  <a:pt x="110014" y="38845"/>
                </a:lnTo>
                <a:cubicBezTo>
                  <a:pt x="107037" y="56109"/>
                  <a:pt x="105549" y="64443"/>
                  <a:pt x="105549" y="63848"/>
                </a:cubicBezTo>
                <a:lnTo>
                  <a:pt x="143054" y="63848"/>
                </a:lnTo>
                <a:cubicBezTo>
                  <a:pt x="143054" y="63252"/>
                  <a:pt x="143947" y="61764"/>
                  <a:pt x="145733" y="59383"/>
                </a:cubicBezTo>
                <a:cubicBezTo>
                  <a:pt x="150495" y="51049"/>
                  <a:pt x="154067" y="46584"/>
                  <a:pt x="156448" y="45988"/>
                </a:cubicBezTo>
                <a:cubicBezTo>
                  <a:pt x="159425" y="46584"/>
                  <a:pt x="165973" y="52239"/>
                  <a:pt x="176094" y="62955"/>
                </a:cubicBezTo>
                <a:cubicBezTo>
                  <a:pt x="177284" y="64741"/>
                  <a:pt x="177582" y="65931"/>
                  <a:pt x="176987" y="66527"/>
                </a:cubicBezTo>
                <a:cubicBezTo>
                  <a:pt x="176987" y="67717"/>
                  <a:pt x="176391" y="68015"/>
                  <a:pt x="175201" y="67420"/>
                </a:cubicBezTo>
                <a:lnTo>
                  <a:pt x="104656" y="67420"/>
                </a:lnTo>
                <a:cubicBezTo>
                  <a:pt x="102870" y="75159"/>
                  <a:pt x="99894" y="83195"/>
                  <a:pt x="95726" y="91530"/>
                </a:cubicBezTo>
                <a:lnTo>
                  <a:pt x="166271" y="91530"/>
                </a:lnTo>
                <a:cubicBezTo>
                  <a:pt x="166866" y="90934"/>
                  <a:pt x="167462" y="90339"/>
                  <a:pt x="168057" y="89744"/>
                </a:cubicBezTo>
                <a:cubicBezTo>
                  <a:pt x="175796" y="79028"/>
                  <a:pt x="180856" y="73670"/>
                  <a:pt x="183237" y="73670"/>
                </a:cubicBezTo>
                <a:cubicBezTo>
                  <a:pt x="186809" y="74861"/>
                  <a:pt x="193060" y="80814"/>
                  <a:pt x="201990" y="91530"/>
                </a:cubicBezTo>
                <a:cubicBezTo>
                  <a:pt x="203180" y="93316"/>
                  <a:pt x="203478" y="94506"/>
                  <a:pt x="202883" y="95102"/>
                </a:cubicBezTo>
                <a:cubicBezTo>
                  <a:pt x="202883" y="95697"/>
                  <a:pt x="201990" y="95995"/>
                  <a:pt x="200204" y="95995"/>
                </a:cubicBezTo>
                <a:lnTo>
                  <a:pt x="135017" y="95995"/>
                </a:lnTo>
                <a:cubicBezTo>
                  <a:pt x="150495" y="113854"/>
                  <a:pt x="172819" y="125760"/>
                  <a:pt x="201990" y="131713"/>
                </a:cubicBezTo>
                <a:cubicBezTo>
                  <a:pt x="206157" y="132309"/>
                  <a:pt x="208538" y="133202"/>
                  <a:pt x="209133" y="134392"/>
                </a:cubicBezTo>
                <a:cubicBezTo>
                  <a:pt x="209729" y="134988"/>
                  <a:pt x="208538" y="136178"/>
                  <a:pt x="205562" y="137964"/>
                </a:cubicBezTo>
                <a:cubicBezTo>
                  <a:pt x="200799" y="140941"/>
                  <a:pt x="196632" y="145703"/>
                  <a:pt x="193060" y="152252"/>
                </a:cubicBezTo>
                <a:cubicBezTo>
                  <a:pt x="190679" y="155824"/>
                  <a:pt x="189190" y="157609"/>
                  <a:pt x="188595" y="157609"/>
                </a:cubicBezTo>
                <a:cubicBezTo>
                  <a:pt x="183833" y="158205"/>
                  <a:pt x="174308" y="152847"/>
                  <a:pt x="160020" y="141536"/>
                </a:cubicBezTo>
                <a:lnTo>
                  <a:pt x="160020" y="200472"/>
                </a:lnTo>
                <a:cubicBezTo>
                  <a:pt x="161211" y="205830"/>
                  <a:pt x="156448" y="209402"/>
                  <a:pt x="145733" y="211188"/>
                </a:cubicBezTo>
                <a:cubicBezTo>
                  <a:pt x="136208" y="213569"/>
                  <a:pt x="132040" y="210592"/>
                  <a:pt x="133231" y="202258"/>
                </a:cubicBezTo>
                <a:lnTo>
                  <a:pt x="133231" y="193328"/>
                </a:lnTo>
                <a:lnTo>
                  <a:pt x="77867" y="193328"/>
                </a:lnTo>
                <a:lnTo>
                  <a:pt x="77867" y="204044"/>
                </a:lnTo>
                <a:cubicBezTo>
                  <a:pt x="78462" y="208806"/>
                  <a:pt x="71914" y="212081"/>
                  <a:pt x="58222" y="213866"/>
                </a:cubicBezTo>
                <a:cubicBezTo>
                  <a:pt x="53459" y="213866"/>
                  <a:pt x="51376" y="209997"/>
                  <a:pt x="51971" y="202258"/>
                </a:cubicBezTo>
                <a:lnTo>
                  <a:pt x="51971" y="140643"/>
                </a:lnTo>
                <a:cubicBezTo>
                  <a:pt x="46018" y="144810"/>
                  <a:pt x="34409" y="150168"/>
                  <a:pt x="17145" y="156716"/>
                </a:cubicBezTo>
                <a:cubicBezTo>
                  <a:pt x="6430" y="160884"/>
                  <a:pt x="1369" y="162967"/>
                  <a:pt x="1965" y="162967"/>
                </a:cubicBezTo>
                <a:cubicBezTo>
                  <a:pt x="774" y="162967"/>
                  <a:pt x="4346" y="160288"/>
                  <a:pt x="12680" y="154931"/>
                </a:cubicBezTo>
                <a:cubicBezTo>
                  <a:pt x="37088" y="140643"/>
                  <a:pt x="55543" y="120998"/>
                  <a:pt x="68044" y="95995"/>
                </a:cubicBezTo>
                <a:lnTo>
                  <a:pt x="6430" y="95995"/>
                </a:lnTo>
                <a:cubicBezTo>
                  <a:pt x="4048" y="95995"/>
                  <a:pt x="1965" y="95399"/>
                  <a:pt x="179" y="94209"/>
                </a:cubicBezTo>
                <a:cubicBezTo>
                  <a:pt x="-417" y="93018"/>
                  <a:pt x="476" y="92125"/>
                  <a:pt x="2858" y="91530"/>
                </a:cubicBezTo>
                <a:lnTo>
                  <a:pt x="69830" y="91530"/>
                </a:lnTo>
                <a:cubicBezTo>
                  <a:pt x="72212" y="83195"/>
                  <a:pt x="74593" y="75159"/>
                  <a:pt x="76974" y="67420"/>
                </a:cubicBezTo>
                <a:lnTo>
                  <a:pt x="24289" y="67420"/>
                </a:lnTo>
                <a:cubicBezTo>
                  <a:pt x="21312" y="67420"/>
                  <a:pt x="18931" y="66824"/>
                  <a:pt x="17145" y="65634"/>
                </a:cubicBezTo>
                <a:cubicBezTo>
                  <a:pt x="15955" y="65038"/>
                  <a:pt x="16848" y="64443"/>
                  <a:pt x="19824" y="63848"/>
                </a:cubicBezTo>
                <a:lnTo>
                  <a:pt x="77867" y="63848"/>
                </a:lnTo>
                <a:cubicBezTo>
                  <a:pt x="77867" y="62062"/>
                  <a:pt x="79058" y="53727"/>
                  <a:pt x="81439" y="38845"/>
                </a:cubicBezTo>
                <a:lnTo>
                  <a:pt x="22503" y="38845"/>
                </a:lnTo>
                <a:cubicBezTo>
                  <a:pt x="19526" y="38845"/>
                  <a:pt x="17145" y="38249"/>
                  <a:pt x="15359" y="37059"/>
                </a:cubicBezTo>
                <a:cubicBezTo>
                  <a:pt x="14169" y="36463"/>
                  <a:pt x="15062" y="35868"/>
                  <a:pt x="18038" y="35273"/>
                </a:cubicBezTo>
                <a:lnTo>
                  <a:pt x="82332" y="35273"/>
                </a:lnTo>
                <a:cubicBezTo>
                  <a:pt x="81737" y="32891"/>
                  <a:pt x="81737" y="29320"/>
                  <a:pt x="82332" y="24557"/>
                </a:cubicBezTo>
                <a:cubicBezTo>
                  <a:pt x="82927" y="20390"/>
                  <a:pt x="83225" y="16818"/>
                  <a:pt x="83225" y="13841"/>
                </a:cubicBezTo>
                <a:cubicBezTo>
                  <a:pt x="82034" y="5507"/>
                  <a:pt x="84713" y="1935"/>
                  <a:pt x="91262" y="3126"/>
                </a:cubicBezTo>
                <a:close/>
                <a:moveTo>
                  <a:pt x="1002983" y="447"/>
                </a:moveTo>
                <a:cubicBezTo>
                  <a:pt x="1003578" y="-148"/>
                  <a:pt x="1007150" y="-148"/>
                  <a:pt x="1013698" y="447"/>
                </a:cubicBezTo>
                <a:cubicBezTo>
                  <a:pt x="1045250" y="5805"/>
                  <a:pt x="1053882" y="17711"/>
                  <a:pt x="1039594" y="36166"/>
                </a:cubicBezTo>
                <a:lnTo>
                  <a:pt x="1071741" y="36166"/>
                </a:lnTo>
                <a:cubicBezTo>
                  <a:pt x="1074718" y="36166"/>
                  <a:pt x="1078587" y="32594"/>
                  <a:pt x="1083350" y="25450"/>
                </a:cubicBezTo>
                <a:cubicBezTo>
                  <a:pt x="1088112" y="17711"/>
                  <a:pt x="1092280" y="14734"/>
                  <a:pt x="1095851" y="16520"/>
                </a:cubicBezTo>
                <a:cubicBezTo>
                  <a:pt x="1103591" y="21283"/>
                  <a:pt x="1110437" y="26938"/>
                  <a:pt x="1116390" y="33487"/>
                </a:cubicBezTo>
                <a:cubicBezTo>
                  <a:pt x="1117580" y="35273"/>
                  <a:pt x="1117878" y="36761"/>
                  <a:pt x="1117283" y="37952"/>
                </a:cubicBezTo>
                <a:cubicBezTo>
                  <a:pt x="1117283" y="39142"/>
                  <a:pt x="1116390" y="39738"/>
                  <a:pt x="1114604" y="39738"/>
                </a:cubicBezTo>
                <a:lnTo>
                  <a:pt x="970836" y="39738"/>
                </a:lnTo>
                <a:cubicBezTo>
                  <a:pt x="963097" y="39142"/>
                  <a:pt x="959823" y="43012"/>
                  <a:pt x="961013" y="51346"/>
                </a:cubicBezTo>
                <a:cubicBezTo>
                  <a:pt x="959823" y="76945"/>
                  <a:pt x="958930" y="94804"/>
                  <a:pt x="958334" y="104924"/>
                </a:cubicBezTo>
                <a:cubicBezTo>
                  <a:pt x="957739" y="116831"/>
                  <a:pt x="956846" y="126951"/>
                  <a:pt x="955655" y="135285"/>
                </a:cubicBezTo>
                <a:cubicBezTo>
                  <a:pt x="953274" y="151359"/>
                  <a:pt x="948512" y="165944"/>
                  <a:pt x="941368" y="179041"/>
                </a:cubicBezTo>
                <a:cubicBezTo>
                  <a:pt x="923508" y="205234"/>
                  <a:pt x="914579" y="215057"/>
                  <a:pt x="914579" y="208509"/>
                </a:cubicBezTo>
                <a:cubicBezTo>
                  <a:pt x="917555" y="201365"/>
                  <a:pt x="921425" y="193031"/>
                  <a:pt x="926187" y="183506"/>
                </a:cubicBezTo>
                <a:cubicBezTo>
                  <a:pt x="928569" y="176957"/>
                  <a:pt x="930355" y="167134"/>
                  <a:pt x="931545" y="154038"/>
                </a:cubicBezTo>
                <a:cubicBezTo>
                  <a:pt x="933331" y="142131"/>
                  <a:pt x="934522" y="124570"/>
                  <a:pt x="935117" y="101352"/>
                </a:cubicBezTo>
                <a:lnTo>
                  <a:pt x="935117" y="73670"/>
                </a:lnTo>
                <a:lnTo>
                  <a:pt x="935117" y="26343"/>
                </a:lnTo>
                <a:cubicBezTo>
                  <a:pt x="935117" y="21581"/>
                  <a:pt x="940772" y="22771"/>
                  <a:pt x="952084" y="29915"/>
                </a:cubicBezTo>
                <a:cubicBezTo>
                  <a:pt x="959823" y="34677"/>
                  <a:pt x="964883" y="36761"/>
                  <a:pt x="967264" y="36166"/>
                </a:cubicBezTo>
                <a:lnTo>
                  <a:pt x="1018163" y="36166"/>
                </a:lnTo>
                <a:cubicBezTo>
                  <a:pt x="1015782" y="33189"/>
                  <a:pt x="1014591" y="29022"/>
                  <a:pt x="1014591" y="23664"/>
                </a:cubicBezTo>
                <a:cubicBezTo>
                  <a:pt x="1015187" y="15330"/>
                  <a:pt x="1012805" y="9079"/>
                  <a:pt x="1007448" y="4912"/>
                </a:cubicBezTo>
                <a:cubicBezTo>
                  <a:pt x="1003280" y="2531"/>
                  <a:pt x="1001792" y="1042"/>
                  <a:pt x="1002983" y="447"/>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18" name="稻壳儿春秋广告/盗版必究        原创来源：http://chn.docer.com/works?userid=199329941#!/work_time" hidden="1"/>
          <p:cNvSpPr txBox="1"/>
          <p:nvPr userDrawn="1"/>
        </p:nvSpPr>
        <p:spPr>
          <a:xfrm>
            <a:off x="2656331" y="4085180"/>
            <a:ext cx="1771185" cy="414020"/>
          </a:xfrm>
          <a:prstGeom prst="rect">
            <a:avLst/>
          </a:prstGeom>
          <a:noFill/>
        </p:spPr>
        <p:txBody>
          <a:bodyPr wrap="square" rtlCol="0">
            <a:spAutoFit/>
          </a:bodyPr>
          <a:lstStyle/>
          <a:p>
            <a:pPr algn="ctr"/>
            <a:r>
              <a:rPr lang="en-US" altLang="zh-CN" sz="1050" dirty="0">
                <a:solidFill>
                  <a:schemeClr val="bg1"/>
                </a:solidFill>
                <a:latin typeface="黑体" panose="02010609060101010101" charset="-122"/>
                <a:ea typeface="黑体" panose="02010609060101010101" charset="-122"/>
                <a:cs typeface="黑体" panose="02010609060101010101" charset="-122"/>
                <a:hlinkClick r:id="rId4"/>
              </a:rPr>
              <a:t>http://chn.docer.com/works?userid=199329941</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hidden="1"/>
          <p:cNvSpPr/>
          <p:nvPr userDrawn="1"/>
        </p:nvSpPr>
        <p:spPr>
          <a:xfrm>
            <a:off x="3276645"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20" name="稻壳儿春秋广告/盗版必究        原创来源：http://chn.docer.com/works?userid=199329941#!/work_time" hidden="1"/>
          <p:cNvGrpSpPr>
            <a:grpSpLocks noChangeAspect="1"/>
          </p:cNvGrpSpPr>
          <p:nvPr userDrawn="1"/>
        </p:nvGrpSpPr>
        <p:grpSpPr bwMode="auto">
          <a:xfrm>
            <a:off x="3402330" y="3170857"/>
            <a:ext cx="279188" cy="283979"/>
            <a:chOff x="3729" y="997"/>
            <a:chExt cx="1595" cy="1622"/>
          </a:xfrm>
          <a:solidFill>
            <a:schemeClr val="bg1"/>
          </a:solidFill>
        </p:grpSpPr>
        <p:sp>
          <p:nvSpPr>
            <p:cNvPr id="21" name="稻壳儿春秋广告/盗版必究        原创来源：http://chn.docer.com/works?userid=199329941#!/work_time"/>
            <p:cNvSpPr>
              <a:spLocks noEditPoints="1"/>
            </p:cNvSpPr>
            <p:nvPr/>
          </p:nvSpPr>
          <p:spPr bwMode="auto">
            <a:xfrm>
              <a:off x="3794" y="1026"/>
              <a:ext cx="1530" cy="1593"/>
            </a:xfrm>
            <a:custGeom>
              <a:avLst/>
              <a:gdLst>
                <a:gd name="T0" fmla="*/ 111 w 729"/>
                <a:gd name="T1" fmla="*/ 246 h 758"/>
                <a:gd name="T2" fmla="*/ 75 w 729"/>
                <a:gd name="T3" fmla="*/ 330 h 758"/>
                <a:gd name="T4" fmla="*/ 151 w 729"/>
                <a:gd name="T5" fmla="*/ 319 h 758"/>
                <a:gd name="T6" fmla="*/ 207 w 729"/>
                <a:gd name="T7" fmla="*/ 251 h 758"/>
                <a:gd name="T8" fmla="*/ 338 w 729"/>
                <a:gd name="T9" fmla="*/ 329 h 758"/>
                <a:gd name="T10" fmla="*/ 371 w 729"/>
                <a:gd name="T11" fmla="*/ 202 h 758"/>
                <a:gd name="T12" fmla="*/ 386 w 729"/>
                <a:gd name="T13" fmla="*/ 329 h 758"/>
                <a:gd name="T14" fmla="*/ 498 w 729"/>
                <a:gd name="T15" fmla="*/ 220 h 758"/>
                <a:gd name="T16" fmla="*/ 392 w 729"/>
                <a:gd name="T17" fmla="*/ 196 h 758"/>
                <a:gd name="T18" fmla="*/ 413 w 729"/>
                <a:gd name="T19" fmla="*/ 86 h 758"/>
                <a:gd name="T20" fmla="*/ 476 w 729"/>
                <a:gd name="T21" fmla="*/ 21 h 758"/>
                <a:gd name="T22" fmla="*/ 448 w 729"/>
                <a:gd name="T23" fmla="*/ 710 h 758"/>
                <a:gd name="T24" fmla="*/ 122 w 729"/>
                <a:gd name="T25" fmla="*/ 208 h 758"/>
                <a:gd name="T26" fmla="*/ 195 w 729"/>
                <a:gd name="T27" fmla="*/ 379 h 758"/>
                <a:gd name="T28" fmla="*/ 217 w 729"/>
                <a:gd name="T29" fmla="*/ 499 h 758"/>
                <a:gd name="T30" fmla="*/ 338 w 729"/>
                <a:gd name="T31" fmla="*/ 387 h 758"/>
                <a:gd name="T32" fmla="*/ 195 w 729"/>
                <a:gd name="T33" fmla="*/ 379 h 758"/>
                <a:gd name="T34" fmla="*/ 388 w 729"/>
                <a:gd name="T35" fmla="*/ 380 h 758"/>
                <a:gd name="T36" fmla="*/ 494 w 729"/>
                <a:gd name="T37" fmla="*/ 505 h 758"/>
                <a:gd name="T38" fmla="*/ 519 w 729"/>
                <a:gd name="T39" fmla="*/ 380 h 758"/>
                <a:gd name="T40" fmla="*/ 239 w 729"/>
                <a:gd name="T41" fmla="*/ 599 h 758"/>
                <a:gd name="T42" fmla="*/ 337 w 729"/>
                <a:gd name="T43" fmla="*/ 646 h 758"/>
                <a:gd name="T44" fmla="*/ 222 w 729"/>
                <a:gd name="T45" fmla="*/ 552 h 758"/>
                <a:gd name="T46" fmla="*/ 608 w 729"/>
                <a:gd name="T47" fmla="*/ 472 h 758"/>
                <a:gd name="T48" fmla="*/ 654 w 729"/>
                <a:gd name="T49" fmla="*/ 379 h 758"/>
                <a:gd name="T50" fmla="*/ 565 w 729"/>
                <a:gd name="T51" fmla="*/ 390 h 758"/>
                <a:gd name="T52" fmla="*/ 564 w 729"/>
                <a:gd name="T53" fmla="*/ 328 h 758"/>
                <a:gd name="T54" fmla="*/ 639 w 729"/>
                <a:gd name="T55" fmla="*/ 271 h 758"/>
                <a:gd name="T56" fmla="*/ 550 w 729"/>
                <a:gd name="T57" fmla="*/ 222 h 758"/>
                <a:gd name="T58" fmla="*/ 388 w 729"/>
                <a:gd name="T59" fmla="*/ 567 h 758"/>
                <a:gd name="T60" fmla="*/ 438 w 729"/>
                <a:gd name="T61" fmla="*/ 640 h 758"/>
                <a:gd name="T62" fmla="*/ 490 w 729"/>
                <a:gd name="T63" fmla="*/ 557 h 758"/>
                <a:gd name="T64" fmla="*/ 147 w 729"/>
                <a:gd name="T65" fmla="*/ 380 h 758"/>
                <a:gd name="T66" fmla="*/ 92 w 729"/>
                <a:gd name="T67" fmla="*/ 456 h 758"/>
                <a:gd name="T68" fmla="*/ 156 w 729"/>
                <a:gd name="T69" fmla="*/ 484 h 758"/>
                <a:gd name="T70" fmla="*/ 532 w 729"/>
                <a:gd name="T71" fmla="*/ 600 h 758"/>
                <a:gd name="T72" fmla="*/ 532 w 729"/>
                <a:gd name="T73" fmla="*/ 600 h 758"/>
                <a:gd name="T74" fmla="*/ 593 w 729"/>
                <a:gd name="T75" fmla="*/ 181 h 758"/>
                <a:gd name="T76" fmla="*/ 176 w 729"/>
                <a:gd name="T77" fmla="*/ 581 h 758"/>
                <a:gd name="T78" fmla="*/ 176 w 729"/>
                <a:gd name="T79" fmla="*/ 581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9" h="758">
                  <a:moveTo>
                    <a:pt x="141" y="204"/>
                  </a:moveTo>
                  <a:cubicBezTo>
                    <a:pt x="141" y="226"/>
                    <a:pt x="135" y="243"/>
                    <a:pt x="111" y="246"/>
                  </a:cubicBezTo>
                  <a:cubicBezTo>
                    <a:pt x="105" y="247"/>
                    <a:pt x="98" y="253"/>
                    <a:pt x="96" y="258"/>
                  </a:cubicBezTo>
                  <a:cubicBezTo>
                    <a:pt x="89" y="280"/>
                    <a:pt x="83" y="303"/>
                    <a:pt x="75" y="330"/>
                  </a:cubicBezTo>
                  <a:cubicBezTo>
                    <a:pt x="100" y="330"/>
                    <a:pt x="120" y="330"/>
                    <a:pt x="140" y="329"/>
                  </a:cubicBezTo>
                  <a:cubicBezTo>
                    <a:pt x="144" y="329"/>
                    <a:pt x="149" y="323"/>
                    <a:pt x="151" y="319"/>
                  </a:cubicBezTo>
                  <a:cubicBezTo>
                    <a:pt x="153" y="313"/>
                    <a:pt x="152" y="305"/>
                    <a:pt x="153" y="299"/>
                  </a:cubicBezTo>
                  <a:cubicBezTo>
                    <a:pt x="157" y="260"/>
                    <a:pt x="163" y="254"/>
                    <a:pt x="207" y="251"/>
                  </a:cubicBezTo>
                  <a:cubicBezTo>
                    <a:pt x="204" y="277"/>
                    <a:pt x="201" y="302"/>
                    <a:pt x="198" y="329"/>
                  </a:cubicBezTo>
                  <a:cubicBezTo>
                    <a:pt x="246" y="329"/>
                    <a:pt x="291" y="329"/>
                    <a:pt x="338" y="329"/>
                  </a:cubicBezTo>
                  <a:cubicBezTo>
                    <a:pt x="338" y="300"/>
                    <a:pt x="338" y="271"/>
                    <a:pt x="339" y="243"/>
                  </a:cubicBezTo>
                  <a:cubicBezTo>
                    <a:pt x="339" y="204"/>
                    <a:pt x="332" y="214"/>
                    <a:pt x="371" y="202"/>
                  </a:cubicBezTo>
                  <a:cubicBezTo>
                    <a:pt x="375" y="200"/>
                    <a:pt x="380" y="199"/>
                    <a:pt x="386" y="197"/>
                  </a:cubicBezTo>
                  <a:cubicBezTo>
                    <a:pt x="386" y="242"/>
                    <a:pt x="386" y="285"/>
                    <a:pt x="386" y="329"/>
                  </a:cubicBezTo>
                  <a:cubicBezTo>
                    <a:pt x="430" y="329"/>
                    <a:pt x="472" y="329"/>
                    <a:pt x="516" y="329"/>
                  </a:cubicBezTo>
                  <a:cubicBezTo>
                    <a:pt x="511" y="291"/>
                    <a:pt x="505" y="255"/>
                    <a:pt x="498" y="220"/>
                  </a:cubicBezTo>
                  <a:cubicBezTo>
                    <a:pt x="498" y="215"/>
                    <a:pt x="489" y="209"/>
                    <a:pt x="483" y="208"/>
                  </a:cubicBezTo>
                  <a:cubicBezTo>
                    <a:pt x="454" y="203"/>
                    <a:pt x="425" y="200"/>
                    <a:pt x="392" y="196"/>
                  </a:cubicBezTo>
                  <a:cubicBezTo>
                    <a:pt x="425" y="186"/>
                    <a:pt x="454" y="178"/>
                    <a:pt x="488" y="168"/>
                  </a:cubicBezTo>
                  <a:cubicBezTo>
                    <a:pt x="462" y="139"/>
                    <a:pt x="437" y="112"/>
                    <a:pt x="413" y="86"/>
                  </a:cubicBezTo>
                  <a:cubicBezTo>
                    <a:pt x="389" y="59"/>
                    <a:pt x="364" y="33"/>
                    <a:pt x="337" y="4"/>
                  </a:cubicBezTo>
                  <a:cubicBezTo>
                    <a:pt x="387" y="0"/>
                    <a:pt x="432" y="6"/>
                    <a:pt x="476" y="21"/>
                  </a:cubicBezTo>
                  <a:cubicBezTo>
                    <a:pt x="633" y="73"/>
                    <a:pt x="729" y="214"/>
                    <a:pt x="723" y="382"/>
                  </a:cubicBezTo>
                  <a:cubicBezTo>
                    <a:pt x="717" y="536"/>
                    <a:pt x="604" y="670"/>
                    <a:pt x="448" y="710"/>
                  </a:cubicBezTo>
                  <a:cubicBezTo>
                    <a:pt x="264" y="758"/>
                    <a:pt x="38" y="640"/>
                    <a:pt x="10" y="406"/>
                  </a:cubicBezTo>
                  <a:cubicBezTo>
                    <a:pt x="0" y="324"/>
                    <a:pt x="30" y="241"/>
                    <a:pt x="122" y="208"/>
                  </a:cubicBezTo>
                  <a:cubicBezTo>
                    <a:pt x="128" y="206"/>
                    <a:pt x="135" y="205"/>
                    <a:pt x="141" y="204"/>
                  </a:cubicBezTo>
                  <a:close/>
                  <a:moveTo>
                    <a:pt x="195" y="379"/>
                  </a:moveTo>
                  <a:cubicBezTo>
                    <a:pt x="199" y="417"/>
                    <a:pt x="203" y="452"/>
                    <a:pt x="207" y="487"/>
                  </a:cubicBezTo>
                  <a:cubicBezTo>
                    <a:pt x="208" y="492"/>
                    <a:pt x="213" y="498"/>
                    <a:pt x="217" y="499"/>
                  </a:cubicBezTo>
                  <a:cubicBezTo>
                    <a:pt x="256" y="506"/>
                    <a:pt x="296" y="512"/>
                    <a:pt x="338" y="519"/>
                  </a:cubicBezTo>
                  <a:cubicBezTo>
                    <a:pt x="338" y="472"/>
                    <a:pt x="338" y="430"/>
                    <a:pt x="338" y="387"/>
                  </a:cubicBezTo>
                  <a:cubicBezTo>
                    <a:pt x="338" y="384"/>
                    <a:pt x="331" y="379"/>
                    <a:pt x="327" y="379"/>
                  </a:cubicBezTo>
                  <a:cubicBezTo>
                    <a:pt x="284" y="378"/>
                    <a:pt x="242" y="379"/>
                    <a:pt x="195" y="379"/>
                  </a:cubicBezTo>
                  <a:close/>
                  <a:moveTo>
                    <a:pt x="519" y="380"/>
                  </a:moveTo>
                  <a:cubicBezTo>
                    <a:pt x="472" y="380"/>
                    <a:pt x="430" y="380"/>
                    <a:pt x="388" y="380"/>
                  </a:cubicBezTo>
                  <a:cubicBezTo>
                    <a:pt x="388" y="427"/>
                    <a:pt x="388" y="471"/>
                    <a:pt x="388" y="520"/>
                  </a:cubicBezTo>
                  <a:cubicBezTo>
                    <a:pt x="425" y="515"/>
                    <a:pt x="460" y="511"/>
                    <a:pt x="494" y="505"/>
                  </a:cubicBezTo>
                  <a:cubicBezTo>
                    <a:pt x="498" y="505"/>
                    <a:pt x="504" y="499"/>
                    <a:pt x="504" y="496"/>
                  </a:cubicBezTo>
                  <a:cubicBezTo>
                    <a:pt x="510" y="458"/>
                    <a:pt x="514" y="420"/>
                    <a:pt x="519" y="380"/>
                  </a:cubicBezTo>
                  <a:close/>
                  <a:moveTo>
                    <a:pt x="222" y="552"/>
                  </a:moveTo>
                  <a:cubicBezTo>
                    <a:pt x="228" y="569"/>
                    <a:pt x="232" y="584"/>
                    <a:pt x="239" y="599"/>
                  </a:cubicBezTo>
                  <a:cubicBezTo>
                    <a:pt x="244" y="610"/>
                    <a:pt x="249" y="624"/>
                    <a:pt x="258" y="629"/>
                  </a:cubicBezTo>
                  <a:cubicBezTo>
                    <a:pt x="283" y="640"/>
                    <a:pt x="309" y="649"/>
                    <a:pt x="337" y="646"/>
                  </a:cubicBezTo>
                  <a:cubicBezTo>
                    <a:pt x="337" y="618"/>
                    <a:pt x="337" y="593"/>
                    <a:pt x="337" y="566"/>
                  </a:cubicBezTo>
                  <a:cubicBezTo>
                    <a:pt x="299" y="561"/>
                    <a:pt x="262" y="557"/>
                    <a:pt x="222" y="552"/>
                  </a:cubicBezTo>
                  <a:close/>
                  <a:moveTo>
                    <a:pt x="557" y="491"/>
                  </a:moveTo>
                  <a:cubicBezTo>
                    <a:pt x="576" y="484"/>
                    <a:pt x="592" y="477"/>
                    <a:pt x="608" y="472"/>
                  </a:cubicBezTo>
                  <a:cubicBezTo>
                    <a:pt x="626" y="466"/>
                    <a:pt x="642" y="458"/>
                    <a:pt x="644" y="435"/>
                  </a:cubicBezTo>
                  <a:cubicBezTo>
                    <a:pt x="646" y="417"/>
                    <a:pt x="650" y="399"/>
                    <a:pt x="654" y="379"/>
                  </a:cubicBezTo>
                  <a:cubicBezTo>
                    <a:pt x="625" y="379"/>
                    <a:pt x="601" y="378"/>
                    <a:pt x="577" y="379"/>
                  </a:cubicBezTo>
                  <a:cubicBezTo>
                    <a:pt x="573" y="379"/>
                    <a:pt x="565" y="386"/>
                    <a:pt x="565" y="390"/>
                  </a:cubicBezTo>
                  <a:cubicBezTo>
                    <a:pt x="562" y="422"/>
                    <a:pt x="560" y="455"/>
                    <a:pt x="557" y="491"/>
                  </a:cubicBezTo>
                  <a:close/>
                  <a:moveTo>
                    <a:pt x="564" y="328"/>
                  </a:moveTo>
                  <a:cubicBezTo>
                    <a:pt x="594" y="328"/>
                    <a:pt x="622" y="328"/>
                    <a:pt x="653" y="328"/>
                  </a:cubicBezTo>
                  <a:cubicBezTo>
                    <a:pt x="648" y="308"/>
                    <a:pt x="644" y="289"/>
                    <a:pt x="639" y="271"/>
                  </a:cubicBezTo>
                  <a:cubicBezTo>
                    <a:pt x="637" y="264"/>
                    <a:pt x="634" y="255"/>
                    <a:pt x="628" y="253"/>
                  </a:cubicBezTo>
                  <a:cubicBezTo>
                    <a:pt x="604" y="242"/>
                    <a:pt x="579" y="233"/>
                    <a:pt x="550" y="222"/>
                  </a:cubicBezTo>
                  <a:cubicBezTo>
                    <a:pt x="555" y="260"/>
                    <a:pt x="560" y="294"/>
                    <a:pt x="564" y="328"/>
                  </a:cubicBezTo>
                  <a:close/>
                  <a:moveTo>
                    <a:pt x="388" y="567"/>
                  </a:moveTo>
                  <a:cubicBezTo>
                    <a:pt x="388" y="595"/>
                    <a:pt x="388" y="622"/>
                    <a:pt x="388" y="650"/>
                  </a:cubicBezTo>
                  <a:cubicBezTo>
                    <a:pt x="406" y="647"/>
                    <a:pt x="422" y="644"/>
                    <a:pt x="438" y="640"/>
                  </a:cubicBezTo>
                  <a:cubicBezTo>
                    <a:pt x="447" y="638"/>
                    <a:pt x="458" y="636"/>
                    <a:pt x="461" y="630"/>
                  </a:cubicBezTo>
                  <a:cubicBezTo>
                    <a:pt x="472" y="607"/>
                    <a:pt x="480" y="583"/>
                    <a:pt x="490" y="557"/>
                  </a:cubicBezTo>
                  <a:cubicBezTo>
                    <a:pt x="453" y="561"/>
                    <a:pt x="421" y="564"/>
                    <a:pt x="388" y="567"/>
                  </a:cubicBezTo>
                  <a:close/>
                  <a:moveTo>
                    <a:pt x="147" y="380"/>
                  </a:moveTo>
                  <a:cubicBezTo>
                    <a:pt x="124" y="380"/>
                    <a:pt x="102" y="380"/>
                    <a:pt x="74" y="380"/>
                  </a:cubicBezTo>
                  <a:cubicBezTo>
                    <a:pt x="81" y="407"/>
                    <a:pt x="86" y="432"/>
                    <a:pt x="92" y="456"/>
                  </a:cubicBezTo>
                  <a:cubicBezTo>
                    <a:pt x="93" y="460"/>
                    <a:pt x="96" y="464"/>
                    <a:pt x="99" y="465"/>
                  </a:cubicBezTo>
                  <a:cubicBezTo>
                    <a:pt x="117" y="472"/>
                    <a:pt x="135" y="477"/>
                    <a:pt x="156" y="484"/>
                  </a:cubicBezTo>
                  <a:cubicBezTo>
                    <a:pt x="153" y="448"/>
                    <a:pt x="150" y="415"/>
                    <a:pt x="147" y="380"/>
                  </a:cubicBezTo>
                  <a:close/>
                  <a:moveTo>
                    <a:pt x="532" y="600"/>
                  </a:moveTo>
                  <a:cubicBezTo>
                    <a:pt x="556" y="576"/>
                    <a:pt x="577" y="555"/>
                    <a:pt x="598" y="534"/>
                  </a:cubicBezTo>
                  <a:cubicBezTo>
                    <a:pt x="543" y="541"/>
                    <a:pt x="533" y="550"/>
                    <a:pt x="532" y="600"/>
                  </a:cubicBezTo>
                  <a:close/>
                  <a:moveTo>
                    <a:pt x="525" y="118"/>
                  </a:moveTo>
                  <a:cubicBezTo>
                    <a:pt x="531" y="169"/>
                    <a:pt x="543" y="180"/>
                    <a:pt x="593" y="181"/>
                  </a:cubicBezTo>
                  <a:cubicBezTo>
                    <a:pt x="569" y="159"/>
                    <a:pt x="549" y="140"/>
                    <a:pt x="525" y="118"/>
                  </a:cubicBezTo>
                  <a:close/>
                  <a:moveTo>
                    <a:pt x="176" y="581"/>
                  </a:moveTo>
                  <a:cubicBezTo>
                    <a:pt x="169" y="535"/>
                    <a:pt x="167" y="532"/>
                    <a:pt x="129" y="530"/>
                  </a:cubicBezTo>
                  <a:cubicBezTo>
                    <a:pt x="146" y="549"/>
                    <a:pt x="161" y="565"/>
                    <a:pt x="176" y="5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bwMode="auto">
            <a:xfrm>
              <a:off x="3729" y="997"/>
              <a:ext cx="886" cy="683"/>
            </a:xfrm>
            <a:custGeom>
              <a:avLst/>
              <a:gdLst>
                <a:gd name="T0" fmla="*/ 0 w 422"/>
                <a:gd name="T1" fmla="*/ 325 h 325"/>
                <a:gd name="T2" fmla="*/ 237 w 422"/>
                <a:gd name="T3" fmla="*/ 50 h 325"/>
                <a:gd name="T4" fmla="*/ 267 w 422"/>
                <a:gd name="T5" fmla="*/ 24 h 325"/>
                <a:gd name="T6" fmla="*/ 273 w 422"/>
                <a:gd name="T7" fmla="*/ 0 h 325"/>
                <a:gd name="T8" fmla="*/ 422 w 422"/>
                <a:gd name="T9" fmla="*/ 157 h 325"/>
                <a:gd name="T10" fmla="*/ 219 w 422"/>
                <a:gd name="T11" fmla="*/ 215 h 325"/>
                <a:gd name="T12" fmla="*/ 231 w 422"/>
                <a:gd name="T13" fmla="*/ 164 h 325"/>
                <a:gd name="T14" fmla="*/ 84 w 422"/>
                <a:gd name="T15" fmla="*/ 203 h 325"/>
                <a:gd name="T16" fmla="*/ 0 w 422"/>
                <a:gd name="T17"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325">
                  <a:moveTo>
                    <a:pt x="0" y="325"/>
                  </a:moveTo>
                  <a:cubicBezTo>
                    <a:pt x="7" y="212"/>
                    <a:pt x="75" y="63"/>
                    <a:pt x="237" y="50"/>
                  </a:cubicBezTo>
                  <a:cubicBezTo>
                    <a:pt x="256" y="48"/>
                    <a:pt x="265" y="42"/>
                    <a:pt x="267" y="24"/>
                  </a:cubicBezTo>
                  <a:cubicBezTo>
                    <a:pt x="267" y="17"/>
                    <a:pt x="270" y="10"/>
                    <a:pt x="273" y="0"/>
                  </a:cubicBezTo>
                  <a:cubicBezTo>
                    <a:pt x="323" y="53"/>
                    <a:pt x="371" y="104"/>
                    <a:pt x="422" y="157"/>
                  </a:cubicBezTo>
                  <a:cubicBezTo>
                    <a:pt x="353" y="177"/>
                    <a:pt x="288" y="196"/>
                    <a:pt x="219" y="215"/>
                  </a:cubicBezTo>
                  <a:cubicBezTo>
                    <a:pt x="223" y="197"/>
                    <a:pt x="227" y="181"/>
                    <a:pt x="231" y="164"/>
                  </a:cubicBezTo>
                  <a:cubicBezTo>
                    <a:pt x="177" y="162"/>
                    <a:pt x="128" y="173"/>
                    <a:pt x="84" y="203"/>
                  </a:cubicBezTo>
                  <a:cubicBezTo>
                    <a:pt x="41" y="232"/>
                    <a:pt x="15" y="274"/>
                    <a:pt x="0" y="3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23" name="稻壳儿春秋广告/盗版必究        原创来源：http://chn.docer.com/works?userid=199329941#!/work_time" hidden="1"/>
          <p:cNvSpPr/>
          <p:nvPr userDrawn="1"/>
        </p:nvSpPr>
        <p:spPr>
          <a:xfrm>
            <a:off x="2656331"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4" name="稻壳儿春秋广告/盗版必究        原创来源：http://chn.docer.com/works?userid=199329941#!/work_time" hidden="1"/>
          <p:cNvSpPr txBox="1"/>
          <p:nvPr userDrawn="1">
            <p:custDataLst>
              <p:tags r:id="rId5"/>
            </p:custDataLst>
          </p:nvPr>
        </p:nvSpPr>
        <p:spPr>
          <a:xfrm>
            <a:off x="5087050" y="3783852"/>
            <a:ext cx="1018959" cy="160502"/>
          </a:xfrm>
          <a:custGeom>
            <a:avLst/>
            <a:gdLst/>
            <a:ahLst/>
            <a:cxnLst/>
            <a:rect l="l" t="t" r="r" b="b"/>
            <a:pathLst>
              <a:path w="1358612" h="213955">
                <a:moveTo>
                  <a:pt x="558512" y="117515"/>
                </a:moveTo>
                <a:lnTo>
                  <a:pt x="558512" y="125551"/>
                </a:lnTo>
                <a:cubicBezTo>
                  <a:pt x="563869" y="138648"/>
                  <a:pt x="570716" y="149364"/>
                  <a:pt x="579050" y="157698"/>
                </a:cubicBezTo>
                <a:cubicBezTo>
                  <a:pt x="580836" y="150554"/>
                  <a:pt x="582026" y="137160"/>
                  <a:pt x="582622" y="117515"/>
                </a:cubicBezTo>
                <a:close/>
                <a:moveTo>
                  <a:pt x="118278" y="99655"/>
                </a:moveTo>
                <a:lnTo>
                  <a:pt x="118278" y="121087"/>
                </a:lnTo>
                <a:lnTo>
                  <a:pt x="169177" y="121087"/>
                </a:lnTo>
                <a:lnTo>
                  <a:pt x="169177" y="99655"/>
                </a:lnTo>
                <a:close/>
                <a:moveTo>
                  <a:pt x="365630" y="76438"/>
                </a:moveTo>
                <a:cubicBezTo>
                  <a:pt x="369202" y="102632"/>
                  <a:pt x="375453" y="121682"/>
                  <a:pt x="384383" y="133588"/>
                </a:cubicBezTo>
                <a:cubicBezTo>
                  <a:pt x="389741" y="122277"/>
                  <a:pt x="394205" y="103227"/>
                  <a:pt x="397777" y="76438"/>
                </a:cubicBezTo>
                <a:close/>
                <a:moveTo>
                  <a:pt x="609411" y="75545"/>
                </a:moveTo>
                <a:lnTo>
                  <a:pt x="609411" y="113943"/>
                </a:lnTo>
                <a:lnTo>
                  <a:pt x="629949" y="113943"/>
                </a:lnTo>
                <a:lnTo>
                  <a:pt x="629949" y="75545"/>
                </a:lnTo>
                <a:close/>
                <a:moveTo>
                  <a:pt x="567441" y="75545"/>
                </a:moveTo>
                <a:cubicBezTo>
                  <a:pt x="560297" y="74950"/>
                  <a:pt x="557321" y="77331"/>
                  <a:pt x="558512" y="82689"/>
                </a:cubicBezTo>
                <a:lnTo>
                  <a:pt x="558512" y="113050"/>
                </a:lnTo>
                <a:lnTo>
                  <a:pt x="582622" y="113050"/>
                </a:lnTo>
                <a:lnTo>
                  <a:pt x="582622" y="75545"/>
                </a:lnTo>
                <a:close/>
                <a:moveTo>
                  <a:pt x="124529" y="73759"/>
                </a:moveTo>
                <a:cubicBezTo>
                  <a:pt x="120362" y="73759"/>
                  <a:pt x="118278" y="75843"/>
                  <a:pt x="118278" y="80010"/>
                </a:cubicBezTo>
                <a:lnTo>
                  <a:pt x="118278" y="95190"/>
                </a:lnTo>
                <a:lnTo>
                  <a:pt x="169177" y="95190"/>
                </a:lnTo>
                <a:lnTo>
                  <a:pt x="169177" y="73759"/>
                </a:lnTo>
                <a:close/>
                <a:moveTo>
                  <a:pt x="815687" y="71973"/>
                </a:moveTo>
                <a:lnTo>
                  <a:pt x="815687" y="116622"/>
                </a:lnTo>
                <a:lnTo>
                  <a:pt x="853191" y="116622"/>
                </a:lnTo>
                <a:lnTo>
                  <a:pt x="853191" y="71973"/>
                </a:lnTo>
                <a:close/>
                <a:moveTo>
                  <a:pt x="755858" y="71973"/>
                </a:moveTo>
                <a:cubicBezTo>
                  <a:pt x="755262" y="83879"/>
                  <a:pt x="754667" y="94000"/>
                  <a:pt x="754072" y="102334"/>
                </a:cubicBezTo>
                <a:cubicBezTo>
                  <a:pt x="754072" y="109478"/>
                  <a:pt x="754072" y="114240"/>
                  <a:pt x="754072" y="116622"/>
                </a:cubicBezTo>
                <a:lnTo>
                  <a:pt x="789791" y="116622"/>
                </a:lnTo>
                <a:lnTo>
                  <a:pt x="789791" y="71973"/>
                </a:lnTo>
                <a:close/>
                <a:moveTo>
                  <a:pt x="1288960" y="55900"/>
                </a:moveTo>
                <a:lnTo>
                  <a:pt x="1288960" y="157698"/>
                </a:lnTo>
                <a:cubicBezTo>
                  <a:pt x="1288960" y="157698"/>
                  <a:pt x="1290151" y="156210"/>
                  <a:pt x="1292532" y="153233"/>
                </a:cubicBezTo>
                <a:cubicBezTo>
                  <a:pt x="1296104" y="147280"/>
                  <a:pt x="1298485" y="144304"/>
                  <a:pt x="1299676" y="144304"/>
                </a:cubicBezTo>
                <a:cubicBezTo>
                  <a:pt x="1303248" y="144899"/>
                  <a:pt x="1307415" y="146983"/>
                  <a:pt x="1312177" y="150554"/>
                </a:cubicBezTo>
                <a:cubicBezTo>
                  <a:pt x="1310987" y="149364"/>
                  <a:pt x="1309796" y="147280"/>
                  <a:pt x="1308605" y="144304"/>
                </a:cubicBezTo>
                <a:cubicBezTo>
                  <a:pt x="1299080" y="124063"/>
                  <a:pt x="1293127" y="94595"/>
                  <a:pt x="1290746" y="55900"/>
                </a:cubicBezTo>
                <a:close/>
                <a:moveTo>
                  <a:pt x="822830" y="25539"/>
                </a:moveTo>
                <a:cubicBezTo>
                  <a:pt x="818068" y="25539"/>
                  <a:pt x="815687" y="27622"/>
                  <a:pt x="815687" y="31790"/>
                </a:cubicBezTo>
                <a:lnTo>
                  <a:pt x="815687" y="68401"/>
                </a:lnTo>
                <a:lnTo>
                  <a:pt x="853191" y="68401"/>
                </a:lnTo>
                <a:lnTo>
                  <a:pt x="853191" y="25539"/>
                </a:lnTo>
                <a:close/>
                <a:moveTo>
                  <a:pt x="765680" y="25539"/>
                </a:moveTo>
                <a:cubicBezTo>
                  <a:pt x="757941" y="25539"/>
                  <a:pt x="754667" y="28218"/>
                  <a:pt x="755858" y="33576"/>
                </a:cubicBezTo>
                <a:lnTo>
                  <a:pt x="755858" y="68401"/>
                </a:lnTo>
                <a:lnTo>
                  <a:pt x="789791" y="68401"/>
                </a:lnTo>
                <a:lnTo>
                  <a:pt x="789791" y="25539"/>
                </a:lnTo>
                <a:close/>
                <a:moveTo>
                  <a:pt x="861228" y="7679"/>
                </a:moveTo>
                <a:cubicBezTo>
                  <a:pt x="866586" y="8275"/>
                  <a:pt x="876706" y="15419"/>
                  <a:pt x="891589" y="29111"/>
                </a:cubicBezTo>
                <a:cubicBezTo>
                  <a:pt x="892184" y="31492"/>
                  <a:pt x="889505" y="34469"/>
                  <a:pt x="883552" y="38040"/>
                </a:cubicBezTo>
                <a:cubicBezTo>
                  <a:pt x="881171" y="39826"/>
                  <a:pt x="879980" y="41017"/>
                  <a:pt x="879980" y="41612"/>
                </a:cubicBezTo>
                <a:lnTo>
                  <a:pt x="879980" y="184487"/>
                </a:lnTo>
                <a:cubicBezTo>
                  <a:pt x="879385" y="197584"/>
                  <a:pt x="870455" y="204430"/>
                  <a:pt x="853191" y="205026"/>
                </a:cubicBezTo>
                <a:cubicBezTo>
                  <a:pt x="848429" y="204430"/>
                  <a:pt x="845750" y="202049"/>
                  <a:pt x="845155" y="197882"/>
                </a:cubicBezTo>
                <a:cubicBezTo>
                  <a:pt x="844559" y="190738"/>
                  <a:pt x="841285" y="185976"/>
                  <a:pt x="835332" y="183594"/>
                </a:cubicBezTo>
                <a:cubicBezTo>
                  <a:pt x="829379" y="182999"/>
                  <a:pt x="826105" y="182106"/>
                  <a:pt x="825509" y="180915"/>
                </a:cubicBezTo>
                <a:cubicBezTo>
                  <a:pt x="824914" y="180320"/>
                  <a:pt x="827593" y="179725"/>
                  <a:pt x="833546" y="179129"/>
                </a:cubicBezTo>
                <a:cubicBezTo>
                  <a:pt x="841285" y="179129"/>
                  <a:pt x="846941" y="177939"/>
                  <a:pt x="850512" y="175558"/>
                </a:cubicBezTo>
                <a:cubicBezTo>
                  <a:pt x="852298" y="175558"/>
                  <a:pt x="853191" y="172879"/>
                  <a:pt x="853191" y="167521"/>
                </a:cubicBezTo>
                <a:lnTo>
                  <a:pt x="853191" y="121087"/>
                </a:lnTo>
                <a:lnTo>
                  <a:pt x="815687" y="121087"/>
                </a:lnTo>
                <a:lnTo>
                  <a:pt x="815687" y="182701"/>
                </a:lnTo>
                <a:cubicBezTo>
                  <a:pt x="815091" y="188059"/>
                  <a:pt x="808841" y="190440"/>
                  <a:pt x="796934" y="189845"/>
                </a:cubicBezTo>
                <a:cubicBezTo>
                  <a:pt x="790981" y="190440"/>
                  <a:pt x="788600" y="188357"/>
                  <a:pt x="789791" y="183594"/>
                </a:cubicBezTo>
                <a:lnTo>
                  <a:pt x="789791" y="121087"/>
                </a:lnTo>
                <a:lnTo>
                  <a:pt x="753179" y="121087"/>
                </a:lnTo>
                <a:cubicBezTo>
                  <a:pt x="750202" y="155615"/>
                  <a:pt x="735319" y="180915"/>
                  <a:pt x="708530" y="196989"/>
                </a:cubicBezTo>
                <a:cubicBezTo>
                  <a:pt x="705554" y="198775"/>
                  <a:pt x="700791" y="201454"/>
                  <a:pt x="694243" y="205026"/>
                </a:cubicBezTo>
                <a:cubicBezTo>
                  <a:pt x="693052" y="205026"/>
                  <a:pt x="695136" y="202347"/>
                  <a:pt x="700494" y="196989"/>
                </a:cubicBezTo>
                <a:cubicBezTo>
                  <a:pt x="716567" y="179725"/>
                  <a:pt x="725497" y="157698"/>
                  <a:pt x="727283" y="130909"/>
                </a:cubicBezTo>
                <a:cubicBezTo>
                  <a:pt x="727283" y="123765"/>
                  <a:pt x="727283" y="112752"/>
                  <a:pt x="727283" y="97869"/>
                </a:cubicBezTo>
                <a:cubicBezTo>
                  <a:pt x="727283" y="90726"/>
                  <a:pt x="727283" y="81498"/>
                  <a:pt x="727283" y="70187"/>
                </a:cubicBezTo>
                <a:cubicBezTo>
                  <a:pt x="727878" y="61258"/>
                  <a:pt x="728176" y="45184"/>
                  <a:pt x="728176" y="21967"/>
                </a:cubicBezTo>
                <a:cubicBezTo>
                  <a:pt x="726985" y="13633"/>
                  <a:pt x="729664" y="10358"/>
                  <a:pt x="736212" y="12144"/>
                </a:cubicBezTo>
                <a:cubicBezTo>
                  <a:pt x="737403" y="12740"/>
                  <a:pt x="740082" y="13930"/>
                  <a:pt x="744249" y="15716"/>
                </a:cubicBezTo>
                <a:cubicBezTo>
                  <a:pt x="751988" y="19288"/>
                  <a:pt x="757941" y="21074"/>
                  <a:pt x="762108" y="21074"/>
                </a:cubicBezTo>
                <a:lnTo>
                  <a:pt x="849619" y="21074"/>
                </a:lnTo>
                <a:cubicBezTo>
                  <a:pt x="849619" y="21074"/>
                  <a:pt x="850810" y="19586"/>
                  <a:pt x="853191" y="16609"/>
                </a:cubicBezTo>
                <a:cubicBezTo>
                  <a:pt x="856763" y="11251"/>
                  <a:pt x="859442" y="8275"/>
                  <a:pt x="861228" y="7679"/>
                </a:cubicBezTo>
                <a:close/>
                <a:moveTo>
                  <a:pt x="1005666" y="4331"/>
                </a:moveTo>
                <a:cubicBezTo>
                  <a:pt x="1008493" y="4182"/>
                  <a:pt x="1013926" y="5001"/>
                  <a:pt x="1021962" y="6787"/>
                </a:cubicBezTo>
                <a:cubicBezTo>
                  <a:pt x="1034464" y="9763"/>
                  <a:pt x="1042203" y="13335"/>
                  <a:pt x="1045180" y="17502"/>
                </a:cubicBezTo>
                <a:cubicBezTo>
                  <a:pt x="1049942" y="25241"/>
                  <a:pt x="1048751" y="33576"/>
                  <a:pt x="1041608" y="42505"/>
                </a:cubicBezTo>
                <a:lnTo>
                  <a:pt x="1086256" y="42505"/>
                </a:lnTo>
                <a:cubicBezTo>
                  <a:pt x="1086256" y="42505"/>
                  <a:pt x="1086851" y="41612"/>
                  <a:pt x="1088042" y="39826"/>
                </a:cubicBezTo>
                <a:cubicBezTo>
                  <a:pt x="1091614" y="33873"/>
                  <a:pt x="1094888" y="30599"/>
                  <a:pt x="1097865" y="30004"/>
                </a:cubicBezTo>
                <a:cubicBezTo>
                  <a:pt x="1114533" y="38933"/>
                  <a:pt x="1124356" y="48458"/>
                  <a:pt x="1127333" y="58579"/>
                </a:cubicBezTo>
                <a:cubicBezTo>
                  <a:pt x="1125547" y="60960"/>
                  <a:pt x="1122273" y="61853"/>
                  <a:pt x="1117510" y="61258"/>
                </a:cubicBezTo>
                <a:cubicBezTo>
                  <a:pt x="1104413" y="60662"/>
                  <a:pt x="1093400" y="65425"/>
                  <a:pt x="1084470" y="75545"/>
                </a:cubicBezTo>
                <a:cubicBezTo>
                  <a:pt x="1092209" y="80903"/>
                  <a:pt x="1095781" y="85368"/>
                  <a:pt x="1095186" y="88940"/>
                </a:cubicBezTo>
                <a:cubicBezTo>
                  <a:pt x="1094591" y="90130"/>
                  <a:pt x="1092507" y="90726"/>
                  <a:pt x="1088935" y="90726"/>
                </a:cubicBezTo>
                <a:cubicBezTo>
                  <a:pt x="1073457" y="89535"/>
                  <a:pt x="1059169" y="94893"/>
                  <a:pt x="1046073" y="106799"/>
                </a:cubicBezTo>
                <a:cubicBezTo>
                  <a:pt x="1047858" y="109180"/>
                  <a:pt x="1046966" y="112157"/>
                  <a:pt x="1043394" y="115729"/>
                </a:cubicBezTo>
                <a:cubicBezTo>
                  <a:pt x="1042798" y="116324"/>
                  <a:pt x="1042501" y="116622"/>
                  <a:pt x="1042501" y="116622"/>
                </a:cubicBezTo>
                <a:lnTo>
                  <a:pt x="1042501" y="130016"/>
                </a:lnTo>
                <a:lnTo>
                  <a:pt x="1088042" y="130016"/>
                </a:lnTo>
                <a:cubicBezTo>
                  <a:pt x="1088637" y="130016"/>
                  <a:pt x="1090126" y="127635"/>
                  <a:pt x="1092507" y="122872"/>
                </a:cubicBezTo>
                <a:cubicBezTo>
                  <a:pt x="1096674" y="115133"/>
                  <a:pt x="1099948" y="110966"/>
                  <a:pt x="1102330" y="110371"/>
                </a:cubicBezTo>
                <a:cubicBezTo>
                  <a:pt x="1107687" y="111562"/>
                  <a:pt x="1116022" y="117217"/>
                  <a:pt x="1127333" y="127337"/>
                </a:cubicBezTo>
                <a:cubicBezTo>
                  <a:pt x="1129119" y="129719"/>
                  <a:pt x="1129714" y="131504"/>
                  <a:pt x="1129119" y="132695"/>
                </a:cubicBezTo>
                <a:cubicBezTo>
                  <a:pt x="1128523" y="133886"/>
                  <a:pt x="1126440" y="134183"/>
                  <a:pt x="1122868" y="133588"/>
                </a:cubicBezTo>
                <a:lnTo>
                  <a:pt x="1042501" y="133588"/>
                </a:lnTo>
                <a:lnTo>
                  <a:pt x="1042501" y="192524"/>
                </a:lnTo>
                <a:cubicBezTo>
                  <a:pt x="1042501" y="199668"/>
                  <a:pt x="1038631" y="205026"/>
                  <a:pt x="1030892" y="208597"/>
                </a:cubicBezTo>
                <a:cubicBezTo>
                  <a:pt x="1020772" y="212765"/>
                  <a:pt x="1013330" y="214253"/>
                  <a:pt x="1008568" y="213062"/>
                </a:cubicBezTo>
                <a:cubicBezTo>
                  <a:pt x="1007377" y="212467"/>
                  <a:pt x="1006484" y="210681"/>
                  <a:pt x="1005889" y="207704"/>
                </a:cubicBezTo>
                <a:cubicBezTo>
                  <a:pt x="1004103" y="198179"/>
                  <a:pt x="997555" y="191631"/>
                  <a:pt x="986244" y="188059"/>
                </a:cubicBezTo>
                <a:cubicBezTo>
                  <a:pt x="981481" y="186869"/>
                  <a:pt x="981481" y="186273"/>
                  <a:pt x="986244" y="186273"/>
                </a:cubicBezTo>
                <a:cubicBezTo>
                  <a:pt x="1006484" y="186273"/>
                  <a:pt x="1016605" y="182999"/>
                  <a:pt x="1016605" y="176451"/>
                </a:cubicBezTo>
                <a:lnTo>
                  <a:pt x="1016605" y="133588"/>
                </a:lnTo>
                <a:lnTo>
                  <a:pt x="935344" y="133588"/>
                </a:lnTo>
                <a:cubicBezTo>
                  <a:pt x="932963" y="133588"/>
                  <a:pt x="931475" y="133290"/>
                  <a:pt x="930880" y="132695"/>
                </a:cubicBezTo>
                <a:cubicBezTo>
                  <a:pt x="930880" y="131504"/>
                  <a:pt x="931773" y="130612"/>
                  <a:pt x="933558" y="130016"/>
                </a:cubicBezTo>
                <a:lnTo>
                  <a:pt x="1016605" y="130016"/>
                </a:lnTo>
                <a:lnTo>
                  <a:pt x="1016605" y="110371"/>
                </a:lnTo>
                <a:cubicBezTo>
                  <a:pt x="1015414" y="105608"/>
                  <a:pt x="1017498" y="103227"/>
                  <a:pt x="1022855" y="103227"/>
                </a:cubicBezTo>
                <a:cubicBezTo>
                  <a:pt x="1030594" y="103822"/>
                  <a:pt x="1036548" y="104418"/>
                  <a:pt x="1040715" y="105013"/>
                </a:cubicBezTo>
                <a:cubicBezTo>
                  <a:pt x="1049644" y="88344"/>
                  <a:pt x="1052621" y="80010"/>
                  <a:pt x="1049644" y="80010"/>
                </a:cubicBezTo>
                <a:lnTo>
                  <a:pt x="976421" y="80010"/>
                </a:lnTo>
                <a:cubicBezTo>
                  <a:pt x="974040" y="80010"/>
                  <a:pt x="972551" y="79712"/>
                  <a:pt x="971956" y="79117"/>
                </a:cubicBezTo>
                <a:cubicBezTo>
                  <a:pt x="971956" y="77926"/>
                  <a:pt x="972849" y="77033"/>
                  <a:pt x="974635" y="76438"/>
                </a:cubicBezTo>
                <a:lnTo>
                  <a:pt x="1050537" y="76438"/>
                </a:lnTo>
                <a:cubicBezTo>
                  <a:pt x="1051133" y="76438"/>
                  <a:pt x="1052026" y="75247"/>
                  <a:pt x="1053216" y="72866"/>
                </a:cubicBezTo>
                <a:cubicBezTo>
                  <a:pt x="1055002" y="68699"/>
                  <a:pt x="1057383" y="66020"/>
                  <a:pt x="1060360" y="64829"/>
                </a:cubicBezTo>
                <a:cubicBezTo>
                  <a:pt x="1063932" y="64829"/>
                  <a:pt x="1070480" y="67508"/>
                  <a:pt x="1080005" y="72866"/>
                </a:cubicBezTo>
                <a:cubicBezTo>
                  <a:pt x="1088340" y="55602"/>
                  <a:pt x="1091019" y="46672"/>
                  <a:pt x="1088042" y="46077"/>
                </a:cubicBezTo>
                <a:lnTo>
                  <a:pt x="967491" y="46077"/>
                </a:lnTo>
                <a:cubicBezTo>
                  <a:pt x="971063" y="59769"/>
                  <a:pt x="969277" y="70187"/>
                  <a:pt x="962133" y="77331"/>
                </a:cubicBezTo>
                <a:cubicBezTo>
                  <a:pt x="954990" y="85070"/>
                  <a:pt x="947846" y="87154"/>
                  <a:pt x="940702" y="83582"/>
                </a:cubicBezTo>
                <a:cubicBezTo>
                  <a:pt x="933558" y="78224"/>
                  <a:pt x="932666" y="71080"/>
                  <a:pt x="938023" y="62151"/>
                </a:cubicBezTo>
                <a:cubicBezTo>
                  <a:pt x="939214" y="60365"/>
                  <a:pt x="941893" y="57983"/>
                  <a:pt x="946060" y="55007"/>
                </a:cubicBezTo>
                <a:cubicBezTo>
                  <a:pt x="954394" y="50244"/>
                  <a:pt x="957966" y="43696"/>
                  <a:pt x="956776" y="35362"/>
                </a:cubicBezTo>
                <a:cubicBezTo>
                  <a:pt x="956776" y="30004"/>
                  <a:pt x="959752" y="32385"/>
                  <a:pt x="965705" y="42505"/>
                </a:cubicBezTo>
                <a:lnTo>
                  <a:pt x="1019283" y="42505"/>
                </a:lnTo>
                <a:cubicBezTo>
                  <a:pt x="1017498" y="40124"/>
                  <a:pt x="1016605" y="36254"/>
                  <a:pt x="1016605" y="30897"/>
                </a:cubicBezTo>
                <a:cubicBezTo>
                  <a:pt x="1016605" y="20776"/>
                  <a:pt x="1012735" y="13037"/>
                  <a:pt x="1004996" y="7679"/>
                </a:cubicBezTo>
                <a:cubicBezTo>
                  <a:pt x="1002615" y="5596"/>
                  <a:pt x="1002838" y="4480"/>
                  <a:pt x="1005666" y="4331"/>
                </a:cubicBezTo>
                <a:close/>
                <a:moveTo>
                  <a:pt x="121850" y="3215"/>
                </a:moveTo>
                <a:cubicBezTo>
                  <a:pt x="136733" y="5001"/>
                  <a:pt x="141793" y="8572"/>
                  <a:pt x="137030" y="13930"/>
                </a:cubicBezTo>
                <a:cubicBezTo>
                  <a:pt x="135840" y="15716"/>
                  <a:pt x="135244" y="16609"/>
                  <a:pt x="135244" y="16609"/>
                </a:cubicBezTo>
                <a:lnTo>
                  <a:pt x="135244" y="34469"/>
                </a:lnTo>
                <a:lnTo>
                  <a:pt x="153104" y="34469"/>
                </a:lnTo>
                <a:lnTo>
                  <a:pt x="153104" y="13037"/>
                </a:lnTo>
                <a:cubicBezTo>
                  <a:pt x="151318" y="5298"/>
                  <a:pt x="154890" y="2024"/>
                  <a:pt x="163819" y="3215"/>
                </a:cubicBezTo>
                <a:cubicBezTo>
                  <a:pt x="178702" y="4405"/>
                  <a:pt x="183465" y="7977"/>
                  <a:pt x="178107" y="13930"/>
                </a:cubicBezTo>
                <a:cubicBezTo>
                  <a:pt x="176916" y="15121"/>
                  <a:pt x="176619" y="15716"/>
                  <a:pt x="177214" y="15716"/>
                </a:cubicBezTo>
                <a:lnTo>
                  <a:pt x="177214" y="34469"/>
                </a:lnTo>
                <a:lnTo>
                  <a:pt x="185251" y="34469"/>
                </a:lnTo>
                <a:cubicBezTo>
                  <a:pt x="185846" y="34469"/>
                  <a:pt x="187334" y="32385"/>
                  <a:pt x="189715" y="28218"/>
                </a:cubicBezTo>
                <a:cubicBezTo>
                  <a:pt x="193883" y="22265"/>
                  <a:pt x="196859" y="18990"/>
                  <a:pt x="198645" y="18395"/>
                </a:cubicBezTo>
                <a:cubicBezTo>
                  <a:pt x="202812" y="18395"/>
                  <a:pt x="209063" y="22860"/>
                  <a:pt x="217398" y="31790"/>
                </a:cubicBezTo>
                <a:cubicBezTo>
                  <a:pt x="218588" y="34171"/>
                  <a:pt x="218588" y="35957"/>
                  <a:pt x="217398" y="37147"/>
                </a:cubicBezTo>
                <a:cubicBezTo>
                  <a:pt x="216207" y="38338"/>
                  <a:pt x="214123" y="38933"/>
                  <a:pt x="211147" y="38933"/>
                </a:cubicBezTo>
                <a:lnTo>
                  <a:pt x="177214" y="38933"/>
                </a:lnTo>
                <a:lnTo>
                  <a:pt x="177214" y="58579"/>
                </a:lnTo>
                <a:cubicBezTo>
                  <a:pt x="192692" y="66913"/>
                  <a:pt x="201324" y="73164"/>
                  <a:pt x="203110" y="77331"/>
                </a:cubicBezTo>
                <a:cubicBezTo>
                  <a:pt x="203110" y="79117"/>
                  <a:pt x="201324" y="80903"/>
                  <a:pt x="197752" y="82689"/>
                </a:cubicBezTo>
                <a:cubicBezTo>
                  <a:pt x="196562" y="84475"/>
                  <a:pt x="195966" y="85368"/>
                  <a:pt x="195966" y="85368"/>
                </a:cubicBezTo>
                <a:lnTo>
                  <a:pt x="195966" y="123765"/>
                </a:lnTo>
                <a:cubicBezTo>
                  <a:pt x="196562" y="128528"/>
                  <a:pt x="190609" y="131504"/>
                  <a:pt x="178107" y="132695"/>
                </a:cubicBezTo>
                <a:cubicBezTo>
                  <a:pt x="171558" y="134481"/>
                  <a:pt x="168582" y="131802"/>
                  <a:pt x="169177" y="124658"/>
                </a:cubicBezTo>
                <a:lnTo>
                  <a:pt x="162033" y="124658"/>
                </a:lnTo>
                <a:cubicBezTo>
                  <a:pt x="156080" y="125254"/>
                  <a:pt x="153401" y="129421"/>
                  <a:pt x="153997" y="137160"/>
                </a:cubicBezTo>
                <a:cubicBezTo>
                  <a:pt x="152806" y="140137"/>
                  <a:pt x="152211" y="144006"/>
                  <a:pt x="152211" y="148769"/>
                </a:cubicBezTo>
                <a:lnTo>
                  <a:pt x="180786" y="148769"/>
                </a:lnTo>
                <a:cubicBezTo>
                  <a:pt x="181381" y="149364"/>
                  <a:pt x="182869" y="147280"/>
                  <a:pt x="185251" y="142518"/>
                </a:cubicBezTo>
                <a:cubicBezTo>
                  <a:pt x="187632" y="137755"/>
                  <a:pt x="189715" y="135076"/>
                  <a:pt x="191501" y="134481"/>
                </a:cubicBezTo>
                <a:cubicBezTo>
                  <a:pt x="195073" y="133290"/>
                  <a:pt x="202217" y="137160"/>
                  <a:pt x="212933" y="146090"/>
                </a:cubicBezTo>
                <a:cubicBezTo>
                  <a:pt x="215314" y="148471"/>
                  <a:pt x="216207" y="150257"/>
                  <a:pt x="215612" y="151447"/>
                </a:cubicBezTo>
                <a:cubicBezTo>
                  <a:pt x="215612" y="152638"/>
                  <a:pt x="214421" y="153233"/>
                  <a:pt x="212040" y="153233"/>
                </a:cubicBezTo>
                <a:lnTo>
                  <a:pt x="156676" y="153233"/>
                </a:lnTo>
                <a:cubicBezTo>
                  <a:pt x="166796" y="169902"/>
                  <a:pt x="185846" y="180915"/>
                  <a:pt x="213826" y="186273"/>
                </a:cubicBezTo>
                <a:cubicBezTo>
                  <a:pt x="217398" y="186273"/>
                  <a:pt x="219183" y="186571"/>
                  <a:pt x="219183" y="187166"/>
                </a:cubicBezTo>
                <a:cubicBezTo>
                  <a:pt x="219183" y="187166"/>
                  <a:pt x="218290" y="187762"/>
                  <a:pt x="216505" y="188952"/>
                </a:cubicBezTo>
                <a:cubicBezTo>
                  <a:pt x="211742" y="191333"/>
                  <a:pt x="208170" y="194608"/>
                  <a:pt x="205789" y="198775"/>
                </a:cubicBezTo>
                <a:cubicBezTo>
                  <a:pt x="202812" y="201156"/>
                  <a:pt x="200729" y="204133"/>
                  <a:pt x="199538" y="207704"/>
                </a:cubicBezTo>
                <a:cubicBezTo>
                  <a:pt x="198348" y="210086"/>
                  <a:pt x="197455" y="211276"/>
                  <a:pt x="196859" y="211276"/>
                </a:cubicBezTo>
                <a:cubicBezTo>
                  <a:pt x="173047" y="203537"/>
                  <a:pt x="157866" y="184785"/>
                  <a:pt x="151318" y="155019"/>
                </a:cubicBezTo>
                <a:cubicBezTo>
                  <a:pt x="142984" y="182404"/>
                  <a:pt x="117087" y="200858"/>
                  <a:pt x="73630" y="210383"/>
                </a:cubicBezTo>
                <a:cubicBezTo>
                  <a:pt x="68272" y="211574"/>
                  <a:pt x="64998" y="211872"/>
                  <a:pt x="63807" y="211276"/>
                </a:cubicBezTo>
                <a:cubicBezTo>
                  <a:pt x="63807" y="210086"/>
                  <a:pt x="66188" y="208895"/>
                  <a:pt x="70951" y="207704"/>
                </a:cubicBezTo>
                <a:cubicBezTo>
                  <a:pt x="101312" y="195203"/>
                  <a:pt x="119469" y="177046"/>
                  <a:pt x="125422" y="153233"/>
                </a:cubicBezTo>
                <a:lnTo>
                  <a:pt x="77201" y="153233"/>
                </a:lnTo>
                <a:cubicBezTo>
                  <a:pt x="75416" y="153233"/>
                  <a:pt x="73927" y="152936"/>
                  <a:pt x="72737" y="152340"/>
                </a:cubicBezTo>
                <a:cubicBezTo>
                  <a:pt x="72141" y="151150"/>
                  <a:pt x="72737" y="150257"/>
                  <a:pt x="74523" y="149662"/>
                </a:cubicBezTo>
                <a:lnTo>
                  <a:pt x="125422" y="149662"/>
                </a:lnTo>
                <a:cubicBezTo>
                  <a:pt x="127208" y="140137"/>
                  <a:pt x="128101" y="131802"/>
                  <a:pt x="128101" y="124658"/>
                </a:cubicBezTo>
                <a:lnTo>
                  <a:pt x="118278" y="124658"/>
                </a:lnTo>
                <a:lnTo>
                  <a:pt x="118278" y="128230"/>
                </a:lnTo>
                <a:cubicBezTo>
                  <a:pt x="119469" y="132993"/>
                  <a:pt x="113813" y="135672"/>
                  <a:pt x="101312" y="136267"/>
                </a:cubicBezTo>
                <a:cubicBezTo>
                  <a:pt x="95954" y="137458"/>
                  <a:pt x="93573" y="135374"/>
                  <a:pt x="94168" y="130016"/>
                </a:cubicBezTo>
                <a:lnTo>
                  <a:pt x="94168" y="66615"/>
                </a:lnTo>
                <a:cubicBezTo>
                  <a:pt x="94168" y="60662"/>
                  <a:pt x="99823" y="60662"/>
                  <a:pt x="111134" y="66615"/>
                </a:cubicBezTo>
                <a:cubicBezTo>
                  <a:pt x="115897" y="68401"/>
                  <a:pt x="118873" y="69294"/>
                  <a:pt x="120064" y="69294"/>
                </a:cubicBezTo>
                <a:lnTo>
                  <a:pt x="163819" y="69294"/>
                </a:lnTo>
                <a:cubicBezTo>
                  <a:pt x="163819" y="69294"/>
                  <a:pt x="164117" y="68401"/>
                  <a:pt x="164712" y="66615"/>
                </a:cubicBezTo>
                <a:cubicBezTo>
                  <a:pt x="165903" y="64234"/>
                  <a:pt x="167094" y="62746"/>
                  <a:pt x="168284" y="62151"/>
                </a:cubicBezTo>
                <a:cubicBezTo>
                  <a:pt x="167689" y="62151"/>
                  <a:pt x="166796" y="62448"/>
                  <a:pt x="165605" y="63044"/>
                </a:cubicBezTo>
                <a:cubicBezTo>
                  <a:pt x="162033" y="63044"/>
                  <a:pt x="159950" y="63044"/>
                  <a:pt x="159355" y="63044"/>
                </a:cubicBezTo>
                <a:cubicBezTo>
                  <a:pt x="154592" y="63639"/>
                  <a:pt x="152508" y="61555"/>
                  <a:pt x="153104" y="56793"/>
                </a:cubicBezTo>
                <a:lnTo>
                  <a:pt x="153104" y="38933"/>
                </a:lnTo>
                <a:lnTo>
                  <a:pt x="135244" y="38933"/>
                </a:lnTo>
                <a:lnTo>
                  <a:pt x="135244" y="54114"/>
                </a:lnTo>
                <a:cubicBezTo>
                  <a:pt x="136435" y="58281"/>
                  <a:pt x="131673" y="61258"/>
                  <a:pt x="120957" y="63044"/>
                </a:cubicBezTo>
                <a:cubicBezTo>
                  <a:pt x="115004" y="64234"/>
                  <a:pt x="112027" y="62151"/>
                  <a:pt x="112027" y="56793"/>
                </a:cubicBezTo>
                <a:lnTo>
                  <a:pt x="112027" y="38933"/>
                </a:lnTo>
                <a:lnTo>
                  <a:pt x="82559" y="38933"/>
                </a:lnTo>
                <a:cubicBezTo>
                  <a:pt x="78987" y="37743"/>
                  <a:pt x="78094" y="36254"/>
                  <a:pt x="79880" y="34469"/>
                </a:cubicBezTo>
                <a:lnTo>
                  <a:pt x="112027" y="34469"/>
                </a:lnTo>
                <a:lnTo>
                  <a:pt x="112027" y="13930"/>
                </a:lnTo>
                <a:cubicBezTo>
                  <a:pt x="110241" y="6191"/>
                  <a:pt x="113516" y="2619"/>
                  <a:pt x="121850" y="3215"/>
                </a:cubicBezTo>
                <a:close/>
                <a:moveTo>
                  <a:pt x="45948" y="3215"/>
                </a:moveTo>
                <a:cubicBezTo>
                  <a:pt x="61426" y="4405"/>
                  <a:pt x="66486" y="7977"/>
                  <a:pt x="61128" y="13930"/>
                </a:cubicBezTo>
                <a:cubicBezTo>
                  <a:pt x="59937" y="15716"/>
                  <a:pt x="59342" y="16609"/>
                  <a:pt x="59342" y="16609"/>
                </a:cubicBezTo>
                <a:lnTo>
                  <a:pt x="59342" y="54114"/>
                </a:lnTo>
                <a:lnTo>
                  <a:pt x="65593" y="54114"/>
                </a:lnTo>
                <a:cubicBezTo>
                  <a:pt x="65593" y="54114"/>
                  <a:pt x="66486" y="52626"/>
                  <a:pt x="68272" y="49649"/>
                </a:cubicBezTo>
                <a:cubicBezTo>
                  <a:pt x="71248" y="44291"/>
                  <a:pt x="73630" y="41315"/>
                  <a:pt x="75416" y="40719"/>
                </a:cubicBezTo>
                <a:cubicBezTo>
                  <a:pt x="77797" y="40719"/>
                  <a:pt x="82559" y="44291"/>
                  <a:pt x="89703" y="51435"/>
                </a:cubicBezTo>
                <a:cubicBezTo>
                  <a:pt x="91489" y="54412"/>
                  <a:pt x="92084" y="56495"/>
                  <a:pt x="91489" y="57686"/>
                </a:cubicBezTo>
                <a:cubicBezTo>
                  <a:pt x="90894" y="58876"/>
                  <a:pt x="89108" y="59174"/>
                  <a:pt x="86131" y="58579"/>
                </a:cubicBezTo>
                <a:lnTo>
                  <a:pt x="59342" y="58579"/>
                </a:lnTo>
                <a:lnTo>
                  <a:pt x="59342" y="80010"/>
                </a:lnTo>
                <a:cubicBezTo>
                  <a:pt x="60533" y="81201"/>
                  <a:pt x="61723" y="82094"/>
                  <a:pt x="62914" y="82689"/>
                </a:cubicBezTo>
                <a:cubicBezTo>
                  <a:pt x="77797" y="89237"/>
                  <a:pt x="86131" y="95488"/>
                  <a:pt x="87917" y="101441"/>
                </a:cubicBezTo>
                <a:cubicBezTo>
                  <a:pt x="90298" y="109180"/>
                  <a:pt x="88810" y="115729"/>
                  <a:pt x="83452" y="121087"/>
                </a:cubicBezTo>
                <a:cubicBezTo>
                  <a:pt x="77499" y="125849"/>
                  <a:pt x="72439" y="125254"/>
                  <a:pt x="68272" y="119301"/>
                </a:cubicBezTo>
                <a:cubicBezTo>
                  <a:pt x="66486" y="118110"/>
                  <a:pt x="65891" y="114836"/>
                  <a:pt x="66486" y="109478"/>
                </a:cubicBezTo>
                <a:cubicBezTo>
                  <a:pt x="67081" y="99358"/>
                  <a:pt x="64700" y="91619"/>
                  <a:pt x="59342" y="86261"/>
                </a:cubicBezTo>
                <a:lnTo>
                  <a:pt x="59342" y="198775"/>
                </a:lnTo>
                <a:cubicBezTo>
                  <a:pt x="59342" y="204728"/>
                  <a:pt x="54877" y="208597"/>
                  <a:pt x="45948" y="210383"/>
                </a:cubicBezTo>
                <a:cubicBezTo>
                  <a:pt x="38208" y="210979"/>
                  <a:pt x="34637" y="208300"/>
                  <a:pt x="35232" y="202347"/>
                </a:cubicBezTo>
                <a:lnTo>
                  <a:pt x="35232" y="117515"/>
                </a:lnTo>
                <a:cubicBezTo>
                  <a:pt x="28088" y="130016"/>
                  <a:pt x="19754" y="141029"/>
                  <a:pt x="10229" y="150554"/>
                </a:cubicBezTo>
                <a:cubicBezTo>
                  <a:pt x="7252" y="153531"/>
                  <a:pt x="5466" y="154722"/>
                  <a:pt x="4871" y="154126"/>
                </a:cubicBezTo>
                <a:cubicBezTo>
                  <a:pt x="4871" y="152936"/>
                  <a:pt x="6062" y="150554"/>
                  <a:pt x="8443" y="146983"/>
                </a:cubicBezTo>
                <a:cubicBezTo>
                  <a:pt x="23326" y="121384"/>
                  <a:pt x="31958" y="91916"/>
                  <a:pt x="34339" y="58579"/>
                </a:cubicBezTo>
                <a:lnTo>
                  <a:pt x="3978" y="58579"/>
                </a:lnTo>
                <a:cubicBezTo>
                  <a:pt x="-189" y="56793"/>
                  <a:pt x="-1082" y="55304"/>
                  <a:pt x="1299" y="54114"/>
                </a:cubicBezTo>
                <a:lnTo>
                  <a:pt x="37018" y="54114"/>
                </a:lnTo>
                <a:lnTo>
                  <a:pt x="37018" y="12144"/>
                </a:lnTo>
                <a:cubicBezTo>
                  <a:pt x="35827" y="5596"/>
                  <a:pt x="38804" y="2619"/>
                  <a:pt x="45948" y="3215"/>
                </a:cubicBezTo>
                <a:close/>
                <a:moveTo>
                  <a:pt x="589765" y="1429"/>
                </a:moveTo>
                <a:cubicBezTo>
                  <a:pt x="605839" y="2619"/>
                  <a:pt x="614471" y="5298"/>
                  <a:pt x="615662" y="9465"/>
                </a:cubicBezTo>
                <a:cubicBezTo>
                  <a:pt x="615662" y="11251"/>
                  <a:pt x="614471" y="13037"/>
                  <a:pt x="612090" y="14823"/>
                </a:cubicBezTo>
                <a:cubicBezTo>
                  <a:pt x="610304" y="16609"/>
                  <a:pt x="609411" y="17800"/>
                  <a:pt x="609411" y="18395"/>
                </a:cubicBezTo>
                <a:lnTo>
                  <a:pt x="609411" y="40719"/>
                </a:lnTo>
                <a:lnTo>
                  <a:pt x="633521" y="40719"/>
                </a:lnTo>
                <a:cubicBezTo>
                  <a:pt x="639474" y="27622"/>
                  <a:pt x="644237" y="21074"/>
                  <a:pt x="647808" y="21074"/>
                </a:cubicBezTo>
                <a:cubicBezTo>
                  <a:pt x="651976" y="21669"/>
                  <a:pt x="659119" y="27325"/>
                  <a:pt x="669240" y="38040"/>
                </a:cubicBezTo>
                <a:cubicBezTo>
                  <a:pt x="671026" y="40422"/>
                  <a:pt x="671621" y="42208"/>
                  <a:pt x="671026" y="43398"/>
                </a:cubicBezTo>
                <a:cubicBezTo>
                  <a:pt x="671026" y="44589"/>
                  <a:pt x="669835" y="44887"/>
                  <a:pt x="667454" y="44291"/>
                </a:cubicBezTo>
                <a:lnTo>
                  <a:pt x="609411" y="44291"/>
                </a:lnTo>
                <a:lnTo>
                  <a:pt x="609411" y="71080"/>
                </a:lnTo>
                <a:lnTo>
                  <a:pt x="628163" y="71080"/>
                </a:lnTo>
                <a:cubicBezTo>
                  <a:pt x="628758" y="71080"/>
                  <a:pt x="629949" y="69294"/>
                  <a:pt x="631735" y="65722"/>
                </a:cubicBezTo>
                <a:cubicBezTo>
                  <a:pt x="633521" y="60960"/>
                  <a:pt x="635307" y="58281"/>
                  <a:pt x="637093" y="57686"/>
                </a:cubicBezTo>
                <a:cubicBezTo>
                  <a:pt x="651380" y="61853"/>
                  <a:pt x="660608" y="68699"/>
                  <a:pt x="664775" y="78224"/>
                </a:cubicBezTo>
                <a:cubicBezTo>
                  <a:pt x="664180" y="80010"/>
                  <a:pt x="662691" y="81796"/>
                  <a:pt x="660310" y="83582"/>
                </a:cubicBezTo>
                <a:cubicBezTo>
                  <a:pt x="658524" y="84177"/>
                  <a:pt x="657631" y="84772"/>
                  <a:pt x="657631" y="85368"/>
                </a:cubicBezTo>
                <a:lnTo>
                  <a:pt x="657631" y="121087"/>
                </a:lnTo>
                <a:cubicBezTo>
                  <a:pt x="658226" y="127635"/>
                  <a:pt x="651380" y="130909"/>
                  <a:pt x="637093" y="130909"/>
                </a:cubicBezTo>
                <a:cubicBezTo>
                  <a:pt x="630544" y="131504"/>
                  <a:pt x="628163" y="129719"/>
                  <a:pt x="629949" y="125551"/>
                </a:cubicBezTo>
                <a:lnTo>
                  <a:pt x="629949" y="117515"/>
                </a:lnTo>
                <a:lnTo>
                  <a:pt x="609411" y="117515"/>
                </a:lnTo>
                <a:cubicBezTo>
                  <a:pt x="608220" y="143708"/>
                  <a:pt x="605244" y="161568"/>
                  <a:pt x="600481" y="171093"/>
                </a:cubicBezTo>
                <a:cubicBezTo>
                  <a:pt x="614173" y="176451"/>
                  <a:pt x="633223" y="179427"/>
                  <a:pt x="657631" y="180022"/>
                </a:cubicBezTo>
                <a:cubicBezTo>
                  <a:pt x="668942" y="180618"/>
                  <a:pt x="674597" y="181511"/>
                  <a:pt x="674597" y="182701"/>
                </a:cubicBezTo>
                <a:cubicBezTo>
                  <a:pt x="674002" y="183892"/>
                  <a:pt x="672514" y="185083"/>
                  <a:pt x="670133" y="186273"/>
                </a:cubicBezTo>
                <a:cubicBezTo>
                  <a:pt x="662394" y="191631"/>
                  <a:pt x="657036" y="197287"/>
                  <a:pt x="654059" y="203240"/>
                </a:cubicBezTo>
                <a:cubicBezTo>
                  <a:pt x="652869" y="204430"/>
                  <a:pt x="651976" y="205621"/>
                  <a:pt x="651380" y="206812"/>
                </a:cubicBezTo>
                <a:cubicBezTo>
                  <a:pt x="650785" y="210979"/>
                  <a:pt x="647511" y="212467"/>
                  <a:pt x="641558" y="211276"/>
                </a:cubicBezTo>
                <a:cubicBezTo>
                  <a:pt x="621912" y="208300"/>
                  <a:pt x="602565" y="200561"/>
                  <a:pt x="583515" y="188059"/>
                </a:cubicBezTo>
                <a:cubicBezTo>
                  <a:pt x="560893" y="202942"/>
                  <a:pt x="538569" y="210383"/>
                  <a:pt x="516542" y="210383"/>
                </a:cubicBezTo>
                <a:cubicBezTo>
                  <a:pt x="515947" y="209788"/>
                  <a:pt x="518328" y="208002"/>
                  <a:pt x="523686" y="205026"/>
                </a:cubicBezTo>
                <a:cubicBezTo>
                  <a:pt x="537378" y="200858"/>
                  <a:pt x="552856" y="190738"/>
                  <a:pt x="570120" y="174665"/>
                </a:cubicBezTo>
                <a:cubicBezTo>
                  <a:pt x="561191" y="162758"/>
                  <a:pt x="554940" y="147876"/>
                  <a:pt x="551368" y="130016"/>
                </a:cubicBezTo>
                <a:cubicBezTo>
                  <a:pt x="548391" y="131207"/>
                  <a:pt x="543926" y="131504"/>
                  <a:pt x="537973" y="130909"/>
                </a:cubicBezTo>
                <a:cubicBezTo>
                  <a:pt x="534401" y="130909"/>
                  <a:pt x="532615" y="129123"/>
                  <a:pt x="532615" y="125551"/>
                </a:cubicBezTo>
                <a:lnTo>
                  <a:pt x="532615" y="68401"/>
                </a:lnTo>
                <a:cubicBezTo>
                  <a:pt x="532020" y="61853"/>
                  <a:pt x="538866" y="62448"/>
                  <a:pt x="553154" y="70187"/>
                </a:cubicBezTo>
                <a:cubicBezTo>
                  <a:pt x="553749" y="70783"/>
                  <a:pt x="554642" y="71080"/>
                  <a:pt x="555833" y="71080"/>
                </a:cubicBezTo>
                <a:lnTo>
                  <a:pt x="582622" y="71080"/>
                </a:lnTo>
                <a:lnTo>
                  <a:pt x="582622" y="45184"/>
                </a:lnTo>
                <a:lnTo>
                  <a:pt x="535294" y="45184"/>
                </a:lnTo>
                <a:cubicBezTo>
                  <a:pt x="532318" y="45184"/>
                  <a:pt x="530234" y="44589"/>
                  <a:pt x="529044" y="43398"/>
                </a:cubicBezTo>
                <a:cubicBezTo>
                  <a:pt x="527853" y="42208"/>
                  <a:pt x="528448" y="41315"/>
                  <a:pt x="530830" y="40719"/>
                </a:cubicBezTo>
                <a:lnTo>
                  <a:pt x="582622" y="40719"/>
                </a:lnTo>
                <a:lnTo>
                  <a:pt x="582622" y="9465"/>
                </a:lnTo>
                <a:cubicBezTo>
                  <a:pt x="581431" y="3512"/>
                  <a:pt x="583812" y="833"/>
                  <a:pt x="589765" y="1429"/>
                </a:cubicBezTo>
                <a:close/>
                <a:moveTo>
                  <a:pt x="277226" y="1429"/>
                </a:moveTo>
                <a:cubicBezTo>
                  <a:pt x="277822" y="2024"/>
                  <a:pt x="278715" y="2322"/>
                  <a:pt x="279905" y="2322"/>
                </a:cubicBezTo>
                <a:cubicBezTo>
                  <a:pt x="291216" y="4108"/>
                  <a:pt x="296574" y="5894"/>
                  <a:pt x="295979" y="7679"/>
                </a:cubicBezTo>
                <a:cubicBezTo>
                  <a:pt x="295979" y="8275"/>
                  <a:pt x="295383" y="9168"/>
                  <a:pt x="294193" y="10358"/>
                </a:cubicBezTo>
                <a:cubicBezTo>
                  <a:pt x="292407" y="11549"/>
                  <a:pt x="291514" y="12740"/>
                  <a:pt x="291514" y="13930"/>
                </a:cubicBezTo>
                <a:lnTo>
                  <a:pt x="291514" y="50542"/>
                </a:lnTo>
                <a:lnTo>
                  <a:pt x="294193" y="50542"/>
                </a:lnTo>
                <a:cubicBezTo>
                  <a:pt x="294788" y="51137"/>
                  <a:pt x="296574" y="49351"/>
                  <a:pt x="299551" y="45184"/>
                </a:cubicBezTo>
                <a:cubicBezTo>
                  <a:pt x="304313" y="39826"/>
                  <a:pt x="307587" y="37147"/>
                  <a:pt x="309373" y="37147"/>
                </a:cubicBezTo>
                <a:cubicBezTo>
                  <a:pt x="312350" y="37743"/>
                  <a:pt x="318898" y="42803"/>
                  <a:pt x="329019" y="52328"/>
                </a:cubicBezTo>
                <a:lnTo>
                  <a:pt x="329019" y="21967"/>
                </a:lnTo>
                <a:cubicBezTo>
                  <a:pt x="329019" y="16014"/>
                  <a:pt x="337353" y="17502"/>
                  <a:pt x="354022" y="26432"/>
                </a:cubicBezTo>
                <a:cubicBezTo>
                  <a:pt x="367119" y="24051"/>
                  <a:pt x="384978" y="17204"/>
                  <a:pt x="407600" y="5894"/>
                </a:cubicBezTo>
                <a:cubicBezTo>
                  <a:pt x="411767" y="1726"/>
                  <a:pt x="415934" y="1726"/>
                  <a:pt x="420101" y="5894"/>
                </a:cubicBezTo>
                <a:cubicBezTo>
                  <a:pt x="433198" y="18990"/>
                  <a:pt x="439151" y="26729"/>
                  <a:pt x="437961" y="29111"/>
                </a:cubicBezTo>
                <a:cubicBezTo>
                  <a:pt x="436770" y="29706"/>
                  <a:pt x="434389" y="30004"/>
                  <a:pt x="430817" y="30004"/>
                </a:cubicBezTo>
                <a:cubicBezTo>
                  <a:pt x="424864" y="28218"/>
                  <a:pt x="402837" y="28813"/>
                  <a:pt x="364737" y="31790"/>
                </a:cubicBezTo>
                <a:cubicBezTo>
                  <a:pt x="356403" y="31790"/>
                  <a:pt x="352533" y="35659"/>
                  <a:pt x="353129" y="43398"/>
                </a:cubicBezTo>
                <a:lnTo>
                  <a:pt x="353129" y="72866"/>
                </a:lnTo>
                <a:lnTo>
                  <a:pt x="389741" y="72866"/>
                </a:lnTo>
                <a:cubicBezTo>
                  <a:pt x="391526" y="72866"/>
                  <a:pt x="393908" y="70485"/>
                  <a:pt x="396884" y="65722"/>
                </a:cubicBezTo>
                <a:cubicBezTo>
                  <a:pt x="399266" y="61555"/>
                  <a:pt x="401349" y="59472"/>
                  <a:pt x="403135" y="59472"/>
                </a:cubicBezTo>
                <a:cubicBezTo>
                  <a:pt x="418613" y="65425"/>
                  <a:pt x="428734" y="72569"/>
                  <a:pt x="433496" y="80903"/>
                </a:cubicBezTo>
                <a:cubicBezTo>
                  <a:pt x="433496" y="82689"/>
                  <a:pt x="432008" y="84177"/>
                  <a:pt x="429031" y="85368"/>
                </a:cubicBezTo>
                <a:cubicBezTo>
                  <a:pt x="426650" y="86558"/>
                  <a:pt x="425162" y="87749"/>
                  <a:pt x="424566" y="88940"/>
                </a:cubicBezTo>
                <a:cubicBezTo>
                  <a:pt x="416827" y="114538"/>
                  <a:pt x="408493" y="135374"/>
                  <a:pt x="399563" y="151447"/>
                </a:cubicBezTo>
                <a:cubicBezTo>
                  <a:pt x="405516" y="158591"/>
                  <a:pt x="417423" y="166926"/>
                  <a:pt x="435282" y="176451"/>
                </a:cubicBezTo>
                <a:cubicBezTo>
                  <a:pt x="441830" y="180022"/>
                  <a:pt x="445402" y="182106"/>
                  <a:pt x="445998" y="182701"/>
                </a:cubicBezTo>
                <a:cubicBezTo>
                  <a:pt x="445998" y="183297"/>
                  <a:pt x="444807" y="183892"/>
                  <a:pt x="442426" y="184487"/>
                </a:cubicBezTo>
                <a:cubicBezTo>
                  <a:pt x="437068" y="186273"/>
                  <a:pt x="432901" y="188952"/>
                  <a:pt x="429924" y="192524"/>
                </a:cubicBezTo>
                <a:cubicBezTo>
                  <a:pt x="427543" y="194310"/>
                  <a:pt x="425459" y="196394"/>
                  <a:pt x="423673" y="198775"/>
                </a:cubicBezTo>
                <a:cubicBezTo>
                  <a:pt x="420697" y="202942"/>
                  <a:pt x="418911" y="205026"/>
                  <a:pt x="418315" y="205026"/>
                </a:cubicBezTo>
                <a:cubicBezTo>
                  <a:pt x="414148" y="205026"/>
                  <a:pt x="404326" y="196096"/>
                  <a:pt x="388848" y="178237"/>
                </a:cubicBezTo>
                <a:cubicBezTo>
                  <a:pt x="386466" y="175260"/>
                  <a:pt x="384680" y="172879"/>
                  <a:pt x="383490" y="171093"/>
                </a:cubicBezTo>
                <a:cubicBezTo>
                  <a:pt x="366226" y="186571"/>
                  <a:pt x="344497" y="199072"/>
                  <a:pt x="318303" y="208597"/>
                </a:cubicBezTo>
                <a:cubicBezTo>
                  <a:pt x="311755" y="210383"/>
                  <a:pt x="308183" y="210979"/>
                  <a:pt x="307587" y="210383"/>
                </a:cubicBezTo>
                <a:cubicBezTo>
                  <a:pt x="307587" y="209788"/>
                  <a:pt x="310564" y="208002"/>
                  <a:pt x="316517" y="205026"/>
                </a:cubicBezTo>
                <a:cubicBezTo>
                  <a:pt x="337948" y="193715"/>
                  <a:pt x="356998" y="177046"/>
                  <a:pt x="373667" y="155019"/>
                </a:cubicBezTo>
                <a:cubicBezTo>
                  <a:pt x="367119" y="141922"/>
                  <a:pt x="362356" y="116919"/>
                  <a:pt x="359380" y="80010"/>
                </a:cubicBezTo>
                <a:cubicBezTo>
                  <a:pt x="359380" y="78819"/>
                  <a:pt x="359380" y="77629"/>
                  <a:pt x="359380" y="76438"/>
                </a:cubicBezTo>
                <a:lnTo>
                  <a:pt x="353129" y="76438"/>
                </a:lnTo>
                <a:lnTo>
                  <a:pt x="353129" y="107692"/>
                </a:lnTo>
                <a:cubicBezTo>
                  <a:pt x="351938" y="149364"/>
                  <a:pt x="334972" y="181808"/>
                  <a:pt x="302230" y="205026"/>
                </a:cubicBezTo>
                <a:cubicBezTo>
                  <a:pt x="297467" y="208002"/>
                  <a:pt x="294490" y="209490"/>
                  <a:pt x="293300" y="209490"/>
                </a:cubicBezTo>
                <a:cubicBezTo>
                  <a:pt x="292705" y="208895"/>
                  <a:pt x="294193" y="206812"/>
                  <a:pt x="297765" y="203240"/>
                </a:cubicBezTo>
                <a:cubicBezTo>
                  <a:pt x="316815" y="183594"/>
                  <a:pt x="327233" y="153829"/>
                  <a:pt x="329019" y="113943"/>
                </a:cubicBezTo>
                <a:lnTo>
                  <a:pt x="329019" y="55007"/>
                </a:lnTo>
                <a:lnTo>
                  <a:pt x="291514" y="55007"/>
                </a:lnTo>
                <a:lnTo>
                  <a:pt x="291514" y="80903"/>
                </a:lnTo>
                <a:cubicBezTo>
                  <a:pt x="302230" y="84475"/>
                  <a:pt x="310564" y="88642"/>
                  <a:pt x="316517" y="93404"/>
                </a:cubicBezTo>
                <a:cubicBezTo>
                  <a:pt x="324256" y="102334"/>
                  <a:pt x="324851" y="110669"/>
                  <a:pt x="318303" y="118408"/>
                </a:cubicBezTo>
                <a:cubicBezTo>
                  <a:pt x="308183" y="126742"/>
                  <a:pt x="301932" y="124658"/>
                  <a:pt x="299551" y="112157"/>
                </a:cubicBezTo>
                <a:cubicBezTo>
                  <a:pt x="298955" y="112157"/>
                  <a:pt x="298658" y="110966"/>
                  <a:pt x="298658" y="108585"/>
                </a:cubicBezTo>
                <a:cubicBezTo>
                  <a:pt x="298062" y="96679"/>
                  <a:pt x="295681" y="89535"/>
                  <a:pt x="291514" y="87154"/>
                </a:cubicBezTo>
                <a:lnTo>
                  <a:pt x="291514" y="198775"/>
                </a:lnTo>
                <a:cubicBezTo>
                  <a:pt x="292705" y="204133"/>
                  <a:pt x="287942" y="207407"/>
                  <a:pt x="277226" y="208597"/>
                </a:cubicBezTo>
                <a:cubicBezTo>
                  <a:pt x="270083" y="209788"/>
                  <a:pt x="267106" y="207704"/>
                  <a:pt x="268297" y="202347"/>
                </a:cubicBezTo>
                <a:lnTo>
                  <a:pt x="268297" y="121087"/>
                </a:lnTo>
                <a:cubicBezTo>
                  <a:pt x="261748" y="131802"/>
                  <a:pt x="252223" y="143411"/>
                  <a:pt x="239722" y="155912"/>
                </a:cubicBezTo>
                <a:cubicBezTo>
                  <a:pt x="234959" y="160079"/>
                  <a:pt x="232578" y="161865"/>
                  <a:pt x="232578" y="161270"/>
                </a:cubicBezTo>
                <a:cubicBezTo>
                  <a:pt x="231983" y="160675"/>
                  <a:pt x="233173" y="157401"/>
                  <a:pt x="236150" y="151447"/>
                </a:cubicBezTo>
                <a:cubicBezTo>
                  <a:pt x="254009" y="117515"/>
                  <a:pt x="264130" y="85368"/>
                  <a:pt x="266511" y="55007"/>
                </a:cubicBezTo>
                <a:lnTo>
                  <a:pt x="242401" y="55007"/>
                </a:lnTo>
                <a:cubicBezTo>
                  <a:pt x="235257" y="53816"/>
                  <a:pt x="233471" y="52328"/>
                  <a:pt x="237043" y="50542"/>
                </a:cubicBezTo>
                <a:lnTo>
                  <a:pt x="268297" y="50542"/>
                </a:lnTo>
                <a:lnTo>
                  <a:pt x="268297" y="8572"/>
                </a:lnTo>
                <a:cubicBezTo>
                  <a:pt x="267106" y="2024"/>
                  <a:pt x="270083" y="-357"/>
                  <a:pt x="277226" y="1429"/>
                </a:cubicBezTo>
                <a:close/>
                <a:moveTo>
                  <a:pt x="1199719" y="871"/>
                </a:moveTo>
                <a:cubicBezTo>
                  <a:pt x="1201319" y="1094"/>
                  <a:pt x="1203086" y="1875"/>
                  <a:pt x="1205021" y="3215"/>
                </a:cubicBezTo>
                <a:cubicBezTo>
                  <a:pt x="1224071" y="10358"/>
                  <a:pt x="1229131" y="15716"/>
                  <a:pt x="1220201" y="19288"/>
                </a:cubicBezTo>
                <a:cubicBezTo>
                  <a:pt x="1217225" y="21669"/>
                  <a:pt x="1215439" y="23455"/>
                  <a:pt x="1214844" y="24646"/>
                </a:cubicBezTo>
                <a:cubicBezTo>
                  <a:pt x="1207700" y="39529"/>
                  <a:pt x="1199663" y="53816"/>
                  <a:pt x="1190733" y="67508"/>
                </a:cubicBezTo>
                <a:cubicBezTo>
                  <a:pt x="1205021" y="69294"/>
                  <a:pt x="1210081" y="73164"/>
                  <a:pt x="1205914" y="79117"/>
                </a:cubicBezTo>
                <a:cubicBezTo>
                  <a:pt x="1205319" y="80308"/>
                  <a:pt x="1205021" y="81201"/>
                  <a:pt x="1205021" y="81796"/>
                </a:cubicBezTo>
                <a:lnTo>
                  <a:pt x="1205021" y="153233"/>
                </a:lnTo>
                <a:cubicBezTo>
                  <a:pt x="1228833" y="126444"/>
                  <a:pt x="1244312" y="94000"/>
                  <a:pt x="1251455" y="55900"/>
                </a:cubicBezTo>
                <a:lnTo>
                  <a:pt x="1214844" y="55900"/>
                </a:lnTo>
                <a:cubicBezTo>
                  <a:pt x="1212462" y="55900"/>
                  <a:pt x="1210676" y="55602"/>
                  <a:pt x="1209486" y="55007"/>
                </a:cubicBezTo>
                <a:cubicBezTo>
                  <a:pt x="1208891" y="53816"/>
                  <a:pt x="1209783" y="52923"/>
                  <a:pt x="1212165" y="52328"/>
                </a:cubicBezTo>
                <a:lnTo>
                  <a:pt x="1261278" y="52328"/>
                </a:lnTo>
                <a:lnTo>
                  <a:pt x="1261278" y="10358"/>
                </a:lnTo>
                <a:cubicBezTo>
                  <a:pt x="1261278" y="5001"/>
                  <a:pt x="1262766" y="2322"/>
                  <a:pt x="1265743" y="2322"/>
                </a:cubicBezTo>
                <a:cubicBezTo>
                  <a:pt x="1283007" y="2917"/>
                  <a:pt x="1292532" y="4405"/>
                  <a:pt x="1294318" y="6787"/>
                </a:cubicBezTo>
                <a:cubicBezTo>
                  <a:pt x="1294318" y="8572"/>
                  <a:pt x="1293425" y="10061"/>
                  <a:pt x="1291639" y="11251"/>
                </a:cubicBezTo>
                <a:cubicBezTo>
                  <a:pt x="1289258" y="13037"/>
                  <a:pt x="1288365" y="14526"/>
                  <a:pt x="1288960" y="15716"/>
                </a:cubicBezTo>
                <a:lnTo>
                  <a:pt x="1288960" y="51435"/>
                </a:lnTo>
                <a:lnTo>
                  <a:pt x="1307712" y="51435"/>
                </a:lnTo>
                <a:cubicBezTo>
                  <a:pt x="1307712" y="51435"/>
                  <a:pt x="1308903" y="49351"/>
                  <a:pt x="1311284" y="45184"/>
                </a:cubicBezTo>
                <a:cubicBezTo>
                  <a:pt x="1316047" y="36850"/>
                  <a:pt x="1319619" y="32683"/>
                  <a:pt x="1322000" y="32683"/>
                </a:cubicBezTo>
                <a:cubicBezTo>
                  <a:pt x="1324381" y="32683"/>
                  <a:pt x="1330930" y="37445"/>
                  <a:pt x="1341645" y="46970"/>
                </a:cubicBezTo>
                <a:cubicBezTo>
                  <a:pt x="1342836" y="48161"/>
                  <a:pt x="1344026" y="49054"/>
                  <a:pt x="1345217" y="49649"/>
                </a:cubicBezTo>
                <a:cubicBezTo>
                  <a:pt x="1346408" y="52030"/>
                  <a:pt x="1347003" y="53816"/>
                  <a:pt x="1347003" y="55007"/>
                </a:cubicBezTo>
                <a:cubicBezTo>
                  <a:pt x="1347003" y="55602"/>
                  <a:pt x="1346110" y="55900"/>
                  <a:pt x="1344324" y="55900"/>
                </a:cubicBezTo>
                <a:lnTo>
                  <a:pt x="1296997" y="55900"/>
                </a:lnTo>
                <a:cubicBezTo>
                  <a:pt x="1297592" y="88047"/>
                  <a:pt x="1315749" y="116622"/>
                  <a:pt x="1351468" y="141625"/>
                </a:cubicBezTo>
                <a:cubicBezTo>
                  <a:pt x="1356230" y="145197"/>
                  <a:pt x="1358612" y="146983"/>
                  <a:pt x="1358612" y="146983"/>
                </a:cubicBezTo>
                <a:cubicBezTo>
                  <a:pt x="1358016" y="147578"/>
                  <a:pt x="1357719" y="147876"/>
                  <a:pt x="1357719" y="147876"/>
                </a:cubicBezTo>
                <a:cubicBezTo>
                  <a:pt x="1358314" y="148471"/>
                  <a:pt x="1357123" y="149662"/>
                  <a:pt x="1354147" y="151447"/>
                </a:cubicBezTo>
                <a:cubicBezTo>
                  <a:pt x="1353551" y="152043"/>
                  <a:pt x="1352658" y="152638"/>
                  <a:pt x="1351468" y="153233"/>
                </a:cubicBezTo>
                <a:cubicBezTo>
                  <a:pt x="1345515" y="157996"/>
                  <a:pt x="1340157" y="163056"/>
                  <a:pt x="1335394" y="168414"/>
                </a:cubicBezTo>
                <a:cubicBezTo>
                  <a:pt x="1334204" y="170200"/>
                  <a:pt x="1333608" y="171093"/>
                  <a:pt x="1333608" y="171093"/>
                </a:cubicBezTo>
                <a:cubicBezTo>
                  <a:pt x="1330037" y="171093"/>
                  <a:pt x="1325572" y="167819"/>
                  <a:pt x="1320214" y="161270"/>
                </a:cubicBezTo>
                <a:lnTo>
                  <a:pt x="1288960" y="161270"/>
                </a:lnTo>
                <a:lnTo>
                  <a:pt x="1288960" y="199668"/>
                </a:lnTo>
                <a:cubicBezTo>
                  <a:pt x="1290746" y="209193"/>
                  <a:pt x="1284198" y="213955"/>
                  <a:pt x="1269315" y="213955"/>
                </a:cubicBezTo>
                <a:cubicBezTo>
                  <a:pt x="1263362" y="213955"/>
                  <a:pt x="1260683" y="211276"/>
                  <a:pt x="1261278" y="205919"/>
                </a:cubicBezTo>
                <a:lnTo>
                  <a:pt x="1261278" y="161270"/>
                </a:lnTo>
                <a:lnTo>
                  <a:pt x="1221987" y="161270"/>
                </a:lnTo>
                <a:cubicBezTo>
                  <a:pt x="1219606" y="161270"/>
                  <a:pt x="1218118" y="160675"/>
                  <a:pt x="1217523" y="159484"/>
                </a:cubicBezTo>
                <a:cubicBezTo>
                  <a:pt x="1216927" y="158889"/>
                  <a:pt x="1217820" y="158294"/>
                  <a:pt x="1220201" y="157698"/>
                </a:cubicBezTo>
                <a:lnTo>
                  <a:pt x="1261278" y="157698"/>
                </a:lnTo>
                <a:lnTo>
                  <a:pt x="1261278" y="103227"/>
                </a:lnTo>
                <a:cubicBezTo>
                  <a:pt x="1246395" y="127040"/>
                  <a:pt x="1227643" y="146387"/>
                  <a:pt x="1205021" y="161270"/>
                </a:cubicBezTo>
                <a:lnTo>
                  <a:pt x="1205021" y="197882"/>
                </a:lnTo>
                <a:cubicBezTo>
                  <a:pt x="1205021" y="204430"/>
                  <a:pt x="1199961" y="208895"/>
                  <a:pt x="1189841" y="211276"/>
                </a:cubicBezTo>
                <a:cubicBezTo>
                  <a:pt x="1182697" y="211872"/>
                  <a:pt x="1179125" y="210086"/>
                  <a:pt x="1179125" y="205919"/>
                </a:cubicBezTo>
                <a:lnTo>
                  <a:pt x="1179125" y="87154"/>
                </a:lnTo>
                <a:cubicBezTo>
                  <a:pt x="1158289" y="112752"/>
                  <a:pt x="1149062" y="121979"/>
                  <a:pt x="1151443" y="114836"/>
                </a:cubicBezTo>
                <a:cubicBezTo>
                  <a:pt x="1162754" y="92214"/>
                  <a:pt x="1175553" y="58579"/>
                  <a:pt x="1189841" y="13930"/>
                </a:cubicBezTo>
                <a:cubicBezTo>
                  <a:pt x="1191626" y="4554"/>
                  <a:pt x="1194919" y="201"/>
                  <a:pt x="1199719" y="871"/>
                </a:cubicBezTo>
                <a:close/>
                <a:moveTo>
                  <a:pt x="507612" y="536"/>
                </a:moveTo>
                <a:cubicBezTo>
                  <a:pt x="523090" y="4703"/>
                  <a:pt x="532318" y="8572"/>
                  <a:pt x="535294" y="12144"/>
                </a:cubicBezTo>
                <a:cubicBezTo>
                  <a:pt x="535294" y="14526"/>
                  <a:pt x="534104" y="16609"/>
                  <a:pt x="531723" y="18395"/>
                </a:cubicBezTo>
                <a:cubicBezTo>
                  <a:pt x="529341" y="21372"/>
                  <a:pt x="527555" y="24051"/>
                  <a:pt x="526365" y="26432"/>
                </a:cubicBezTo>
                <a:cubicBezTo>
                  <a:pt x="523984" y="30599"/>
                  <a:pt x="521602" y="35659"/>
                  <a:pt x="519221" y="41612"/>
                </a:cubicBezTo>
                <a:cubicBezTo>
                  <a:pt x="515054" y="49947"/>
                  <a:pt x="512077" y="55900"/>
                  <a:pt x="510291" y="59472"/>
                </a:cubicBezTo>
                <a:cubicBezTo>
                  <a:pt x="513863" y="60067"/>
                  <a:pt x="516542" y="61555"/>
                  <a:pt x="518328" y="63937"/>
                </a:cubicBezTo>
                <a:cubicBezTo>
                  <a:pt x="518328" y="65127"/>
                  <a:pt x="517733" y="66318"/>
                  <a:pt x="516542" y="67508"/>
                </a:cubicBezTo>
                <a:cubicBezTo>
                  <a:pt x="514756" y="68699"/>
                  <a:pt x="514161" y="69592"/>
                  <a:pt x="514756" y="70187"/>
                </a:cubicBezTo>
                <a:lnTo>
                  <a:pt x="514756" y="196989"/>
                </a:lnTo>
                <a:cubicBezTo>
                  <a:pt x="515351" y="204728"/>
                  <a:pt x="509994" y="208895"/>
                  <a:pt x="498683" y="209490"/>
                </a:cubicBezTo>
                <a:cubicBezTo>
                  <a:pt x="490944" y="210681"/>
                  <a:pt x="487669" y="208300"/>
                  <a:pt x="488860" y="202347"/>
                </a:cubicBezTo>
                <a:lnTo>
                  <a:pt x="488860" y="96976"/>
                </a:lnTo>
                <a:cubicBezTo>
                  <a:pt x="466238" y="123765"/>
                  <a:pt x="458201" y="129719"/>
                  <a:pt x="464750" y="114836"/>
                </a:cubicBezTo>
                <a:cubicBezTo>
                  <a:pt x="481419" y="77926"/>
                  <a:pt x="492730" y="42505"/>
                  <a:pt x="498683" y="8572"/>
                </a:cubicBezTo>
                <a:cubicBezTo>
                  <a:pt x="498087" y="1429"/>
                  <a:pt x="501064" y="-1250"/>
                  <a:pt x="507612" y="536"/>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25" name="稻壳儿春秋广告/盗版必究        原创来源：http://chn.docer.com/works?userid=199329941#!/work_time" hidden="1"/>
          <p:cNvSpPr txBox="1"/>
          <p:nvPr userDrawn="1"/>
        </p:nvSpPr>
        <p:spPr>
          <a:xfrm>
            <a:off x="4716484" y="4085180"/>
            <a:ext cx="1771186" cy="252730"/>
          </a:xfrm>
          <a:prstGeom prst="rect">
            <a:avLst/>
          </a:prstGeom>
          <a:noFill/>
        </p:spPr>
        <p:txBody>
          <a:bodyPr wrap="square" rtlCol="0">
            <a:spAutoFit/>
          </a:bodyPr>
          <a:lstStyle/>
          <a:p>
            <a:pPr algn="ctr"/>
            <a:r>
              <a:rPr lang="zh-CN" altLang="en-US" sz="1050" dirty="0">
                <a:solidFill>
                  <a:schemeClr val="bg1"/>
                </a:solidFill>
                <a:latin typeface="黑体" panose="02010609060101010101" charset="-122"/>
                <a:ea typeface="黑体" panose="02010609060101010101" charset="-122"/>
                <a:cs typeface="黑体" panose="02010609060101010101" charset="-122"/>
              </a:rPr>
              <a:t>微软雅黑</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sp>
        <p:nvSpPr>
          <p:cNvPr id="26" name="稻壳儿春秋广告/盗版必究        原创来源：http://chn.docer.com/works?userid=199329941#!/work_time" hidden="1"/>
          <p:cNvSpPr/>
          <p:nvPr userDrawn="1"/>
        </p:nvSpPr>
        <p:spPr>
          <a:xfrm>
            <a:off x="5336798" y="3047508"/>
            <a:ext cx="530558" cy="530677"/>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nvGrpSpPr>
          <p:cNvPr id="27" name="稻壳儿春秋广告/盗版必究        原创来源：http://chn.docer.com/works?userid=199329941#!/work_time" hidden="1"/>
          <p:cNvGrpSpPr>
            <a:grpSpLocks noChangeAspect="1"/>
          </p:cNvGrpSpPr>
          <p:nvPr userDrawn="1"/>
        </p:nvGrpSpPr>
        <p:grpSpPr bwMode="auto">
          <a:xfrm>
            <a:off x="5475697" y="3196064"/>
            <a:ext cx="252758" cy="233566"/>
            <a:chOff x="1" y="4"/>
            <a:chExt cx="1668" cy="1541"/>
          </a:xfrm>
          <a:solidFill>
            <a:schemeClr val="bg1"/>
          </a:solidFill>
        </p:grpSpPr>
        <p:sp>
          <p:nvSpPr>
            <p:cNvPr id="28" name="稻壳儿春秋广告/盗版必究        原创来源：http://chn.docer.com/works?userid=199329941#!/work_time"/>
            <p:cNvSpPr/>
            <p:nvPr/>
          </p:nvSpPr>
          <p:spPr bwMode="auto">
            <a:xfrm>
              <a:off x="1" y="4"/>
              <a:ext cx="1099" cy="1528"/>
            </a:xfrm>
            <a:custGeom>
              <a:avLst/>
              <a:gdLst>
                <a:gd name="T0" fmla="*/ 295 w 524"/>
                <a:gd name="T1" fmla="*/ 727 h 727"/>
                <a:gd name="T2" fmla="*/ 295 w 524"/>
                <a:gd name="T3" fmla="*/ 60 h 727"/>
                <a:gd name="T4" fmla="*/ 524 w 524"/>
                <a:gd name="T5" fmla="*/ 60 h 727"/>
                <a:gd name="T6" fmla="*/ 524 w 524"/>
                <a:gd name="T7" fmla="*/ 0 h 727"/>
                <a:gd name="T8" fmla="*/ 0 w 524"/>
                <a:gd name="T9" fmla="*/ 0 h 727"/>
                <a:gd name="T10" fmla="*/ 0 w 524"/>
                <a:gd name="T11" fmla="*/ 62 h 727"/>
                <a:gd name="T12" fmla="*/ 230 w 524"/>
                <a:gd name="T13" fmla="*/ 62 h 727"/>
                <a:gd name="T14" fmla="*/ 230 w 524"/>
                <a:gd name="T15" fmla="*/ 727 h 727"/>
                <a:gd name="T16" fmla="*/ 295 w 524"/>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727">
                  <a:moveTo>
                    <a:pt x="295" y="727"/>
                  </a:moveTo>
                  <a:cubicBezTo>
                    <a:pt x="295" y="504"/>
                    <a:pt x="295" y="283"/>
                    <a:pt x="295" y="60"/>
                  </a:cubicBezTo>
                  <a:cubicBezTo>
                    <a:pt x="373" y="60"/>
                    <a:pt x="449" y="60"/>
                    <a:pt x="524" y="60"/>
                  </a:cubicBezTo>
                  <a:cubicBezTo>
                    <a:pt x="524" y="38"/>
                    <a:pt x="524" y="19"/>
                    <a:pt x="524" y="0"/>
                  </a:cubicBezTo>
                  <a:cubicBezTo>
                    <a:pt x="348" y="0"/>
                    <a:pt x="174" y="0"/>
                    <a:pt x="0" y="0"/>
                  </a:cubicBezTo>
                  <a:cubicBezTo>
                    <a:pt x="0" y="21"/>
                    <a:pt x="0" y="40"/>
                    <a:pt x="0" y="62"/>
                  </a:cubicBezTo>
                  <a:cubicBezTo>
                    <a:pt x="77" y="62"/>
                    <a:pt x="152" y="62"/>
                    <a:pt x="230" y="62"/>
                  </a:cubicBezTo>
                  <a:cubicBezTo>
                    <a:pt x="230" y="285"/>
                    <a:pt x="230" y="505"/>
                    <a:pt x="230" y="727"/>
                  </a:cubicBezTo>
                  <a:cubicBezTo>
                    <a:pt x="252" y="727"/>
                    <a:pt x="272" y="727"/>
                    <a:pt x="295" y="7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29" name="稻壳儿春秋广告/盗版必究        原创来源：http://chn.docer.com/works?userid=199329941#!/work_time"/>
            <p:cNvSpPr/>
            <p:nvPr/>
          </p:nvSpPr>
          <p:spPr bwMode="auto">
            <a:xfrm>
              <a:off x="1" y="4"/>
              <a:ext cx="1099" cy="1528"/>
            </a:xfrm>
            <a:custGeom>
              <a:avLst/>
              <a:gdLst>
                <a:gd name="T0" fmla="*/ 295 w 524"/>
                <a:gd name="T1" fmla="*/ 727 h 727"/>
                <a:gd name="T2" fmla="*/ 230 w 524"/>
                <a:gd name="T3" fmla="*/ 727 h 727"/>
                <a:gd name="T4" fmla="*/ 230 w 524"/>
                <a:gd name="T5" fmla="*/ 62 h 727"/>
                <a:gd name="T6" fmla="*/ 0 w 524"/>
                <a:gd name="T7" fmla="*/ 62 h 727"/>
                <a:gd name="T8" fmla="*/ 0 w 524"/>
                <a:gd name="T9" fmla="*/ 0 h 727"/>
                <a:gd name="T10" fmla="*/ 524 w 524"/>
                <a:gd name="T11" fmla="*/ 0 h 727"/>
                <a:gd name="T12" fmla="*/ 524 w 524"/>
                <a:gd name="T13" fmla="*/ 60 h 727"/>
                <a:gd name="T14" fmla="*/ 295 w 524"/>
                <a:gd name="T15" fmla="*/ 60 h 727"/>
                <a:gd name="T16" fmla="*/ 295 w 524"/>
                <a:gd name="T17" fmla="*/ 727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4" h="727">
                  <a:moveTo>
                    <a:pt x="295" y="727"/>
                  </a:moveTo>
                  <a:cubicBezTo>
                    <a:pt x="272" y="727"/>
                    <a:pt x="252" y="727"/>
                    <a:pt x="230" y="727"/>
                  </a:cubicBezTo>
                  <a:cubicBezTo>
                    <a:pt x="230" y="505"/>
                    <a:pt x="230" y="285"/>
                    <a:pt x="230" y="62"/>
                  </a:cubicBezTo>
                  <a:cubicBezTo>
                    <a:pt x="152" y="62"/>
                    <a:pt x="77" y="62"/>
                    <a:pt x="0" y="62"/>
                  </a:cubicBezTo>
                  <a:cubicBezTo>
                    <a:pt x="0" y="40"/>
                    <a:pt x="0" y="21"/>
                    <a:pt x="0" y="0"/>
                  </a:cubicBezTo>
                  <a:cubicBezTo>
                    <a:pt x="174" y="0"/>
                    <a:pt x="348" y="0"/>
                    <a:pt x="524" y="0"/>
                  </a:cubicBezTo>
                  <a:cubicBezTo>
                    <a:pt x="524" y="19"/>
                    <a:pt x="524" y="38"/>
                    <a:pt x="524" y="60"/>
                  </a:cubicBezTo>
                  <a:cubicBezTo>
                    <a:pt x="449" y="60"/>
                    <a:pt x="373" y="60"/>
                    <a:pt x="295" y="60"/>
                  </a:cubicBezTo>
                  <a:cubicBezTo>
                    <a:pt x="295" y="283"/>
                    <a:pt x="295" y="504"/>
                    <a:pt x="295" y="7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sp>
          <p:nvSpPr>
            <p:cNvPr id="30" name="稻壳儿春秋广告/盗版必究        原创来源：http://chn.docer.com/works?userid=199329941#!/work_time"/>
            <p:cNvSpPr>
              <a:spLocks noEditPoints="1"/>
            </p:cNvSpPr>
            <p:nvPr/>
          </p:nvSpPr>
          <p:spPr bwMode="auto">
            <a:xfrm>
              <a:off x="1010" y="792"/>
              <a:ext cx="659" cy="753"/>
            </a:xfrm>
            <a:custGeom>
              <a:avLst/>
              <a:gdLst>
                <a:gd name="T0" fmla="*/ 314 w 314"/>
                <a:gd name="T1" fmla="*/ 350 h 358"/>
                <a:gd name="T2" fmla="*/ 310 w 314"/>
                <a:gd name="T3" fmla="*/ 352 h 358"/>
                <a:gd name="T4" fmla="*/ 251 w 314"/>
                <a:gd name="T5" fmla="*/ 315 h 358"/>
                <a:gd name="T6" fmla="*/ 222 w 314"/>
                <a:gd name="T7" fmla="*/ 249 h 358"/>
                <a:gd name="T8" fmla="*/ 152 w 314"/>
                <a:gd name="T9" fmla="*/ 246 h 358"/>
                <a:gd name="T10" fmla="*/ 84 w 314"/>
                <a:gd name="T11" fmla="*/ 250 h 358"/>
                <a:gd name="T12" fmla="*/ 59 w 314"/>
                <a:gd name="T13" fmla="*/ 311 h 358"/>
                <a:gd name="T14" fmla="*/ 55 w 314"/>
                <a:gd name="T15" fmla="*/ 322 h 358"/>
                <a:gd name="T16" fmla="*/ 0 w 314"/>
                <a:gd name="T17" fmla="*/ 350 h 358"/>
                <a:gd name="T18" fmla="*/ 6 w 314"/>
                <a:gd name="T19" fmla="*/ 331 h 358"/>
                <a:gd name="T20" fmla="*/ 121 w 314"/>
                <a:gd name="T21" fmla="*/ 23 h 358"/>
                <a:gd name="T22" fmla="*/ 147 w 314"/>
                <a:gd name="T23" fmla="*/ 5 h 358"/>
                <a:gd name="T24" fmla="*/ 184 w 314"/>
                <a:gd name="T25" fmla="*/ 21 h 358"/>
                <a:gd name="T26" fmla="*/ 308 w 314"/>
                <a:gd name="T27" fmla="*/ 332 h 358"/>
                <a:gd name="T28" fmla="*/ 314 w 314"/>
                <a:gd name="T29" fmla="*/ 350 h 358"/>
                <a:gd name="T30" fmla="*/ 97 w 314"/>
                <a:gd name="T31" fmla="*/ 209 h 358"/>
                <a:gd name="T32" fmla="*/ 212 w 314"/>
                <a:gd name="T33" fmla="*/ 209 h 358"/>
                <a:gd name="T34" fmla="*/ 153 w 314"/>
                <a:gd name="T35" fmla="*/ 46 h 358"/>
                <a:gd name="T36" fmla="*/ 97 w 314"/>
                <a:gd name="T37" fmla="*/ 20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4" h="358">
                  <a:moveTo>
                    <a:pt x="314" y="350"/>
                  </a:moveTo>
                  <a:cubicBezTo>
                    <a:pt x="311" y="352"/>
                    <a:pt x="311" y="352"/>
                    <a:pt x="310" y="352"/>
                  </a:cubicBezTo>
                  <a:cubicBezTo>
                    <a:pt x="266" y="356"/>
                    <a:pt x="266" y="356"/>
                    <a:pt x="251" y="315"/>
                  </a:cubicBezTo>
                  <a:cubicBezTo>
                    <a:pt x="242" y="292"/>
                    <a:pt x="239" y="261"/>
                    <a:pt x="222" y="249"/>
                  </a:cubicBezTo>
                  <a:cubicBezTo>
                    <a:pt x="206" y="238"/>
                    <a:pt x="176" y="246"/>
                    <a:pt x="152" y="246"/>
                  </a:cubicBezTo>
                  <a:cubicBezTo>
                    <a:pt x="128" y="246"/>
                    <a:pt x="100" y="239"/>
                    <a:pt x="84" y="250"/>
                  </a:cubicBezTo>
                  <a:cubicBezTo>
                    <a:pt x="68" y="260"/>
                    <a:pt x="66" y="290"/>
                    <a:pt x="59" y="311"/>
                  </a:cubicBezTo>
                  <a:cubicBezTo>
                    <a:pt x="57" y="315"/>
                    <a:pt x="56" y="318"/>
                    <a:pt x="55" y="322"/>
                  </a:cubicBezTo>
                  <a:cubicBezTo>
                    <a:pt x="42" y="357"/>
                    <a:pt x="41" y="358"/>
                    <a:pt x="0" y="350"/>
                  </a:cubicBezTo>
                  <a:cubicBezTo>
                    <a:pt x="2" y="344"/>
                    <a:pt x="4" y="338"/>
                    <a:pt x="6" y="331"/>
                  </a:cubicBezTo>
                  <a:cubicBezTo>
                    <a:pt x="44" y="229"/>
                    <a:pt x="83" y="126"/>
                    <a:pt x="121" y="23"/>
                  </a:cubicBezTo>
                  <a:cubicBezTo>
                    <a:pt x="126" y="10"/>
                    <a:pt x="132" y="3"/>
                    <a:pt x="147" y="5"/>
                  </a:cubicBezTo>
                  <a:cubicBezTo>
                    <a:pt x="161" y="7"/>
                    <a:pt x="176" y="0"/>
                    <a:pt x="184" y="21"/>
                  </a:cubicBezTo>
                  <a:cubicBezTo>
                    <a:pt x="224" y="125"/>
                    <a:pt x="267" y="229"/>
                    <a:pt x="308" y="332"/>
                  </a:cubicBezTo>
                  <a:cubicBezTo>
                    <a:pt x="310" y="338"/>
                    <a:pt x="312" y="344"/>
                    <a:pt x="314" y="350"/>
                  </a:cubicBezTo>
                  <a:close/>
                  <a:moveTo>
                    <a:pt x="97" y="209"/>
                  </a:moveTo>
                  <a:cubicBezTo>
                    <a:pt x="135" y="209"/>
                    <a:pt x="173" y="209"/>
                    <a:pt x="212" y="209"/>
                  </a:cubicBezTo>
                  <a:cubicBezTo>
                    <a:pt x="191" y="153"/>
                    <a:pt x="172" y="98"/>
                    <a:pt x="153" y="46"/>
                  </a:cubicBezTo>
                  <a:cubicBezTo>
                    <a:pt x="134" y="99"/>
                    <a:pt x="116" y="154"/>
                    <a:pt x="97" y="2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algn="ctr"/>
              <a:endParaRPr lang="zh-CN" altLang="en-US" sz="1350">
                <a:cs typeface="黑体" panose="02010609060101010101" charset="-122"/>
              </a:endParaRPr>
            </a:p>
          </p:txBody>
        </p:sp>
      </p:grpSp>
      <p:sp>
        <p:nvSpPr>
          <p:cNvPr id="31" name="稻壳儿春秋广告/盗版必究        原创来源：http://chn.docer.com/works?userid=199329941#!/work_time" hidden="1"/>
          <p:cNvSpPr/>
          <p:nvPr userDrawn="1"/>
        </p:nvSpPr>
        <p:spPr>
          <a:xfrm>
            <a:off x="4716483"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2" name="稻壳儿春秋广告/盗版必究        原创来源：http://chn.docer.com/works?userid=199329941#!/work_time" hidden="1"/>
          <p:cNvSpPr txBox="1"/>
          <p:nvPr userDrawn="1"/>
        </p:nvSpPr>
        <p:spPr>
          <a:xfrm>
            <a:off x="7013810" y="3784170"/>
            <a:ext cx="1298377" cy="176931"/>
          </a:xfrm>
          <a:custGeom>
            <a:avLst/>
            <a:gdLst/>
            <a:ahLst/>
            <a:cxnLst/>
            <a:rect l="l" t="t" r="r" b="b"/>
            <a:pathLst>
              <a:path w="1731169" h="235855">
                <a:moveTo>
                  <a:pt x="520006" y="154595"/>
                </a:moveTo>
                <a:lnTo>
                  <a:pt x="520006" y="189421"/>
                </a:lnTo>
                <a:lnTo>
                  <a:pt x="592336" y="189421"/>
                </a:lnTo>
                <a:lnTo>
                  <a:pt x="592336" y="154595"/>
                </a:lnTo>
                <a:close/>
                <a:moveTo>
                  <a:pt x="1215629" y="115305"/>
                </a:moveTo>
                <a:lnTo>
                  <a:pt x="1215629" y="166204"/>
                </a:lnTo>
                <a:cubicBezTo>
                  <a:pt x="1224558" y="166799"/>
                  <a:pt x="1229023" y="164418"/>
                  <a:pt x="1229023" y="159060"/>
                </a:cubicBezTo>
                <a:lnTo>
                  <a:pt x="1228130" y="115305"/>
                </a:lnTo>
                <a:close/>
                <a:moveTo>
                  <a:pt x="531614" y="76907"/>
                </a:moveTo>
                <a:cubicBezTo>
                  <a:pt x="522089" y="76312"/>
                  <a:pt x="518220" y="79288"/>
                  <a:pt x="520006" y="85837"/>
                </a:cubicBezTo>
                <a:lnTo>
                  <a:pt x="520006" y="114412"/>
                </a:lnTo>
                <a:lnTo>
                  <a:pt x="584299" y="114412"/>
                </a:lnTo>
                <a:lnTo>
                  <a:pt x="584299" y="76907"/>
                </a:lnTo>
                <a:close/>
                <a:moveTo>
                  <a:pt x="1077218" y="60834"/>
                </a:moveTo>
                <a:cubicBezTo>
                  <a:pt x="1079600" y="60834"/>
                  <a:pt x="1085553" y="64703"/>
                  <a:pt x="1095078" y="72442"/>
                </a:cubicBezTo>
                <a:cubicBezTo>
                  <a:pt x="1096268" y="73633"/>
                  <a:pt x="1097459" y="74526"/>
                  <a:pt x="1098650" y="75121"/>
                </a:cubicBezTo>
                <a:cubicBezTo>
                  <a:pt x="1100435" y="77502"/>
                  <a:pt x="1100733" y="78991"/>
                  <a:pt x="1099543" y="79586"/>
                </a:cubicBezTo>
                <a:cubicBezTo>
                  <a:pt x="1098947" y="80777"/>
                  <a:pt x="1096864" y="81074"/>
                  <a:pt x="1093292" y="80479"/>
                </a:cubicBezTo>
                <a:lnTo>
                  <a:pt x="1036142" y="80479"/>
                </a:lnTo>
                <a:cubicBezTo>
                  <a:pt x="1030784" y="80479"/>
                  <a:pt x="1028403" y="84646"/>
                  <a:pt x="1028998" y="92980"/>
                </a:cubicBezTo>
                <a:lnTo>
                  <a:pt x="1028998" y="120663"/>
                </a:lnTo>
                <a:lnTo>
                  <a:pt x="1051322" y="120663"/>
                </a:lnTo>
                <a:cubicBezTo>
                  <a:pt x="1051917" y="120663"/>
                  <a:pt x="1053108" y="118579"/>
                  <a:pt x="1054894" y="114412"/>
                </a:cubicBezTo>
                <a:cubicBezTo>
                  <a:pt x="1059061" y="106673"/>
                  <a:pt x="1062633" y="102505"/>
                  <a:pt x="1065610" y="101910"/>
                </a:cubicBezTo>
                <a:cubicBezTo>
                  <a:pt x="1069777" y="103101"/>
                  <a:pt x="1077218" y="108459"/>
                  <a:pt x="1087934" y="117984"/>
                </a:cubicBezTo>
                <a:cubicBezTo>
                  <a:pt x="1089720" y="120960"/>
                  <a:pt x="1090315" y="123044"/>
                  <a:pt x="1089720" y="124234"/>
                </a:cubicBezTo>
                <a:cubicBezTo>
                  <a:pt x="1089720" y="125425"/>
                  <a:pt x="1088232" y="125723"/>
                  <a:pt x="1085255" y="125127"/>
                </a:cubicBezTo>
                <a:lnTo>
                  <a:pt x="1028998" y="125127"/>
                </a:lnTo>
                <a:lnTo>
                  <a:pt x="1028998" y="175134"/>
                </a:lnTo>
                <a:cubicBezTo>
                  <a:pt x="1043881" y="176324"/>
                  <a:pt x="1058466" y="176622"/>
                  <a:pt x="1072753" y="176027"/>
                </a:cubicBezTo>
                <a:cubicBezTo>
                  <a:pt x="1086446" y="176027"/>
                  <a:pt x="1097757" y="175431"/>
                  <a:pt x="1106686" y="174241"/>
                </a:cubicBezTo>
                <a:cubicBezTo>
                  <a:pt x="1111449" y="174241"/>
                  <a:pt x="1112044" y="175431"/>
                  <a:pt x="1108472" y="177813"/>
                </a:cubicBezTo>
                <a:cubicBezTo>
                  <a:pt x="1107282" y="178408"/>
                  <a:pt x="1106686" y="178705"/>
                  <a:pt x="1106686" y="178705"/>
                </a:cubicBezTo>
                <a:cubicBezTo>
                  <a:pt x="1098947" y="183468"/>
                  <a:pt x="1094482" y="189421"/>
                  <a:pt x="1093292" y="196565"/>
                </a:cubicBezTo>
                <a:cubicBezTo>
                  <a:pt x="1092697" y="200732"/>
                  <a:pt x="1089422" y="202816"/>
                  <a:pt x="1083469" y="202816"/>
                </a:cubicBezTo>
                <a:cubicBezTo>
                  <a:pt x="1042393" y="201625"/>
                  <a:pt x="1014413" y="197755"/>
                  <a:pt x="999530" y="191207"/>
                </a:cubicBezTo>
                <a:cubicBezTo>
                  <a:pt x="985838" y="187635"/>
                  <a:pt x="975420" y="176027"/>
                  <a:pt x="968276" y="156381"/>
                </a:cubicBezTo>
                <a:cubicBezTo>
                  <a:pt x="947440" y="186742"/>
                  <a:pt x="930474" y="201327"/>
                  <a:pt x="917377" y="200137"/>
                </a:cubicBezTo>
                <a:cubicBezTo>
                  <a:pt x="937022" y="185849"/>
                  <a:pt x="948929" y="156084"/>
                  <a:pt x="953096" y="110840"/>
                </a:cubicBezTo>
                <a:cubicBezTo>
                  <a:pt x="953096" y="104291"/>
                  <a:pt x="956370" y="101910"/>
                  <a:pt x="962918" y="103696"/>
                </a:cubicBezTo>
                <a:cubicBezTo>
                  <a:pt x="983754" y="108459"/>
                  <a:pt x="991196" y="113221"/>
                  <a:pt x="985243" y="117984"/>
                </a:cubicBezTo>
                <a:cubicBezTo>
                  <a:pt x="984052" y="119174"/>
                  <a:pt x="983457" y="120067"/>
                  <a:pt x="983457" y="120663"/>
                </a:cubicBezTo>
                <a:cubicBezTo>
                  <a:pt x="982861" y="121258"/>
                  <a:pt x="981075" y="125425"/>
                  <a:pt x="978099" y="133164"/>
                </a:cubicBezTo>
                <a:cubicBezTo>
                  <a:pt x="975122" y="139713"/>
                  <a:pt x="973039" y="144773"/>
                  <a:pt x="971848" y="148345"/>
                </a:cubicBezTo>
                <a:cubicBezTo>
                  <a:pt x="981373" y="159655"/>
                  <a:pt x="991493" y="166799"/>
                  <a:pt x="1002209" y="169776"/>
                </a:cubicBezTo>
                <a:lnTo>
                  <a:pt x="1002209" y="80479"/>
                </a:lnTo>
                <a:lnTo>
                  <a:pt x="937022" y="80479"/>
                </a:lnTo>
                <a:cubicBezTo>
                  <a:pt x="934641" y="80479"/>
                  <a:pt x="932855" y="80181"/>
                  <a:pt x="931664" y="79586"/>
                </a:cubicBezTo>
                <a:cubicBezTo>
                  <a:pt x="930474" y="78395"/>
                  <a:pt x="931069" y="77502"/>
                  <a:pt x="933450" y="76907"/>
                </a:cubicBezTo>
                <a:lnTo>
                  <a:pt x="1063824" y="76907"/>
                </a:lnTo>
                <a:cubicBezTo>
                  <a:pt x="1063824" y="76907"/>
                  <a:pt x="1064419" y="75716"/>
                  <a:pt x="1065610" y="73335"/>
                </a:cubicBezTo>
                <a:cubicBezTo>
                  <a:pt x="1070967" y="65001"/>
                  <a:pt x="1074837" y="60834"/>
                  <a:pt x="1077218" y="60834"/>
                </a:cubicBezTo>
                <a:close/>
                <a:moveTo>
                  <a:pt x="1171873" y="50118"/>
                </a:moveTo>
                <a:cubicBezTo>
                  <a:pt x="1165920" y="59643"/>
                  <a:pt x="1158181" y="69763"/>
                  <a:pt x="1148656" y="80479"/>
                </a:cubicBezTo>
                <a:lnTo>
                  <a:pt x="1189732" y="80479"/>
                </a:lnTo>
                <a:lnTo>
                  <a:pt x="1189732" y="50118"/>
                </a:lnTo>
                <a:close/>
                <a:moveTo>
                  <a:pt x="211634" y="50118"/>
                </a:moveTo>
                <a:cubicBezTo>
                  <a:pt x="206276" y="50118"/>
                  <a:pt x="200918" y="50713"/>
                  <a:pt x="195560" y="51904"/>
                </a:cubicBezTo>
                <a:lnTo>
                  <a:pt x="195560" y="116198"/>
                </a:lnTo>
                <a:cubicBezTo>
                  <a:pt x="199728" y="117984"/>
                  <a:pt x="205085" y="118579"/>
                  <a:pt x="211634" y="117984"/>
                </a:cubicBezTo>
                <a:cubicBezTo>
                  <a:pt x="233065" y="117984"/>
                  <a:pt x="244078" y="106375"/>
                  <a:pt x="244674" y="83158"/>
                </a:cubicBezTo>
                <a:cubicBezTo>
                  <a:pt x="243483" y="62322"/>
                  <a:pt x="232470" y="51309"/>
                  <a:pt x="211634" y="50118"/>
                </a:cubicBezTo>
                <a:close/>
                <a:moveTo>
                  <a:pt x="68759" y="50118"/>
                </a:moveTo>
                <a:cubicBezTo>
                  <a:pt x="63401" y="50118"/>
                  <a:pt x="58043" y="50713"/>
                  <a:pt x="52685" y="51904"/>
                </a:cubicBezTo>
                <a:lnTo>
                  <a:pt x="52685" y="116198"/>
                </a:lnTo>
                <a:cubicBezTo>
                  <a:pt x="56853" y="117984"/>
                  <a:pt x="62210" y="118579"/>
                  <a:pt x="68759" y="117984"/>
                </a:cubicBezTo>
                <a:cubicBezTo>
                  <a:pt x="90190" y="117984"/>
                  <a:pt x="101203" y="106375"/>
                  <a:pt x="101799" y="83158"/>
                </a:cubicBezTo>
                <a:cubicBezTo>
                  <a:pt x="100608" y="62322"/>
                  <a:pt x="89595" y="51309"/>
                  <a:pt x="68759" y="50118"/>
                </a:cubicBezTo>
                <a:close/>
                <a:moveTo>
                  <a:pt x="1640979" y="49225"/>
                </a:moveTo>
                <a:cubicBezTo>
                  <a:pt x="1610023" y="51011"/>
                  <a:pt x="1593950" y="70061"/>
                  <a:pt x="1592759" y="106375"/>
                </a:cubicBezTo>
                <a:cubicBezTo>
                  <a:pt x="1594545" y="152809"/>
                  <a:pt x="1612702" y="177217"/>
                  <a:pt x="1647230" y="179598"/>
                </a:cubicBezTo>
                <a:cubicBezTo>
                  <a:pt x="1676996" y="178408"/>
                  <a:pt x="1692771" y="158465"/>
                  <a:pt x="1694557" y="119770"/>
                </a:cubicBezTo>
                <a:cubicBezTo>
                  <a:pt x="1690985" y="75121"/>
                  <a:pt x="1673126" y="51606"/>
                  <a:pt x="1640979" y="49225"/>
                </a:cubicBezTo>
                <a:close/>
                <a:moveTo>
                  <a:pt x="1450479" y="49225"/>
                </a:moveTo>
                <a:cubicBezTo>
                  <a:pt x="1419523" y="51011"/>
                  <a:pt x="1403450" y="70061"/>
                  <a:pt x="1402259" y="106375"/>
                </a:cubicBezTo>
                <a:cubicBezTo>
                  <a:pt x="1404045" y="152809"/>
                  <a:pt x="1422202" y="177217"/>
                  <a:pt x="1456730" y="179598"/>
                </a:cubicBezTo>
                <a:cubicBezTo>
                  <a:pt x="1486496" y="178408"/>
                  <a:pt x="1502271" y="158465"/>
                  <a:pt x="1504057" y="119770"/>
                </a:cubicBezTo>
                <a:cubicBezTo>
                  <a:pt x="1500485" y="75121"/>
                  <a:pt x="1482626" y="51606"/>
                  <a:pt x="1450479" y="49225"/>
                </a:cubicBezTo>
                <a:close/>
                <a:moveTo>
                  <a:pt x="216099" y="40295"/>
                </a:moveTo>
                <a:cubicBezTo>
                  <a:pt x="255985" y="41486"/>
                  <a:pt x="276821" y="56369"/>
                  <a:pt x="278607" y="84944"/>
                </a:cubicBezTo>
                <a:cubicBezTo>
                  <a:pt x="276821" y="112923"/>
                  <a:pt x="257771" y="127211"/>
                  <a:pt x="221457" y="127806"/>
                </a:cubicBezTo>
                <a:cubicBezTo>
                  <a:pt x="212527" y="128402"/>
                  <a:pt x="203895" y="127806"/>
                  <a:pt x="195560" y="126020"/>
                </a:cubicBezTo>
                <a:lnTo>
                  <a:pt x="195560" y="159953"/>
                </a:lnTo>
                <a:cubicBezTo>
                  <a:pt x="194370" y="172455"/>
                  <a:pt x="200918" y="178110"/>
                  <a:pt x="215206" y="176920"/>
                </a:cubicBezTo>
                <a:lnTo>
                  <a:pt x="221457" y="176920"/>
                </a:lnTo>
                <a:lnTo>
                  <a:pt x="221457" y="185849"/>
                </a:lnTo>
                <a:lnTo>
                  <a:pt x="143768" y="185849"/>
                </a:lnTo>
                <a:lnTo>
                  <a:pt x="143768" y="176920"/>
                </a:lnTo>
                <a:lnTo>
                  <a:pt x="147340" y="176920"/>
                </a:lnTo>
                <a:cubicBezTo>
                  <a:pt x="158651" y="178110"/>
                  <a:pt x="164009" y="173645"/>
                  <a:pt x="163414" y="163525"/>
                </a:cubicBezTo>
                <a:lnTo>
                  <a:pt x="163414" y="66191"/>
                </a:lnTo>
                <a:cubicBezTo>
                  <a:pt x="164009" y="56666"/>
                  <a:pt x="158651" y="52202"/>
                  <a:pt x="147340" y="52797"/>
                </a:cubicBezTo>
                <a:lnTo>
                  <a:pt x="142875" y="52797"/>
                </a:lnTo>
                <a:lnTo>
                  <a:pt x="142875" y="43867"/>
                </a:lnTo>
                <a:cubicBezTo>
                  <a:pt x="147638" y="43867"/>
                  <a:pt x="152996" y="43570"/>
                  <a:pt x="158949" y="42974"/>
                </a:cubicBezTo>
                <a:cubicBezTo>
                  <a:pt x="164902" y="42379"/>
                  <a:pt x="171748" y="41784"/>
                  <a:pt x="179487" y="41188"/>
                </a:cubicBezTo>
                <a:cubicBezTo>
                  <a:pt x="189607" y="40593"/>
                  <a:pt x="201811" y="40295"/>
                  <a:pt x="216099" y="40295"/>
                </a:cubicBezTo>
                <a:close/>
                <a:moveTo>
                  <a:pt x="73224" y="40295"/>
                </a:moveTo>
                <a:cubicBezTo>
                  <a:pt x="113110" y="41486"/>
                  <a:pt x="133946" y="56369"/>
                  <a:pt x="135732" y="84944"/>
                </a:cubicBezTo>
                <a:cubicBezTo>
                  <a:pt x="133946" y="112923"/>
                  <a:pt x="114896" y="127211"/>
                  <a:pt x="78582" y="127806"/>
                </a:cubicBezTo>
                <a:cubicBezTo>
                  <a:pt x="69652" y="128402"/>
                  <a:pt x="61020" y="127806"/>
                  <a:pt x="52685" y="126020"/>
                </a:cubicBezTo>
                <a:lnTo>
                  <a:pt x="52685" y="159953"/>
                </a:lnTo>
                <a:cubicBezTo>
                  <a:pt x="51495" y="172455"/>
                  <a:pt x="58043" y="178110"/>
                  <a:pt x="72331" y="176920"/>
                </a:cubicBezTo>
                <a:lnTo>
                  <a:pt x="78582" y="176920"/>
                </a:lnTo>
                <a:lnTo>
                  <a:pt x="78582" y="185849"/>
                </a:lnTo>
                <a:lnTo>
                  <a:pt x="893" y="185849"/>
                </a:lnTo>
                <a:lnTo>
                  <a:pt x="893" y="176920"/>
                </a:lnTo>
                <a:lnTo>
                  <a:pt x="4465" y="176920"/>
                </a:lnTo>
                <a:cubicBezTo>
                  <a:pt x="15776" y="178110"/>
                  <a:pt x="21134" y="173645"/>
                  <a:pt x="20539" y="163525"/>
                </a:cubicBezTo>
                <a:lnTo>
                  <a:pt x="20539" y="66191"/>
                </a:lnTo>
                <a:cubicBezTo>
                  <a:pt x="21134" y="56666"/>
                  <a:pt x="15776" y="52202"/>
                  <a:pt x="4465" y="52797"/>
                </a:cubicBezTo>
                <a:lnTo>
                  <a:pt x="0" y="52797"/>
                </a:lnTo>
                <a:lnTo>
                  <a:pt x="0" y="43867"/>
                </a:lnTo>
                <a:cubicBezTo>
                  <a:pt x="4763" y="43867"/>
                  <a:pt x="10121" y="43570"/>
                  <a:pt x="16074" y="42974"/>
                </a:cubicBezTo>
                <a:cubicBezTo>
                  <a:pt x="22027" y="42379"/>
                  <a:pt x="28873" y="41784"/>
                  <a:pt x="36612" y="41188"/>
                </a:cubicBezTo>
                <a:cubicBezTo>
                  <a:pt x="46732" y="40593"/>
                  <a:pt x="58936" y="40295"/>
                  <a:pt x="73224" y="40295"/>
                </a:cubicBezTo>
                <a:close/>
                <a:moveTo>
                  <a:pt x="1646337" y="39402"/>
                </a:moveTo>
                <a:cubicBezTo>
                  <a:pt x="1697534" y="42379"/>
                  <a:pt x="1724918" y="66489"/>
                  <a:pt x="1728490" y="111733"/>
                </a:cubicBezTo>
                <a:cubicBezTo>
                  <a:pt x="1726109" y="149833"/>
                  <a:pt x="1705571" y="174538"/>
                  <a:pt x="1666875" y="185849"/>
                </a:cubicBezTo>
                <a:cubicBezTo>
                  <a:pt x="1672829" y="188230"/>
                  <a:pt x="1680567" y="194184"/>
                  <a:pt x="1690093" y="203709"/>
                </a:cubicBezTo>
                <a:cubicBezTo>
                  <a:pt x="1704380" y="218591"/>
                  <a:pt x="1718072" y="226033"/>
                  <a:pt x="1731169" y="226033"/>
                </a:cubicBezTo>
                <a:lnTo>
                  <a:pt x="1727597" y="234963"/>
                </a:lnTo>
                <a:cubicBezTo>
                  <a:pt x="1724025" y="235558"/>
                  <a:pt x="1719561" y="235855"/>
                  <a:pt x="1714203" y="235855"/>
                </a:cubicBezTo>
                <a:cubicBezTo>
                  <a:pt x="1693962" y="235855"/>
                  <a:pt x="1670745" y="225140"/>
                  <a:pt x="1644551" y="203709"/>
                </a:cubicBezTo>
                <a:cubicBezTo>
                  <a:pt x="1630859" y="192398"/>
                  <a:pt x="1620739" y="186147"/>
                  <a:pt x="1614190" y="184956"/>
                </a:cubicBezTo>
                <a:cubicBezTo>
                  <a:pt x="1579067" y="174836"/>
                  <a:pt x="1560612" y="151916"/>
                  <a:pt x="1558826" y="116198"/>
                </a:cubicBezTo>
                <a:cubicBezTo>
                  <a:pt x="1562398" y="68573"/>
                  <a:pt x="1591568" y="42974"/>
                  <a:pt x="1646337" y="39402"/>
                </a:cubicBezTo>
                <a:close/>
                <a:moveTo>
                  <a:pt x="1455837" y="39402"/>
                </a:moveTo>
                <a:cubicBezTo>
                  <a:pt x="1507034" y="42379"/>
                  <a:pt x="1534418" y="66489"/>
                  <a:pt x="1537990" y="111733"/>
                </a:cubicBezTo>
                <a:cubicBezTo>
                  <a:pt x="1535609" y="149833"/>
                  <a:pt x="1515071" y="174538"/>
                  <a:pt x="1476375" y="185849"/>
                </a:cubicBezTo>
                <a:cubicBezTo>
                  <a:pt x="1482329" y="188230"/>
                  <a:pt x="1490067" y="194184"/>
                  <a:pt x="1499593" y="203709"/>
                </a:cubicBezTo>
                <a:cubicBezTo>
                  <a:pt x="1513880" y="218591"/>
                  <a:pt x="1527572" y="226033"/>
                  <a:pt x="1540669" y="226033"/>
                </a:cubicBezTo>
                <a:lnTo>
                  <a:pt x="1537097" y="234963"/>
                </a:lnTo>
                <a:cubicBezTo>
                  <a:pt x="1533525" y="235558"/>
                  <a:pt x="1529061" y="235855"/>
                  <a:pt x="1523703" y="235855"/>
                </a:cubicBezTo>
                <a:cubicBezTo>
                  <a:pt x="1503462" y="235855"/>
                  <a:pt x="1480245" y="225140"/>
                  <a:pt x="1454051" y="203709"/>
                </a:cubicBezTo>
                <a:cubicBezTo>
                  <a:pt x="1440359" y="192398"/>
                  <a:pt x="1430239" y="186147"/>
                  <a:pt x="1423690" y="184956"/>
                </a:cubicBezTo>
                <a:cubicBezTo>
                  <a:pt x="1388567" y="174836"/>
                  <a:pt x="1370112" y="151916"/>
                  <a:pt x="1368326" y="116198"/>
                </a:cubicBezTo>
                <a:cubicBezTo>
                  <a:pt x="1371898" y="68573"/>
                  <a:pt x="1401068" y="42974"/>
                  <a:pt x="1455837" y="39402"/>
                </a:cubicBezTo>
                <a:close/>
                <a:moveTo>
                  <a:pt x="291108" y="39402"/>
                </a:moveTo>
                <a:lnTo>
                  <a:pt x="298252" y="39402"/>
                </a:lnTo>
                <a:cubicBezTo>
                  <a:pt x="299443" y="41188"/>
                  <a:pt x="300931" y="42379"/>
                  <a:pt x="302717" y="42974"/>
                </a:cubicBezTo>
                <a:cubicBezTo>
                  <a:pt x="303907" y="44165"/>
                  <a:pt x="305991" y="44463"/>
                  <a:pt x="308967" y="43867"/>
                </a:cubicBezTo>
                <a:lnTo>
                  <a:pt x="417910" y="43867"/>
                </a:lnTo>
                <a:cubicBezTo>
                  <a:pt x="422077" y="44463"/>
                  <a:pt x="425649" y="42974"/>
                  <a:pt x="428625" y="39402"/>
                </a:cubicBezTo>
                <a:lnTo>
                  <a:pt x="436662" y="39402"/>
                </a:lnTo>
                <a:lnTo>
                  <a:pt x="440234" y="82265"/>
                </a:lnTo>
                <a:lnTo>
                  <a:pt x="431304" y="82265"/>
                </a:lnTo>
                <a:cubicBezTo>
                  <a:pt x="429518" y="61429"/>
                  <a:pt x="421184" y="52499"/>
                  <a:pt x="406301" y="55476"/>
                </a:cubicBezTo>
                <a:lnTo>
                  <a:pt x="379512" y="55476"/>
                </a:lnTo>
                <a:lnTo>
                  <a:pt x="379512" y="159953"/>
                </a:lnTo>
                <a:cubicBezTo>
                  <a:pt x="378321" y="172455"/>
                  <a:pt x="384870" y="178110"/>
                  <a:pt x="399157" y="176920"/>
                </a:cubicBezTo>
                <a:lnTo>
                  <a:pt x="404515" y="176920"/>
                </a:lnTo>
                <a:lnTo>
                  <a:pt x="404515" y="185849"/>
                </a:lnTo>
                <a:lnTo>
                  <a:pt x="322362" y="185849"/>
                </a:lnTo>
                <a:lnTo>
                  <a:pt x="322362" y="176920"/>
                </a:lnTo>
                <a:lnTo>
                  <a:pt x="330399" y="176920"/>
                </a:lnTo>
                <a:cubicBezTo>
                  <a:pt x="342305" y="177515"/>
                  <a:pt x="348258" y="171859"/>
                  <a:pt x="348258" y="159953"/>
                </a:cubicBezTo>
                <a:lnTo>
                  <a:pt x="348258" y="55476"/>
                </a:lnTo>
                <a:lnTo>
                  <a:pt x="320576" y="55476"/>
                </a:lnTo>
                <a:cubicBezTo>
                  <a:pt x="305693" y="52499"/>
                  <a:pt x="297657" y="61429"/>
                  <a:pt x="296466" y="82265"/>
                </a:cubicBezTo>
                <a:lnTo>
                  <a:pt x="286643" y="82265"/>
                </a:lnTo>
                <a:close/>
                <a:moveTo>
                  <a:pt x="859334" y="30473"/>
                </a:moveTo>
                <a:cubicBezTo>
                  <a:pt x="862906" y="31068"/>
                  <a:pt x="870943" y="36426"/>
                  <a:pt x="883444" y="46546"/>
                </a:cubicBezTo>
                <a:cubicBezTo>
                  <a:pt x="886421" y="50118"/>
                  <a:pt x="887909" y="52499"/>
                  <a:pt x="887909" y="53690"/>
                </a:cubicBezTo>
                <a:cubicBezTo>
                  <a:pt x="887909" y="54880"/>
                  <a:pt x="886421" y="55178"/>
                  <a:pt x="883444" y="54583"/>
                </a:cubicBezTo>
                <a:lnTo>
                  <a:pt x="779860" y="54583"/>
                </a:lnTo>
                <a:cubicBezTo>
                  <a:pt x="793552" y="58750"/>
                  <a:pt x="797719" y="62620"/>
                  <a:pt x="792361" y="66191"/>
                </a:cubicBezTo>
                <a:cubicBezTo>
                  <a:pt x="789980" y="67977"/>
                  <a:pt x="788789" y="69466"/>
                  <a:pt x="788789" y="70656"/>
                </a:cubicBezTo>
                <a:cubicBezTo>
                  <a:pt x="787599" y="76609"/>
                  <a:pt x="786706" y="82563"/>
                  <a:pt x="786111" y="88516"/>
                </a:cubicBezTo>
                <a:cubicBezTo>
                  <a:pt x="786111" y="91492"/>
                  <a:pt x="786111" y="93873"/>
                  <a:pt x="786111" y="95659"/>
                </a:cubicBezTo>
                <a:lnTo>
                  <a:pt x="818257" y="95659"/>
                </a:lnTo>
                <a:cubicBezTo>
                  <a:pt x="818853" y="95659"/>
                  <a:pt x="820043" y="94469"/>
                  <a:pt x="821829" y="92088"/>
                </a:cubicBezTo>
                <a:cubicBezTo>
                  <a:pt x="824211" y="85539"/>
                  <a:pt x="828080" y="83158"/>
                  <a:pt x="833438" y="84944"/>
                </a:cubicBezTo>
                <a:cubicBezTo>
                  <a:pt x="839986" y="89706"/>
                  <a:pt x="845047" y="92980"/>
                  <a:pt x="848618" y="94766"/>
                </a:cubicBezTo>
                <a:cubicBezTo>
                  <a:pt x="855167" y="100124"/>
                  <a:pt x="856060" y="103994"/>
                  <a:pt x="851297" y="106375"/>
                </a:cubicBezTo>
                <a:cubicBezTo>
                  <a:pt x="848916" y="106970"/>
                  <a:pt x="847725" y="107863"/>
                  <a:pt x="847725" y="109054"/>
                </a:cubicBezTo>
                <a:cubicBezTo>
                  <a:pt x="844749" y="151916"/>
                  <a:pt x="841772" y="177515"/>
                  <a:pt x="838796" y="185849"/>
                </a:cubicBezTo>
                <a:cubicBezTo>
                  <a:pt x="836414" y="195970"/>
                  <a:pt x="830461" y="202220"/>
                  <a:pt x="820936" y="204602"/>
                </a:cubicBezTo>
                <a:cubicBezTo>
                  <a:pt x="806053" y="209364"/>
                  <a:pt x="798314" y="207876"/>
                  <a:pt x="797719" y="200137"/>
                </a:cubicBezTo>
                <a:cubicBezTo>
                  <a:pt x="797124" y="196565"/>
                  <a:pt x="796528" y="194184"/>
                  <a:pt x="795933" y="192993"/>
                </a:cubicBezTo>
                <a:cubicBezTo>
                  <a:pt x="794147" y="190612"/>
                  <a:pt x="790873" y="188528"/>
                  <a:pt x="786111" y="186742"/>
                </a:cubicBezTo>
                <a:cubicBezTo>
                  <a:pt x="783134" y="186147"/>
                  <a:pt x="781646" y="185552"/>
                  <a:pt x="781646" y="184956"/>
                </a:cubicBezTo>
                <a:cubicBezTo>
                  <a:pt x="781646" y="184956"/>
                  <a:pt x="782836" y="184956"/>
                  <a:pt x="785217" y="184956"/>
                </a:cubicBezTo>
                <a:cubicBezTo>
                  <a:pt x="802481" y="185552"/>
                  <a:pt x="812304" y="181087"/>
                  <a:pt x="814685" y="171562"/>
                </a:cubicBezTo>
                <a:cubicBezTo>
                  <a:pt x="815876" y="163823"/>
                  <a:pt x="817067" y="153107"/>
                  <a:pt x="818257" y="139415"/>
                </a:cubicBezTo>
                <a:cubicBezTo>
                  <a:pt x="820043" y="125723"/>
                  <a:pt x="821234" y="112328"/>
                  <a:pt x="821829" y="99231"/>
                </a:cubicBezTo>
                <a:lnTo>
                  <a:pt x="785217" y="99231"/>
                </a:lnTo>
                <a:cubicBezTo>
                  <a:pt x="779860" y="129592"/>
                  <a:pt x="772121" y="151916"/>
                  <a:pt x="762000" y="166204"/>
                </a:cubicBezTo>
                <a:cubicBezTo>
                  <a:pt x="747117" y="184063"/>
                  <a:pt x="724496" y="198351"/>
                  <a:pt x="694135" y="209066"/>
                </a:cubicBezTo>
                <a:cubicBezTo>
                  <a:pt x="694135" y="208471"/>
                  <a:pt x="695921" y="206983"/>
                  <a:pt x="699493" y="204602"/>
                </a:cubicBezTo>
                <a:cubicBezTo>
                  <a:pt x="723900" y="192100"/>
                  <a:pt x="740271" y="174836"/>
                  <a:pt x="748606" y="152809"/>
                </a:cubicBezTo>
                <a:cubicBezTo>
                  <a:pt x="755749" y="129592"/>
                  <a:pt x="759917" y="96850"/>
                  <a:pt x="761107" y="54583"/>
                </a:cubicBezTo>
                <a:lnTo>
                  <a:pt x="693242" y="54583"/>
                </a:lnTo>
                <a:cubicBezTo>
                  <a:pt x="691456" y="54583"/>
                  <a:pt x="690265" y="53988"/>
                  <a:pt x="689670" y="52797"/>
                </a:cubicBezTo>
                <a:cubicBezTo>
                  <a:pt x="689075" y="52202"/>
                  <a:pt x="689670" y="51606"/>
                  <a:pt x="691456" y="51011"/>
                </a:cubicBezTo>
                <a:lnTo>
                  <a:pt x="845939" y="51011"/>
                </a:lnTo>
                <a:cubicBezTo>
                  <a:pt x="845939" y="51011"/>
                  <a:pt x="847428" y="48630"/>
                  <a:pt x="850404" y="43867"/>
                </a:cubicBezTo>
                <a:cubicBezTo>
                  <a:pt x="854571" y="35533"/>
                  <a:pt x="857548" y="31068"/>
                  <a:pt x="859334" y="30473"/>
                </a:cubicBezTo>
                <a:close/>
                <a:moveTo>
                  <a:pt x="1273671" y="29580"/>
                </a:moveTo>
                <a:cubicBezTo>
                  <a:pt x="1290340" y="31366"/>
                  <a:pt x="1296889" y="34640"/>
                  <a:pt x="1293317" y="39402"/>
                </a:cubicBezTo>
                <a:cubicBezTo>
                  <a:pt x="1292126" y="40593"/>
                  <a:pt x="1291829" y="41486"/>
                  <a:pt x="1292424" y="42081"/>
                </a:cubicBezTo>
                <a:lnTo>
                  <a:pt x="1292424" y="145666"/>
                </a:lnTo>
                <a:cubicBezTo>
                  <a:pt x="1293614" y="151023"/>
                  <a:pt x="1287959" y="154595"/>
                  <a:pt x="1275457" y="156381"/>
                </a:cubicBezTo>
                <a:cubicBezTo>
                  <a:pt x="1268909" y="157572"/>
                  <a:pt x="1265932" y="154893"/>
                  <a:pt x="1266528" y="148345"/>
                </a:cubicBezTo>
                <a:lnTo>
                  <a:pt x="1266528" y="37616"/>
                </a:lnTo>
                <a:cubicBezTo>
                  <a:pt x="1265337" y="32259"/>
                  <a:pt x="1267718" y="29580"/>
                  <a:pt x="1273671" y="29580"/>
                </a:cubicBezTo>
                <a:close/>
                <a:moveTo>
                  <a:pt x="1189732" y="25115"/>
                </a:moveTo>
                <a:cubicBezTo>
                  <a:pt x="1188542" y="26305"/>
                  <a:pt x="1187351" y="27794"/>
                  <a:pt x="1186161" y="29580"/>
                </a:cubicBezTo>
                <a:cubicBezTo>
                  <a:pt x="1182589" y="34342"/>
                  <a:pt x="1178719" y="39998"/>
                  <a:pt x="1174552" y="46546"/>
                </a:cubicBezTo>
                <a:lnTo>
                  <a:pt x="1189732" y="46546"/>
                </a:lnTo>
                <a:close/>
                <a:moveTo>
                  <a:pt x="1316534" y="5470"/>
                </a:moveTo>
                <a:cubicBezTo>
                  <a:pt x="1335584" y="6065"/>
                  <a:pt x="1342430" y="9637"/>
                  <a:pt x="1337072" y="16185"/>
                </a:cubicBezTo>
                <a:cubicBezTo>
                  <a:pt x="1335882" y="17971"/>
                  <a:pt x="1335286" y="19162"/>
                  <a:pt x="1335286" y="19757"/>
                </a:cubicBezTo>
                <a:lnTo>
                  <a:pt x="1335286" y="190314"/>
                </a:lnTo>
                <a:cubicBezTo>
                  <a:pt x="1331119" y="205197"/>
                  <a:pt x="1320701" y="212043"/>
                  <a:pt x="1304032" y="210852"/>
                </a:cubicBezTo>
                <a:cubicBezTo>
                  <a:pt x="1301651" y="209662"/>
                  <a:pt x="1299865" y="207280"/>
                  <a:pt x="1298675" y="203709"/>
                </a:cubicBezTo>
                <a:cubicBezTo>
                  <a:pt x="1296889" y="198351"/>
                  <a:pt x="1294507" y="194184"/>
                  <a:pt x="1291531" y="191207"/>
                </a:cubicBezTo>
                <a:cubicBezTo>
                  <a:pt x="1289150" y="189421"/>
                  <a:pt x="1285280" y="187635"/>
                  <a:pt x="1279922" y="185849"/>
                </a:cubicBezTo>
                <a:cubicBezTo>
                  <a:pt x="1275160" y="185254"/>
                  <a:pt x="1275160" y="184956"/>
                  <a:pt x="1279922" y="184956"/>
                </a:cubicBezTo>
                <a:cubicBezTo>
                  <a:pt x="1301353" y="186147"/>
                  <a:pt x="1311176" y="180789"/>
                  <a:pt x="1309390" y="168883"/>
                </a:cubicBezTo>
                <a:lnTo>
                  <a:pt x="1309390" y="18864"/>
                </a:lnTo>
                <a:cubicBezTo>
                  <a:pt x="1308200" y="8744"/>
                  <a:pt x="1310581" y="4279"/>
                  <a:pt x="1316534" y="5470"/>
                </a:cubicBezTo>
                <a:close/>
                <a:moveTo>
                  <a:pt x="760214" y="4577"/>
                </a:moveTo>
                <a:cubicBezTo>
                  <a:pt x="786408" y="3386"/>
                  <a:pt x="800993" y="9637"/>
                  <a:pt x="803970" y="23329"/>
                </a:cubicBezTo>
                <a:cubicBezTo>
                  <a:pt x="803970" y="33449"/>
                  <a:pt x="799803" y="39998"/>
                  <a:pt x="791468" y="42974"/>
                </a:cubicBezTo>
                <a:cubicBezTo>
                  <a:pt x="781348" y="44165"/>
                  <a:pt x="775990" y="40295"/>
                  <a:pt x="775395" y="31366"/>
                </a:cubicBezTo>
                <a:cubicBezTo>
                  <a:pt x="774799" y="18864"/>
                  <a:pt x="770037" y="10530"/>
                  <a:pt x="761107" y="6363"/>
                </a:cubicBezTo>
                <a:cubicBezTo>
                  <a:pt x="760512" y="5767"/>
                  <a:pt x="760214" y="5172"/>
                  <a:pt x="760214" y="4577"/>
                </a:cubicBezTo>
                <a:close/>
                <a:moveTo>
                  <a:pt x="1197769" y="1898"/>
                </a:moveTo>
                <a:cubicBezTo>
                  <a:pt x="1215033" y="3684"/>
                  <a:pt x="1221284" y="7553"/>
                  <a:pt x="1216521" y="13506"/>
                </a:cubicBezTo>
                <a:cubicBezTo>
                  <a:pt x="1215926" y="14697"/>
                  <a:pt x="1215629" y="15590"/>
                  <a:pt x="1215629" y="16185"/>
                </a:cubicBezTo>
                <a:lnTo>
                  <a:pt x="1215629" y="45653"/>
                </a:lnTo>
                <a:lnTo>
                  <a:pt x="1226344" y="45653"/>
                </a:lnTo>
                <a:cubicBezTo>
                  <a:pt x="1226939" y="45653"/>
                  <a:pt x="1228725" y="43570"/>
                  <a:pt x="1231702" y="39402"/>
                </a:cubicBezTo>
                <a:cubicBezTo>
                  <a:pt x="1235274" y="34045"/>
                  <a:pt x="1237953" y="31366"/>
                  <a:pt x="1239739" y="31366"/>
                </a:cubicBezTo>
                <a:cubicBezTo>
                  <a:pt x="1243311" y="31961"/>
                  <a:pt x="1249264" y="36128"/>
                  <a:pt x="1257598" y="43867"/>
                </a:cubicBezTo>
                <a:cubicBezTo>
                  <a:pt x="1258789" y="46248"/>
                  <a:pt x="1259086" y="48034"/>
                  <a:pt x="1258491" y="49225"/>
                </a:cubicBezTo>
                <a:cubicBezTo>
                  <a:pt x="1257300" y="49820"/>
                  <a:pt x="1255217" y="50118"/>
                  <a:pt x="1252240" y="50118"/>
                </a:cubicBezTo>
                <a:lnTo>
                  <a:pt x="1215629" y="50118"/>
                </a:lnTo>
                <a:lnTo>
                  <a:pt x="1215629" y="80479"/>
                </a:lnTo>
                <a:lnTo>
                  <a:pt x="1228130" y="80479"/>
                </a:lnTo>
                <a:cubicBezTo>
                  <a:pt x="1228725" y="81074"/>
                  <a:pt x="1231107" y="78693"/>
                  <a:pt x="1235274" y="73335"/>
                </a:cubicBezTo>
                <a:cubicBezTo>
                  <a:pt x="1239441" y="67977"/>
                  <a:pt x="1242120" y="65298"/>
                  <a:pt x="1243311" y="65298"/>
                </a:cubicBezTo>
                <a:cubicBezTo>
                  <a:pt x="1246882" y="66489"/>
                  <a:pt x="1253133" y="70359"/>
                  <a:pt x="1262063" y="76907"/>
                </a:cubicBezTo>
                <a:cubicBezTo>
                  <a:pt x="1263849" y="79288"/>
                  <a:pt x="1264444" y="81372"/>
                  <a:pt x="1263849" y="83158"/>
                </a:cubicBezTo>
                <a:cubicBezTo>
                  <a:pt x="1263849" y="84348"/>
                  <a:pt x="1262361" y="84944"/>
                  <a:pt x="1259384" y="84944"/>
                </a:cubicBezTo>
                <a:lnTo>
                  <a:pt x="1215629" y="84944"/>
                </a:lnTo>
                <a:lnTo>
                  <a:pt x="1215629" y="111733"/>
                </a:lnTo>
                <a:lnTo>
                  <a:pt x="1224558" y="111733"/>
                </a:lnTo>
                <a:cubicBezTo>
                  <a:pt x="1224558" y="111733"/>
                  <a:pt x="1225451" y="110542"/>
                  <a:pt x="1227237" y="108161"/>
                </a:cubicBezTo>
                <a:cubicBezTo>
                  <a:pt x="1229618" y="104589"/>
                  <a:pt x="1231702" y="102505"/>
                  <a:pt x="1233488" y="101910"/>
                </a:cubicBezTo>
                <a:cubicBezTo>
                  <a:pt x="1238250" y="102505"/>
                  <a:pt x="1245989" y="106077"/>
                  <a:pt x="1256705" y="112626"/>
                </a:cubicBezTo>
                <a:cubicBezTo>
                  <a:pt x="1258491" y="114412"/>
                  <a:pt x="1257896" y="117091"/>
                  <a:pt x="1254919" y="120663"/>
                </a:cubicBezTo>
                <a:cubicBezTo>
                  <a:pt x="1253729" y="121853"/>
                  <a:pt x="1253133" y="122746"/>
                  <a:pt x="1253133" y="123341"/>
                </a:cubicBezTo>
                <a:lnTo>
                  <a:pt x="1253133" y="167097"/>
                </a:lnTo>
                <a:cubicBezTo>
                  <a:pt x="1253133" y="179598"/>
                  <a:pt x="1245394" y="185849"/>
                  <a:pt x="1229916" y="185849"/>
                </a:cubicBezTo>
                <a:cubicBezTo>
                  <a:pt x="1226939" y="185849"/>
                  <a:pt x="1225153" y="184063"/>
                  <a:pt x="1224558" y="180491"/>
                </a:cubicBezTo>
                <a:cubicBezTo>
                  <a:pt x="1223367" y="175134"/>
                  <a:pt x="1220391" y="171562"/>
                  <a:pt x="1215629" y="169776"/>
                </a:cubicBezTo>
                <a:lnTo>
                  <a:pt x="1215629" y="197458"/>
                </a:lnTo>
                <a:cubicBezTo>
                  <a:pt x="1215629" y="205792"/>
                  <a:pt x="1209378" y="210257"/>
                  <a:pt x="1196876" y="210852"/>
                </a:cubicBezTo>
                <a:cubicBezTo>
                  <a:pt x="1190923" y="212043"/>
                  <a:pt x="1188542" y="208173"/>
                  <a:pt x="1189732" y="199244"/>
                </a:cubicBezTo>
                <a:lnTo>
                  <a:pt x="1189732" y="115305"/>
                </a:lnTo>
                <a:lnTo>
                  <a:pt x="1181696" y="115305"/>
                </a:lnTo>
                <a:cubicBezTo>
                  <a:pt x="1177529" y="115305"/>
                  <a:pt x="1176040" y="117091"/>
                  <a:pt x="1177231" y="120663"/>
                </a:cubicBezTo>
                <a:lnTo>
                  <a:pt x="1177231" y="182277"/>
                </a:lnTo>
                <a:cubicBezTo>
                  <a:pt x="1178421" y="187635"/>
                  <a:pt x="1173064" y="190909"/>
                  <a:pt x="1161157" y="192100"/>
                </a:cubicBezTo>
                <a:cubicBezTo>
                  <a:pt x="1154014" y="192100"/>
                  <a:pt x="1150739" y="189123"/>
                  <a:pt x="1151335" y="183170"/>
                </a:cubicBezTo>
                <a:lnTo>
                  <a:pt x="1151335" y="108161"/>
                </a:lnTo>
                <a:cubicBezTo>
                  <a:pt x="1150739" y="105780"/>
                  <a:pt x="1151037" y="104291"/>
                  <a:pt x="1152228" y="103696"/>
                </a:cubicBezTo>
                <a:cubicBezTo>
                  <a:pt x="1153418" y="103101"/>
                  <a:pt x="1155502" y="103398"/>
                  <a:pt x="1158479" y="104589"/>
                </a:cubicBezTo>
                <a:cubicBezTo>
                  <a:pt x="1162646" y="106375"/>
                  <a:pt x="1167111" y="108161"/>
                  <a:pt x="1171873" y="109947"/>
                </a:cubicBezTo>
                <a:cubicBezTo>
                  <a:pt x="1176040" y="111733"/>
                  <a:pt x="1178124" y="112328"/>
                  <a:pt x="1178124" y="111733"/>
                </a:cubicBezTo>
                <a:lnTo>
                  <a:pt x="1189732" y="111733"/>
                </a:lnTo>
                <a:lnTo>
                  <a:pt x="1189732" y="84051"/>
                </a:lnTo>
                <a:lnTo>
                  <a:pt x="1140619" y="84051"/>
                </a:lnTo>
                <a:cubicBezTo>
                  <a:pt x="1138238" y="84051"/>
                  <a:pt x="1136452" y="83753"/>
                  <a:pt x="1135261" y="83158"/>
                </a:cubicBezTo>
                <a:cubicBezTo>
                  <a:pt x="1134071" y="81967"/>
                  <a:pt x="1134666" y="81074"/>
                  <a:pt x="1137047" y="80479"/>
                </a:cubicBezTo>
                <a:lnTo>
                  <a:pt x="1144191" y="80479"/>
                </a:lnTo>
                <a:cubicBezTo>
                  <a:pt x="1153121" y="45951"/>
                  <a:pt x="1156395" y="26008"/>
                  <a:pt x="1154014" y="20650"/>
                </a:cubicBezTo>
                <a:cubicBezTo>
                  <a:pt x="1154014" y="17078"/>
                  <a:pt x="1154609" y="14995"/>
                  <a:pt x="1155800" y="14399"/>
                </a:cubicBezTo>
                <a:cubicBezTo>
                  <a:pt x="1167706" y="13209"/>
                  <a:pt x="1179017" y="14995"/>
                  <a:pt x="1189732" y="19757"/>
                </a:cubicBezTo>
                <a:lnTo>
                  <a:pt x="1189732" y="9934"/>
                </a:lnTo>
                <a:cubicBezTo>
                  <a:pt x="1188542" y="3981"/>
                  <a:pt x="1191221" y="1302"/>
                  <a:pt x="1197769" y="1898"/>
                </a:cubicBezTo>
                <a:close/>
                <a:moveTo>
                  <a:pt x="537195" y="1005"/>
                </a:moveTo>
                <a:cubicBezTo>
                  <a:pt x="540321" y="707"/>
                  <a:pt x="545604" y="1005"/>
                  <a:pt x="553046" y="1898"/>
                </a:cubicBezTo>
                <a:cubicBezTo>
                  <a:pt x="563166" y="3684"/>
                  <a:pt x="569417" y="6363"/>
                  <a:pt x="571798" y="9934"/>
                </a:cubicBezTo>
                <a:cubicBezTo>
                  <a:pt x="575965" y="18864"/>
                  <a:pt x="574477" y="27496"/>
                  <a:pt x="567333" y="35830"/>
                </a:cubicBezTo>
                <a:lnTo>
                  <a:pt x="612875" y="35830"/>
                </a:lnTo>
                <a:cubicBezTo>
                  <a:pt x="614065" y="35830"/>
                  <a:pt x="617042" y="33152"/>
                  <a:pt x="621804" y="27794"/>
                </a:cubicBezTo>
                <a:cubicBezTo>
                  <a:pt x="624781" y="24222"/>
                  <a:pt x="627162" y="21841"/>
                  <a:pt x="628948" y="20650"/>
                </a:cubicBezTo>
                <a:cubicBezTo>
                  <a:pt x="645617" y="27794"/>
                  <a:pt x="656630" y="37021"/>
                  <a:pt x="661988" y="48332"/>
                </a:cubicBezTo>
                <a:cubicBezTo>
                  <a:pt x="661988" y="49523"/>
                  <a:pt x="660202" y="49820"/>
                  <a:pt x="656630" y="49225"/>
                </a:cubicBezTo>
                <a:cubicBezTo>
                  <a:pt x="650082" y="49225"/>
                  <a:pt x="645021" y="49820"/>
                  <a:pt x="641449" y="51011"/>
                </a:cubicBezTo>
                <a:cubicBezTo>
                  <a:pt x="640854" y="51606"/>
                  <a:pt x="638771" y="52797"/>
                  <a:pt x="635199" y="54583"/>
                </a:cubicBezTo>
                <a:cubicBezTo>
                  <a:pt x="622697" y="62917"/>
                  <a:pt x="614958" y="68275"/>
                  <a:pt x="611982" y="70656"/>
                </a:cubicBezTo>
                <a:cubicBezTo>
                  <a:pt x="612577" y="71847"/>
                  <a:pt x="613172" y="72442"/>
                  <a:pt x="613767" y="72442"/>
                </a:cubicBezTo>
                <a:cubicBezTo>
                  <a:pt x="617935" y="75419"/>
                  <a:pt x="619721" y="77800"/>
                  <a:pt x="619125" y="79586"/>
                </a:cubicBezTo>
                <a:cubicBezTo>
                  <a:pt x="618530" y="80777"/>
                  <a:pt x="616744" y="82265"/>
                  <a:pt x="613767" y="84051"/>
                </a:cubicBezTo>
                <a:cubicBezTo>
                  <a:pt x="611386" y="85837"/>
                  <a:pt x="610493" y="86730"/>
                  <a:pt x="611089" y="86730"/>
                </a:cubicBezTo>
                <a:lnTo>
                  <a:pt x="611089" y="118877"/>
                </a:lnTo>
                <a:cubicBezTo>
                  <a:pt x="611089" y="123044"/>
                  <a:pt x="605433" y="126020"/>
                  <a:pt x="594122" y="127806"/>
                </a:cubicBezTo>
                <a:cubicBezTo>
                  <a:pt x="586978" y="129592"/>
                  <a:pt x="583704" y="127806"/>
                  <a:pt x="584299" y="122448"/>
                </a:cubicBezTo>
                <a:lnTo>
                  <a:pt x="584299" y="117984"/>
                </a:lnTo>
                <a:lnTo>
                  <a:pt x="520006" y="117984"/>
                </a:lnTo>
                <a:lnTo>
                  <a:pt x="520006" y="150130"/>
                </a:lnTo>
                <a:lnTo>
                  <a:pt x="586085" y="150130"/>
                </a:lnTo>
                <a:cubicBezTo>
                  <a:pt x="586681" y="150130"/>
                  <a:pt x="588169" y="148345"/>
                  <a:pt x="590550" y="144773"/>
                </a:cubicBezTo>
                <a:cubicBezTo>
                  <a:pt x="593527" y="140010"/>
                  <a:pt x="595908" y="137331"/>
                  <a:pt x="597694" y="136736"/>
                </a:cubicBezTo>
                <a:cubicBezTo>
                  <a:pt x="611982" y="142094"/>
                  <a:pt x="621804" y="148940"/>
                  <a:pt x="627162" y="157274"/>
                </a:cubicBezTo>
                <a:cubicBezTo>
                  <a:pt x="626567" y="158465"/>
                  <a:pt x="625376" y="159953"/>
                  <a:pt x="623590" y="161739"/>
                </a:cubicBezTo>
                <a:cubicBezTo>
                  <a:pt x="620614" y="163525"/>
                  <a:pt x="619423" y="164716"/>
                  <a:pt x="620018" y="165311"/>
                </a:cubicBezTo>
                <a:lnTo>
                  <a:pt x="620018" y="202816"/>
                </a:lnTo>
                <a:cubicBezTo>
                  <a:pt x="618828" y="206983"/>
                  <a:pt x="612577" y="209959"/>
                  <a:pt x="601266" y="211745"/>
                </a:cubicBezTo>
                <a:cubicBezTo>
                  <a:pt x="594717" y="211745"/>
                  <a:pt x="591443" y="209662"/>
                  <a:pt x="591443" y="205495"/>
                </a:cubicBezTo>
                <a:cubicBezTo>
                  <a:pt x="592039" y="204899"/>
                  <a:pt x="592336" y="204602"/>
                  <a:pt x="592336" y="204602"/>
                </a:cubicBezTo>
                <a:lnTo>
                  <a:pt x="592336" y="192993"/>
                </a:lnTo>
                <a:lnTo>
                  <a:pt x="520006" y="192993"/>
                </a:lnTo>
                <a:lnTo>
                  <a:pt x="520006" y="204602"/>
                </a:lnTo>
                <a:cubicBezTo>
                  <a:pt x="519410" y="209364"/>
                  <a:pt x="513755" y="212341"/>
                  <a:pt x="503039" y="213531"/>
                </a:cubicBezTo>
                <a:cubicBezTo>
                  <a:pt x="496491" y="214722"/>
                  <a:pt x="493812" y="212936"/>
                  <a:pt x="495003" y="208173"/>
                </a:cubicBezTo>
                <a:lnTo>
                  <a:pt x="495003" y="76907"/>
                </a:lnTo>
                <a:cubicBezTo>
                  <a:pt x="494407" y="70954"/>
                  <a:pt x="494705" y="67382"/>
                  <a:pt x="495896" y="66191"/>
                </a:cubicBezTo>
                <a:cubicBezTo>
                  <a:pt x="497682" y="65001"/>
                  <a:pt x="500956" y="65001"/>
                  <a:pt x="505718" y="66191"/>
                </a:cubicBezTo>
                <a:cubicBezTo>
                  <a:pt x="514648" y="70954"/>
                  <a:pt x="521196" y="73335"/>
                  <a:pt x="525364" y="73335"/>
                </a:cubicBezTo>
                <a:lnTo>
                  <a:pt x="579835" y="73335"/>
                </a:lnTo>
                <a:cubicBezTo>
                  <a:pt x="580430" y="73335"/>
                  <a:pt x="581323" y="71847"/>
                  <a:pt x="582514" y="68870"/>
                </a:cubicBezTo>
                <a:cubicBezTo>
                  <a:pt x="585490" y="64108"/>
                  <a:pt x="587871" y="61429"/>
                  <a:pt x="589657" y="60834"/>
                </a:cubicBezTo>
                <a:cubicBezTo>
                  <a:pt x="591443" y="60238"/>
                  <a:pt x="596206" y="62024"/>
                  <a:pt x="603945" y="66191"/>
                </a:cubicBezTo>
                <a:cubicBezTo>
                  <a:pt x="606921" y="67977"/>
                  <a:pt x="609005" y="68870"/>
                  <a:pt x="610196" y="68870"/>
                </a:cubicBezTo>
                <a:cubicBezTo>
                  <a:pt x="619125" y="50416"/>
                  <a:pt x="622102" y="40891"/>
                  <a:pt x="619125" y="40295"/>
                </a:cubicBezTo>
                <a:lnTo>
                  <a:pt x="491431" y="40295"/>
                </a:lnTo>
                <a:cubicBezTo>
                  <a:pt x="492026" y="54583"/>
                  <a:pt x="489645" y="63810"/>
                  <a:pt x="484287" y="67977"/>
                </a:cubicBezTo>
                <a:cubicBezTo>
                  <a:pt x="475953" y="73930"/>
                  <a:pt x="468511" y="74526"/>
                  <a:pt x="461963" y="69763"/>
                </a:cubicBezTo>
                <a:cubicBezTo>
                  <a:pt x="456010" y="64405"/>
                  <a:pt x="456307" y="57857"/>
                  <a:pt x="462856" y="50118"/>
                </a:cubicBezTo>
                <a:cubicBezTo>
                  <a:pt x="463451" y="49523"/>
                  <a:pt x="464939" y="48034"/>
                  <a:pt x="467321" y="45653"/>
                </a:cubicBezTo>
                <a:cubicBezTo>
                  <a:pt x="475655" y="39700"/>
                  <a:pt x="479227" y="32556"/>
                  <a:pt x="478036" y="24222"/>
                </a:cubicBezTo>
                <a:cubicBezTo>
                  <a:pt x="476846" y="17078"/>
                  <a:pt x="481013" y="20948"/>
                  <a:pt x="490538" y="35830"/>
                </a:cubicBezTo>
                <a:lnTo>
                  <a:pt x="548581" y="35830"/>
                </a:lnTo>
                <a:cubicBezTo>
                  <a:pt x="546199" y="33449"/>
                  <a:pt x="545009" y="29580"/>
                  <a:pt x="545009" y="24222"/>
                </a:cubicBezTo>
                <a:cubicBezTo>
                  <a:pt x="545009" y="15888"/>
                  <a:pt x="541437" y="9041"/>
                  <a:pt x="534293" y="3684"/>
                </a:cubicBezTo>
                <a:cubicBezTo>
                  <a:pt x="533103" y="2195"/>
                  <a:pt x="534070" y="1302"/>
                  <a:pt x="537195" y="1005"/>
                </a:cubicBezTo>
                <a:close/>
                <a:moveTo>
                  <a:pt x="989707" y="112"/>
                </a:moveTo>
                <a:cubicBezTo>
                  <a:pt x="991493" y="-186"/>
                  <a:pt x="995363" y="112"/>
                  <a:pt x="1001316" y="1005"/>
                </a:cubicBezTo>
                <a:cubicBezTo>
                  <a:pt x="1013817" y="3386"/>
                  <a:pt x="1022152" y="6065"/>
                  <a:pt x="1026319" y="9041"/>
                </a:cubicBezTo>
                <a:cubicBezTo>
                  <a:pt x="1034058" y="16185"/>
                  <a:pt x="1034951" y="24222"/>
                  <a:pt x="1028998" y="33152"/>
                </a:cubicBezTo>
                <a:lnTo>
                  <a:pt x="1067396" y="33152"/>
                </a:lnTo>
                <a:cubicBezTo>
                  <a:pt x="1067991" y="33152"/>
                  <a:pt x="1069479" y="31663"/>
                  <a:pt x="1071861" y="28687"/>
                </a:cubicBezTo>
                <a:cubicBezTo>
                  <a:pt x="1074837" y="23924"/>
                  <a:pt x="1077516" y="21245"/>
                  <a:pt x="1079897" y="20650"/>
                </a:cubicBezTo>
                <a:cubicBezTo>
                  <a:pt x="1097757" y="26603"/>
                  <a:pt x="1108770" y="35533"/>
                  <a:pt x="1112937" y="47439"/>
                </a:cubicBezTo>
                <a:cubicBezTo>
                  <a:pt x="1111747" y="49820"/>
                  <a:pt x="1109067" y="50713"/>
                  <a:pt x="1104900" y="50118"/>
                </a:cubicBezTo>
                <a:cubicBezTo>
                  <a:pt x="1098947" y="48927"/>
                  <a:pt x="1093589" y="48630"/>
                  <a:pt x="1088827" y="49225"/>
                </a:cubicBezTo>
                <a:cubicBezTo>
                  <a:pt x="1083469" y="50416"/>
                  <a:pt x="1076921" y="53690"/>
                  <a:pt x="1069182" y="59048"/>
                </a:cubicBezTo>
                <a:cubicBezTo>
                  <a:pt x="1063824" y="62620"/>
                  <a:pt x="1062335" y="62322"/>
                  <a:pt x="1064717" y="58155"/>
                </a:cubicBezTo>
                <a:cubicBezTo>
                  <a:pt x="1065312" y="56369"/>
                  <a:pt x="1065907" y="54583"/>
                  <a:pt x="1066503" y="52797"/>
                </a:cubicBezTo>
                <a:cubicBezTo>
                  <a:pt x="1070075" y="42677"/>
                  <a:pt x="1070670" y="37616"/>
                  <a:pt x="1068289" y="37616"/>
                </a:cubicBezTo>
                <a:lnTo>
                  <a:pt x="951310" y="37616"/>
                </a:lnTo>
                <a:cubicBezTo>
                  <a:pt x="954286" y="53095"/>
                  <a:pt x="951310" y="63215"/>
                  <a:pt x="942380" y="67977"/>
                </a:cubicBezTo>
                <a:cubicBezTo>
                  <a:pt x="923925" y="72145"/>
                  <a:pt x="916782" y="66489"/>
                  <a:pt x="920949" y="51011"/>
                </a:cubicBezTo>
                <a:cubicBezTo>
                  <a:pt x="920949" y="50416"/>
                  <a:pt x="922139" y="49225"/>
                  <a:pt x="924521" y="47439"/>
                </a:cubicBezTo>
                <a:cubicBezTo>
                  <a:pt x="934641" y="39700"/>
                  <a:pt x="939701" y="31663"/>
                  <a:pt x="939701" y="23329"/>
                </a:cubicBezTo>
                <a:cubicBezTo>
                  <a:pt x="940892" y="16780"/>
                  <a:pt x="944464" y="20055"/>
                  <a:pt x="950417" y="33152"/>
                </a:cubicBezTo>
                <a:lnTo>
                  <a:pt x="1005781" y="33152"/>
                </a:lnTo>
                <a:cubicBezTo>
                  <a:pt x="1002804" y="31961"/>
                  <a:pt x="1001018" y="28687"/>
                  <a:pt x="1000423" y="23329"/>
                </a:cubicBezTo>
                <a:cubicBezTo>
                  <a:pt x="999828" y="14399"/>
                  <a:pt x="996553" y="7553"/>
                  <a:pt x="990600" y="2791"/>
                </a:cubicBezTo>
                <a:cubicBezTo>
                  <a:pt x="988219" y="1302"/>
                  <a:pt x="987921" y="409"/>
                  <a:pt x="989707" y="112"/>
                </a:cubicBez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1350" dirty="0">
              <a:solidFill>
                <a:schemeClr val="bg1"/>
              </a:solidFill>
              <a:latin typeface="黑体" panose="02010609060101010101" charset="-122"/>
              <a:ea typeface="黑体" panose="02010609060101010101" charset="-122"/>
              <a:cs typeface="黑体" panose="02010609060101010101" charset="-122"/>
            </a:endParaRPr>
          </a:p>
        </p:txBody>
      </p:sp>
      <p:sp>
        <p:nvSpPr>
          <p:cNvPr id="33" name="稻壳儿春秋广告/盗版必究        原创来源：http://chn.docer.com/works?userid=199329941#!/work_time" hidden="1"/>
          <p:cNvSpPr txBox="1"/>
          <p:nvPr userDrawn="1"/>
        </p:nvSpPr>
        <p:spPr>
          <a:xfrm>
            <a:off x="6776638" y="4085180"/>
            <a:ext cx="1771184" cy="252730"/>
          </a:xfrm>
          <a:prstGeom prst="rect">
            <a:avLst/>
          </a:prstGeom>
          <a:noFill/>
        </p:spPr>
        <p:txBody>
          <a:bodyPr wrap="square" rtlCol="0">
            <a:spAutoFit/>
          </a:bodyPr>
          <a:lstStyle/>
          <a:p>
            <a:pPr algn="ctr"/>
            <a:r>
              <a:rPr lang="en-US" altLang="zh-CN" sz="1050" dirty="0">
                <a:solidFill>
                  <a:schemeClr val="bg1"/>
                </a:solidFill>
                <a:latin typeface="黑体" panose="02010609060101010101" charset="-122"/>
                <a:ea typeface="黑体" panose="02010609060101010101" charset="-122"/>
                <a:cs typeface="黑体" panose="02010609060101010101" charset="-122"/>
              </a:rPr>
              <a:t>2850856404</a:t>
            </a:r>
            <a:endParaRPr lang="zh-CN" altLang="en-US" sz="1050" dirty="0">
              <a:solidFill>
                <a:schemeClr val="bg1"/>
              </a:solidFill>
              <a:latin typeface="黑体" panose="02010609060101010101" charset="-122"/>
              <a:ea typeface="黑体" panose="02010609060101010101" charset="-122"/>
              <a:cs typeface="黑体" panose="02010609060101010101" charset="-122"/>
            </a:endParaRPr>
          </a:p>
        </p:txBody>
      </p:sp>
      <p:grpSp>
        <p:nvGrpSpPr>
          <p:cNvPr id="34" name="稻壳儿春秋广告/盗版必究        原创来源：http://chn.docer.com/works?userid=199329941#!/work_time" hidden="1"/>
          <p:cNvGrpSpPr/>
          <p:nvPr userDrawn="1"/>
        </p:nvGrpSpPr>
        <p:grpSpPr>
          <a:xfrm>
            <a:off x="7396951" y="3047508"/>
            <a:ext cx="530558" cy="530677"/>
            <a:chOff x="10034628" y="4330505"/>
            <a:chExt cx="796706" cy="796706"/>
          </a:xfrm>
        </p:grpSpPr>
        <p:sp>
          <p:nvSpPr>
            <p:cNvPr id="35" name="稻壳儿春秋广告/盗版必究        原创来源：http://chn.docer.com/works?userid=199329941#!/work_time"/>
            <p:cNvSpPr/>
            <p:nvPr/>
          </p:nvSpPr>
          <p:spPr>
            <a:xfrm>
              <a:off x="10034628" y="4330505"/>
              <a:ext cx="796706" cy="796706"/>
            </a:xfrm>
            <a:prstGeom prst="ellipse">
              <a:avLst/>
            </a:prstGeom>
            <a:solidFill>
              <a:srgbClr val="EE2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6" name="稻壳儿春秋广告/盗版必究        原创来源：http://chn.docer.com/works?userid=199329941#!/work_time"/>
            <p:cNvSpPr>
              <a:spLocks noEditPoints="1"/>
            </p:cNvSpPr>
            <p:nvPr/>
          </p:nvSpPr>
          <p:spPr bwMode="auto">
            <a:xfrm>
              <a:off x="10236867" y="4512694"/>
              <a:ext cx="392229" cy="432329"/>
            </a:xfrm>
            <a:custGeom>
              <a:avLst/>
              <a:gdLst>
                <a:gd name="T0" fmla="*/ 60 w 746"/>
                <a:gd name="T1" fmla="*/ 656 h 821"/>
                <a:gd name="T2" fmla="*/ 5 w 746"/>
                <a:gd name="T3" fmla="*/ 561 h 821"/>
                <a:gd name="T4" fmla="*/ 61 w 746"/>
                <a:gd name="T5" fmla="*/ 365 h 821"/>
                <a:gd name="T6" fmla="*/ 70 w 746"/>
                <a:gd name="T7" fmla="*/ 342 h 821"/>
                <a:gd name="T8" fmla="*/ 107 w 746"/>
                <a:gd name="T9" fmla="*/ 194 h 821"/>
                <a:gd name="T10" fmla="*/ 395 w 746"/>
                <a:gd name="T11" fmla="*/ 13 h 821"/>
                <a:gd name="T12" fmla="*/ 649 w 746"/>
                <a:gd name="T13" fmla="*/ 250 h 821"/>
                <a:gd name="T14" fmla="*/ 670 w 746"/>
                <a:gd name="T15" fmla="*/ 351 h 821"/>
                <a:gd name="T16" fmla="*/ 681 w 746"/>
                <a:gd name="T17" fmla="*/ 370 h 821"/>
                <a:gd name="T18" fmla="*/ 729 w 746"/>
                <a:gd name="T19" fmla="*/ 587 h 821"/>
                <a:gd name="T20" fmla="*/ 688 w 746"/>
                <a:gd name="T21" fmla="*/ 650 h 821"/>
                <a:gd name="T22" fmla="*/ 681 w 746"/>
                <a:gd name="T23" fmla="*/ 666 h 821"/>
                <a:gd name="T24" fmla="*/ 608 w 746"/>
                <a:gd name="T25" fmla="*/ 789 h 821"/>
                <a:gd name="T26" fmla="*/ 387 w 746"/>
                <a:gd name="T27" fmla="*/ 786 h 821"/>
                <a:gd name="T28" fmla="*/ 350 w 746"/>
                <a:gd name="T29" fmla="*/ 786 h 821"/>
                <a:gd name="T30" fmla="*/ 132 w 746"/>
                <a:gd name="T31" fmla="*/ 790 h 821"/>
                <a:gd name="T32" fmla="*/ 60 w 746"/>
                <a:gd name="T33" fmla="*/ 656 h 821"/>
                <a:gd name="T34" fmla="*/ 63 w 746"/>
                <a:gd name="T35" fmla="*/ 537 h 821"/>
                <a:gd name="T36" fmla="*/ 71 w 746"/>
                <a:gd name="T37" fmla="*/ 579 h 821"/>
                <a:gd name="T38" fmla="*/ 113 w 746"/>
                <a:gd name="T39" fmla="*/ 593 h 821"/>
                <a:gd name="T40" fmla="*/ 136 w 746"/>
                <a:gd name="T41" fmla="*/ 577 h 821"/>
                <a:gd name="T42" fmla="*/ 180 w 746"/>
                <a:gd name="T43" fmla="*/ 584 h 821"/>
                <a:gd name="T44" fmla="*/ 173 w 746"/>
                <a:gd name="T45" fmla="*/ 629 h 821"/>
                <a:gd name="T46" fmla="*/ 146 w 746"/>
                <a:gd name="T47" fmla="*/ 647 h 821"/>
                <a:gd name="T48" fmla="*/ 148 w 746"/>
                <a:gd name="T49" fmla="*/ 728 h 821"/>
                <a:gd name="T50" fmla="*/ 335 w 746"/>
                <a:gd name="T51" fmla="*/ 726 h 821"/>
                <a:gd name="T52" fmla="*/ 404 w 746"/>
                <a:gd name="T53" fmla="*/ 726 h 821"/>
                <a:gd name="T54" fmla="*/ 594 w 746"/>
                <a:gd name="T55" fmla="*/ 729 h 821"/>
                <a:gd name="T56" fmla="*/ 597 w 746"/>
                <a:gd name="T57" fmla="*/ 648 h 821"/>
                <a:gd name="T58" fmla="*/ 568 w 746"/>
                <a:gd name="T59" fmla="*/ 630 h 821"/>
                <a:gd name="T60" fmla="*/ 559 w 746"/>
                <a:gd name="T61" fmla="*/ 586 h 821"/>
                <a:gd name="T62" fmla="*/ 605 w 746"/>
                <a:gd name="T63" fmla="*/ 578 h 821"/>
                <a:gd name="T64" fmla="*/ 621 w 746"/>
                <a:gd name="T65" fmla="*/ 589 h 821"/>
                <a:gd name="T66" fmla="*/ 673 w 746"/>
                <a:gd name="T67" fmla="*/ 568 h 821"/>
                <a:gd name="T68" fmla="*/ 633 w 746"/>
                <a:gd name="T69" fmla="*/ 406 h 821"/>
                <a:gd name="T70" fmla="*/ 609 w 746"/>
                <a:gd name="T71" fmla="*/ 344 h 821"/>
                <a:gd name="T72" fmla="*/ 600 w 746"/>
                <a:gd name="T73" fmla="*/ 314 h 821"/>
                <a:gd name="T74" fmla="*/ 594 w 746"/>
                <a:gd name="T75" fmla="*/ 289 h 821"/>
                <a:gd name="T76" fmla="*/ 417 w 746"/>
                <a:gd name="T77" fmla="*/ 77 h 821"/>
                <a:gd name="T78" fmla="*/ 171 w 746"/>
                <a:gd name="T79" fmla="*/ 196 h 821"/>
                <a:gd name="T80" fmla="*/ 132 w 746"/>
                <a:gd name="T81" fmla="*/ 364 h 821"/>
                <a:gd name="T82" fmla="*/ 123 w 746"/>
                <a:gd name="T83" fmla="*/ 383 h 821"/>
                <a:gd name="T84" fmla="*/ 63 w 746"/>
                <a:gd name="T85" fmla="*/ 537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46" h="821">
                  <a:moveTo>
                    <a:pt x="60" y="656"/>
                  </a:moveTo>
                  <a:cubicBezTo>
                    <a:pt x="23" y="634"/>
                    <a:pt x="7" y="601"/>
                    <a:pt x="5" y="561"/>
                  </a:cubicBezTo>
                  <a:cubicBezTo>
                    <a:pt x="0" y="489"/>
                    <a:pt x="16" y="423"/>
                    <a:pt x="61" y="365"/>
                  </a:cubicBezTo>
                  <a:cubicBezTo>
                    <a:pt x="66" y="359"/>
                    <a:pt x="68" y="350"/>
                    <a:pt x="70" y="342"/>
                  </a:cubicBezTo>
                  <a:cubicBezTo>
                    <a:pt x="82" y="293"/>
                    <a:pt x="90" y="241"/>
                    <a:pt x="107" y="194"/>
                  </a:cubicBezTo>
                  <a:cubicBezTo>
                    <a:pt x="149" y="76"/>
                    <a:pt x="273" y="0"/>
                    <a:pt x="395" y="13"/>
                  </a:cubicBezTo>
                  <a:cubicBezTo>
                    <a:pt x="526" y="28"/>
                    <a:pt x="628" y="123"/>
                    <a:pt x="649" y="250"/>
                  </a:cubicBezTo>
                  <a:cubicBezTo>
                    <a:pt x="655" y="284"/>
                    <a:pt x="662" y="318"/>
                    <a:pt x="670" y="351"/>
                  </a:cubicBezTo>
                  <a:cubicBezTo>
                    <a:pt x="671" y="358"/>
                    <a:pt x="677" y="364"/>
                    <a:pt x="681" y="370"/>
                  </a:cubicBezTo>
                  <a:cubicBezTo>
                    <a:pt x="728" y="435"/>
                    <a:pt x="746" y="507"/>
                    <a:pt x="729" y="587"/>
                  </a:cubicBezTo>
                  <a:cubicBezTo>
                    <a:pt x="724" y="613"/>
                    <a:pt x="710" y="635"/>
                    <a:pt x="688" y="650"/>
                  </a:cubicBezTo>
                  <a:cubicBezTo>
                    <a:pt x="684" y="653"/>
                    <a:pt x="680" y="661"/>
                    <a:pt x="681" y="666"/>
                  </a:cubicBezTo>
                  <a:cubicBezTo>
                    <a:pt x="686" y="726"/>
                    <a:pt x="664" y="765"/>
                    <a:pt x="608" y="789"/>
                  </a:cubicBezTo>
                  <a:cubicBezTo>
                    <a:pt x="535" y="821"/>
                    <a:pt x="460" y="819"/>
                    <a:pt x="387" y="786"/>
                  </a:cubicBezTo>
                  <a:cubicBezTo>
                    <a:pt x="374" y="780"/>
                    <a:pt x="364" y="780"/>
                    <a:pt x="350" y="786"/>
                  </a:cubicBezTo>
                  <a:cubicBezTo>
                    <a:pt x="278" y="819"/>
                    <a:pt x="205" y="821"/>
                    <a:pt x="132" y="790"/>
                  </a:cubicBezTo>
                  <a:cubicBezTo>
                    <a:pt x="71" y="764"/>
                    <a:pt x="49" y="721"/>
                    <a:pt x="60" y="656"/>
                  </a:cubicBezTo>
                  <a:close/>
                  <a:moveTo>
                    <a:pt x="63" y="537"/>
                  </a:moveTo>
                  <a:cubicBezTo>
                    <a:pt x="65" y="551"/>
                    <a:pt x="67" y="566"/>
                    <a:pt x="71" y="579"/>
                  </a:cubicBezTo>
                  <a:cubicBezTo>
                    <a:pt x="79" y="602"/>
                    <a:pt x="93" y="606"/>
                    <a:pt x="113" y="593"/>
                  </a:cubicBezTo>
                  <a:cubicBezTo>
                    <a:pt x="121" y="588"/>
                    <a:pt x="128" y="582"/>
                    <a:pt x="136" y="577"/>
                  </a:cubicBezTo>
                  <a:cubicBezTo>
                    <a:pt x="152" y="567"/>
                    <a:pt x="170" y="570"/>
                    <a:pt x="180" y="584"/>
                  </a:cubicBezTo>
                  <a:cubicBezTo>
                    <a:pt x="191" y="598"/>
                    <a:pt x="188" y="618"/>
                    <a:pt x="173" y="629"/>
                  </a:cubicBezTo>
                  <a:cubicBezTo>
                    <a:pt x="164" y="636"/>
                    <a:pt x="155" y="641"/>
                    <a:pt x="146" y="647"/>
                  </a:cubicBezTo>
                  <a:cubicBezTo>
                    <a:pt x="107" y="672"/>
                    <a:pt x="106" y="707"/>
                    <a:pt x="148" y="728"/>
                  </a:cubicBezTo>
                  <a:cubicBezTo>
                    <a:pt x="210" y="760"/>
                    <a:pt x="274" y="759"/>
                    <a:pt x="335" y="726"/>
                  </a:cubicBezTo>
                  <a:cubicBezTo>
                    <a:pt x="359" y="714"/>
                    <a:pt x="382" y="714"/>
                    <a:pt x="404" y="726"/>
                  </a:cubicBezTo>
                  <a:cubicBezTo>
                    <a:pt x="467" y="759"/>
                    <a:pt x="531" y="760"/>
                    <a:pt x="594" y="729"/>
                  </a:cubicBezTo>
                  <a:cubicBezTo>
                    <a:pt x="634" y="709"/>
                    <a:pt x="634" y="672"/>
                    <a:pt x="597" y="648"/>
                  </a:cubicBezTo>
                  <a:cubicBezTo>
                    <a:pt x="588" y="641"/>
                    <a:pt x="578" y="636"/>
                    <a:pt x="568" y="630"/>
                  </a:cubicBezTo>
                  <a:cubicBezTo>
                    <a:pt x="553" y="619"/>
                    <a:pt x="549" y="601"/>
                    <a:pt x="559" y="586"/>
                  </a:cubicBezTo>
                  <a:cubicBezTo>
                    <a:pt x="569" y="571"/>
                    <a:pt x="588" y="567"/>
                    <a:pt x="605" y="578"/>
                  </a:cubicBezTo>
                  <a:cubicBezTo>
                    <a:pt x="610" y="581"/>
                    <a:pt x="615" y="585"/>
                    <a:pt x="621" y="589"/>
                  </a:cubicBezTo>
                  <a:cubicBezTo>
                    <a:pt x="650" y="610"/>
                    <a:pt x="668" y="603"/>
                    <a:pt x="673" y="568"/>
                  </a:cubicBezTo>
                  <a:cubicBezTo>
                    <a:pt x="683" y="509"/>
                    <a:pt x="670" y="454"/>
                    <a:pt x="633" y="406"/>
                  </a:cubicBezTo>
                  <a:cubicBezTo>
                    <a:pt x="619" y="387"/>
                    <a:pt x="606" y="370"/>
                    <a:pt x="609" y="344"/>
                  </a:cubicBezTo>
                  <a:cubicBezTo>
                    <a:pt x="610" y="335"/>
                    <a:pt x="603" y="324"/>
                    <a:pt x="600" y="314"/>
                  </a:cubicBezTo>
                  <a:cubicBezTo>
                    <a:pt x="597" y="306"/>
                    <a:pt x="594" y="298"/>
                    <a:pt x="594" y="289"/>
                  </a:cubicBezTo>
                  <a:cubicBezTo>
                    <a:pt x="591" y="187"/>
                    <a:pt x="519" y="101"/>
                    <a:pt x="417" y="77"/>
                  </a:cubicBezTo>
                  <a:cubicBezTo>
                    <a:pt x="320" y="55"/>
                    <a:pt x="216" y="105"/>
                    <a:pt x="171" y="196"/>
                  </a:cubicBezTo>
                  <a:cubicBezTo>
                    <a:pt x="145" y="249"/>
                    <a:pt x="146" y="308"/>
                    <a:pt x="132" y="364"/>
                  </a:cubicBezTo>
                  <a:cubicBezTo>
                    <a:pt x="130" y="371"/>
                    <a:pt x="128" y="379"/>
                    <a:pt x="123" y="383"/>
                  </a:cubicBezTo>
                  <a:cubicBezTo>
                    <a:pt x="83" y="426"/>
                    <a:pt x="66" y="478"/>
                    <a:pt x="63" y="537"/>
                  </a:cubicBezTo>
                  <a:close/>
                </a:path>
              </a:pathLst>
            </a:custGeom>
            <a:solidFill>
              <a:schemeClr val="bg1"/>
            </a:solidFill>
            <a:ln>
              <a:noFill/>
            </a:ln>
          </p:spPr>
          <p:txBody>
            <a:bodyPr vert="horz" wrap="square" lIns="68580" tIns="34290" rIns="68580" bIns="34290" numCol="1" anchor="t" anchorCtr="0" compatLnSpc="1"/>
            <a:lstStyle/>
            <a:p>
              <a:endParaRPr lang="zh-CN" altLang="en-US" sz="1350">
                <a:cs typeface="黑体" panose="02010609060101010101" charset="-122"/>
              </a:endParaRPr>
            </a:p>
          </p:txBody>
        </p:sp>
      </p:grpSp>
      <p:sp>
        <p:nvSpPr>
          <p:cNvPr id="37" name="稻壳儿春秋广告/盗版必究        原创来源：http://chn.docer.com/works?userid=199329941#!/work_time" hidden="1"/>
          <p:cNvSpPr/>
          <p:nvPr userDrawn="1"/>
        </p:nvSpPr>
        <p:spPr>
          <a:xfrm>
            <a:off x="6776636" y="2711981"/>
            <a:ext cx="1771187" cy="203378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38" name="稻壳儿春秋广告/盗版必究        原创来源：http://chn.docer.com/works?userid=199329941#!/work_time" hidden="1"/>
          <p:cNvSpPr txBox="1"/>
          <p:nvPr userDrawn="1">
            <p:custDataLst>
              <p:tags r:id="rId6"/>
            </p:custDataLst>
          </p:nvPr>
        </p:nvSpPr>
        <p:spPr>
          <a:xfrm>
            <a:off x="1637133" y="1391736"/>
            <a:ext cx="5815013" cy="640404"/>
          </a:xfrm>
          <a:custGeom>
            <a:avLst/>
            <a:gdLst/>
            <a:ahLst/>
            <a:cxnLst/>
            <a:rect l="l" t="t" r="r" b="b"/>
            <a:pathLst>
              <a:path w="7753350" h="853679">
                <a:moveTo>
                  <a:pt x="653653" y="596504"/>
                </a:moveTo>
                <a:lnTo>
                  <a:pt x="664369" y="596504"/>
                </a:lnTo>
                <a:cubicBezTo>
                  <a:pt x="733425" y="670322"/>
                  <a:pt x="767953" y="721519"/>
                  <a:pt x="767953" y="750094"/>
                </a:cubicBezTo>
                <a:lnTo>
                  <a:pt x="767953" y="760810"/>
                </a:lnTo>
                <a:lnTo>
                  <a:pt x="710804" y="796529"/>
                </a:lnTo>
                <a:lnTo>
                  <a:pt x="682228" y="821532"/>
                </a:lnTo>
                <a:lnTo>
                  <a:pt x="678657" y="821532"/>
                </a:lnTo>
                <a:lnTo>
                  <a:pt x="664369" y="810816"/>
                </a:lnTo>
                <a:lnTo>
                  <a:pt x="667941" y="785813"/>
                </a:lnTo>
                <a:lnTo>
                  <a:pt x="653653" y="775097"/>
                </a:lnTo>
                <a:lnTo>
                  <a:pt x="657225" y="739379"/>
                </a:lnTo>
                <a:lnTo>
                  <a:pt x="653653" y="692944"/>
                </a:lnTo>
                <a:lnTo>
                  <a:pt x="657225" y="685801"/>
                </a:lnTo>
                <a:lnTo>
                  <a:pt x="653653" y="653654"/>
                </a:lnTo>
                <a:close/>
                <a:moveTo>
                  <a:pt x="332184" y="553641"/>
                </a:moveTo>
                <a:lnTo>
                  <a:pt x="335756" y="553641"/>
                </a:lnTo>
                <a:cubicBezTo>
                  <a:pt x="354807" y="556022"/>
                  <a:pt x="365522" y="625079"/>
                  <a:pt x="367903" y="760810"/>
                </a:cubicBezTo>
                <a:cubicBezTo>
                  <a:pt x="367903" y="782241"/>
                  <a:pt x="360760" y="792957"/>
                  <a:pt x="346472" y="792957"/>
                </a:cubicBezTo>
                <a:cubicBezTo>
                  <a:pt x="310754" y="792957"/>
                  <a:pt x="278606" y="772716"/>
                  <a:pt x="250031" y="732235"/>
                </a:cubicBezTo>
                <a:lnTo>
                  <a:pt x="250031" y="710804"/>
                </a:lnTo>
                <a:cubicBezTo>
                  <a:pt x="250031" y="689372"/>
                  <a:pt x="273844" y="638176"/>
                  <a:pt x="321469" y="557213"/>
                </a:cubicBezTo>
                <a:close/>
                <a:moveTo>
                  <a:pt x="4670822" y="507207"/>
                </a:moveTo>
                <a:lnTo>
                  <a:pt x="4610100" y="517922"/>
                </a:lnTo>
                <a:lnTo>
                  <a:pt x="4613672" y="635794"/>
                </a:lnTo>
                <a:lnTo>
                  <a:pt x="4610100" y="675085"/>
                </a:lnTo>
                <a:lnTo>
                  <a:pt x="4613672" y="675085"/>
                </a:lnTo>
                <a:cubicBezTo>
                  <a:pt x="4658916" y="648891"/>
                  <a:pt x="4681537" y="603647"/>
                  <a:pt x="4681537" y="539354"/>
                </a:cubicBezTo>
                <a:cubicBezTo>
                  <a:pt x="4681537" y="517922"/>
                  <a:pt x="4677966" y="507207"/>
                  <a:pt x="4670822" y="507207"/>
                </a:cubicBezTo>
                <a:close/>
                <a:moveTo>
                  <a:pt x="3000375" y="467916"/>
                </a:moveTo>
                <a:lnTo>
                  <a:pt x="2871787" y="492919"/>
                </a:lnTo>
                <a:lnTo>
                  <a:pt x="2871787" y="496491"/>
                </a:lnTo>
                <a:cubicBezTo>
                  <a:pt x="2871787" y="503635"/>
                  <a:pt x="2890837" y="517922"/>
                  <a:pt x="2928937" y="539354"/>
                </a:cubicBezTo>
                <a:lnTo>
                  <a:pt x="2939653" y="660797"/>
                </a:lnTo>
                <a:lnTo>
                  <a:pt x="2939653" y="664369"/>
                </a:lnTo>
                <a:lnTo>
                  <a:pt x="2943225" y="664369"/>
                </a:lnTo>
                <a:cubicBezTo>
                  <a:pt x="2957512" y="664369"/>
                  <a:pt x="2977753" y="598885"/>
                  <a:pt x="3003947" y="467916"/>
                </a:cubicBezTo>
                <a:close/>
                <a:moveTo>
                  <a:pt x="4824412" y="464344"/>
                </a:moveTo>
                <a:lnTo>
                  <a:pt x="4710112" y="492919"/>
                </a:lnTo>
                <a:lnTo>
                  <a:pt x="4710112" y="503635"/>
                </a:lnTo>
                <a:lnTo>
                  <a:pt x="4731544" y="528638"/>
                </a:lnTo>
                <a:lnTo>
                  <a:pt x="4731544" y="550069"/>
                </a:lnTo>
                <a:cubicBezTo>
                  <a:pt x="4726781" y="583407"/>
                  <a:pt x="4708922" y="627460"/>
                  <a:pt x="4677966" y="682229"/>
                </a:cubicBezTo>
                <a:lnTo>
                  <a:pt x="4677966" y="685801"/>
                </a:lnTo>
                <a:cubicBezTo>
                  <a:pt x="4758928" y="678657"/>
                  <a:pt x="4799409" y="666751"/>
                  <a:pt x="4799409" y="650082"/>
                </a:cubicBezTo>
                <a:cubicBezTo>
                  <a:pt x="4825603" y="609601"/>
                  <a:pt x="4838700" y="550069"/>
                  <a:pt x="4838700" y="471488"/>
                </a:cubicBezTo>
                <a:lnTo>
                  <a:pt x="4831556" y="464344"/>
                </a:lnTo>
                <a:close/>
                <a:moveTo>
                  <a:pt x="3429000" y="446485"/>
                </a:moveTo>
                <a:cubicBezTo>
                  <a:pt x="3340894" y="465535"/>
                  <a:pt x="3296840" y="483394"/>
                  <a:pt x="3296840" y="500063"/>
                </a:cubicBezTo>
                <a:cubicBezTo>
                  <a:pt x="3303984" y="507207"/>
                  <a:pt x="3308747" y="553641"/>
                  <a:pt x="3311128" y="639366"/>
                </a:cubicBezTo>
                <a:lnTo>
                  <a:pt x="3311128" y="685801"/>
                </a:lnTo>
                <a:cubicBezTo>
                  <a:pt x="3353990" y="685801"/>
                  <a:pt x="3377803" y="657226"/>
                  <a:pt x="3382565" y="600076"/>
                </a:cubicBezTo>
                <a:lnTo>
                  <a:pt x="3429000" y="453629"/>
                </a:lnTo>
                <a:close/>
                <a:moveTo>
                  <a:pt x="4867275" y="421482"/>
                </a:moveTo>
                <a:lnTo>
                  <a:pt x="4870847" y="428626"/>
                </a:lnTo>
                <a:lnTo>
                  <a:pt x="4877991" y="428626"/>
                </a:lnTo>
                <a:lnTo>
                  <a:pt x="4892278" y="421482"/>
                </a:lnTo>
                <a:cubicBezTo>
                  <a:pt x="4932759" y="442913"/>
                  <a:pt x="4968478" y="482204"/>
                  <a:pt x="4999434" y="539354"/>
                </a:cubicBezTo>
                <a:lnTo>
                  <a:pt x="4999434" y="567929"/>
                </a:lnTo>
                <a:cubicBezTo>
                  <a:pt x="4999434" y="594122"/>
                  <a:pt x="4985147" y="617935"/>
                  <a:pt x="4956572" y="639366"/>
                </a:cubicBezTo>
                <a:lnTo>
                  <a:pt x="4920853" y="682229"/>
                </a:lnTo>
                <a:lnTo>
                  <a:pt x="4920853" y="685801"/>
                </a:lnTo>
                <a:lnTo>
                  <a:pt x="4927997" y="685801"/>
                </a:lnTo>
                <a:cubicBezTo>
                  <a:pt x="5016103" y="695326"/>
                  <a:pt x="5060156" y="717947"/>
                  <a:pt x="5060156" y="753666"/>
                </a:cubicBezTo>
                <a:cubicBezTo>
                  <a:pt x="5043487" y="770335"/>
                  <a:pt x="5031581" y="778669"/>
                  <a:pt x="5024437" y="778669"/>
                </a:cubicBezTo>
                <a:cubicBezTo>
                  <a:pt x="4953000" y="747713"/>
                  <a:pt x="4907756" y="732235"/>
                  <a:pt x="4888706" y="732235"/>
                </a:cubicBezTo>
                <a:lnTo>
                  <a:pt x="4881562" y="732235"/>
                </a:lnTo>
                <a:cubicBezTo>
                  <a:pt x="4860131" y="765572"/>
                  <a:pt x="4839891" y="782241"/>
                  <a:pt x="4820841" y="782241"/>
                </a:cubicBezTo>
                <a:cubicBezTo>
                  <a:pt x="4797028" y="782241"/>
                  <a:pt x="4773216" y="765572"/>
                  <a:pt x="4749403" y="732235"/>
                </a:cubicBezTo>
                <a:lnTo>
                  <a:pt x="4699397" y="732235"/>
                </a:lnTo>
                <a:lnTo>
                  <a:pt x="4677966" y="742951"/>
                </a:lnTo>
                <a:lnTo>
                  <a:pt x="4660106" y="732235"/>
                </a:lnTo>
                <a:cubicBezTo>
                  <a:pt x="4593431" y="732235"/>
                  <a:pt x="4491037" y="756047"/>
                  <a:pt x="4352925" y="803672"/>
                </a:cubicBezTo>
                <a:cubicBezTo>
                  <a:pt x="4281487" y="787004"/>
                  <a:pt x="4245769" y="771526"/>
                  <a:pt x="4245769" y="757238"/>
                </a:cubicBezTo>
                <a:lnTo>
                  <a:pt x="4245769" y="753666"/>
                </a:lnTo>
                <a:cubicBezTo>
                  <a:pt x="4245769" y="739379"/>
                  <a:pt x="4300537" y="728663"/>
                  <a:pt x="4410075" y="721519"/>
                </a:cubicBezTo>
                <a:lnTo>
                  <a:pt x="4410075" y="717947"/>
                </a:lnTo>
                <a:lnTo>
                  <a:pt x="4363641" y="539354"/>
                </a:lnTo>
                <a:lnTo>
                  <a:pt x="4367212" y="528638"/>
                </a:lnTo>
                <a:lnTo>
                  <a:pt x="4374356" y="528638"/>
                </a:lnTo>
                <a:cubicBezTo>
                  <a:pt x="4393406" y="528638"/>
                  <a:pt x="4424362" y="552451"/>
                  <a:pt x="4467225" y="600075"/>
                </a:cubicBezTo>
                <a:lnTo>
                  <a:pt x="4463653" y="603647"/>
                </a:lnTo>
                <a:cubicBezTo>
                  <a:pt x="4470797" y="603647"/>
                  <a:pt x="4483894" y="638176"/>
                  <a:pt x="4502944" y="707232"/>
                </a:cubicBezTo>
                <a:lnTo>
                  <a:pt x="4599384" y="682229"/>
                </a:lnTo>
                <a:lnTo>
                  <a:pt x="4599384" y="675085"/>
                </a:lnTo>
                <a:cubicBezTo>
                  <a:pt x="4587478" y="675085"/>
                  <a:pt x="4576762" y="654844"/>
                  <a:pt x="4567237" y="614363"/>
                </a:cubicBezTo>
                <a:lnTo>
                  <a:pt x="4570809" y="539354"/>
                </a:lnTo>
                <a:lnTo>
                  <a:pt x="4567237" y="539354"/>
                </a:lnTo>
                <a:lnTo>
                  <a:pt x="4477941" y="567929"/>
                </a:lnTo>
                <a:lnTo>
                  <a:pt x="4452937" y="550069"/>
                </a:lnTo>
                <a:cubicBezTo>
                  <a:pt x="4476750" y="531019"/>
                  <a:pt x="4560094" y="500063"/>
                  <a:pt x="4702969" y="457201"/>
                </a:cubicBezTo>
                <a:lnTo>
                  <a:pt x="4860131" y="428626"/>
                </a:lnTo>
                <a:close/>
                <a:moveTo>
                  <a:pt x="3450431" y="396479"/>
                </a:moveTo>
                <a:lnTo>
                  <a:pt x="3464719" y="396479"/>
                </a:lnTo>
                <a:cubicBezTo>
                  <a:pt x="3502819" y="398860"/>
                  <a:pt x="3536156" y="451247"/>
                  <a:pt x="3564731" y="553641"/>
                </a:cubicBezTo>
                <a:cubicBezTo>
                  <a:pt x="3564731" y="572691"/>
                  <a:pt x="3534965" y="616744"/>
                  <a:pt x="3475434" y="685801"/>
                </a:cubicBezTo>
                <a:lnTo>
                  <a:pt x="3443287" y="732235"/>
                </a:lnTo>
                <a:lnTo>
                  <a:pt x="3389709" y="717947"/>
                </a:lnTo>
                <a:cubicBezTo>
                  <a:pt x="3363515" y="736997"/>
                  <a:pt x="3342084" y="746522"/>
                  <a:pt x="3325415" y="746522"/>
                </a:cubicBezTo>
                <a:lnTo>
                  <a:pt x="3314700" y="732235"/>
                </a:lnTo>
                <a:lnTo>
                  <a:pt x="3211115" y="775097"/>
                </a:lnTo>
                <a:cubicBezTo>
                  <a:pt x="3180159" y="751285"/>
                  <a:pt x="3165872" y="685801"/>
                  <a:pt x="3168253" y="578644"/>
                </a:cubicBezTo>
                <a:lnTo>
                  <a:pt x="3161109" y="578644"/>
                </a:lnTo>
                <a:lnTo>
                  <a:pt x="3025378" y="721519"/>
                </a:lnTo>
                <a:lnTo>
                  <a:pt x="2961084" y="760810"/>
                </a:lnTo>
                <a:cubicBezTo>
                  <a:pt x="2937272" y="746522"/>
                  <a:pt x="2925365" y="734616"/>
                  <a:pt x="2925365" y="725091"/>
                </a:cubicBezTo>
                <a:cubicBezTo>
                  <a:pt x="2899172" y="727472"/>
                  <a:pt x="2874169" y="740569"/>
                  <a:pt x="2850356" y="764382"/>
                </a:cubicBezTo>
                <a:lnTo>
                  <a:pt x="2839640" y="764382"/>
                </a:lnTo>
                <a:cubicBezTo>
                  <a:pt x="2808684" y="752476"/>
                  <a:pt x="2782490" y="669132"/>
                  <a:pt x="2761059" y="514351"/>
                </a:cubicBezTo>
                <a:cubicBezTo>
                  <a:pt x="2749153" y="500063"/>
                  <a:pt x="2744390" y="483394"/>
                  <a:pt x="2746772" y="464344"/>
                </a:cubicBezTo>
                <a:lnTo>
                  <a:pt x="2746772" y="450057"/>
                </a:lnTo>
                <a:lnTo>
                  <a:pt x="2768203" y="450057"/>
                </a:lnTo>
                <a:cubicBezTo>
                  <a:pt x="2780109" y="466726"/>
                  <a:pt x="2794397" y="475060"/>
                  <a:pt x="2811065" y="475060"/>
                </a:cubicBezTo>
                <a:lnTo>
                  <a:pt x="2825353" y="475060"/>
                </a:lnTo>
                <a:cubicBezTo>
                  <a:pt x="2942034" y="451247"/>
                  <a:pt x="3001565" y="434579"/>
                  <a:pt x="3003947" y="425054"/>
                </a:cubicBezTo>
                <a:cubicBezTo>
                  <a:pt x="3006328" y="410766"/>
                  <a:pt x="3011090" y="403622"/>
                  <a:pt x="3018234" y="403622"/>
                </a:cubicBezTo>
                <a:cubicBezTo>
                  <a:pt x="3068240" y="415529"/>
                  <a:pt x="3109912" y="447676"/>
                  <a:pt x="3143250" y="500063"/>
                </a:cubicBezTo>
                <a:cubicBezTo>
                  <a:pt x="3150394" y="521494"/>
                  <a:pt x="3157537" y="533401"/>
                  <a:pt x="3164681" y="535782"/>
                </a:cubicBezTo>
                <a:lnTo>
                  <a:pt x="3168253" y="500063"/>
                </a:lnTo>
                <a:lnTo>
                  <a:pt x="3157537" y="428626"/>
                </a:lnTo>
                <a:lnTo>
                  <a:pt x="3157537" y="421482"/>
                </a:lnTo>
                <a:lnTo>
                  <a:pt x="3171825" y="410766"/>
                </a:lnTo>
                <a:lnTo>
                  <a:pt x="3182540" y="410766"/>
                </a:lnTo>
                <a:lnTo>
                  <a:pt x="3261122" y="471488"/>
                </a:lnTo>
                <a:close/>
                <a:moveTo>
                  <a:pt x="5799534" y="375047"/>
                </a:moveTo>
                <a:cubicBezTo>
                  <a:pt x="5704284" y="410766"/>
                  <a:pt x="5656659" y="450057"/>
                  <a:pt x="5656659" y="492919"/>
                </a:cubicBezTo>
                <a:cubicBezTo>
                  <a:pt x="5666184" y="492919"/>
                  <a:pt x="5687616" y="507207"/>
                  <a:pt x="5720953" y="535782"/>
                </a:cubicBezTo>
                <a:cubicBezTo>
                  <a:pt x="5768578" y="483394"/>
                  <a:pt x="5797153" y="429816"/>
                  <a:pt x="5806678" y="375047"/>
                </a:cubicBezTo>
                <a:close/>
                <a:moveTo>
                  <a:pt x="6185297" y="332185"/>
                </a:moveTo>
                <a:lnTo>
                  <a:pt x="6196012" y="342901"/>
                </a:lnTo>
                <a:lnTo>
                  <a:pt x="6196012" y="385763"/>
                </a:lnTo>
                <a:lnTo>
                  <a:pt x="6217444" y="464344"/>
                </a:lnTo>
                <a:cubicBezTo>
                  <a:pt x="6217444" y="533401"/>
                  <a:pt x="6206728" y="567929"/>
                  <a:pt x="6185297" y="567929"/>
                </a:cubicBezTo>
                <a:lnTo>
                  <a:pt x="6174581" y="567929"/>
                </a:lnTo>
                <a:cubicBezTo>
                  <a:pt x="6155531" y="553641"/>
                  <a:pt x="6126956" y="544116"/>
                  <a:pt x="6088856" y="539354"/>
                </a:cubicBezTo>
                <a:lnTo>
                  <a:pt x="6081712" y="514351"/>
                </a:lnTo>
                <a:cubicBezTo>
                  <a:pt x="6081712" y="447676"/>
                  <a:pt x="6104334" y="398860"/>
                  <a:pt x="6149578" y="367904"/>
                </a:cubicBezTo>
                <a:close/>
                <a:moveTo>
                  <a:pt x="6828234" y="285751"/>
                </a:moveTo>
                <a:lnTo>
                  <a:pt x="6831806" y="285751"/>
                </a:lnTo>
                <a:cubicBezTo>
                  <a:pt x="6893718" y="335757"/>
                  <a:pt x="6924674" y="376238"/>
                  <a:pt x="6924674" y="407194"/>
                </a:cubicBezTo>
                <a:lnTo>
                  <a:pt x="6896100" y="421482"/>
                </a:lnTo>
                <a:cubicBezTo>
                  <a:pt x="6853237" y="409576"/>
                  <a:pt x="6830616" y="395288"/>
                  <a:pt x="6828234" y="378619"/>
                </a:cubicBezTo>
                <a:lnTo>
                  <a:pt x="6828234" y="357188"/>
                </a:lnTo>
                <a:lnTo>
                  <a:pt x="6821090" y="296466"/>
                </a:lnTo>
                <a:close/>
                <a:moveTo>
                  <a:pt x="1396604" y="271463"/>
                </a:moveTo>
                <a:cubicBezTo>
                  <a:pt x="1484709" y="290513"/>
                  <a:pt x="1528763" y="311944"/>
                  <a:pt x="1528763" y="335757"/>
                </a:cubicBezTo>
                <a:lnTo>
                  <a:pt x="1503759" y="496491"/>
                </a:lnTo>
                <a:lnTo>
                  <a:pt x="1460897" y="550069"/>
                </a:lnTo>
                <a:cubicBezTo>
                  <a:pt x="1432322" y="550069"/>
                  <a:pt x="1415653" y="527447"/>
                  <a:pt x="1410891" y="482204"/>
                </a:cubicBezTo>
                <a:lnTo>
                  <a:pt x="1418034" y="460772"/>
                </a:lnTo>
                <a:lnTo>
                  <a:pt x="1410891" y="400051"/>
                </a:lnTo>
                <a:lnTo>
                  <a:pt x="1410891" y="335757"/>
                </a:lnTo>
                <a:cubicBezTo>
                  <a:pt x="1410891" y="319088"/>
                  <a:pt x="1406128" y="303610"/>
                  <a:pt x="1396604" y="289322"/>
                </a:cubicBezTo>
                <a:close/>
                <a:moveTo>
                  <a:pt x="7285434" y="246460"/>
                </a:moveTo>
                <a:cubicBezTo>
                  <a:pt x="7311628" y="289322"/>
                  <a:pt x="7324724" y="317897"/>
                  <a:pt x="7324724" y="332185"/>
                </a:cubicBezTo>
                <a:lnTo>
                  <a:pt x="7324724" y="339329"/>
                </a:lnTo>
                <a:cubicBezTo>
                  <a:pt x="7324724" y="394097"/>
                  <a:pt x="7283053" y="436960"/>
                  <a:pt x="7199709" y="467916"/>
                </a:cubicBezTo>
                <a:lnTo>
                  <a:pt x="7192566" y="460772"/>
                </a:lnTo>
                <a:lnTo>
                  <a:pt x="7188994" y="460772"/>
                </a:lnTo>
                <a:lnTo>
                  <a:pt x="7163990" y="467916"/>
                </a:lnTo>
                <a:lnTo>
                  <a:pt x="7163990" y="460772"/>
                </a:lnTo>
                <a:cubicBezTo>
                  <a:pt x="7163990" y="408385"/>
                  <a:pt x="7199709" y="346472"/>
                  <a:pt x="7271146" y="275035"/>
                </a:cubicBezTo>
                <a:cubicBezTo>
                  <a:pt x="7271146" y="255985"/>
                  <a:pt x="7275909" y="246460"/>
                  <a:pt x="7285434" y="246460"/>
                </a:cubicBezTo>
                <a:close/>
                <a:moveTo>
                  <a:pt x="4556522" y="192882"/>
                </a:moveTo>
                <a:cubicBezTo>
                  <a:pt x="4573191" y="200025"/>
                  <a:pt x="4581525" y="205979"/>
                  <a:pt x="4581525" y="210741"/>
                </a:cubicBezTo>
                <a:lnTo>
                  <a:pt x="4452937" y="314326"/>
                </a:lnTo>
                <a:cubicBezTo>
                  <a:pt x="4445794" y="345282"/>
                  <a:pt x="4436269" y="360760"/>
                  <a:pt x="4424362" y="360760"/>
                </a:cubicBezTo>
                <a:cubicBezTo>
                  <a:pt x="4398169" y="360760"/>
                  <a:pt x="4367212" y="336947"/>
                  <a:pt x="4331494" y="289322"/>
                </a:cubicBezTo>
                <a:cubicBezTo>
                  <a:pt x="4400550" y="248841"/>
                  <a:pt x="4475559" y="216694"/>
                  <a:pt x="4556522" y="192882"/>
                </a:cubicBezTo>
                <a:close/>
                <a:moveTo>
                  <a:pt x="6460331" y="178594"/>
                </a:moveTo>
                <a:lnTo>
                  <a:pt x="6474618" y="178594"/>
                </a:lnTo>
                <a:cubicBezTo>
                  <a:pt x="6505574" y="197644"/>
                  <a:pt x="6521053" y="213122"/>
                  <a:pt x="6521053" y="225029"/>
                </a:cubicBezTo>
                <a:cubicBezTo>
                  <a:pt x="6521053" y="241697"/>
                  <a:pt x="6505574" y="252413"/>
                  <a:pt x="6474618" y="257176"/>
                </a:cubicBezTo>
                <a:lnTo>
                  <a:pt x="6449616" y="185738"/>
                </a:lnTo>
                <a:close/>
                <a:moveTo>
                  <a:pt x="7178278" y="142875"/>
                </a:moveTo>
                <a:cubicBezTo>
                  <a:pt x="7211616" y="183357"/>
                  <a:pt x="7228284" y="222647"/>
                  <a:pt x="7228284" y="260747"/>
                </a:cubicBezTo>
                <a:cubicBezTo>
                  <a:pt x="7178278" y="320279"/>
                  <a:pt x="7134224" y="350044"/>
                  <a:pt x="7096124" y="350044"/>
                </a:cubicBezTo>
                <a:lnTo>
                  <a:pt x="7081837" y="350044"/>
                </a:lnTo>
                <a:lnTo>
                  <a:pt x="7067550" y="339329"/>
                </a:lnTo>
                <a:lnTo>
                  <a:pt x="7067550" y="285751"/>
                </a:lnTo>
                <a:cubicBezTo>
                  <a:pt x="7067550" y="254794"/>
                  <a:pt x="7099696" y="214313"/>
                  <a:pt x="7163990" y="164307"/>
                </a:cubicBezTo>
                <a:cubicBezTo>
                  <a:pt x="7163990" y="150019"/>
                  <a:pt x="7168753" y="142875"/>
                  <a:pt x="7178278" y="142875"/>
                </a:cubicBezTo>
                <a:close/>
                <a:moveTo>
                  <a:pt x="4435078" y="103585"/>
                </a:moveTo>
                <a:cubicBezTo>
                  <a:pt x="4499372" y="127397"/>
                  <a:pt x="4531519" y="145257"/>
                  <a:pt x="4531519" y="157163"/>
                </a:cubicBezTo>
                <a:lnTo>
                  <a:pt x="4531519" y="175022"/>
                </a:lnTo>
                <a:lnTo>
                  <a:pt x="4513659" y="192882"/>
                </a:lnTo>
                <a:lnTo>
                  <a:pt x="4481512" y="192882"/>
                </a:lnTo>
                <a:cubicBezTo>
                  <a:pt x="4455319" y="183357"/>
                  <a:pt x="4442222" y="165497"/>
                  <a:pt x="4442222" y="139304"/>
                </a:cubicBezTo>
                <a:close/>
                <a:moveTo>
                  <a:pt x="4856559" y="92869"/>
                </a:moveTo>
                <a:cubicBezTo>
                  <a:pt x="4804172" y="126207"/>
                  <a:pt x="4772025" y="142875"/>
                  <a:pt x="4760119" y="142875"/>
                </a:cubicBezTo>
                <a:lnTo>
                  <a:pt x="4760119" y="167879"/>
                </a:lnTo>
                <a:lnTo>
                  <a:pt x="4788694" y="210741"/>
                </a:lnTo>
                <a:lnTo>
                  <a:pt x="4799409" y="210741"/>
                </a:lnTo>
                <a:cubicBezTo>
                  <a:pt x="4827984" y="179785"/>
                  <a:pt x="4847034" y="144066"/>
                  <a:pt x="4856559" y="103585"/>
                </a:cubicBezTo>
                <a:close/>
                <a:moveTo>
                  <a:pt x="1107281" y="67866"/>
                </a:moveTo>
                <a:lnTo>
                  <a:pt x="1110853" y="67866"/>
                </a:lnTo>
                <a:cubicBezTo>
                  <a:pt x="1144191" y="67866"/>
                  <a:pt x="1185862" y="96441"/>
                  <a:pt x="1235869" y="153591"/>
                </a:cubicBezTo>
                <a:cubicBezTo>
                  <a:pt x="1235869" y="182166"/>
                  <a:pt x="1251347" y="196454"/>
                  <a:pt x="1282303" y="196454"/>
                </a:cubicBezTo>
                <a:cubicBezTo>
                  <a:pt x="1282303" y="205979"/>
                  <a:pt x="1295400" y="211932"/>
                  <a:pt x="1321594" y="214313"/>
                </a:cubicBezTo>
                <a:lnTo>
                  <a:pt x="1357312" y="246460"/>
                </a:lnTo>
                <a:cubicBezTo>
                  <a:pt x="1352550" y="260747"/>
                  <a:pt x="1344216" y="271463"/>
                  <a:pt x="1332309" y="278607"/>
                </a:cubicBezTo>
                <a:cubicBezTo>
                  <a:pt x="1315641" y="278607"/>
                  <a:pt x="1277541" y="264319"/>
                  <a:pt x="1218009" y="235744"/>
                </a:cubicBezTo>
                <a:cubicBezTo>
                  <a:pt x="1172766" y="280988"/>
                  <a:pt x="1115616" y="327422"/>
                  <a:pt x="1046560" y="375047"/>
                </a:cubicBezTo>
                <a:lnTo>
                  <a:pt x="1046560" y="385763"/>
                </a:lnTo>
                <a:cubicBezTo>
                  <a:pt x="1058466" y="385763"/>
                  <a:pt x="1079897" y="410766"/>
                  <a:pt x="1110853" y="460772"/>
                </a:cubicBezTo>
                <a:lnTo>
                  <a:pt x="1096566" y="528638"/>
                </a:lnTo>
                <a:cubicBezTo>
                  <a:pt x="1141810" y="528638"/>
                  <a:pt x="1188244" y="466726"/>
                  <a:pt x="1235869" y="342901"/>
                </a:cubicBezTo>
                <a:lnTo>
                  <a:pt x="1228725" y="342901"/>
                </a:lnTo>
                <a:cubicBezTo>
                  <a:pt x="1164432" y="373857"/>
                  <a:pt x="1123950" y="389335"/>
                  <a:pt x="1107281" y="389335"/>
                </a:cubicBezTo>
                <a:cubicBezTo>
                  <a:pt x="1085851" y="386954"/>
                  <a:pt x="1075134" y="382191"/>
                  <a:pt x="1075134" y="375047"/>
                </a:cubicBezTo>
                <a:lnTo>
                  <a:pt x="1075134" y="367904"/>
                </a:lnTo>
                <a:cubicBezTo>
                  <a:pt x="1182291" y="336947"/>
                  <a:pt x="1235869" y="310754"/>
                  <a:pt x="1235869" y="289322"/>
                </a:cubicBezTo>
                <a:lnTo>
                  <a:pt x="1239441" y="289322"/>
                </a:lnTo>
                <a:cubicBezTo>
                  <a:pt x="1301354" y="289322"/>
                  <a:pt x="1346597" y="311944"/>
                  <a:pt x="1375172" y="357188"/>
                </a:cubicBezTo>
                <a:lnTo>
                  <a:pt x="1375172" y="375047"/>
                </a:lnTo>
                <a:lnTo>
                  <a:pt x="1239441" y="546497"/>
                </a:lnTo>
                <a:cubicBezTo>
                  <a:pt x="1239441" y="556022"/>
                  <a:pt x="1216819" y="567929"/>
                  <a:pt x="1171575" y="582216"/>
                </a:cubicBezTo>
                <a:cubicBezTo>
                  <a:pt x="1171575" y="594122"/>
                  <a:pt x="1168003" y="600076"/>
                  <a:pt x="1160860" y="600076"/>
                </a:cubicBezTo>
                <a:lnTo>
                  <a:pt x="1153716" y="600076"/>
                </a:lnTo>
                <a:lnTo>
                  <a:pt x="1117997" y="567929"/>
                </a:lnTo>
                <a:lnTo>
                  <a:pt x="1096566" y="567929"/>
                </a:lnTo>
                <a:cubicBezTo>
                  <a:pt x="1084659" y="567929"/>
                  <a:pt x="1078706" y="601266"/>
                  <a:pt x="1078706" y="667941"/>
                </a:cubicBezTo>
                <a:lnTo>
                  <a:pt x="1085851" y="667941"/>
                </a:lnTo>
                <a:cubicBezTo>
                  <a:pt x="1185862" y="625079"/>
                  <a:pt x="1254919" y="589360"/>
                  <a:pt x="1293019" y="560785"/>
                </a:cubicBezTo>
                <a:lnTo>
                  <a:pt x="1303734" y="571501"/>
                </a:lnTo>
                <a:lnTo>
                  <a:pt x="1139428" y="732235"/>
                </a:lnTo>
                <a:lnTo>
                  <a:pt x="1089422" y="803672"/>
                </a:lnTo>
                <a:cubicBezTo>
                  <a:pt x="996553" y="798910"/>
                  <a:pt x="950119" y="784622"/>
                  <a:pt x="950119" y="760810"/>
                </a:cubicBezTo>
                <a:lnTo>
                  <a:pt x="939403" y="717947"/>
                </a:lnTo>
                <a:lnTo>
                  <a:pt x="982266" y="696516"/>
                </a:lnTo>
                <a:lnTo>
                  <a:pt x="989409" y="689372"/>
                </a:lnTo>
                <a:cubicBezTo>
                  <a:pt x="1001316" y="689372"/>
                  <a:pt x="1008460" y="673894"/>
                  <a:pt x="1010841" y="642938"/>
                </a:cubicBezTo>
                <a:lnTo>
                  <a:pt x="1003697" y="635794"/>
                </a:lnTo>
                <a:lnTo>
                  <a:pt x="1010841" y="603647"/>
                </a:lnTo>
                <a:lnTo>
                  <a:pt x="1021556" y="396479"/>
                </a:lnTo>
                <a:cubicBezTo>
                  <a:pt x="973931" y="427435"/>
                  <a:pt x="938213" y="442913"/>
                  <a:pt x="914400" y="442913"/>
                </a:cubicBezTo>
                <a:lnTo>
                  <a:pt x="907256" y="439341"/>
                </a:lnTo>
                <a:lnTo>
                  <a:pt x="907256" y="432197"/>
                </a:lnTo>
                <a:cubicBezTo>
                  <a:pt x="1028701" y="305991"/>
                  <a:pt x="1089422" y="220266"/>
                  <a:pt x="1089422" y="175022"/>
                </a:cubicBezTo>
                <a:cubicBezTo>
                  <a:pt x="1098947" y="165497"/>
                  <a:pt x="1106091" y="144066"/>
                  <a:pt x="1110853" y="110729"/>
                </a:cubicBezTo>
                <a:lnTo>
                  <a:pt x="1100138" y="75010"/>
                </a:lnTo>
                <a:close/>
                <a:moveTo>
                  <a:pt x="3318272" y="42863"/>
                </a:moveTo>
                <a:lnTo>
                  <a:pt x="3321844" y="42863"/>
                </a:lnTo>
                <a:cubicBezTo>
                  <a:pt x="3378994" y="100013"/>
                  <a:pt x="3414712" y="157163"/>
                  <a:pt x="3429000" y="214313"/>
                </a:cubicBezTo>
                <a:lnTo>
                  <a:pt x="3425428" y="232172"/>
                </a:lnTo>
                <a:cubicBezTo>
                  <a:pt x="3425428" y="255985"/>
                  <a:pt x="3373040" y="276226"/>
                  <a:pt x="3268265" y="292894"/>
                </a:cubicBezTo>
                <a:cubicBezTo>
                  <a:pt x="3268265" y="316707"/>
                  <a:pt x="3245644" y="327422"/>
                  <a:pt x="3200400" y="325041"/>
                </a:cubicBezTo>
                <a:lnTo>
                  <a:pt x="3196828" y="328613"/>
                </a:lnTo>
                <a:lnTo>
                  <a:pt x="3150394" y="321469"/>
                </a:lnTo>
                <a:cubicBezTo>
                  <a:pt x="3126581" y="319088"/>
                  <a:pt x="3109912" y="334566"/>
                  <a:pt x="3100387" y="367904"/>
                </a:cubicBezTo>
                <a:cubicBezTo>
                  <a:pt x="3076575" y="367904"/>
                  <a:pt x="3057525" y="375047"/>
                  <a:pt x="3043237" y="389335"/>
                </a:cubicBezTo>
                <a:lnTo>
                  <a:pt x="3018234" y="392907"/>
                </a:lnTo>
                <a:lnTo>
                  <a:pt x="2978944" y="389335"/>
                </a:lnTo>
                <a:cubicBezTo>
                  <a:pt x="2967037" y="386954"/>
                  <a:pt x="2937272" y="289322"/>
                  <a:pt x="2889647" y="96441"/>
                </a:cubicBezTo>
                <a:lnTo>
                  <a:pt x="2907506" y="92869"/>
                </a:lnTo>
                <a:cubicBezTo>
                  <a:pt x="2943225" y="119063"/>
                  <a:pt x="2976562" y="134541"/>
                  <a:pt x="3007519" y="139304"/>
                </a:cubicBezTo>
                <a:cubicBezTo>
                  <a:pt x="3005137" y="148829"/>
                  <a:pt x="3031331" y="178594"/>
                  <a:pt x="3086100" y="228600"/>
                </a:cubicBezTo>
                <a:lnTo>
                  <a:pt x="3103959" y="282179"/>
                </a:lnTo>
                <a:cubicBezTo>
                  <a:pt x="3158728" y="275035"/>
                  <a:pt x="3187303" y="265510"/>
                  <a:pt x="3189684" y="253604"/>
                </a:cubicBezTo>
                <a:cubicBezTo>
                  <a:pt x="3201590" y="217885"/>
                  <a:pt x="3228975" y="171450"/>
                  <a:pt x="3271837" y="114300"/>
                </a:cubicBezTo>
                <a:lnTo>
                  <a:pt x="3268265" y="114300"/>
                </a:lnTo>
                <a:lnTo>
                  <a:pt x="3068240" y="142875"/>
                </a:lnTo>
                <a:lnTo>
                  <a:pt x="3032522" y="150019"/>
                </a:lnTo>
                <a:lnTo>
                  <a:pt x="3028950" y="142875"/>
                </a:lnTo>
                <a:lnTo>
                  <a:pt x="3028950" y="139304"/>
                </a:lnTo>
                <a:lnTo>
                  <a:pt x="3286125" y="78582"/>
                </a:lnTo>
                <a:cubicBezTo>
                  <a:pt x="3286125" y="61913"/>
                  <a:pt x="3296840" y="50007"/>
                  <a:pt x="3318272" y="42863"/>
                </a:cubicBezTo>
                <a:close/>
                <a:moveTo>
                  <a:pt x="2018109" y="42863"/>
                </a:moveTo>
                <a:cubicBezTo>
                  <a:pt x="2039540" y="52388"/>
                  <a:pt x="2074069" y="126207"/>
                  <a:pt x="2121694" y="264319"/>
                </a:cubicBezTo>
                <a:lnTo>
                  <a:pt x="2121694" y="271463"/>
                </a:lnTo>
                <a:cubicBezTo>
                  <a:pt x="2114550" y="285751"/>
                  <a:pt x="2080022" y="307182"/>
                  <a:pt x="2018109" y="335757"/>
                </a:cubicBezTo>
                <a:lnTo>
                  <a:pt x="1996678" y="360760"/>
                </a:lnTo>
                <a:cubicBezTo>
                  <a:pt x="2044303" y="406004"/>
                  <a:pt x="2075259" y="450057"/>
                  <a:pt x="2089547" y="492919"/>
                </a:cubicBezTo>
                <a:lnTo>
                  <a:pt x="2085975" y="685801"/>
                </a:lnTo>
                <a:lnTo>
                  <a:pt x="2078831" y="685801"/>
                </a:lnTo>
                <a:lnTo>
                  <a:pt x="2085975" y="689372"/>
                </a:lnTo>
                <a:lnTo>
                  <a:pt x="2085975" y="714376"/>
                </a:lnTo>
                <a:cubicBezTo>
                  <a:pt x="2085975" y="764382"/>
                  <a:pt x="2059781" y="797719"/>
                  <a:pt x="2007394" y="814388"/>
                </a:cubicBezTo>
                <a:lnTo>
                  <a:pt x="2000250" y="814388"/>
                </a:lnTo>
                <a:cubicBezTo>
                  <a:pt x="1959769" y="814388"/>
                  <a:pt x="1932384" y="746522"/>
                  <a:pt x="1918097" y="610791"/>
                </a:cubicBezTo>
                <a:lnTo>
                  <a:pt x="1932384" y="392907"/>
                </a:lnTo>
                <a:lnTo>
                  <a:pt x="1918097" y="392907"/>
                </a:lnTo>
                <a:cubicBezTo>
                  <a:pt x="1887141" y="419101"/>
                  <a:pt x="1857375" y="432197"/>
                  <a:pt x="1828800" y="432197"/>
                </a:cubicBezTo>
                <a:lnTo>
                  <a:pt x="1818084" y="421482"/>
                </a:lnTo>
                <a:lnTo>
                  <a:pt x="1818084" y="410766"/>
                </a:lnTo>
                <a:cubicBezTo>
                  <a:pt x="1818084" y="401241"/>
                  <a:pt x="1847850" y="351235"/>
                  <a:pt x="1907382" y="260747"/>
                </a:cubicBezTo>
                <a:cubicBezTo>
                  <a:pt x="1959769" y="170260"/>
                  <a:pt x="1985963" y="114300"/>
                  <a:pt x="1985963" y="92869"/>
                </a:cubicBezTo>
                <a:lnTo>
                  <a:pt x="1982391" y="53579"/>
                </a:lnTo>
                <a:close/>
                <a:moveTo>
                  <a:pt x="6624637" y="39291"/>
                </a:moveTo>
                <a:lnTo>
                  <a:pt x="6642496" y="39291"/>
                </a:lnTo>
                <a:cubicBezTo>
                  <a:pt x="6654403" y="39291"/>
                  <a:pt x="6678216" y="88107"/>
                  <a:pt x="6713934" y="185738"/>
                </a:cubicBezTo>
                <a:cubicBezTo>
                  <a:pt x="6728222" y="204788"/>
                  <a:pt x="6738937" y="226219"/>
                  <a:pt x="6746081" y="250032"/>
                </a:cubicBezTo>
                <a:cubicBezTo>
                  <a:pt x="6746081" y="292894"/>
                  <a:pt x="6662737" y="413147"/>
                  <a:pt x="6496050" y="610791"/>
                </a:cubicBezTo>
                <a:cubicBezTo>
                  <a:pt x="6581774" y="677466"/>
                  <a:pt x="6657974" y="710804"/>
                  <a:pt x="6724650" y="710804"/>
                </a:cubicBezTo>
                <a:lnTo>
                  <a:pt x="6746081" y="700088"/>
                </a:lnTo>
                <a:lnTo>
                  <a:pt x="6774656" y="700088"/>
                </a:lnTo>
                <a:cubicBezTo>
                  <a:pt x="6781800" y="642938"/>
                  <a:pt x="6792516" y="614363"/>
                  <a:pt x="6806803" y="614363"/>
                </a:cubicBezTo>
                <a:lnTo>
                  <a:pt x="6821090" y="614363"/>
                </a:lnTo>
                <a:cubicBezTo>
                  <a:pt x="6854428" y="652463"/>
                  <a:pt x="6888956" y="681038"/>
                  <a:pt x="6924674" y="700088"/>
                </a:cubicBezTo>
                <a:lnTo>
                  <a:pt x="6924674" y="710804"/>
                </a:lnTo>
                <a:cubicBezTo>
                  <a:pt x="6891337" y="758429"/>
                  <a:pt x="6836568" y="782241"/>
                  <a:pt x="6760368" y="782241"/>
                </a:cubicBezTo>
                <a:lnTo>
                  <a:pt x="6738937" y="782241"/>
                </a:lnTo>
                <a:cubicBezTo>
                  <a:pt x="6660356" y="782241"/>
                  <a:pt x="6562724" y="746522"/>
                  <a:pt x="6446044" y="675085"/>
                </a:cubicBezTo>
                <a:lnTo>
                  <a:pt x="6274594" y="735807"/>
                </a:lnTo>
                <a:cubicBezTo>
                  <a:pt x="6257924" y="735807"/>
                  <a:pt x="6243637" y="727472"/>
                  <a:pt x="6231731" y="710804"/>
                </a:cubicBezTo>
                <a:lnTo>
                  <a:pt x="6342459" y="564357"/>
                </a:lnTo>
                <a:lnTo>
                  <a:pt x="6346031" y="553641"/>
                </a:lnTo>
                <a:lnTo>
                  <a:pt x="6346031" y="550069"/>
                </a:lnTo>
                <a:cubicBezTo>
                  <a:pt x="6303168" y="469107"/>
                  <a:pt x="6279356" y="367904"/>
                  <a:pt x="6274594" y="246460"/>
                </a:cubicBezTo>
                <a:lnTo>
                  <a:pt x="6274594" y="185738"/>
                </a:lnTo>
                <a:cubicBezTo>
                  <a:pt x="6276974" y="154782"/>
                  <a:pt x="6284118" y="138113"/>
                  <a:pt x="6296024" y="135732"/>
                </a:cubicBezTo>
                <a:lnTo>
                  <a:pt x="6310312" y="135732"/>
                </a:lnTo>
                <a:cubicBezTo>
                  <a:pt x="6324600" y="135732"/>
                  <a:pt x="6347222" y="176213"/>
                  <a:pt x="6378178" y="257176"/>
                </a:cubicBezTo>
                <a:lnTo>
                  <a:pt x="6378178" y="271463"/>
                </a:lnTo>
                <a:lnTo>
                  <a:pt x="6367462" y="307182"/>
                </a:lnTo>
                <a:cubicBezTo>
                  <a:pt x="6367462" y="333376"/>
                  <a:pt x="6378178" y="390526"/>
                  <a:pt x="6399609" y="478632"/>
                </a:cubicBezTo>
                <a:lnTo>
                  <a:pt x="6413896" y="478632"/>
                </a:lnTo>
                <a:lnTo>
                  <a:pt x="6528196" y="282179"/>
                </a:lnTo>
                <a:cubicBezTo>
                  <a:pt x="6549628" y="258366"/>
                  <a:pt x="6581774" y="177404"/>
                  <a:pt x="6624637" y="39291"/>
                </a:cubicBezTo>
                <a:close/>
                <a:moveTo>
                  <a:pt x="664369" y="35719"/>
                </a:moveTo>
                <a:cubicBezTo>
                  <a:pt x="688181" y="35719"/>
                  <a:pt x="703660" y="53579"/>
                  <a:pt x="710804" y="89297"/>
                </a:cubicBezTo>
                <a:lnTo>
                  <a:pt x="703660" y="96441"/>
                </a:lnTo>
                <a:lnTo>
                  <a:pt x="664369" y="89297"/>
                </a:lnTo>
                <a:lnTo>
                  <a:pt x="642938" y="96441"/>
                </a:lnTo>
                <a:lnTo>
                  <a:pt x="600075" y="89297"/>
                </a:lnTo>
                <a:cubicBezTo>
                  <a:pt x="535781" y="89297"/>
                  <a:pt x="503634" y="95250"/>
                  <a:pt x="503634" y="107157"/>
                </a:cubicBezTo>
                <a:lnTo>
                  <a:pt x="542925" y="228600"/>
                </a:lnTo>
                <a:cubicBezTo>
                  <a:pt x="566738" y="219075"/>
                  <a:pt x="604838" y="208360"/>
                  <a:pt x="657225" y="196454"/>
                </a:cubicBezTo>
                <a:lnTo>
                  <a:pt x="664369" y="192882"/>
                </a:lnTo>
                <a:lnTo>
                  <a:pt x="689372" y="160735"/>
                </a:lnTo>
                <a:cubicBezTo>
                  <a:pt x="741759" y="225029"/>
                  <a:pt x="777478" y="308372"/>
                  <a:pt x="796529" y="410766"/>
                </a:cubicBezTo>
                <a:lnTo>
                  <a:pt x="796529" y="414338"/>
                </a:lnTo>
                <a:cubicBezTo>
                  <a:pt x="796529" y="431007"/>
                  <a:pt x="783431" y="441722"/>
                  <a:pt x="757238" y="446485"/>
                </a:cubicBezTo>
                <a:cubicBezTo>
                  <a:pt x="685800" y="520304"/>
                  <a:pt x="635794" y="557213"/>
                  <a:pt x="607219" y="557213"/>
                </a:cubicBezTo>
                <a:lnTo>
                  <a:pt x="585788" y="542926"/>
                </a:lnTo>
                <a:lnTo>
                  <a:pt x="589359" y="500063"/>
                </a:lnTo>
                <a:lnTo>
                  <a:pt x="589359" y="482204"/>
                </a:lnTo>
                <a:lnTo>
                  <a:pt x="542925" y="485776"/>
                </a:lnTo>
                <a:lnTo>
                  <a:pt x="507207" y="482204"/>
                </a:lnTo>
                <a:lnTo>
                  <a:pt x="503634" y="485776"/>
                </a:lnTo>
                <a:lnTo>
                  <a:pt x="553641" y="596504"/>
                </a:lnTo>
                <a:cubicBezTo>
                  <a:pt x="553641" y="739379"/>
                  <a:pt x="540544" y="810816"/>
                  <a:pt x="514350" y="810816"/>
                </a:cubicBezTo>
                <a:lnTo>
                  <a:pt x="496491" y="832247"/>
                </a:lnTo>
                <a:cubicBezTo>
                  <a:pt x="458391" y="813197"/>
                  <a:pt x="439341" y="777479"/>
                  <a:pt x="439341" y="725091"/>
                </a:cubicBezTo>
                <a:lnTo>
                  <a:pt x="439341" y="607219"/>
                </a:lnTo>
                <a:lnTo>
                  <a:pt x="457200" y="485776"/>
                </a:lnTo>
                <a:lnTo>
                  <a:pt x="450056" y="485776"/>
                </a:lnTo>
                <a:lnTo>
                  <a:pt x="307181" y="510779"/>
                </a:lnTo>
                <a:lnTo>
                  <a:pt x="300038" y="510779"/>
                </a:lnTo>
                <a:cubicBezTo>
                  <a:pt x="300038" y="494110"/>
                  <a:pt x="292894" y="477441"/>
                  <a:pt x="278606" y="460772"/>
                </a:cubicBezTo>
                <a:lnTo>
                  <a:pt x="260747" y="385763"/>
                </a:lnTo>
                <a:cubicBezTo>
                  <a:pt x="246459" y="385763"/>
                  <a:pt x="230981" y="429816"/>
                  <a:pt x="214313" y="517922"/>
                </a:cubicBezTo>
                <a:cubicBezTo>
                  <a:pt x="185738" y="617935"/>
                  <a:pt x="147638" y="682229"/>
                  <a:pt x="100013" y="710804"/>
                </a:cubicBezTo>
                <a:lnTo>
                  <a:pt x="32147" y="750094"/>
                </a:lnTo>
                <a:lnTo>
                  <a:pt x="25003" y="750094"/>
                </a:lnTo>
                <a:cubicBezTo>
                  <a:pt x="15478" y="750094"/>
                  <a:pt x="7144" y="736997"/>
                  <a:pt x="0" y="710804"/>
                </a:cubicBezTo>
                <a:cubicBezTo>
                  <a:pt x="4763" y="679847"/>
                  <a:pt x="34528" y="635794"/>
                  <a:pt x="89297" y="578644"/>
                </a:cubicBezTo>
                <a:cubicBezTo>
                  <a:pt x="136922" y="492919"/>
                  <a:pt x="160734" y="333376"/>
                  <a:pt x="160734" y="100013"/>
                </a:cubicBezTo>
                <a:lnTo>
                  <a:pt x="157163" y="96441"/>
                </a:lnTo>
                <a:lnTo>
                  <a:pt x="160734" y="89297"/>
                </a:lnTo>
                <a:lnTo>
                  <a:pt x="167878" y="89297"/>
                </a:lnTo>
                <a:cubicBezTo>
                  <a:pt x="236935" y="172641"/>
                  <a:pt x="277416" y="248841"/>
                  <a:pt x="289322" y="317897"/>
                </a:cubicBezTo>
                <a:cubicBezTo>
                  <a:pt x="310754" y="334566"/>
                  <a:pt x="326232" y="357188"/>
                  <a:pt x="335756" y="385763"/>
                </a:cubicBezTo>
                <a:lnTo>
                  <a:pt x="589359" y="335757"/>
                </a:lnTo>
                <a:cubicBezTo>
                  <a:pt x="589359" y="345282"/>
                  <a:pt x="595313" y="350044"/>
                  <a:pt x="607219" y="350044"/>
                </a:cubicBezTo>
                <a:lnTo>
                  <a:pt x="610791" y="353616"/>
                </a:lnTo>
                <a:lnTo>
                  <a:pt x="610791" y="375047"/>
                </a:lnTo>
                <a:lnTo>
                  <a:pt x="550069" y="375047"/>
                </a:lnTo>
                <a:lnTo>
                  <a:pt x="353616" y="414338"/>
                </a:lnTo>
                <a:lnTo>
                  <a:pt x="367903" y="457201"/>
                </a:lnTo>
                <a:cubicBezTo>
                  <a:pt x="415528" y="457201"/>
                  <a:pt x="448866" y="448866"/>
                  <a:pt x="467916" y="432197"/>
                </a:cubicBezTo>
                <a:lnTo>
                  <a:pt x="482203" y="446485"/>
                </a:lnTo>
                <a:lnTo>
                  <a:pt x="575072" y="425054"/>
                </a:lnTo>
                <a:lnTo>
                  <a:pt x="607219" y="439341"/>
                </a:lnTo>
                <a:lnTo>
                  <a:pt x="653653" y="314326"/>
                </a:lnTo>
                <a:lnTo>
                  <a:pt x="646509" y="292894"/>
                </a:lnTo>
                <a:cubicBezTo>
                  <a:pt x="653653" y="292894"/>
                  <a:pt x="657225" y="288132"/>
                  <a:pt x="657225" y="278607"/>
                </a:cubicBezTo>
                <a:cubicBezTo>
                  <a:pt x="664369" y="278607"/>
                  <a:pt x="667941" y="267891"/>
                  <a:pt x="667941" y="246460"/>
                </a:cubicBezTo>
                <a:lnTo>
                  <a:pt x="653653" y="246460"/>
                </a:lnTo>
                <a:lnTo>
                  <a:pt x="653653" y="239316"/>
                </a:lnTo>
                <a:cubicBezTo>
                  <a:pt x="570309" y="248841"/>
                  <a:pt x="528637" y="261938"/>
                  <a:pt x="528637" y="278607"/>
                </a:cubicBezTo>
                <a:cubicBezTo>
                  <a:pt x="528637" y="295276"/>
                  <a:pt x="473869" y="311944"/>
                  <a:pt x="364331" y="328613"/>
                </a:cubicBezTo>
                <a:lnTo>
                  <a:pt x="353616" y="328613"/>
                </a:lnTo>
                <a:lnTo>
                  <a:pt x="346472" y="325041"/>
                </a:lnTo>
                <a:lnTo>
                  <a:pt x="342900" y="325041"/>
                </a:lnTo>
                <a:cubicBezTo>
                  <a:pt x="342900" y="282179"/>
                  <a:pt x="377429" y="215504"/>
                  <a:pt x="446485" y="125016"/>
                </a:cubicBezTo>
                <a:lnTo>
                  <a:pt x="446485" y="110729"/>
                </a:lnTo>
                <a:lnTo>
                  <a:pt x="439341" y="107157"/>
                </a:lnTo>
                <a:lnTo>
                  <a:pt x="439341" y="100013"/>
                </a:lnTo>
                <a:cubicBezTo>
                  <a:pt x="341709" y="107157"/>
                  <a:pt x="282178" y="115491"/>
                  <a:pt x="260747" y="125016"/>
                </a:cubicBezTo>
                <a:lnTo>
                  <a:pt x="217885" y="75010"/>
                </a:lnTo>
                <a:lnTo>
                  <a:pt x="232172" y="64294"/>
                </a:lnTo>
                <a:cubicBezTo>
                  <a:pt x="298847" y="64294"/>
                  <a:pt x="352425" y="60722"/>
                  <a:pt x="392906" y="53579"/>
                </a:cubicBezTo>
                <a:lnTo>
                  <a:pt x="400050" y="60722"/>
                </a:lnTo>
                <a:lnTo>
                  <a:pt x="403622" y="60722"/>
                </a:lnTo>
                <a:close/>
                <a:moveTo>
                  <a:pt x="1571625" y="21432"/>
                </a:moveTo>
                <a:cubicBezTo>
                  <a:pt x="1614488" y="33338"/>
                  <a:pt x="1657350" y="63104"/>
                  <a:pt x="1700213" y="110729"/>
                </a:cubicBezTo>
                <a:lnTo>
                  <a:pt x="1700213" y="325041"/>
                </a:lnTo>
                <a:lnTo>
                  <a:pt x="1707356" y="346472"/>
                </a:lnTo>
                <a:lnTo>
                  <a:pt x="1700213" y="353616"/>
                </a:lnTo>
                <a:lnTo>
                  <a:pt x="1707356" y="407194"/>
                </a:lnTo>
                <a:lnTo>
                  <a:pt x="1707356" y="485776"/>
                </a:lnTo>
                <a:cubicBezTo>
                  <a:pt x="1690687" y="661988"/>
                  <a:pt x="1672828" y="750094"/>
                  <a:pt x="1653778" y="750094"/>
                </a:cubicBezTo>
                <a:cubicBezTo>
                  <a:pt x="1653778" y="766763"/>
                  <a:pt x="1626394" y="795338"/>
                  <a:pt x="1571625" y="835819"/>
                </a:cubicBezTo>
                <a:lnTo>
                  <a:pt x="1560909" y="825104"/>
                </a:lnTo>
                <a:lnTo>
                  <a:pt x="1560909" y="814388"/>
                </a:lnTo>
                <a:lnTo>
                  <a:pt x="1568053" y="760810"/>
                </a:lnTo>
                <a:cubicBezTo>
                  <a:pt x="1510903" y="746522"/>
                  <a:pt x="1482329" y="736997"/>
                  <a:pt x="1482329" y="732235"/>
                </a:cubicBezTo>
                <a:cubicBezTo>
                  <a:pt x="1553765" y="715566"/>
                  <a:pt x="1589484" y="694135"/>
                  <a:pt x="1589484" y="667941"/>
                </a:cubicBezTo>
                <a:cubicBezTo>
                  <a:pt x="1603772" y="625079"/>
                  <a:pt x="1610916" y="577454"/>
                  <a:pt x="1610916" y="525066"/>
                </a:cubicBezTo>
                <a:cubicBezTo>
                  <a:pt x="1601391" y="198835"/>
                  <a:pt x="1587103" y="35719"/>
                  <a:pt x="1568053" y="35719"/>
                </a:cubicBezTo>
                <a:lnTo>
                  <a:pt x="1568053" y="32147"/>
                </a:lnTo>
                <a:lnTo>
                  <a:pt x="1571625" y="25004"/>
                </a:lnTo>
                <a:close/>
                <a:moveTo>
                  <a:pt x="4699397" y="7144"/>
                </a:moveTo>
                <a:cubicBezTo>
                  <a:pt x="4747022" y="47625"/>
                  <a:pt x="4770834" y="76200"/>
                  <a:pt x="4770834" y="92869"/>
                </a:cubicBezTo>
                <a:lnTo>
                  <a:pt x="4777978" y="92869"/>
                </a:lnTo>
                <a:cubicBezTo>
                  <a:pt x="4813697" y="71438"/>
                  <a:pt x="4841081" y="46435"/>
                  <a:pt x="4860131" y="17860"/>
                </a:cubicBezTo>
                <a:lnTo>
                  <a:pt x="4877991" y="10716"/>
                </a:lnTo>
                <a:cubicBezTo>
                  <a:pt x="4911328" y="34529"/>
                  <a:pt x="4937522" y="69057"/>
                  <a:pt x="4956572" y="114300"/>
                </a:cubicBezTo>
                <a:cubicBezTo>
                  <a:pt x="4956572" y="152400"/>
                  <a:pt x="4905375" y="201216"/>
                  <a:pt x="4802981" y="260747"/>
                </a:cubicBezTo>
                <a:cubicBezTo>
                  <a:pt x="4802981" y="270272"/>
                  <a:pt x="4825603" y="288132"/>
                  <a:pt x="4870847" y="314326"/>
                </a:cubicBezTo>
                <a:lnTo>
                  <a:pt x="4910137" y="360760"/>
                </a:lnTo>
                <a:lnTo>
                  <a:pt x="4910137" y="396479"/>
                </a:lnTo>
                <a:lnTo>
                  <a:pt x="4892278" y="417910"/>
                </a:lnTo>
                <a:cubicBezTo>
                  <a:pt x="4844653" y="401241"/>
                  <a:pt x="4820841" y="384572"/>
                  <a:pt x="4820841" y="367904"/>
                </a:cubicBezTo>
                <a:lnTo>
                  <a:pt x="4824412" y="360760"/>
                </a:lnTo>
                <a:lnTo>
                  <a:pt x="4824412" y="357188"/>
                </a:lnTo>
                <a:cubicBezTo>
                  <a:pt x="4824412" y="340519"/>
                  <a:pt x="4816078" y="320279"/>
                  <a:pt x="4799409" y="296466"/>
                </a:cubicBezTo>
                <a:cubicBezTo>
                  <a:pt x="4687491" y="372666"/>
                  <a:pt x="4618434" y="414338"/>
                  <a:pt x="4592241" y="421482"/>
                </a:cubicBezTo>
                <a:lnTo>
                  <a:pt x="4577953" y="421482"/>
                </a:lnTo>
                <a:lnTo>
                  <a:pt x="4567237" y="410766"/>
                </a:lnTo>
                <a:lnTo>
                  <a:pt x="4567237" y="385763"/>
                </a:lnTo>
                <a:cubicBezTo>
                  <a:pt x="4657725" y="278607"/>
                  <a:pt x="4702969" y="213122"/>
                  <a:pt x="4702969" y="189310"/>
                </a:cubicBezTo>
                <a:lnTo>
                  <a:pt x="4702969" y="178594"/>
                </a:lnTo>
                <a:lnTo>
                  <a:pt x="4699397" y="178594"/>
                </a:lnTo>
                <a:cubicBezTo>
                  <a:pt x="4670822" y="204788"/>
                  <a:pt x="4648200" y="217885"/>
                  <a:pt x="4631531" y="217885"/>
                </a:cubicBezTo>
                <a:lnTo>
                  <a:pt x="4620816" y="203597"/>
                </a:lnTo>
                <a:lnTo>
                  <a:pt x="4667250" y="103585"/>
                </a:lnTo>
                <a:close/>
                <a:moveTo>
                  <a:pt x="2321719" y="7144"/>
                </a:moveTo>
                <a:lnTo>
                  <a:pt x="2332434" y="7144"/>
                </a:lnTo>
                <a:cubicBezTo>
                  <a:pt x="2377678" y="30957"/>
                  <a:pt x="2415778" y="77391"/>
                  <a:pt x="2446734" y="146447"/>
                </a:cubicBezTo>
                <a:cubicBezTo>
                  <a:pt x="2453878" y="146447"/>
                  <a:pt x="2457450" y="157163"/>
                  <a:pt x="2457450" y="178594"/>
                </a:cubicBezTo>
                <a:cubicBezTo>
                  <a:pt x="2457450" y="185738"/>
                  <a:pt x="2438400" y="202407"/>
                  <a:pt x="2400300" y="228600"/>
                </a:cubicBezTo>
                <a:lnTo>
                  <a:pt x="2400300" y="239316"/>
                </a:lnTo>
                <a:cubicBezTo>
                  <a:pt x="2516981" y="213122"/>
                  <a:pt x="2575322" y="192882"/>
                  <a:pt x="2575322" y="178594"/>
                </a:cubicBezTo>
                <a:cubicBezTo>
                  <a:pt x="2601515" y="178594"/>
                  <a:pt x="2631281" y="191691"/>
                  <a:pt x="2664619" y="217885"/>
                </a:cubicBezTo>
                <a:lnTo>
                  <a:pt x="2664619" y="221457"/>
                </a:lnTo>
                <a:cubicBezTo>
                  <a:pt x="2664619" y="228600"/>
                  <a:pt x="2574131" y="252413"/>
                  <a:pt x="2393156" y="292894"/>
                </a:cubicBezTo>
                <a:lnTo>
                  <a:pt x="2357437" y="292894"/>
                </a:lnTo>
                <a:lnTo>
                  <a:pt x="2336006" y="282179"/>
                </a:lnTo>
                <a:lnTo>
                  <a:pt x="2332434" y="282179"/>
                </a:lnTo>
                <a:lnTo>
                  <a:pt x="2321719" y="292894"/>
                </a:lnTo>
                <a:lnTo>
                  <a:pt x="2321719" y="307182"/>
                </a:lnTo>
                <a:cubicBezTo>
                  <a:pt x="2376487" y="347663"/>
                  <a:pt x="2412206" y="386954"/>
                  <a:pt x="2428875" y="425054"/>
                </a:cubicBezTo>
                <a:cubicBezTo>
                  <a:pt x="2483644" y="415529"/>
                  <a:pt x="2527697" y="403622"/>
                  <a:pt x="2561034" y="389335"/>
                </a:cubicBezTo>
                <a:cubicBezTo>
                  <a:pt x="2620565" y="398860"/>
                  <a:pt x="2650331" y="407194"/>
                  <a:pt x="2650331" y="414338"/>
                </a:cubicBezTo>
                <a:cubicBezTo>
                  <a:pt x="2643187" y="426244"/>
                  <a:pt x="2628900" y="432197"/>
                  <a:pt x="2607469" y="432197"/>
                </a:cubicBezTo>
                <a:lnTo>
                  <a:pt x="2607469" y="428626"/>
                </a:lnTo>
                <a:lnTo>
                  <a:pt x="2446734" y="464344"/>
                </a:lnTo>
                <a:lnTo>
                  <a:pt x="2446734" y="503635"/>
                </a:lnTo>
                <a:lnTo>
                  <a:pt x="2439590" y="582216"/>
                </a:lnTo>
                <a:lnTo>
                  <a:pt x="2461022" y="582216"/>
                </a:lnTo>
                <a:cubicBezTo>
                  <a:pt x="2501503" y="567929"/>
                  <a:pt x="2538412" y="560785"/>
                  <a:pt x="2571750" y="560785"/>
                </a:cubicBezTo>
                <a:cubicBezTo>
                  <a:pt x="2586037" y="572691"/>
                  <a:pt x="2601515" y="578644"/>
                  <a:pt x="2618184" y="578644"/>
                </a:cubicBezTo>
                <a:lnTo>
                  <a:pt x="2625328" y="582216"/>
                </a:lnTo>
                <a:lnTo>
                  <a:pt x="2625328" y="592932"/>
                </a:lnTo>
                <a:cubicBezTo>
                  <a:pt x="2620565" y="604838"/>
                  <a:pt x="2609850" y="610791"/>
                  <a:pt x="2593181" y="610791"/>
                </a:cubicBezTo>
                <a:lnTo>
                  <a:pt x="2546747" y="610791"/>
                </a:lnTo>
                <a:cubicBezTo>
                  <a:pt x="2501503" y="610791"/>
                  <a:pt x="2468165" y="617935"/>
                  <a:pt x="2446734" y="632222"/>
                </a:cubicBezTo>
                <a:cubicBezTo>
                  <a:pt x="2446734" y="684610"/>
                  <a:pt x="2428875" y="756047"/>
                  <a:pt x="2393156" y="846535"/>
                </a:cubicBezTo>
                <a:lnTo>
                  <a:pt x="2368153" y="853679"/>
                </a:lnTo>
                <a:cubicBezTo>
                  <a:pt x="2337197" y="853679"/>
                  <a:pt x="2307431" y="822722"/>
                  <a:pt x="2278856" y="760810"/>
                </a:cubicBezTo>
                <a:lnTo>
                  <a:pt x="2278856" y="728663"/>
                </a:lnTo>
                <a:lnTo>
                  <a:pt x="2282428" y="725091"/>
                </a:lnTo>
                <a:cubicBezTo>
                  <a:pt x="2265759" y="648891"/>
                  <a:pt x="2257425" y="576263"/>
                  <a:pt x="2257425" y="507207"/>
                </a:cubicBezTo>
                <a:lnTo>
                  <a:pt x="2264569" y="350044"/>
                </a:lnTo>
                <a:lnTo>
                  <a:pt x="2257425" y="335757"/>
                </a:lnTo>
                <a:cubicBezTo>
                  <a:pt x="2197894" y="366713"/>
                  <a:pt x="2163365" y="382191"/>
                  <a:pt x="2153840" y="382191"/>
                </a:cubicBezTo>
                <a:lnTo>
                  <a:pt x="2143125" y="382191"/>
                </a:lnTo>
                <a:cubicBezTo>
                  <a:pt x="2128837" y="382191"/>
                  <a:pt x="2121694" y="363141"/>
                  <a:pt x="2121694" y="325041"/>
                </a:cubicBezTo>
                <a:cubicBezTo>
                  <a:pt x="2135981" y="325041"/>
                  <a:pt x="2172890" y="279797"/>
                  <a:pt x="2232422" y="189310"/>
                </a:cubicBezTo>
                <a:cubicBezTo>
                  <a:pt x="2291953" y="98822"/>
                  <a:pt x="2321719" y="38100"/>
                  <a:pt x="2321719" y="7144"/>
                </a:cubicBezTo>
                <a:close/>
                <a:moveTo>
                  <a:pt x="5392341" y="3572"/>
                </a:moveTo>
                <a:lnTo>
                  <a:pt x="5406628" y="3572"/>
                </a:lnTo>
                <a:cubicBezTo>
                  <a:pt x="5432822" y="3572"/>
                  <a:pt x="5467350" y="30957"/>
                  <a:pt x="5510212" y="85725"/>
                </a:cubicBezTo>
                <a:cubicBezTo>
                  <a:pt x="5510212" y="140494"/>
                  <a:pt x="5498306" y="196454"/>
                  <a:pt x="5474494" y="253604"/>
                </a:cubicBezTo>
                <a:lnTo>
                  <a:pt x="5474494" y="267891"/>
                </a:lnTo>
                <a:cubicBezTo>
                  <a:pt x="5491162" y="267891"/>
                  <a:pt x="5499497" y="271463"/>
                  <a:pt x="5499497" y="278607"/>
                </a:cubicBezTo>
                <a:lnTo>
                  <a:pt x="5392341" y="335757"/>
                </a:lnTo>
                <a:lnTo>
                  <a:pt x="5353050" y="410766"/>
                </a:lnTo>
                <a:lnTo>
                  <a:pt x="5360194" y="410766"/>
                </a:lnTo>
                <a:cubicBezTo>
                  <a:pt x="5443537" y="382191"/>
                  <a:pt x="5497116" y="367904"/>
                  <a:pt x="5520928" y="367904"/>
                </a:cubicBezTo>
                <a:lnTo>
                  <a:pt x="5542359" y="385763"/>
                </a:lnTo>
                <a:cubicBezTo>
                  <a:pt x="5485209" y="407194"/>
                  <a:pt x="5456634" y="420291"/>
                  <a:pt x="5456634" y="425054"/>
                </a:cubicBezTo>
                <a:cubicBezTo>
                  <a:pt x="5499497" y="472679"/>
                  <a:pt x="5520928" y="511969"/>
                  <a:pt x="5520928" y="542926"/>
                </a:cubicBezTo>
                <a:lnTo>
                  <a:pt x="5524500" y="542926"/>
                </a:lnTo>
                <a:cubicBezTo>
                  <a:pt x="5555456" y="483394"/>
                  <a:pt x="5576887" y="402432"/>
                  <a:pt x="5588794" y="300038"/>
                </a:cubicBezTo>
                <a:lnTo>
                  <a:pt x="5578078" y="242888"/>
                </a:lnTo>
                <a:lnTo>
                  <a:pt x="5581650" y="235744"/>
                </a:lnTo>
                <a:lnTo>
                  <a:pt x="5588794" y="235744"/>
                </a:lnTo>
                <a:cubicBezTo>
                  <a:pt x="5626894" y="247651"/>
                  <a:pt x="5645944" y="261938"/>
                  <a:pt x="5645944" y="278607"/>
                </a:cubicBezTo>
                <a:lnTo>
                  <a:pt x="5663803" y="278607"/>
                </a:lnTo>
                <a:cubicBezTo>
                  <a:pt x="5716191" y="188119"/>
                  <a:pt x="5742384" y="136922"/>
                  <a:pt x="5742384" y="125016"/>
                </a:cubicBezTo>
                <a:lnTo>
                  <a:pt x="5738812" y="92869"/>
                </a:lnTo>
                <a:lnTo>
                  <a:pt x="5753100" y="78582"/>
                </a:lnTo>
                <a:lnTo>
                  <a:pt x="5760244" y="78582"/>
                </a:lnTo>
                <a:cubicBezTo>
                  <a:pt x="5784056" y="90488"/>
                  <a:pt x="5815012" y="134541"/>
                  <a:pt x="5853112" y="210741"/>
                </a:cubicBezTo>
                <a:cubicBezTo>
                  <a:pt x="5869781" y="215504"/>
                  <a:pt x="5878116" y="221457"/>
                  <a:pt x="5878116" y="228600"/>
                </a:cubicBezTo>
                <a:cubicBezTo>
                  <a:pt x="5837634" y="254794"/>
                  <a:pt x="5773341" y="284560"/>
                  <a:pt x="5685234" y="317897"/>
                </a:cubicBezTo>
                <a:cubicBezTo>
                  <a:pt x="5689997" y="355997"/>
                  <a:pt x="5700712" y="375047"/>
                  <a:pt x="5717381" y="375047"/>
                </a:cubicBezTo>
                <a:lnTo>
                  <a:pt x="5831681" y="325041"/>
                </a:lnTo>
                <a:lnTo>
                  <a:pt x="5845969" y="325041"/>
                </a:lnTo>
                <a:cubicBezTo>
                  <a:pt x="5857875" y="325041"/>
                  <a:pt x="5875734" y="381001"/>
                  <a:pt x="5899547" y="492919"/>
                </a:cubicBezTo>
                <a:cubicBezTo>
                  <a:pt x="5899547" y="531019"/>
                  <a:pt x="5884069" y="550069"/>
                  <a:pt x="5853112" y="550069"/>
                </a:cubicBezTo>
                <a:lnTo>
                  <a:pt x="5799534" y="603647"/>
                </a:lnTo>
                <a:lnTo>
                  <a:pt x="5960269" y="725091"/>
                </a:lnTo>
                <a:lnTo>
                  <a:pt x="6006703" y="735807"/>
                </a:lnTo>
                <a:lnTo>
                  <a:pt x="6006703" y="746522"/>
                </a:lnTo>
                <a:cubicBezTo>
                  <a:pt x="6006703" y="760810"/>
                  <a:pt x="5972175" y="773907"/>
                  <a:pt x="5903119" y="785813"/>
                </a:cubicBezTo>
                <a:cubicBezTo>
                  <a:pt x="5903119" y="797719"/>
                  <a:pt x="5880497" y="810816"/>
                  <a:pt x="5835253" y="825104"/>
                </a:cubicBezTo>
                <a:cubicBezTo>
                  <a:pt x="5756672" y="746522"/>
                  <a:pt x="5712619" y="696516"/>
                  <a:pt x="5703094" y="675085"/>
                </a:cubicBezTo>
                <a:cubicBezTo>
                  <a:pt x="5657850" y="694135"/>
                  <a:pt x="5597128" y="711994"/>
                  <a:pt x="5520928" y="728663"/>
                </a:cubicBezTo>
                <a:lnTo>
                  <a:pt x="5513784" y="725091"/>
                </a:lnTo>
                <a:lnTo>
                  <a:pt x="5513784" y="717947"/>
                </a:lnTo>
                <a:cubicBezTo>
                  <a:pt x="5513784" y="708422"/>
                  <a:pt x="5538787" y="697707"/>
                  <a:pt x="5588794" y="685801"/>
                </a:cubicBezTo>
                <a:cubicBezTo>
                  <a:pt x="5619750" y="666751"/>
                  <a:pt x="5642372" y="647701"/>
                  <a:pt x="5656659" y="628651"/>
                </a:cubicBezTo>
                <a:lnTo>
                  <a:pt x="5656659" y="625079"/>
                </a:lnTo>
                <a:lnTo>
                  <a:pt x="5628084" y="575072"/>
                </a:lnTo>
                <a:lnTo>
                  <a:pt x="5624512" y="575072"/>
                </a:lnTo>
                <a:cubicBezTo>
                  <a:pt x="5555456" y="644129"/>
                  <a:pt x="5503069" y="686991"/>
                  <a:pt x="5467350" y="703660"/>
                </a:cubicBezTo>
                <a:lnTo>
                  <a:pt x="5438775" y="703660"/>
                </a:lnTo>
                <a:cubicBezTo>
                  <a:pt x="5422106" y="679847"/>
                  <a:pt x="5409009" y="667941"/>
                  <a:pt x="5399484" y="667941"/>
                </a:cubicBezTo>
                <a:cubicBezTo>
                  <a:pt x="5404247" y="622697"/>
                  <a:pt x="5413772" y="584597"/>
                  <a:pt x="5428059" y="553641"/>
                </a:cubicBezTo>
                <a:lnTo>
                  <a:pt x="5428059" y="542926"/>
                </a:lnTo>
                <a:lnTo>
                  <a:pt x="5420916" y="435769"/>
                </a:lnTo>
                <a:cubicBezTo>
                  <a:pt x="5356622" y="445294"/>
                  <a:pt x="5324475" y="472679"/>
                  <a:pt x="5324475" y="517922"/>
                </a:cubicBezTo>
                <a:cubicBezTo>
                  <a:pt x="5274469" y="617935"/>
                  <a:pt x="5229225" y="670322"/>
                  <a:pt x="5188744" y="675085"/>
                </a:cubicBezTo>
                <a:cubicBezTo>
                  <a:pt x="5167312" y="672704"/>
                  <a:pt x="5156597" y="665560"/>
                  <a:pt x="5156597" y="653654"/>
                </a:cubicBezTo>
                <a:lnTo>
                  <a:pt x="5213747" y="528638"/>
                </a:lnTo>
                <a:cubicBezTo>
                  <a:pt x="5237559" y="423863"/>
                  <a:pt x="5249466" y="348854"/>
                  <a:pt x="5249466" y="303610"/>
                </a:cubicBezTo>
                <a:lnTo>
                  <a:pt x="5238750" y="153591"/>
                </a:lnTo>
                <a:lnTo>
                  <a:pt x="5249466" y="125016"/>
                </a:lnTo>
                <a:lnTo>
                  <a:pt x="5256609" y="125016"/>
                </a:lnTo>
                <a:cubicBezTo>
                  <a:pt x="5339953" y="210741"/>
                  <a:pt x="5385197" y="266701"/>
                  <a:pt x="5392341" y="292894"/>
                </a:cubicBezTo>
                <a:lnTo>
                  <a:pt x="5410200" y="285751"/>
                </a:lnTo>
                <a:lnTo>
                  <a:pt x="5406628" y="225029"/>
                </a:lnTo>
                <a:lnTo>
                  <a:pt x="5406628" y="217885"/>
                </a:lnTo>
                <a:lnTo>
                  <a:pt x="5410200" y="92869"/>
                </a:lnTo>
                <a:lnTo>
                  <a:pt x="5385197" y="10716"/>
                </a:lnTo>
                <a:close/>
                <a:moveTo>
                  <a:pt x="7296150" y="0"/>
                </a:moveTo>
                <a:cubicBezTo>
                  <a:pt x="7341394" y="0"/>
                  <a:pt x="7397353" y="35719"/>
                  <a:pt x="7464028" y="107157"/>
                </a:cubicBezTo>
                <a:lnTo>
                  <a:pt x="7478316" y="142875"/>
                </a:lnTo>
                <a:cubicBezTo>
                  <a:pt x="7566422" y="126207"/>
                  <a:pt x="7610474" y="105966"/>
                  <a:pt x="7610474" y="82154"/>
                </a:cubicBezTo>
                <a:lnTo>
                  <a:pt x="7614046" y="82154"/>
                </a:lnTo>
                <a:cubicBezTo>
                  <a:pt x="7654528" y="105966"/>
                  <a:pt x="7680722" y="138113"/>
                  <a:pt x="7692628" y="178594"/>
                </a:cubicBezTo>
                <a:cubicBezTo>
                  <a:pt x="7702153" y="178594"/>
                  <a:pt x="7714059" y="202407"/>
                  <a:pt x="7728346" y="250032"/>
                </a:cubicBezTo>
                <a:lnTo>
                  <a:pt x="7728346" y="257176"/>
                </a:lnTo>
                <a:cubicBezTo>
                  <a:pt x="7728346" y="264319"/>
                  <a:pt x="7710487" y="272654"/>
                  <a:pt x="7674768" y="282179"/>
                </a:cubicBezTo>
                <a:lnTo>
                  <a:pt x="7578328" y="275035"/>
                </a:lnTo>
                <a:cubicBezTo>
                  <a:pt x="7504509" y="275035"/>
                  <a:pt x="7467600" y="284560"/>
                  <a:pt x="7467600" y="303610"/>
                </a:cubicBezTo>
                <a:cubicBezTo>
                  <a:pt x="7467600" y="329804"/>
                  <a:pt x="7519987" y="358379"/>
                  <a:pt x="7624762" y="389335"/>
                </a:cubicBezTo>
                <a:lnTo>
                  <a:pt x="7635478" y="410766"/>
                </a:lnTo>
                <a:lnTo>
                  <a:pt x="7610474" y="432197"/>
                </a:lnTo>
                <a:lnTo>
                  <a:pt x="7596187" y="432197"/>
                </a:lnTo>
                <a:lnTo>
                  <a:pt x="7564040" y="425054"/>
                </a:lnTo>
                <a:cubicBezTo>
                  <a:pt x="7625953" y="496491"/>
                  <a:pt x="7656909" y="544116"/>
                  <a:pt x="7656909" y="567929"/>
                </a:cubicBezTo>
                <a:cubicBezTo>
                  <a:pt x="7633096" y="567929"/>
                  <a:pt x="7609284" y="610791"/>
                  <a:pt x="7585472" y="696516"/>
                </a:cubicBezTo>
                <a:lnTo>
                  <a:pt x="7585472" y="707232"/>
                </a:lnTo>
                <a:cubicBezTo>
                  <a:pt x="7602140" y="750094"/>
                  <a:pt x="7627144" y="771526"/>
                  <a:pt x="7660481" y="771526"/>
                </a:cubicBezTo>
                <a:lnTo>
                  <a:pt x="7696200" y="764382"/>
                </a:lnTo>
                <a:cubicBezTo>
                  <a:pt x="7734300" y="776288"/>
                  <a:pt x="7753350" y="787004"/>
                  <a:pt x="7753350" y="796529"/>
                </a:cubicBezTo>
                <a:cubicBezTo>
                  <a:pt x="7731918" y="822722"/>
                  <a:pt x="7708106" y="835819"/>
                  <a:pt x="7681912" y="835819"/>
                </a:cubicBezTo>
                <a:cubicBezTo>
                  <a:pt x="7572374" y="821532"/>
                  <a:pt x="7517606" y="797719"/>
                  <a:pt x="7517606" y="764382"/>
                </a:cubicBezTo>
                <a:cubicBezTo>
                  <a:pt x="7498556" y="747713"/>
                  <a:pt x="7485459" y="704851"/>
                  <a:pt x="7478316" y="635794"/>
                </a:cubicBezTo>
                <a:lnTo>
                  <a:pt x="7514034" y="492919"/>
                </a:lnTo>
                <a:lnTo>
                  <a:pt x="7503318" y="492919"/>
                </a:lnTo>
                <a:cubicBezTo>
                  <a:pt x="7465218" y="509588"/>
                  <a:pt x="7446168" y="532210"/>
                  <a:pt x="7446168" y="560785"/>
                </a:cubicBezTo>
                <a:cubicBezTo>
                  <a:pt x="7434262" y="567929"/>
                  <a:pt x="7412831" y="601266"/>
                  <a:pt x="7381874" y="660797"/>
                </a:cubicBezTo>
                <a:cubicBezTo>
                  <a:pt x="7229474" y="765572"/>
                  <a:pt x="7124700" y="821532"/>
                  <a:pt x="7067550" y="828675"/>
                </a:cubicBezTo>
                <a:lnTo>
                  <a:pt x="7060406" y="821532"/>
                </a:lnTo>
                <a:lnTo>
                  <a:pt x="7060406" y="817960"/>
                </a:lnTo>
                <a:cubicBezTo>
                  <a:pt x="7110412" y="782241"/>
                  <a:pt x="7158037" y="728663"/>
                  <a:pt x="7203281" y="657226"/>
                </a:cubicBezTo>
                <a:lnTo>
                  <a:pt x="7239000" y="610791"/>
                </a:lnTo>
                <a:lnTo>
                  <a:pt x="7235428" y="600075"/>
                </a:lnTo>
                <a:lnTo>
                  <a:pt x="7163990" y="635794"/>
                </a:lnTo>
                <a:lnTo>
                  <a:pt x="7146131" y="635794"/>
                </a:lnTo>
                <a:cubicBezTo>
                  <a:pt x="7108031" y="609601"/>
                  <a:pt x="7081837" y="578644"/>
                  <a:pt x="7067550" y="542926"/>
                </a:cubicBezTo>
                <a:lnTo>
                  <a:pt x="7067550" y="539354"/>
                </a:lnTo>
                <a:lnTo>
                  <a:pt x="7081837" y="528638"/>
                </a:lnTo>
                <a:lnTo>
                  <a:pt x="7103268" y="539354"/>
                </a:lnTo>
                <a:cubicBezTo>
                  <a:pt x="7243762" y="525066"/>
                  <a:pt x="7314009" y="507207"/>
                  <a:pt x="7314009" y="485776"/>
                </a:cubicBezTo>
                <a:lnTo>
                  <a:pt x="7324724" y="432197"/>
                </a:lnTo>
                <a:lnTo>
                  <a:pt x="7321153" y="425054"/>
                </a:lnTo>
                <a:lnTo>
                  <a:pt x="7321153" y="410766"/>
                </a:lnTo>
                <a:lnTo>
                  <a:pt x="7331868" y="400051"/>
                </a:lnTo>
                <a:lnTo>
                  <a:pt x="7346156" y="400051"/>
                </a:lnTo>
                <a:cubicBezTo>
                  <a:pt x="7353300" y="400051"/>
                  <a:pt x="7381874" y="426244"/>
                  <a:pt x="7431881" y="478632"/>
                </a:cubicBezTo>
                <a:cubicBezTo>
                  <a:pt x="7496174" y="471488"/>
                  <a:pt x="7528322" y="456010"/>
                  <a:pt x="7528322" y="432197"/>
                </a:cubicBezTo>
                <a:lnTo>
                  <a:pt x="7535466" y="414338"/>
                </a:lnTo>
                <a:cubicBezTo>
                  <a:pt x="7487840" y="414338"/>
                  <a:pt x="7458074" y="377429"/>
                  <a:pt x="7446168" y="303610"/>
                </a:cubicBezTo>
                <a:lnTo>
                  <a:pt x="7446168" y="296466"/>
                </a:lnTo>
                <a:lnTo>
                  <a:pt x="7428309" y="296466"/>
                </a:lnTo>
                <a:lnTo>
                  <a:pt x="7421166" y="303610"/>
                </a:lnTo>
                <a:lnTo>
                  <a:pt x="7417594" y="303610"/>
                </a:lnTo>
                <a:lnTo>
                  <a:pt x="7410450" y="296466"/>
                </a:lnTo>
                <a:lnTo>
                  <a:pt x="7410450" y="292894"/>
                </a:lnTo>
                <a:lnTo>
                  <a:pt x="7442596" y="260747"/>
                </a:lnTo>
                <a:lnTo>
                  <a:pt x="7442596" y="214313"/>
                </a:lnTo>
                <a:lnTo>
                  <a:pt x="7431881" y="210741"/>
                </a:lnTo>
                <a:lnTo>
                  <a:pt x="7431881" y="203597"/>
                </a:lnTo>
                <a:lnTo>
                  <a:pt x="7442596" y="200025"/>
                </a:lnTo>
                <a:lnTo>
                  <a:pt x="7446168" y="200025"/>
                </a:lnTo>
                <a:cubicBezTo>
                  <a:pt x="7458074" y="200025"/>
                  <a:pt x="7464028" y="211932"/>
                  <a:pt x="7464028" y="235744"/>
                </a:cubicBezTo>
                <a:lnTo>
                  <a:pt x="7467600" y="235744"/>
                </a:lnTo>
                <a:lnTo>
                  <a:pt x="7514034" y="185738"/>
                </a:lnTo>
                <a:lnTo>
                  <a:pt x="7514034" y="178594"/>
                </a:lnTo>
                <a:lnTo>
                  <a:pt x="7481887" y="178594"/>
                </a:lnTo>
                <a:lnTo>
                  <a:pt x="7289006" y="210741"/>
                </a:lnTo>
                <a:lnTo>
                  <a:pt x="7271146" y="210741"/>
                </a:lnTo>
                <a:lnTo>
                  <a:pt x="7239000" y="203597"/>
                </a:lnTo>
                <a:lnTo>
                  <a:pt x="7239000" y="192882"/>
                </a:lnTo>
                <a:lnTo>
                  <a:pt x="7367587" y="164307"/>
                </a:lnTo>
                <a:lnTo>
                  <a:pt x="7367587" y="139304"/>
                </a:lnTo>
                <a:cubicBezTo>
                  <a:pt x="7336631" y="86916"/>
                  <a:pt x="7318772" y="50007"/>
                  <a:pt x="7314009" y="28575"/>
                </a:cubicBezTo>
                <a:cubicBezTo>
                  <a:pt x="7297340" y="21432"/>
                  <a:pt x="7289006" y="15479"/>
                  <a:pt x="7289006" y="10716"/>
                </a:cubicBezTo>
                <a:lnTo>
                  <a:pt x="7296150" y="3572"/>
                </a:lnTo>
                <a:close/>
              </a:path>
            </a:pathLst>
          </a:custGeom>
          <a:solidFill>
            <a:schemeClr val="bg1"/>
          </a:solidFill>
          <a:ln>
            <a:noFill/>
          </a:ln>
          <a:effectLst/>
        </p:spPr>
        <p:txBody>
          <a:bodyPr rot="0" spcFirstLastPara="0" vertOverflow="overflow" horzOverflow="overflow" vert="horz" wrap="square" lIns="68580" tIns="34290" rIns="68580" bIns="34290" numCol="1" spcCol="0" rtlCol="0" fromWordArt="0" anchor="t" anchorCtr="0" forceAA="0" compatLnSpc="1">
            <a:noAutofit/>
          </a:bodyPr>
          <a:lstStyle/>
          <a:p>
            <a:pPr algn="ctr"/>
            <a:endParaRPr lang="zh-CN" altLang="en-US" sz="5400" dirty="0">
              <a:solidFill>
                <a:schemeClr val="bg1"/>
              </a:solidFill>
              <a:latin typeface="黑体" panose="02010609060101010101" charset="-122"/>
              <a:ea typeface="黑体" panose="02010609060101010101" charset="-122"/>
              <a:cs typeface="黑体" panose="02010609060101010101" charset="-122"/>
            </a:endParaRPr>
          </a:p>
        </p:txBody>
      </p:sp>
      <p:sp>
        <p:nvSpPr>
          <p:cNvPr id="39" name="稻壳儿春秋广告/盗版必究        原创来源：http://chn.docer.com/works?userid=199329941#!/work_time" hidden="1"/>
          <p:cNvSpPr txBox="1"/>
          <p:nvPr userDrawn="1"/>
        </p:nvSpPr>
        <p:spPr>
          <a:xfrm>
            <a:off x="2656331"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（此处网页可直接复制粘贴）</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0" name="稻壳儿春秋广告/盗版必究        原创来源：http://chn.docer.com/works?userid=199329941#!/work_time" hidden="1"/>
          <p:cNvSpPr txBox="1"/>
          <p:nvPr userDrawn="1"/>
        </p:nvSpPr>
        <p:spPr>
          <a:xfrm>
            <a:off x="6776638" y="4511653"/>
            <a:ext cx="1771184"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（此处数字可直接复制粘贴）</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1" name="稻壳儿春秋广告/盗版必究        原创来源：http://chn.docer.com/works?userid=199329941#!/work_time" hidden="1"/>
          <p:cNvSpPr txBox="1"/>
          <p:nvPr userDrawn="1"/>
        </p:nvSpPr>
        <p:spPr>
          <a:xfrm>
            <a:off x="548827"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（可下载更多优秀作品）</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
        <p:nvSpPr>
          <p:cNvPr id="42" name="稻壳儿春秋广告/盗版必究        原创来源：http://chn.docer.com/works?userid=199329941#!/work_time" hidden="1"/>
          <p:cNvSpPr txBox="1"/>
          <p:nvPr userDrawn="1"/>
        </p:nvSpPr>
        <p:spPr>
          <a:xfrm>
            <a:off x="4710937" y="4511653"/>
            <a:ext cx="1771185" cy="195580"/>
          </a:xfrm>
          <a:prstGeom prst="rect">
            <a:avLst/>
          </a:prstGeom>
          <a:noFill/>
        </p:spPr>
        <p:txBody>
          <a:bodyPr wrap="square" rtlCol="0">
            <a:spAutoFit/>
          </a:bodyPr>
          <a:lstStyle/>
          <a:p>
            <a:pPr algn="ctr"/>
            <a:r>
              <a:rPr lang="zh-CN" altLang="en-US" sz="675" i="1" dirty="0">
                <a:solidFill>
                  <a:schemeClr val="bg1"/>
                </a:solidFill>
                <a:latin typeface="黑体" panose="02010609060101010101" charset="-122"/>
                <a:ea typeface="黑体" panose="02010609060101010101" charset="-122"/>
                <a:cs typeface="黑体" panose="02010609060101010101" charset="-122"/>
              </a:rPr>
              <a:t>（自行下载，字体如商用请自行购买）</a:t>
            </a:r>
            <a:endParaRPr lang="zh-CN" altLang="en-US" sz="675" i="1"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2949178" cy="1200422"/>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391" y="740736"/>
            <a:ext cx="4629150" cy="36560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29841" y="1543399"/>
            <a:ext cx="2949178" cy="2859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78"/>
            <a:ext cx="2949178" cy="1200422"/>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740736"/>
            <a:ext cx="4629150" cy="365604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endParaRPr lang="zh-CN" altLang="en-US"/>
          </a:p>
        </p:txBody>
      </p:sp>
      <p:sp>
        <p:nvSpPr>
          <p:cNvPr id="4" name="文本占位符 3"/>
          <p:cNvSpPr>
            <a:spLocks noGrp="1"/>
          </p:cNvSpPr>
          <p:nvPr>
            <p:ph type="body" sz="half" idx="2" hasCustomPrompt="1"/>
          </p:nvPr>
        </p:nvSpPr>
        <p:spPr>
          <a:xfrm>
            <a:off x="629841" y="1543399"/>
            <a:ext cx="2949178" cy="2859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3835" indent="0">
              <a:buNone/>
              <a:defRPr sz="75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906"/>
            <a:ext cx="1971675" cy="435986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3906"/>
            <a:ext cx="5800725" cy="4359865"/>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963"/>
            <a:ext cx="6858000" cy="1791105"/>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2140"/>
            <a:ext cx="6858000" cy="124210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B8995AE-9351-463D-8B8D-9A072CC20029}" type="slidenum">
              <a:rPr lang="zh-CN" altLang="en-US" smtClean="0"/>
            </a:fld>
            <a:endParaRPr lang="zh-CN" altLang="en-US"/>
          </a:p>
        </p:txBody>
      </p:sp>
      <p:sp>
        <p:nvSpPr>
          <p:cNvPr id="7" name="矩形 6"/>
          <p:cNvSpPr/>
          <p:nvPr userDrawn="1"/>
        </p:nvSpPr>
        <p:spPr>
          <a:xfrm>
            <a:off x="-14287" y="0"/>
            <a:ext cx="9182100" cy="5164672"/>
          </a:xfrm>
          <a:prstGeom prst="rect">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25" name="稻壳儿春秋广告/盗版必究        原创来源：http://chn.docer.com/works?userid=199329941#!/work_time"/>
          <p:cNvSpPr/>
          <p:nvPr userDrawn="1"/>
        </p:nvSpPr>
        <p:spPr>
          <a:xfrm>
            <a:off x="0" y="1289262"/>
            <a:ext cx="3965417" cy="385540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8" name="稻壳儿春秋广告/盗版必究        原创来源：http://chn.docer.com/works?userid=199329941#!/work_time"/>
          <p:cNvSpPr/>
          <p:nvPr userDrawn="1"/>
        </p:nvSpPr>
        <p:spPr>
          <a:xfrm>
            <a:off x="3721042" y="1289262"/>
            <a:ext cx="5422958" cy="3855401"/>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19" name="稻壳儿春秋广告/盗版必究        原创来源：http://chn.docer.com/works?userid=199329941#!/work_time"/>
          <p:cNvSpPr/>
          <p:nvPr userDrawn="1"/>
        </p:nvSpPr>
        <p:spPr>
          <a:xfrm>
            <a:off x="1" y="1953514"/>
            <a:ext cx="5754128" cy="2526900"/>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42" name="稻壳儿春秋广告/盗版必究        原创来源：http://chn.docer.com/works?userid=199329941#!/work_time"/>
          <p:cNvGrpSpPr/>
          <p:nvPr userDrawn="1"/>
        </p:nvGrpSpPr>
        <p:grpSpPr>
          <a:xfrm>
            <a:off x="8322945" y="365843"/>
            <a:ext cx="382429" cy="494935"/>
            <a:chOff x="7142621" y="608998"/>
            <a:chExt cx="2715064" cy="5158622"/>
          </a:xfrm>
        </p:grpSpPr>
        <p:sp>
          <p:nvSpPr>
            <p:cNvPr id="33" name="稻壳儿春秋广告/盗版必究        原创来源：http://chn.docer.com/works?userid=199329941#!/work_time"/>
            <p:cNvSpPr/>
            <p:nvPr/>
          </p:nvSpPr>
          <p:spPr>
            <a:xfrm>
              <a:off x="7142621" y="608998"/>
              <a:ext cx="2715064" cy="5158622"/>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34" name="稻壳儿春秋广告/盗版必究        原创来源：http://chn.docer.com/works?userid=199329941#!/work_time"/>
            <p:cNvSpPr/>
            <p:nvPr/>
          </p:nvSpPr>
          <p:spPr bwMode="auto">
            <a:xfrm>
              <a:off x="8110959" y="2808729"/>
              <a:ext cx="650143" cy="759161"/>
            </a:xfrm>
            <a:custGeom>
              <a:avLst/>
              <a:gdLst>
                <a:gd name="T0" fmla="*/ 1250 w 1252"/>
                <a:gd name="T1" fmla="*/ 222 h 1461"/>
                <a:gd name="T2" fmla="*/ 1248 w 1252"/>
                <a:gd name="T3" fmla="*/ 217 h 1461"/>
                <a:gd name="T4" fmla="*/ 786 w 1252"/>
                <a:gd name="T5" fmla="*/ 10 h 1461"/>
                <a:gd name="T6" fmla="*/ 251 w 1252"/>
                <a:gd name="T7" fmla="*/ 218 h 1461"/>
                <a:gd name="T8" fmla="*/ 51 w 1252"/>
                <a:gd name="T9" fmla="*/ 870 h 1461"/>
                <a:gd name="T10" fmla="*/ 333 w 1252"/>
                <a:gd name="T11" fmla="*/ 1304 h 1461"/>
                <a:gd name="T12" fmla="*/ 701 w 1252"/>
                <a:gd name="T13" fmla="*/ 1448 h 1461"/>
                <a:gd name="T14" fmla="*/ 1196 w 1252"/>
                <a:gd name="T15" fmla="*/ 1288 h 1461"/>
                <a:gd name="T16" fmla="*/ 1252 w 1252"/>
                <a:gd name="T17" fmla="*/ 1239 h 1461"/>
                <a:gd name="T18" fmla="*/ 1191 w 1252"/>
                <a:gd name="T19" fmla="*/ 1181 h 1461"/>
                <a:gd name="T20" fmla="*/ 285 w 1252"/>
                <a:gd name="T21" fmla="*/ 1156 h 1461"/>
                <a:gd name="T22" fmla="*/ 280 w 1252"/>
                <a:gd name="T23" fmla="*/ 308 h 1461"/>
                <a:gd name="T24" fmla="*/ 677 w 1252"/>
                <a:gd name="T25" fmla="*/ 98 h 1461"/>
                <a:gd name="T26" fmla="*/ 1193 w 1252"/>
                <a:gd name="T27" fmla="*/ 280 h 1461"/>
                <a:gd name="T28" fmla="*/ 1250 w 1252"/>
                <a:gd name="T29" fmla="*/ 222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2" h="1461">
                  <a:moveTo>
                    <a:pt x="1250" y="222"/>
                  </a:moveTo>
                  <a:cubicBezTo>
                    <a:pt x="1249" y="220"/>
                    <a:pt x="1249" y="218"/>
                    <a:pt x="1248" y="217"/>
                  </a:cubicBezTo>
                  <a:cubicBezTo>
                    <a:pt x="1119" y="92"/>
                    <a:pt x="966" y="19"/>
                    <a:pt x="786" y="10"/>
                  </a:cubicBezTo>
                  <a:cubicBezTo>
                    <a:pt x="578" y="0"/>
                    <a:pt x="398" y="71"/>
                    <a:pt x="251" y="218"/>
                  </a:cubicBezTo>
                  <a:cubicBezTo>
                    <a:pt x="70" y="398"/>
                    <a:pt x="0" y="618"/>
                    <a:pt x="51" y="870"/>
                  </a:cubicBezTo>
                  <a:cubicBezTo>
                    <a:pt x="86" y="1051"/>
                    <a:pt x="187" y="1193"/>
                    <a:pt x="333" y="1304"/>
                  </a:cubicBezTo>
                  <a:cubicBezTo>
                    <a:pt x="442" y="1387"/>
                    <a:pt x="564" y="1439"/>
                    <a:pt x="701" y="1448"/>
                  </a:cubicBezTo>
                  <a:cubicBezTo>
                    <a:pt x="887" y="1461"/>
                    <a:pt x="1052" y="1404"/>
                    <a:pt x="1196" y="1288"/>
                  </a:cubicBezTo>
                  <a:cubicBezTo>
                    <a:pt x="1215" y="1272"/>
                    <a:pt x="1233" y="1255"/>
                    <a:pt x="1252" y="1239"/>
                  </a:cubicBezTo>
                  <a:cubicBezTo>
                    <a:pt x="1230" y="1219"/>
                    <a:pt x="1211" y="1200"/>
                    <a:pt x="1191" y="1181"/>
                  </a:cubicBezTo>
                  <a:cubicBezTo>
                    <a:pt x="903" y="1460"/>
                    <a:pt x="505" y="1397"/>
                    <a:pt x="285" y="1156"/>
                  </a:cubicBezTo>
                  <a:cubicBezTo>
                    <a:pt x="68" y="919"/>
                    <a:pt x="65" y="549"/>
                    <a:pt x="280" y="308"/>
                  </a:cubicBezTo>
                  <a:cubicBezTo>
                    <a:pt x="387" y="190"/>
                    <a:pt x="518" y="115"/>
                    <a:pt x="677" y="98"/>
                  </a:cubicBezTo>
                  <a:cubicBezTo>
                    <a:pt x="877" y="77"/>
                    <a:pt x="1050" y="137"/>
                    <a:pt x="1193" y="280"/>
                  </a:cubicBezTo>
                  <a:cubicBezTo>
                    <a:pt x="1212" y="260"/>
                    <a:pt x="1231" y="241"/>
                    <a:pt x="1250" y="2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5" name="稻壳儿春秋广告/盗版必究        原创来源：http://chn.docer.com/works?userid=199329941#!/work_time"/>
            <p:cNvSpPr/>
            <p:nvPr/>
          </p:nvSpPr>
          <p:spPr bwMode="auto">
            <a:xfrm>
              <a:off x="8195448" y="2889749"/>
              <a:ext cx="497022" cy="592909"/>
            </a:xfrm>
            <a:custGeom>
              <a:avLst/>
              <a:gdLst>
                <a:gd name="T0" fmla="*/ 950 w 957"/>
                <a:gd name="T1" fmla="*/ 210 h 1141"/>
                <a:gd name="T2" fmla="*/ 234 w 957"/>
                <a:gd name="T3" fmla="*/ 203 h 1141"/>
                <a:gd name="T4" fmla="*/ 260 w 957"/>
                <a:gd name="T5" fmla="*/ 960 h 1141"/>
                <a:gd name="T6" fmla="*/ 957 w 957"/>
                <a:gd name="T7" fmla="*/ 929 h 1141"/>
                <a:gd name="T8" fmla="*/ 900 w 957"/>
                <a:gd name="T9" fmla="*/ 871 h 1141"/>
                <a:gd name="T10" fmla="*/ 265 w 957"/>
                <a:gd name="T11" fmla="*/ 848 h 1141"/>
                <a:gd name="T12" fmla="*/ 284 w 957"/>
                <a:gd name="T13" fmla="*/ 267 h 1141"/>
                <a:gd name="T14" fmla="*/ 893 w 957"/>
                <a:gd name="T15" fmla="*/ 268 h 1141"/>
                <a:gd name="T16" fmla="*/ 950 w 957"/>
                <a:gd name="T17" fmla="*/ 21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1141">
                  <a:moveTo>
                    <a:pt x="950" y="210"/>
                  </a:moveTo>
                  <a:cubicBezTo>
                    <a:pt x="781" y="36"/>
                    <a:pt x="455" y="0"/>
                    <a:pt x="234" y="203"/>
                  </a:cubicBezTo>
                  <a:cubicBezTo>
                    <a:pt x="35" y="386"/>
                    <a:pt x="0" y="727"/>
                    <a:pt x="260" y="960"/>
                  </a:cubicBezTo>
                  <a:cubicBezTo>
                    <a:pt x="463" y="1141"/>
                    <a:pt x="778" y="1111"/>
                    <a:pt x="957" y="929"/>
                  </a:cubicBezTo>
                  <a:cubicBezTo>
                    <a:pt x="938" y="910"/>
                    <a:pt x="919" y="890"/>
                    <a:pt x="900" y="871"/>
                  </a:cubicBezTo>
                  <a:cubicBezTo>
                    <a:pt x="737" y="1040"/>
                    <a:pt x="437" y="1041"/>
                    <a:pt x="265" y="848"/>
                  </a:cubicBezTo>
                  <a:cubicBezTo>
                    <a:pt x="122" y="688"/>
                    <a:pt x="124" y="439"/>
                    <a:pt x="284" y="267"/>
                  </a:cubicBezTo>
                  <a:cubicBezTo>
                    <a:pt x="428" y="111"/>
                    <a:pt x="705" y="87"/>
                    <a:pt x="893" y="268"/>
                  </a:cubicBezTo>
                  <a:cubicBezTo>
                    <a:pt x="912" y="249"/>
                    <a:pt x="931" y="230"/>
                    <a:pt x="950" y="2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6" name="稻壳儿春秋广告/盗版必究        原创来源：http://chn.docer.com/works?userid=199329941#!/work_time"/>
            <p:cNvSpPr/>
            <p:nvPr/>
          </p:nvSpPr>
          <p:spPr bwMode="auto">
            <a:xfrm>
              <a:off x="8317597" y="3007191"/>
              <a:ext cx="296578" cy="364714"/>
            </a:xfrm>
            <a:custGeom>
              <a:avLst/>
              <a:gdLst>
                <a:gd name="T0" fmla="*/ 513 w 571"/>
                <a:gd name="T1" fmla="*/ 507 h 702"/>
                <a:gd name="T2" fmla="*/ 185 w 571"/>
                <a:gd name="T3" fmla="*/ 500 h 702"/>
                <a:gd name="T4" fmla="*/ 179 w 571"/>
                <a:gd name="T5" fmla="*/ 194 h 702"/>
                <a:gd name="T6" fmla="*/ 313 w 571"/>
                <a:gd name="T7" fmla="*/ 121 h 702"/>
                <a:gd name="T8" fmla="*/ 511 w 571"/>
                <a:gd name="T9" fmla="*/ 178 h 702"/>
                <a:gd name="T10" fmla="*/ 569 w 571"/>
                <a:gd name="T11" fmla="*/ 119 h 702"/>
                <a:gd name="T12" fmla="*/ 124 w 571"/>
                <a:gd name="T13" fmla="*/ 127 h 702"/>
                <a:gd name="T14" fmla="*/ 155 w 571"/>
                <a:gd name="T15" fmla="*/ 588 h 702"/>
                <a:gd name="T16" fmla="*/ 571 w 571"/>
                <a:gd name="T17" fmla="*/ 564 h 702"/>
                <a:gd name="T18" fmla="*/ 513 w 571"/>
                <a:gd name="T19" fmla="*/ 5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702">
                  <a:moveTo>
                    <a:pt x="513" y="507"/>
                  </a:moveTo>
                  <a:cubicBezTo>
                    <a:pt x="391" y="608"/>
                    <a:pt x="254" y="572"/>
                    <a:pt x="185" y="500"/>
                  </a:cubicBezTo>
                  <a:cubicBezTo>
                    <a:pt x="107" y="420"/>
                    <a:pt x="105" y="285"/>
                    <a:pt x="179" y="194"/>
                  </a:cubicBezTo>
                  <a:cubicBezTo>
                    <a:pt x="213" y="152"/>
                    <a:pt x="260" y="130"/>
                    <a:pt x="313" y="121"/>
                  </a:cubicBezTo>
                  <a:cubicBezTo>
                    <a:pt x="388" y="108"/>
                    <a:pt x="456" y="127"/>
                    <a:pt x="511" y="178"/>
                  </a:cubicBezTo>
                  <a:cubicBezTo>
                    <a:pt x="531" y="157"/>
                    <a:pt x="550" y="138"/>
                    <a:pt x="569" y="119"/>
                  </a:cubicBezTo>
                  <a:cubicBezTo>
                    <a:pt x="447" y="0"/>
                    <a:pt x="236" y="4"/>
                    <a:pt x="124" y="127"/>
                  </a:cubicBezTo>
                  <a:cubicBezTo>
                    <a:pt x="0" y="264"/>
                    <a:pt x="14" y="472"/>
                    <a:pt x="155" y="588"/>
                  </a:cubicBezTo>
                  <a:cubicBezTo>
                    <a:pt x="293" y="702"/>
                    <a:pt x="480" y="667"/>
                    <a:pt x="571" y="564"/>
                  </a:cubicBezTo>
                  <a:cubicBezTo>
                    <a:pt x="552" y="545"/>
                    <a:pt x="533" y="527"/>
                    <a:pt x="513" y="50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endParaRPr lang="zh-CN" altLang="en-US" sz="1350">
                <a:cs typeface="黑体" panose="02010609060101010101" charset="-122"/>
              </a:endParaRPr>
            </a:p>
          </p:txBody>
        </p:sp>
        <p:sp>
          <p:nvSpPr>
            <p:cNvPr id="37" name="稻壳儿春秋广告/盗版必究        原创来源：http://chn.docer.com/works?userid=199329941#!/work_time"/>
            <p:cNvSpPr/>
            <p:nvPr/>
          </p:nvSpPr>
          <p:spPr bwMode="auto">
            <a:xfrm flipH="1">
              <a:off x="8239204" y="2808729"/>
              <a:ext cx="650143" cy="759161"/>
            </a:xfrm>
            <a:custGeom>
              <a:avLst/>
              <a:gdLst>
                <a:gd name="T0" fmla="*/ 1250 w 1252"/>
                <a:gd name="T1" fmla="*/ 222 h 1461"/>
                <a:gd name="T2" fmla="*/ 1248 w 1252"/>
                <a:gd name="T3" fmla="*/ 217 h 1461"/>
                <a:gd name="T4" fmla="*/ 786 w 1252"/>
                <a:gd name="T5" fmla="*/ 10 h 1461"/>
                <a:gd name="T6" fmla="*/ 251 w 1252"/>
                <a:gd name="T7" fmla="*/ 218 h 1461"/>
                <a:gd name="T8" fmla="*/ 51 w 1252"/>
                <a:gd name="T9" fmla="*/ 870 h 1461"/>
                <a:gd name="T10" fmla="*/ 333 w 1252"/>
                <a:gd name="T11" fmla="*/ 1304 h 1461"/>
                <a:gd name="T12" fmla="*/ 701 w 1252"/>
                <a:gd name="T13" fmla="*/ 1448 h 1461"/>
                <a:gd name="T14" fmla="*/ 1196 w 1252"/>
                <a:gd name="T15" fmla="*/ 1288 h 1461"/>
                <a:gd name="T16" fmla="*/ 1252 w 1252"/>
                <a:gd name="T17" fmla="*/ 1239 h 1461"/>
                <a:gd name="T18" fmla="*/ 1191 w 1252"/>
                <a:gd name="T19" fmla="*/ 1181 h 1461"/>
                <a:gd name="T20" fmla="*/ 285 w 1252"/>
                <a:gd name="T21" fmla="*/ 1156 h 1461"/>
                <a:gd name="T22" fmla="*/ 280 w 1252"/>
                <a:gd name="T23" fmla="*/ 308 h 1461"/>
                <a:gd name="T24" fmla="*/ 677 w 1252"/>
                <a:gd name="T25" fmla="*/ 98 h 1461"/>
                <a:gd name="T26" fmla="*/ 1193 w 1252"/>
                <a:gd name="T27" fmla="*/ 280 h 1461"/>
                <a:gd name="T28" fmla="*/ 1250 w 1252"/>
                <a:gd name="T29" fmla="*/ 222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2" h="1461">
                  <a:moveTo>
                    <a:pt x="1250" y="222"/>
                  </a:moveTo>
                  <a:cubicBezTo>
                    <a:pt x="1249" y="220"/>
                    <a:pt x="1249" y="218"/>
                    <a:pt x="1248" y="217"/>
                  </a:cubicBezTo>
                  <a:cubicBezTo>
                    <a:pt x="1119" y="92"/>
                    <a:pt x="966" y="19"/>
                    <a:pt x="786" y="10"/>
                  </a:cubicBezTo>
                  <a:cubicBezTo>
                    <a:pt x="578" y="0"/>
                    <a:pt x="398" y="71"/>
                    <a:pt x="251" y="218"/>
                  </a:cubicBezTo>
                  <a:cubicBezTo>
                    <a:pt x="70" y="398"/>
                    <a:pt x="0" y="618"/>
                    <a:pt x="51" y="870"/>
                  </a:cubicBezTo>
                  <a:cubicBezTo>
                    <a:pt x="86" y="1051"/>
                    <a:pt x="187" y="1193"/>
                    <a:pt x="333" y="1304"/>
                  </a:cubicBezTo>
                  <a:cubicBezTo>
                    <a:pt x="442" y="1387"/>
                    <a:pt x="564" y="1439"/>
                    <a:pt x="701" y="1448"/>
                  </a:cubicBezTo>
                  <a:cubicBezTo>
                    <a:pt x="887" y="1461"/>
                    <a:pt x="1052" y="1404"/>
                    <a:pt x="1196" y="1288"/>
                  </a:cubicBezTo>
                  <a:cubicBezTo>
                    <a:pt x="1215" y="1272"/>
                    <a:pt x="1233" y="1255"/>
                    <a:pt x="1252" y="1239"/>
                  </a:cubicBezTo>
                  <a:cubicBezTo>
                    <a:pt x="1230" y="1219"/>
                    <a:pt x="1211" y="1200"/>
                    <a:pt x="1191" y="1181"/>
                  </a:cubicBezTo>
                  <a:cubicBezTo>
                    <a:pt x="903" y="1460"/>
                    <a:pt x="505" y="1397"/>
                    <a:pt x="285" y="1156"/>
                  </a:cubicBezTo>
                  <a:cubicBezTo>
                    <a:pt x="68" y="919"/>
                    <a:pt x="65" y="549"/>
                    <a:pt x="280" y="308"/>
                  </a:cubicBezTo>
                  <a:cubicBezTo>
                    <a:pt x="387" y="190"/>
                    <a:pt x="518" y="115"/>
                    <a:pt x="677" y="98"/>
                  </a:cubicBezTo>
                  <a:cubicBezTo>
                    <a:pt x="877" y="77"/>
                    <a:pt x="1050" y="137"/>
                    <a:pt x="1193" y="280"/>
                  </a:cubicBezTo>
                  <a:cubicBezTo>
                    <a:pt x="1212" y="260"/>
                    <a:pt x="1231" y="241"/>
                    <a:pt x="1250" y="222"/>
                  </a:cubicBezTo>
                  <a:close/>
                </a:path>
              </a:pathLst>
            </a:custGeom>
            <a:solidFill>
              <a:schemeClr val="bg1">
                <a:alpha val="2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38" name="稻壳儿春秋广告/盗版必究        原创来源：http://chn.docer.com/works?userid=199329941#!/work_time"/>
            <p:cNvSpPr/>
            <p:nvPr/>
          </p:nvSpPr>
          <p:spPr bwMode="auto">
            <a:xfrm flipH="1">
              <a:off x="8307836" y="2889749"/>
              <a:ext cx="497022" cy="592909"/>
            </a:xfrm>
            <a:custGeom>
              <a:avLst/>
              <a:gdLst>
                <a:gd name="T0" fmla="*/ 950 w 957"/>
                <a:gd name="T1" fmla="*/ 210 h 1141"/>
                <a:gd name="T2" fmla="*/ 234 w 957"/>
                <a:gd name="T3" fmla="*/ 203 h 1141"/>
                <a:gd name="T4" fmla="*/ 260 w 957"/>
                <a:gd name="T5" fmla="*/ 960 h 1141"/>
                <a:gd name="T6" fmla="*/ 957 w 957"/>
                <a:gd name="T7" fmla="*/ 929 h 1141"/>
                <a:gd name="T8" fmla="*/ 900 w 957"/>
                <a:gd name="T9" fmla="*/ 871 h 1141"/>
                <a:gd name="T10" fmla="*/ 265 w 957"/>
                <a:gd name="T11" fmla="*/ 848 h 1141"/>
                <a:gd name="T12" fmla="*/ 284 w 957"/>
                <a:gd name="T13" fmla="*/ 267 h 1141"/>
                <a:gd name="T14" fmla="*/ 893 w 957"/>
                <a:gd name="T15" fmla="*/ 268 h 1141"/>
                <a:gd name="T16" fmla="*/ 950 w 957"/>
                <a:gd name="T17" fmla="*/ 21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7" h="1141">
                  <a:moveTo>
                    <a:pt x="950" y="210"/>
                  </a:moveTo>
                  <a:cubicBezTo>
                    <a:pt x="781" y="36"/>
                    <a:pt x="455" y="0"/>
                    <a:pt x="234" y="203"/>
                  </a:cubicBezTo>
                  <a:cubicBezTo>
                    <a:pt x="35" y="386"/>
                    <a:pt x="0" y="727"/>
                    <a:pt x="260" y="960"/>
                  </a:cubicBezTo>
                  <a:cubicBezTo>
                    <a:pt x="463" y="1141"/>
                    <a:pt x="778" y="1111"/>
                    <a:pt x="957" y="929"/>
                  </a:cubicBezTo>
                  <a:cubicBezTo>
                    <a:pt x="938" y="910"/>
                    <a:pt x="919" y="890"/>
                    <a:pt x="900" y="871"/>
                  </a:cubicBezTo>
                  <a:cubicBezTo>
                    <a:pt x="737" y="1040"/>
                    <a:pt x="437" y="1041"/>
                    <a:pt x="265" y="848"/>
                  </a:cubicBezTo>
                  <a:cubicBezTo>
                    <a:pt x="122" y="688"/>
                    <a:pt x="124" y="439"/>
                    <a:pt x="284" y="267"/>
                  </a:cubicBezTo>
                  <a:cubicBezTo>
                    <a:pt x="428" y="111"/>
                    <a:pt x="705" y="87"/>
                    <a:pt x="893" y="268"/>
                  </a:cubicBezTo>
                  <a:cubicBezTo>
                    <a:pt x="912" y="249"/>
                    <a:pt x="931" y="230"/>
                    <a:pt x="950" y="210"/>
                  </a:cubicBezTo>
                  <a:close/>
                </a:path>
              </a:pathLst>
            </a:custGeom>
            <a:solidFill>
              <a:schemeClr val="bg1">
                <a:alpha val="3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39" name="稻壳儿春秋广告/盗版必究        原创来源：http://chn.docer.com/works?userid=199329941#!/work_time"/>
            <p:cNvSpPr/>
            <p:nvPr/>
          </p:nvSpPr>
          <p:spPr bwMode="auto">
            <a:xfrm flipH="1">
              <a:off x="8386130" y="3007191"/>
              <a:ext cx="296578" cy="364714"/>
            </a:xfrm>
            <a:custGeom>
              <a:avLst/>
              <a:gdLst>
                <a:gd name="T0" fmla="*/ 513 w 571"/>
                <a:gd name="T1" fmla="*/ 507 h 702"/>
                <a:gd name="T2" fmla="*/ 185 w 571"/>
                <a:gd name="T3" fmla="*/ 500 h 702"/>
                <a:gd name="T4" fmla="*/ 179 w 571"/>
                <a:gd name="T5" fmla="*/ 194 h 702"/>
                <a:gd name="T6" fmla="*/ 313 w 571"/>
                <a:gd name="T7" fmla="*/ 121 h 702"/>
                <a:gd name="T8" fmla="*/ 511 w 571"/>
                <a:gd name="T9" fmla="*/ 178 h 702"/>
                <a:gd name="T10" fmla="*/ 569 w 571"/>
                <a:gd name="T11" fmla="*/ 119 h 702"/>
                <a:gd name="T12" fmla="*/ 124 w 571"/>
                <a:gd name="T13" fmla="*/ 127 h 702"/>
                <a:gd name="T14" fmla="*/ 155 w 571"/>
                <a:gd name="T15" fmla="*/ 588 h 702"/>
                <a:gd name="T16" fmla="*/ 571 w 571"/>
                <a:gd name="T17" fmla="*/ 564 h 702"/>
                <a:gd name="T18" fmla="*/ 513 w 571"/>
                <a:gd name="T19" fmla="*/ 507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1" h="702">
                  <a:moveTo>
                    <a:pt x="513" y="507"/>
                  </a:moveTo>
                  <a:cubicBezTo>
                    <a:pt x="391" y="608"/>
                    <a:pt x="254" y="572"/>
                    <a:pt x="185" y="500"/>
                  </a:cubicBezTo>
                  <a:cubicBezTo>
                    <a:pt x="107" y="420"/>
                    <a:pt x="105" y="285"/>
                    <a:pt x="179" y="194"/>
                  </a:cubicBezTo>
                  <a:cubicBezTo>
                    <a:pt x="213" y="152"/>
                    <a:pt x="260" y="130"/>
                    <a:pt x="313" y="121"/>
                  </a:cubicBezTo>
                  <a:cubicBezTo>
                    <a:pt x="388" y="108"/>
                    <a:pt x="456" y="127"/>
                    <a:pt x="511" y="178"/>
                  </a:cubicBezTo>
                  <a:cubicBezTo>
                    <a:pt x="531" y="157"/>
                    <a:pt x="550" y="138"/>
                    <a:pt x="569" y="119"/>
                  </a:cubicBezTo>
                  <a:cubicBezTo>
                    <a:pt x="447" y="0"/>
                    <a:pt x="236" y="4"/>
                    <a:pt x="124" y="127"/>
                  </a:cubicBezTo>
                  <a:cubicBezTo>
                    <a:pt x="0" y="264"/>
                    <a:pt x="14" y="472"/>
                    <a:pt x="155" y="588"/>
                  </a:cubicBezTo>
                  <a:cubicBezTo>
                    <a:pt x="293" y="702"/>
                    <a:pt x="480" y="667"/>
                    <a:pt x="571" y="564"/>
                  </a:cubicBezTo>
                  <a:cubicBezTo>
                    <a:pt x="552" y="545"/>
                    <a:pt x="533" y="527"/>
                    <a:pt x="513" y="507"/>
                  </a:cubicBezTo>
                  <a:close/>
                </a:path>
              </a:pathLst>
            </a:custGeom>
            <a:solidFill>
              <a:schemeClr val="bg1">
                <a:alpha val="40000"/>
              </a:schemeClr>
            </a:solidFill>
            <a:ln>
              <a:noFill/>
            </a:ln>
          </p:spPr>
          <p:txBody>
            <a:bodyPr vert="horz" wrap="square" lIns="68580" tIns="34290" rIns="68580" bIns="34290" numCol="1" anchor="t" anchorCtr="0" compatLnSpc="1"/>
            <a:p>
              <a:endParaRPr lang="zh-CN" altLang="en-US" sz="1350">
                <a:cs typeface="黑体" panose="02010609060101010101" charset="-122"/>
              </a:endParaRPr>
            </a:p>
          </p:txBody>
        </p:sp>
        <p:sp>
          <p:nvSpPr>
            <p:cNvPr id="40" name="稻壳儿春秋广告/盗版必究        原创来源：http://chn.docer.com/works?userid=199329941#!/work_time"/>
            <p:cNvSpPr/>
            <p:nvPr/>
          </p:nvSpPr>
          <p:spPr>
            <a:xfrm>
              <a:off x="7575761" y="2263917"/>
              <a:ext cx="1848784" cy="1848784"/>
            </a:xfrm>
            <a:custGeom>
              <a:avLst/>
              <a:gdLst>
                <a:gd name="connsiteX0" fmla="*/ 1801983 w 3603966"/>
                <a:gd name="connsiteY0" fmla="*/ 0 h 3603966"/>
                <a:gd name="connsiteX1" fmla="*/ 3603966 w 3603966"/>
                <a:gd name="connsiteY1" fmla="*/ 1801983 h 3603966"/>
                <a:gd name="connsiteX2" fmla="*/ 3386476 w 3603966"/>
                <a:gd name="connsiteY2" fmla="*/ 2660915 h 3603966"/>
                <a:gd name="connsiteX3" fmla="*/ 3321956 w 3603966"/>
                <a:gd name="connsiteY3" fmla="*/ 2767120 h 3603966"/>
                <a:gd name="connsiteX4" fmla="*/ 3286031 w 3603966"/>
                <a:gd name="connsiteY4" fmla="*/ 2700934 h 3603966"/>
                <a:gd name="connsiteX5" fmla="*/ 3006169 w 3603966"/>
                <a:gd name="connsiteY5" fmla="*/ 2513413 h 3603966"/>
                <a:gd name="connsiteX6" fmla="*/ 2999752 w 3603966"/>
                <a:gd name="connsiteY6" fmla="*/ 2512766 h 3603966"/>
                <a:gd name="connsiteX7" fmla="*/ 3027853 w 3603966"/>
                <a:gd name="connsiteY7" fmla="*/ 2466510 h 3603966"/>
                <a:gd name="connsiteX8" fmla="*/ 3196117 w 3603966"/>
                <a:gd name="connsiteY8" fmla="*/ 1801983 h 3603966"/>
                <a:gd name="connsiteX9" fmla="*/ 1801983 w 3603966"/>
                <a:gd name="connsiteY9" fmla="*/ 407850 h 3603966"/>
                <a:gd name="connsiteX10" fmla="*/ 407850 w 3603966"/>
                <a:gd name="connsiteY10" fmla="*/ 1801983 h 3603966"/>
                <a:gd name="connsiteX11" fmla="*/ 1801983 w 3603966"/>
                <a:gd name="connsiteY11" fmla="*/ 3196117 h 3603966"/>
                <a:gd name="connsiteX12" fmla="*/ 2466510 w 3603966"/>
                <a:gd name="connsiteY12" fmla="*/ 3027853 h 3603966"/>
                <a:gd name="connsiteX13" fmla="*/ 2477591 w 3603966"/>
                <a:gd name="connsiteY13" fmla="*/ 3021121 h 3603966"/>
                <a:gd name="connsiteX14" fmla="*/ 2479502 w 3603966"/>
                <a:gd name="connsiteY14" fmla="*/ 3040080 h 3603966"/>
                <a:gd name="connsiteX15" fmla="*/ 2667023 w 3603966"/>
                <a:gd name="connsiteY15" fmla="*/ 3319942 h 3603966"/>
                <a:gd name="connsiteX16" fmla="*/ 2721638 w 3603966"/>
                <a:gd name="connsiteY16" fmla="*/ 3349587 h 3603966"/>
                <a:gd name="connsiteX17" fmla="*/ 2660915 w 3603966"/>
                <a:gd name="connsiteY17" fmla="*/ 3386476 h 3603966"/>
                <a:gd name="connsiteX18" fmla="*/ 1801983 w 3603966"/>
                <a:gd name="connsiteY18" fmla="*/ 3603966 h 3603966"/>
                <a:gd name="connsiteX19" fmla="*/ 0 w 3603966"/>
                <a:gd name="connsiteY19" fmla="*/ 1801983 h 3603966"/>
                <a:gd name="connsiteX20" fmla="*/ 1801983 w 3603966"/>
                <a:gd name="connsiteY20" fmla="*/ 0 h 360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3966" h="3603966">
                  <a:moveTo>
                    <a:pt x="1801983" y="0"/>
                  </a:moveTo>
                  <a:cubicBezTo>
                    <a:pt x="2797191" y="0"/>
                    <a:pt x="3603966" y="806775"/>
                    <a:pt x="3603966" y="1801983"/>
                  </a:cubicBezTo>
                  <a:cubicBezTo>
                    <a:pt x="3603966" y="2112985"/>
                    <a:pt x="3525180" y="2405586"/>
                    <a:pt x="3386476" y="2660915"/>
                  </a:cubicBezTo>
                  <a:lnTo>
                    <a:pt x="3321956" y="2767120"/>
                  </a:lnTo>
                  <a:lnTo>
                    <a:pt x="3286031" y="2700934"/>
                  </a:lnTo>
                  <a:cubicBezTo>
                    <a:pt x="3221931" y="2606053"/>
                    <a:pt x="3122269" y="2537171"/>
                    <a:pt x="3006169" y="2513413"/>
                  </a:cubicBezTo>
                  <a:lnTo>
                    <a:pt x="2999752" y="2512766"/>
                  </a:lnTo>
                  <a:lnTo>
                    <a:pt x="3027853" y="2466510"/>
                  </a:lnTo>
                  <a:cubicBezTo>
                    <a:pt x="3135163" y="2268970"/>
                    <a:pt x="3196117" y="2042595"/>
                    <a:pt x="3196117" y="1801983"/>
                  </a:cubicBezTo>
                  <a:cubicBezTo>
                    <a:pt x="3196117" y="1032025"/>
                    <a:pt x="2571942" y="407850"/>
                    <a:pt x="1801983" y="407850"/>
                  </a:cubicBezTo>
                  <a:cubicBezTo>
                    <a:pt x="1032025" y="407850"/>
                    <a:pt x="407850" y="1032025"/>
                    <a:pt x="407850" y="1801983"/>
                  </a:cubicBezTo>
                  <a:cubicBezTo>
                    <a:pt x="407850" y="2571942"/>
                    <a:pt x="1032025" y="3196117"/>
                    <a:pt x="1801983" y="3196117"/>
                  </a:cubicBezTo>
                  <a:cubicBezTo>
                    <a:pt x="2042595" y="3196117"/>
                    <a:pt x="2268970" y="3135163"/>
                    <a:pt x="2466510" y="3027853"/>
                  </a:cubicBezTo>
                  <a:lnTo>
                    <a:pt x="2477591" y="3021121"/>
                  </a:lnTo>
                  <a:lnTo>
                    <a:pt x="2479502" y="3040080"/>
                  </a:lnTo>
                  <a:cubicBezTo>
                    <a:pt x="2503260" y="3156180"/>
                    <a:pt x="2572142" y="3255842"/>
                    <a:pt x="2667023" y="3319942"/>
                  </a:cubicBezTo>
                  <a:lnTo>
                    <a:pt x="2721638" y="3349587"/>
                  </a:lnTo>
                  <a:lnTo>
                    <a:pt x="2660915" y="3386476"/>
                  </a:lnTo>
                  <a:cubicBezTo>
                    <a:pt x="2405586" y="3525180"/>
                    <a:pt x="2112985" y="3603966"/>
                    <a:pt x="1801983" y="3603966"/>
                  </a:cubicBezTo>
                  <a:cubicBezTo>
                    <a:pt x="806775" y="3603966"/>
                    <a:pt x="0" y="2797191"/>
                    <a:pt x="0" y="1801983"/>
                  </a:cubicBezTo>
                  <a:cubicBezTo>
                    <a:pt x="0" y="806775"/>
                    <a:pt x="806775" y="0"/>
                    <a:pt x="18019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41" name="稻壳儿春秋广告/盗版必究        原创来源：http://chn.docer.com/works?userid=199329941#!/work_time"/>
            <p:cNvSpPr/>
            <p:nvPr/>
          </p:nvSpPr>
          <p:spPr>
            <a:xfrm>
              <a:off x="8944900" y="3650453"/>
              <a:ext cx="253776" cy="253776"/>
            </a:xfrm>
            <a:custGeom>
              <a:avLst/>
              <a:gdLst>
                <a:gd name="connsiteX0" fmla="*/ 1335112 w 2670224"/>
                <a:gd name="connsiteY0" fmla="*/ 0 h 2670224"/>
                <a:gd name="connsiteX1" fmla="*/ 2670224 w 2670224"/>
                <a:gd name="connsiteY1" fmla="*/ 1335112 h 2670224"/>
                <a:gd name="connsiteX2" fmla="*/ 1335112 w 2670224"/>
                <a:gd name="connsiteY2" fmla="*/ 2670224 h 2670224"/>
                <a:gd name="connsiteX3" fmla="*/ 0 w 2670224"/>
                <a:gd name="connsiteY3" fmla="*/ 1335112 h 2670224"/>
                <a:gd name="connsiteX4" fmla="*/ 1335112 w 2670224"/>
                <a:gd name="connsiteY4" fmla="*/ 0 h 2670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0224" h="2670224">
                  <a:moveTo>
                    <a:pt x="1335112" y="0"/>
                  </a:moveTo>
                  <a:cubicBezTo>
                    <a:pt x="2072474" y="0"/>
                    <a:pt x="2670224" y="597750"/>
                    <a:pt x="2670224" y="1335112"/>
                  </a:cubicBezTo>
                  <a:cubicBezTo>
                    <a:pt x="2670224" y="2072474"/>
                    <a:pt x="2072474" y="2670224"/>
                    <a:pt x="1335112" y="2670224"/>
                  </a:cubicBezTo>
                  <a:cubicBezTo>
                    <a:pt x="597750" y="2670224"/>
                    <a:pt x="0" y="2072474"/>
                    <a:pt x="0" y="1335112"/>
                  </a:cubicBezTo>
                  <a:cubicBezTo>
                    <a:pt x="0" y="597750"/>
                    <a:pt x="597750" y="0"/>
                    <a:pt x="1335112" y="0"/>
                  </a:cubicBezTo>
                  <a:close/>
                </a:path>
              </a:pathLst>
            </a:cu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userDrawn="1"/>
        </p:nvSpPr>
        <p:spPr>
          <a:xfrm>
            <a:off x="3275330" y="1905"/>
            <a:ext cx="5873750" cy="5140590"/>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8" name="组合 7"/>
          <p:cNvGrpSpPr/>
          <p:nvPr userDrawn="1"/>
        </p:nvGrpSpPr>
        <p:grpSpPr>
          <a:xfrm>
            <a:off x="-9525" y="1347539"/>
            <a:ext cx="4150360" cy="2875428"/>
            <a:chOff x="-1" y="740433"/>
            <a:chExt cx="7672173" cy="5139371"/>
          </a:xfrm>
        </p:grpSpPr>
        <p:sp>
          <p:nvSpPr>
            <p:cNvPr id="9" name="稻壳儿春秋广告/盗版必究        原创来源：http://chn.docer.com/works?userid=199329941#!/work_time"/>
            <p:cNvSpPr/>
            <p:nvPr/>
          </p:nvSpPr>
          <p:spPr>
            <a:xfrm>
              <a:off x="-1" y="740433"/>
              <a:ext cx="6035836"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10"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1" name="稻壳儿春秋广告/盗版必究        原创来源：http://chn.docer.com/works?userid=199329941#!/work_time"/>
          <p:cNvSpPr>
            <a:spLocks noChangeArrowheads="1"/>
          </p:cNvSpPr>
          <p:nvPr userDrawn="1"/>
        </p:nvSpPr>
        <p:spPr bwMode="auto">
          <a:xfrm>
            <a:off x="403860" y="1954631"/>
            <a:ext cx="3218180" cy="1660525"/>
          </a:xfrm>
          <a:prstGeom prst="rect">
            <a:avLst/>
          </a:prstGeom>
          <a:noFill/>
        </p:spPr>
        <p:txBody>
          <a:bodyPr wrap="square">
            <a:spAutoFit/>
          </a:bodyPr>
          <a:p>
            <a:pPr algn="ctr">
              <a:spcBef>
                <a:spcPct val="0"/>
              </a:spcBef>
            </a:pPr>
            <a:r>
              <a:rPr lang="en-US"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1.1</a:t>
            </a:r>
            <a:endParaRPr lang="en-US"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endPar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跨境电商概述</a:t>
            </a:r>
            <a:endParaRPr lang="zh-CN" altLang="zh-CN" sz="3400" b="1"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userDrawn="1"/>
        </p:nvGrpSpPr>
        <p:grpSpPr>
          <a:xfrm>
            <a:off x="0" y="1347635"/>
            <a:ext cx="3655685" cy="2449394"/>
            <a:chOff x="-1" y="740433"/>
            <a:chExt cx="7672173" cy="5139371"/>
          </a:xfrm>
        </p:grpSpPr>
        <p:sp>
          <p:nvSpPr>
            <p:cNvPr id="8" name="稻壳儿春秋广告/盗版必究        原创来源：http://chn.docer.com/works?userid=199329941#!/work_time"/>
            <p:cNvSpPr/>
            <p:nvPr/>
          </p:nvSpPr>
          <p:spPr>
            <a:xfrm>
              <a:off x="-1" y="740433"/>
              <a:ext cx="5287224"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9"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0" name="稻壳儿春秋广告/盗版必究        原创来源：http://chn.docer.com/works?userid=199329941#!/work_time"/>
          <p:cNvSpPr>
            <a:spLocks noChangeArrowheads="1"/>
          </p:cNvSpPr>
          <p:nvPr userDrawn="1"/>
        </p:nvSpPr>
        <p:spPr bwMode="auto">
          <a:xfrm>
            <a:off x="620072" y="2113955"/>
            <a:ext cx="1859280" cy="875665"/>
          </a:xfrm>
          <a:prstGeom prst="rect">
            <a:avLst/>
          </a:prstGeom>
          <a:noFill/>
        </p:spPr>
        <p:txBody>
          <a:bodyPr wrap="none">
            <a:spAutoFit/>
          </a:bodyPr>
          <a:p>
            <a:pPr algn="ctr">
              <a:spcBef>
                <a:spcPct val="0"/>
              </a:spcBef>
            </a:pPr>
            <a:r>
              <a:rPr lang="zh-CN" altLang="zh-CN" sz="33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课程内容</a:t>
            </a:r>
            <a:endParaRPr lang="en-US" altLang="zh-CN" sz="33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en-US" altLang="zh-CN" dirty="0">
                <a:solidFill>
                  <a:schemeClr val="bg1"/>
                </a:solidFill>
                <a:latin typeface="黑体" panose="02010609060101010101" charset="-122"/>
                <a:ea typeface="黑体" panose="02010609060101010101" charset="-122"/>
                <a:cs typeface="黑体" panose="02010609060101010101" charset="-122"/>
              </a:rPr>
              <a:t>COMPANY</a:t>
            </a:r>
            <a:endParaRPr lang="en-US" altLang="zh-CN" dirty="0">
              <a:solidFill>
                <a:schemeClr val="bg1"/>
              </a:solidFill>
              <a:latin typeface="黑体" panose="02010609060101010101" charset="-122"/>
              <a:ea typeface="黑体" panose="02010609060101010101" charset="-122"/>
              <a:cs typeface="黑体" panose="02010609060101010101" charset="-122"/>
            </a:endParaRPr>
          </a:p>
        </p:txBody>
      </p:sp>
      <p:grpSp>
        <p:nvGrpSpPr>
          <p:cNvPr id="27" name="组合 26"/>
          <p:cNvGrpSpPr/>
          <p:nvPr userDrawn="1"/>
        </p:nvGrpSpPr>
        <p:grpSpPr>
          <a:xfrm>
            <a:off x="4154805" y="1764067"/>
            <a:ext cx="2985135" cy="520727"/>
            <a:chOff x="6399287" y="1295144"/>
            <a:chExt cx="3607591" cy="694181"/>
          </a:xfrm>
        </p:grpSpPr>
        <p:sp>
          <p:nvSpPr>
            <p:cNvPr id="12" name="稻壳儿春秋广告/盗版必究        原创来源：http://chn.docer.com/works?userid=199329941#!/work_time"/>
            <p:cNvSpPr>
              <a:spLocks noChangeArrowheads="1"/>
            </p:cNvSpPr>
            <p:nvPr/>
          </p:nvSpPr>
          <p:spPr bwMode="auto">
            <a:xfrm>
              <a:off x="6399287" y="1295144"/>
              <a:ext cx="768177" cy="694181"/>
            </a:xfrm>
            <a:prstGeom prst="ellipse">
              <a:avLst/>
            </a:prstGeom>
            <a:solidFill>
              <a:srgbClr val="A020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01</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4" name="稻壳儿春秋广告/盗版必究        原创来源：http://chn.docer.com/works?userid=199329941#!/work_time"/>
            <p:cNvSpPr txBox="1"/>
            <p:nvPr/>
          </p:nvSpPr>
          <p:spPr>
            <a:xfrm>
              <a:off x="7351742" y="1394187"/>
              <a:ext cx="2655136" cy="490981"/>
            </a:xfrm>
            <a:prstGeom prst="rect">
              <a:avLst/>
            </a:prstGeom>
            <a:noFill/>
            <a:effectLst/>
          </p:spPr>
          <p:txBody>
            <a:bodyPr wrap="square" rtlCol="0">
              <a:spAutoFit/>
            </a:bodyPr>
            <a:p>
              <a:endParaRPr lang="zh-CN" altLang="en-US"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grpSp>
        <p:nvGrpSpPr>
          <p:cNvPr id="28" name="组合 27"/>
          <p:cNvGrpSpPr/>
          <p:nvPr userDrawn="1"/>
        </p:nvGrpSpPr>
        <p:grpSpPr>
          <a:xfrm>
            <a:off x="3757295" y="2978250"/>
            <a:ext cx="3028315" cy="530204"/>
            <a:chOff x="6347104" y="2499866"/>
            <a:chExt cx="3659774" cy="706815"/>
          </a:xfrm>
        </p:grpSpPr>
        <p:sp>
          <p:nvSpPr>
            <p:cNvPr id="18" name="稻壳儿春秋广告/盗版必究        原创来源：http://chn.docer.com/works?userid=199329941#!/work_time"/>
            <p:cNvSpPr>
              <a:spLocks noChangeArrowheads="1"/>
            </p:cNvSpPr>
            <p:nvPr/>
          </p:nvSpPr>
          <p:spPr bwMode="auto">
            <a:xfrm>
              <a:off x="6347104" y="2499866"/>
              <a:ext cx="772014" cy="694181"/>
            </a:xfrm>
            <a:prstGeom prst="ellipse">
              <a:avLst/>
            </a:prstGeom>
            <a:solidFill>
              <a:srgbClr val="282D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r>
                <a:rPr lang="en-US" altLang="zh-CN" sz="1500" dirty="0">
                  <a:solidFill>
                    <a:srgbClr val="F8F8F9"/>
                  </a:solidFill>
                  <a:latin typeface="黑体" panose="02010609060101010101" charset="-122"/>
                  <a:ea typeface="黑体" panose="02010609060101010101" charset="-122"/>
                  <a:cs typeface="黑体" panose="02010609060101010101" charset="-122"/>
                </a:rPr>
                <a:t>02</a:t>
              </a:r>
              <a:endParaRPr lang="zh-CN" altLang="en-US" sz="1500" dirty="0">
                <a:solidFill>
                  <a:srgbClr val="F8F8F9"/>
                </a:solidFill>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p:cNvSpPr/>
            <p:nvPr/>
          </p:nvSpPr>
          <p:spPr>
            <a:xfrm>
              <a:off x="7351742" y="2900241"/>
              <a:ext cx="309880" cy="306440"/>
            </a:xfrm>
            <a:prstGeom prst="rect">
              <a:avLst/>
            </a:prstGeom>
            <a:effectLst/>
          </p:spPr>
          <p:txBody>
            <a:bodyPr wrap="square">
              <a:spAutoFit/>
            </a:bodyPr>
            <a:p>
              <a:pPr>
                <a:spcBef>
                  <a:spcPct val="0"/>
                </a:spcBef>
              </a:pPr>
              <a:endParaRPr lang="en-US" altLang="zh-CN" sz="90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0" name="稻壳儿春秋广告/盗版必究        原创来源：http://chn.docer.com/works?userid=199329941#!/work_time"/>
            <p:cNvSpPr txBox="1"/>
            <p:nvPr/>
          </p:nvSpPr>
          <p:spPr>
            <a:xfrm>
              <a:off x="7351742" y="2586211"/>
              <a:ext cx="2655136" cy="490981"/>
            </a:xfrm>
            <a:prstGeom prst="rect">
              <a:avLst/>
            </a:prstGeom>
            <a:noFill/>
            <a:effectLst/>
          </p:spPr>
          <p:txBody>
            <a:bodyPr wrap="square" rtlCol="0">
              <a:spAutoFit/>
            </a:bodyPr>
            <a:p>
              <a:endParaRPr lang="zh-CN" altLang="en-US"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grpSp>
      <p:sp>
        <p:nvSpPr>
          <p:cNvPr id="26" name="稻壳儿春秋广告/盗版必究        原创来源：http://chn.docer.com/works?userid=199329941#!/work_time"/>
          <p:cNvSpPr/>
          <p:nvPr userDrawn="1"/>
        </p:nvSpPr>
        <p:spPr>
          <a:xfrm flipH="1" flipV="1">
            <a:off x="7356475" y="1200212"/>
            <a:ext cx="1809750" cy="3176433"/>
          </a:xfrm>
          <a:custGeom>
            <a:avLst/>
            <a:gdLst>
              <a:gd name="connsiteX0" fmla="*/ 0 w 2850"/>
              <a:gd name="connsiteY0" fmla="*/ 22 h 5002"/>
              <a:gd name="connsiteX1" fmla="*/ 2850 w 2850"/>
              <a:gd name="connsiteY1" fmla="*/ 0 h 5002"/>
              <a:gd name="connsiteX2" fmla="*/ 1470 w 2850"/>
              <a:gd name="connsiteY2" fmla="*/ 5002 h 5002"/>
              <a:gd name="connsiteX3" fmla="*/ 25 w 2850"/>
              <a:gd name="connsiteY3" fmla="*/ 5002 h 5002"/>
              <a:gd name="connsiteX4" fmla="*/ 0 w 2850"/>
              <a:gd name="connsiteY4" fmla="*/ 22 h 5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0" h="5002">
                <a:moveTo>
                  <a:pt x="0" y="22"/>
                </a:moveTo>
                <a:lnTo>
                  <a:pt x="2850" y="0"/>
                </a:lnTo>
                <a:lnTo>
                  <a:pt x="1470" y="5002"/>
                </a:lnTo>
                <a:lnTo>
                  <a:pt x="25" y="5002"/>
                </a:lnTo>
                <a:lnTo>
                  <a:pt x="0" y="22"/>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稻壳儿春秋广告/盗版必究        原创来源：http://chn.docer.com/works?userid=199329941#!/work_time"/>
          <p:cNvSpPr/>
          <p:nvPr userDrawn="1"/>
        </p:nvSpPr>
        <p:spPr>
          <a:xfrm>
            <a:off x="0" y="212456"/>
            <a:ext cx="716756" cy="513513"/>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69528"/>
            <a:ext cx="3886200" cy="326424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29150" y="1369528"/>
            <a:ext cx="3886200" cy="326424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906"/>
            <a:ext cx="7886700" cy="994397"/>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9841" y="1261158"/>
            <a:ext cx="3868340" cy="618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29841" y="1879232"/>
            <a:ext cx="3868340" cy="276406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1158"/>
            <a:ext cx="3887391" cy="618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232"/>
            <a:ext cx="3887391" cy="276406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2768455-F5A4-40FA-A520-7804244635B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B8995AE-9351-463D-8B8D-9A072CC2002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906"/>
            <a:ext cx="7886700" cy="99439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69528"/>
            <a:ext cx="7886700" cy="326424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8341"/>
            <a:ext cx="2057400" cy="273906"/>
          </a:xfrm>
          <a:prstGeom prst="rect">
            <a:avLst/>
          </a:prstGeom>
        </p:spPr>
        <p:txBody>
          <a:bodyPr vert="horz" lIns="91440" tIns="45720" rIns="91440" bIns="45720" rtlCol="0" anchor="ctr"/>
          <a:lstStyle>
            <a:lvl1pPr algn="l">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42768455-F5A4-40FA-A520-7804244635B3}" type="datetimeFigureOut">
              <a:rPr lang="zh-CN" altLang="en-US" smtClean="0"/>
            </a:fld>
            <a:endParaRPr lang="zh-CN" altLang="en-US"/>
          </a:p>
        </p:txBody>
      </p:sp>
      <p:sp>
        <p:nvSpPr>
          <p:cNvPr id="5" name="页脚占位符 4"/>
          <p:cNvSpPr>
            <a:spLocks noGrp="1"/>
          </p:cNvSpPr>
          <p:nvPr>
            <p:ph type="ftr" sz="quarter" idx="3"/>
          </p:nvPr>
        </p:nvSpPr>
        <p:spPr>
          <a:xfrm>
            <a:off x="3028950" y="4768341"/>
            <a:ext cx="3086100" cy="273906"/>
          </a:xfrm>
          <a:prstGeom prst="rect">
            <a:avLst/>
          </a:prstGeom>
        </p:spPr>
        <p:txBody>
          <a:bodyPr vert="horz" lIns="91440" tIns="45720" rIns="91440" bIns="45720" rtlCol="0" anchor="ctr"/>
          <a:lstStyle>
            <a:lvl1pPr algn="ct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endParaRPr lang="zh-CN" altLang="en-US"/>
          </a:p>
        </p:txBody>
      </p:sp>
      <p:sp>
        <p:nvSpPr>
          <p:cNvPr id="6" name="灯片编号占位符 5"/>
          <p:cNvSpPr>
            <a:spLocks noGrp="1"/>
          </p:cNvSpPr>
          <p:nvPr>
            <p:ph type="sldNum" sz="quarter" idx="4"/>
          </p:nvPr>
        </p:nvSpPr>
        <p:spPr>
          <a:xfrm>
            <a:off x="6457950" y="4768341"/>
            <a:ext cx="2057400" cy="273906"/>
          </a:xfrm>
          <a:prstGeom prst="rect">
            <a:avLst/>
          </a:prstGeom>
        </p:spPr>
        <p:txBody>
          <a:bodyPr vert="horz" lIns="91440" tIns="45720" rIns="91440" bIns="45720" rtlCol="0" anchor="ctr"/>
          <a:lstStyle>
            <a:lvl1pPr algn="r">
              <a:defRPr sz="900">
                <a:solidFill>
                  <a:schemeClr val="tx1">
                    <a:tint val="75000"/>
                  </a:schemeClr>
                </a:solidFill>
                <a:latin typeface="黑体" panose="02010609060101010101" charset="-122"/>
                <a:ea typeface="黑体" panose="02010609060101010101" charset="-122"/>
                <a:cs typeface="黑体" panose="02010609060101010101" charset="-122"/>
              </a:defRPr>
            </a:lvl1pPr>
          </a:lstStyle>
          <a:p>
            <a:fld id="{0B8995AE-9351-463D-8B8D-9A072CC2002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3300" kern="1200">
          <a:solidFill>
            <a:schemeClr val="tx1"/>
          </a:solidFill>
          <a:latin typeface="黑体" panose="02010609060101010101" charset="-122"/>
          <a:ea typeface="黑体" panose="02010609060101010101" charset="-122"/>
          <a:cs typeface="黑体" panose="02010609060101010101" charset="-122"/>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黑体" panose="02010609060101010101" charset="-122"/>
          <a:ea typeface="黑体" panose="02010609060101010101" charset="-122"/>
          <a:cs typeface="黑体" panose="02010609060101010101" charset="-122"/>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黑体" panose="02010609060101010101" charset="-122"/>
          <a:ea typeface="黑体" panose="02010609060101010101" charset="-122"/>
          <a:cs typeface="黑体" panose="02010609060101010101" charset="-122"/>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黑体" panose="02010609060101010101" charset="-122"/>
          <a:ea typeface="黑体" panose="02010609060101010101" charset="-122"/>
          <a:cs typeface="黑体" panose="02010609060101010101" charset="-122"/>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charset="-122"/>
          <a:ea typeface="黑体" panose="02010609060101010101" charset="-122"/>
          <a:cs typeface="黑体" panose="02010609060101010101" charset="-122"/>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黑体" panose="02010609060101010101" charset="-122"/>
          <a:ea typeface="黑体" panose="02010609060101010101" charset="-122"/>
          <a:cs typeface="黑体" panose="02010609060101010101" charset="-122"/>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3.png"/><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1" Type="http://schemas.openxmlformats.org/officeDocument/2006/relationships/slideLayout" Target="../slideLayouts/slideLayout6.xml"/><Relationship Id="rId10" Type="http://schemas.openxmlformats.org/officeDocument/2006/relationships/image" Target="../media/image25.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1.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4" Type="http://schemas.openxmlformats.org/officeDocument/2006/relationships/notesSlide" Target="../notesSlides/notesSlide4.xml"/><Relationship Id="rId13" Type="http://schemas.openxmlformats.org/officeDocument/2006/relationships/slideLayout" Target="../slideLayouts/slideLayout6.xml"/><Relationship Id="rId12" Type="http://schemas.openxmlformats.org/officeDocument/2006/relationships/image" Target="../media/image28.png"/><Relationship Id="rId11" Type="http://schemas.openxmlformats.org/officeDocument/2006/relationships/image" Target="../media/image19.png"/><Relationship Id="rId10" Type="http://schemas.openxmlformats.org/officeDocument/2006/relationships/image" Target="../media/image27.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9" Type="http://schemas.openxmlformats.org/officeDocument/2006/relationships/image" Target="../media/image33.png"/><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15.png"/><Relationship Id="rId3" Type="http://schemas.openxmlformats.org/officeDocument/2006/relationships/image" Target="../media/image11.png"/><Relationship Id="rId2" Type="http://schemas.openxmlformats.org/officeDocument/2006/relationships/image" Target="../media/image9.png"/><Relationship Id="rId14" Type="http://schemas.openxmlformats.org/officeDocument/2006/relationships/slideLayout" Target="../slideLayouts/slideLayout6.xml"/><Relationship Id="rId13" Type="http://schemas.openxmlformats.org/officeDocument/2006/relationships/image" Target="../media/image13.png"/><Relationship Id="rId12" Type="http://schemas.openxmlformats.org/officeDocument/2006/relationships/image" Target="../media/image12.png"/><Relationship Id="rId11" Type="http://schemas.openxmlformats.org/officeDocument/2006/relationships/image" Target="../media/image35.png"/><Relationship Id="rId10" Type="http://schemas.openxmlformats.org/officeDocument/2006/relationships/image" Target="../media/image34.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8" Type="http://schemas.openxmlformats.org/officeDocument/2006/relationships/notesSlide" Target="../notesSlides/notesSlide6.xml"/><Relationship Id="rId37" Type="http://schemas.openxmlformats.org/officeDocument/2006/relationships/slideLayout" Target="../slideLayouts/slideLayout6.xml"/><Relationship Id="rId36" Type="http://schemas.openxmlformats.org/officeDocument/2006/relationships/tags" Target="../tags/tag40.xml"/><Relationship Id="rId35" Type="http://schemas.openxmlformats.org/officeDocument/2006/relationships/tags" Target="../tags/tag39.xml"/><Relationship Id="rId34" Type="http://schemas.openxmlformats.org/officeDocument/2006/relationships/tags" Target="../tags/tag38.xml"/><Relationship Id="rId33" Type="http://schemas.openxmlformats.org/officeDocument/2006/relationships/tags" Target="../tags/tag37.xml"/><Relationship Id="rId32" Type="http://schemas.openxmlformats.org/officeDocument/2006/relationships/tags" Target="../tags/tag36.xml"/><Relationship Id="rId31" Type="http://schemas.openxmlformats.org/officeDocument/2006/relationships/tags" Target="../tags/tag35.xml"/><Relationship Id="rId30" Type="http://schemas.openxmlformats.org/officeDocument/2006/relationships/tags" Target="../tags/tag34.xml"/><Relationship Id="rId3" Type="http://schemas.openxmlformats.org/officeDocument/2006/relationships/tags" Target="../tags/tag7.xml"/><Relationship Id="rId29" Type="http://schemas.openxmlformats.org/officeDocument/2006/relationships/tags" Target="../tags/tag33.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38.png"/><Relationship Id="rId6" Type="http://schemas.openxmlformats.org/officeDocument/2006/relationships/image" Target="../media/image11.png"/><Relationship Id="rId5" Type="http://schemas.openxmlformats.org/officeDocument/2006/relationships/image" Target="../media/image37.png"/><Relationship Id="rId4" Type="http://schemas.openxmlformats.org/officeDocument/2006/relationships/image" Target="../media/image9.png"/><Relationship Id="rId3" Type="http://schemas.openxmlformats.org/officeDocument/2006/relationships/image" Target="../media/image36.png"/><Relationship Id="rId2" Type="http://schemas.openxmlformats.org/officeDocument/2006/relationships/image" Target="../media/image15.png"/><Relationship Id="rId15" Type="http://schemas.openxmlformats.org/officeDocument/2006/relationships/slideLayout" Target="../slideLayouts/slideLayout6.xml"/><Relationship Id="rId14" Type="http://schemas.openxmlformats.org/officeDocument/2006/relationships/image" Target="../media/image39.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9.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9" Type="http://schemas.openxmlformats.org/officeDocument/2006/relationships/notesSlide" Target="../notesSlides/notesSlide7.xml"/><Relationship Id="rId18" Type="http://schemas.openxmlformats.org/officeDocument/2006/relationships/slideLayout" Target="../slideLayouts/slideLayout6.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21.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21.png"/><Relationship Id="rId7" Type="http://schemas.openxmlformats.org/officeDocument/2006/relationships/image" Target="../media/image20.png"/><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5.png"/><Relationship Id="rId14" Type="http://schemas.openxmlformats.org/officeDocument/2006/relationships/slideLayout" Target="../slideLayouts/slideLayout6.xml"/><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4.png"/><Relationship Id="rId10" Type="http://schemas.openxmlformats.org/officeDocument/2006/relationships/image" Target="../media/image19.png"/><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5" Type="http://schemas.openxmlformats.org/officeDocument/2006/relationships/notesSlide" Target="../notesSlides/notesSlide8.xml"/><Relationship Id="rId24" Type="http://schemas.openxmlformats.org/officeDocument/2006/relationships/slideLayout" Target="../slideLayouts/slideLayout6.xml"/><Relationship Id="rId23" Type="http://schemas.openxmlformats.org/officeDocument/2006/relationships/tags" Target="../tags/tag80.xml"/><Relationship Id="rId22" Type="http://schemas.openxmlformats.org/officeDocument/2006/relationships/tags" Target="../tags/tag79.xml"/><Relationship Id="rId21" Type="http://schemas.openxmlformats.org/officeDocument/2006/relationships/tags" Target="../tags/tag78.xml"/><Relationship Id="rId20" Type="http://schemas.openxmlformats.org/officeDocument/2006/relationships/tags" Target="../tags/tag77.xml"/><Relationship Id="rId2" Type="http://schemas.openxmlformats.org/officeDocument/2006/relationships/tags" Target="../tags/tag59.xml"/><Relationship Id="rId19" Type="http://schemas.openxmlformats.org/officeDocument/2006/relationships/tags" Target="../tags/tag76.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8.xml"/></Relationships>
</file>

<file path=ppt/slides/_rels/slide23.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10.png"/><Relationship Id="rId7" Type="http://schemas.openxmlformats.org/officeDocument/2006/relationships/image" Target="../media/image25.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9.png"/><Relationship Id="rId3" Type="http://schemas.openxmlformats.org/officeDocument/2006/relationships/image" Target="../media/image9.png"/><Relationship Id="rId2" Type="http://schemas.openxmlformats.org/officeDocument/2006/relationships/image" Target="../media/image15.png"/><Relationship Id="rId13" Type="http://schemas.openxmlformats.org/officeDocument/2006/relationships/slideLayout" Target="../slideLayouts/slideLayout6.xml"/><Relationship Id="rId12" Type="http://schemas.openxmlformats.org/officeDocument/2006/relationships/image" Target="../media/image13.png"/><Relationship Id="rId11" Type="http://schemas.openxmlformats.org/officeDocument/2006/relationships/image" Target="../media/image12.png"/><Relationship Id="rId10" Type="http://schemas.openxmlformats.org/officeDocument/2006/relationships/image" Target="../media/image21.png"/><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3" Type="http://schemas.openxmlformats.org/officeDocument/2006/relationships/notesSlide" Target="../notesSlides/notesSlide9.xml"/><Relationship Id="rId62" Type="http://schemas.openxmlformats.org/officeDocument/2006/relationships/slideLayout" Target="../slideLayouts/slideLayout6.xml"/><Relationship Id="rId61" Type="http://schemas.openxmlformats.org/officeDocument/2006/relationships/tags" Target="../tags/tag141.xml"/><Relationship Id="rId60" Type="http://schemas.openxmlformats.org/officeDocument/2006/relationships/tags" Target="../tags/tag140.xml"/><Relationship Id="rId6" Type="http://schemas.openxmlformats.org/officeDocument/2006/relationships/tags" Target="../tags/tag86.xml"/><Relationship Id="rId59" Type="http://schemas.openxmlformats.org/officeDocument/2006/relationships/tags" Target="../tags/tag139.xml"/><Relationship Id="rId58" Type="http://schemas.openxmlformats.org/officeDocument/2006/relationships/tags" Target="../tags/tag138.xml"/><Relationship Id="rId57" Type="http://schemas.openxmlformats.org/officeDocument/2006/relationships/tags" Target="../tags/tag137.xml"/><Relationship Id="rId56" Type="http://schemas.openxmlformats.org/officeDocument/2006/relationships/tags" Target="../tags/tag136.xml"/><Relationship Id="rId55" Type="http://schemas.openxmlformats.org/officeDocument/2006/relationships/tags" Target="../tags/tag135.xml"/><Relationship Id="rId54" Type="http://schemas.openxmlformats.org/officeDocument/2006/relationships/tags" Target="../tags/tag134.xml"/><Relationship Id="rId53" Type="http://schemas.openxmlformats.org/officeDocument/2006/relationships/tags" Target="../tags/tag133.xml"/><Relationship Id="rId52" Type="http://schemas.openxmlformats.org/officeDocument/2006/relationships/tags" Target="../tags/tag132.xml"/><Relationship Id="rId51" Type="http://schemas.openxmlformats.org/officeDocument/2006/relationships/tags" Target="../tags/tag131.xml"/><Relationship Id="rId50" Type="http://schemas.openxmlformats.org/officeDocument/2006/relationships/tags" Target="../tags/tag130.xml"/><Relationship Id="rId5" Type="http://schemas.openxmlformats.org/officeDocument/2006/relationships/tags" Target="../tags/tag85.xml"/><Relationship Id="rId49" Type="http://schemas.openxmlformats.org/officeDocument/2006/relationships/tags" Target="../tags/tag129.xml"/><Relationship Id="rId48" Type="http://schemas.openxmlformats.org/officeDocument/2006/relationships/tags" Target="../tags/tag128.xml"/><Relationship Id="rId47" Type="http://schemas.openxmlformats.org/officeDocument/2006/relationships/tags" Target="../tags/tag127.xml"/><Relationship Id="rId46" Type="http://schemas.openxmlformats.org/officeDocument/2006/relationships/tags" Target="../tags/tag126.xml"/><Relationship Id="rId45" Type="http://schemas.openxmlformats.org/officeDocument/2006/relationships/tags" Target="../tags/tag125.xml"/><Relationship Id="rId44" Type="http://schemas.openxmlformats.org/officeDocument/2006/relationships/tags" Target="../tags/tag124.xml"/><Relationship Id="rId43" Type="http://schemas.openxmlformats.org/officeDocument/2006/relationships/tags" Target="../tags/tag123.xml"/><Relationship Id="rId42" Type="http://schemas.openxmlformats.org/officeDocument/2006/relationships/tags" Target="../tags/tag122.xml"/><Relationship Id="rId41" Type="http://schemas.openxmlformats.org/officeDocument/2006/relationships/tags" Target="../tags/tag121.xml"/><Relationship Id="rId40" Type="http://schemas.openxmlformats.org/officeDocument/2006/relationships/tags" Target="../tags/tag120.xml"/><Relationship Id="rId4" Type="http://schemas.openxmlformats.org/officeDocument/2006/relationships/tags" Target="../tags/tag84.xml"/><Relationship Id="rId39" Type="http://schemas.openxmlformats.org/officeDocument/2006/relationships/tags" Target="../tags/tag119.xml"/><Relationship Id="rId38" Type="http://schemas.openxmlformats.org/officeDocument/2006/relationships/tags" Target="../tags/tag118.xml"/><Relationship Id="rId37" Type="http://schemas.openxmlformats.org/officeDocument/2006/relationships/tags" Target="../tags/tag117.xml"/><Relationship Id="rId36" Type="http://schemas.openxmlformats.org/officeDocument/2006/relationships/tags" Target="../tags/tag116.xml"/><Relationship Id="rId35" Type="http://schemas.openxmlformats.org/officeDocument/2006/relationships/tags" Target="../tags/tag115.xml"/><Relationship Id="rId34" Type="http://schemas.openxmlformats.org/officeDocument/2006/relationships/tags" Target="../tags/tag114.xml"/><Relationship Id="rId33" Type="http://schemas.openxmlformats.org/officeDocument/2006/relationships/tags" Target="../tags/tag113.xml"/><Relationship Id="rId32" Type="http://schemas.openxmlformats.org/officeDocument/2006/relationships/tags" Target="../tags/tag112.xml"/><Relationship Id="rId31" Type="http://schemas.openxmlformats.org/officeDocument/2006/relationships/tags" Target="../tags/tag111.xml"/><Relationship Id="rId30" Type="http://schemas.openxmlformats.org/officeDocument/2006/relationships/tags" Target="../tags/tag110.xml"/><Relationship Id="rId3" Type="http://schemas.openxmlformats.org/officeDocument/2006/relationships/tags" Target="../tags/tag83.xml"/><Relationship Id="rId29" Type="http://schemas.openxmlformats.org/officeDocument/2006/relationships/tags" Target="../tags/tag109.xml"/><Relationship Id="rId28" Type="http://schemas.openxmlformats.org/officeDocument/2006/relationships/tags" Target="../tags/tag108.xml"/><Relationship Id="rId27" Type="http://schemas.openxmlformats.org/officeDocument/2006/relationships/tags" Target="../tags/tag107.xml"/><Relationship Id="rId26" Type="http://schemas.openxmlformats.org/officeDocument/2006/relationships/tags" Target="../tags/tag106.xml"/><Relationship Id="rId25" Type="http://schemas.openxmlformats.org/officeDocument/2006/relationships/tags" Target="../tags/tag105.xml"/><Relationship Id="rId24" Type="http://schemas.openxmlformats.org/officeDocument/2006/relationships/tags" Target="../tags/tag104.xml"/><Relationship Id="rId23" Type="http://schemas.openxmlformats.org/officeDocument/2006/relationships/tags" Target="../tags/tag103.xml"/><Relationship Id="rId22" Type="http://schemas.openxmlformats.org/officeDocument/2006/relationships/tags" Target="../tags/tag102.xml"/><Relationship Id="rId21" Type="http://schemas.openxmlformats.org/officeDocument/2006/relationships/tags" Target="../tags/tag101.xml"/><Relationship Id="rId20" Type="http://schemas.openxmlformats.org/officeDocument/2006/relationships/tags" Target="../tags/tag100.xml"/><Relationship Id="rId2" Type="http://schemas.openxmlformats.org/officeDocument/2006/relationships/tags" Target="../tags/tag82.xml"/><Relationship Id="rId19" Type="http://schemas.openxmlformats.org/officeDocument/2006/relationships/tags" Target="../tags/tag99.xml"/><Relationship Id="rId18" Type="http://schemas.openxmlformats.org/officeDocument/2006/relationships/tags" Target="../tags/tag98.xml"/><Relationship Id="rId17" Type="http://schemas.openxmlformats.org/officeDocument/2006/relationships/tags" Target="../tags/tag97.xml"/><Relationship Id="rId16" Type="http://schemas.openxmlformats.org/officeDocument/2006/relationships/tags" Target="../tags/tag96.xml"/><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tags" Target="../tags/tag8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3" Type="http://schemas.openxmlformats.org/officeDocument/2006/relationships/slideLayout" Target="../slideLayouts/slideLayout6.xml"/><Relationship Id="rId12" Type="http://schemas.openxmlformats.org/officeDocument/2006/relationships/image" Target="../media/image19.png"/><Relationship Id="rId11" Type="http://schemas.openxmlformats.org/officeDocument/2006/relationships/image" Target="../media/image18.png"/><Relationship Id="rId10" Type="http://schemas.openxmlformats.org/officeDocument/2006/relationships/image" Target="../media/image17.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20.png"/><Relationship Id="rId15" Type="http://schemas.openxmlformats.org/officeDocument/2006/relationships/slideLayout" Target="../slideLayouts/slideLayout6.xml"/><Relationship Id="rId14" Type="http://schemas.openxmlformats.org/officeDocument/2006/relationships/image" Target="../media/image21.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14287" y="582"/>
            <a:ext cx="9182100" cy="5163503"/>
          </a:xfrm>
          <a:prstGeom prst="rect">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25" name="稻壳儿春秋广告/盗版必究        原创来源：http://chn.docer.com/works?userid=199329941#!/work_time"/>
          <p:cNvSpPr/>
          <p:nvPr/>
        </p:nvSpPr>
        <p:spPr>
          <a:xfrm>
            <a:off x="-13970" y="572267"/>
            <a:ext cx="3965575" cy="4572000"/>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7" name="稻壳儿春秋广告/盗版必究        原创来源：http://chn.docer.com/works?userid=199329941#!/work_time"/>
          <p:cNvSpPr/>
          <p:nvPr/>
        </p:nvSpPr>
        <p:spPr>
          <a:xfrm>
            <a:off x="3745230" y="584332"/>
            <a:ext cx="5422900" cy="4559935"/>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a:off x="-13970" y="1359667"/>
            <a:ext cx="5754370" cy="2996565"/>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8" name="稻壳儿春秋广告/盗版必究        原创来源：http://chn.docer.com/works?userid=199329941#!/work_time"/>
          <p:cNvSpPr txBox="1"/>
          <p:nvPr/>
        </p:nvSpPr>
        <p:spPr>
          <a:xfrm>
            <a:off x="447675" y="2736215"/>
            <a:ext cx="4719955" cy="829945"/>
          </a:xfrm>
          <a:prstGeom prst="rect">
            <a:avLst/>
          </a:prstGeom>
          <a:noFill/>
        </p:spPr>
        <p:txBody>
          <a:bodyPr wrap="square" rtlCol="0">
            <a:spAutoFit/>
          </a:bodyPr>
          <a:lstStyle/>
          <a:p>
            <a:r>
              <a:rPr lang="zh-CN" altLang="en-US" sz="4800" dirty="0">
                <a:solidFill>
                  <a:schemeClr val="bg1"/>
                </a:solidFill>
                <a:latin typeface="黑体" panose="02010609060101010101" charset="-122"/>
                <a:ea typeface="黑体" panose="02010609060101010101" charset="-122"/>
                <a:cs typeface="黑体" panose="02010609060101010101" charset="-122"/>
              </a:rPr>
              <a:t>跨境电商概述</a:t>
            </a:r>
            <a:endParaRPr lang="zh-CN" altLang="en-US" sz="4800" dirty="0">
              <a:solidFill>
                <a:schemeClr val="bg1"/>
              </a:solidFill>
              <a:latin typeface="黑体" panose="02010609060101010101" charset="-122"/>
              <a:ea typeface="黑体" panose="02010609060101010101" charset="-122"/>
              <a:cs typeface="黑体" panose="02010609060101010101" charset="-122"/>
            </a:endParaRPr>
          </a:p>
        </p:txBody>
      </p:sp>
      <p:sp>
        <p:nvSpPr>
          <p:cNvPr id="32" name="稻壳儿春秋广告/盗版必究        原创来源：http://chn.docer.com/works?userid=199329941#!/work_time"/>
          <p:cNvSpPr txBox="1"/>
          <p:nvPr/>
        </p:nvSpPr>
        <p:spPr>
          <a:xfrm>
            <a:off x="447675" y="1935612"/>
            <a:ext cx="1782445" cy="829945"/>
          </a:xfrm>
          <a:prstGeom prst="rect">
            <a:avLst/>
          </a:prstGeom>
          <a:noFill/>
        </p:spPr>
        <p:txBody>
          <a:bodyPr wrap="square" rtlCol="0">
            <a:spAutoFit/>
          </a:bodyPr>
          <a:lstStyle/>
          <a:p>
            <a:r>
              <a:rPr lang="zh-CN" altLang="en-US" sz="4800" dirty="0">
                <a:solidFill>
                  <a:schemeClr val="bg1"/>
                </a:solidFill>
                <a:latin typeface="黑体" panose="02010609060101010101" charset="-122"/>
                <a:ea typeface="黑体" panose="02010609060101010101" charset="-122"/>
                <a:cs typeface="黑体" panose="02010609060101010101" charset="-122"/>
              </a:rPr>
              <a:t>第</a:t>
            </a:r>
            <a:r>
              <a:rPr lang="en-US" altLang="zh-CN" sz="4800" dirty="0">
                <a:solidFill>
                  <a:schemeClr val="bg1"/>
                </a:solidFill>
                <a:latin typeface="黑体" panose="02010609060101010101" charset="-122"/>
                <a:ea typeface="黑体" panose="02010609060101010101" charset="-122"/>
                <a:cs typeface="黑体" panose="02010609060101010101" charset="-122"/>
              </a:rPr>
              <a:t>2</a:t>
            </a:r>
            <a:r>
              <a:rPr lang="zh-CN" altLang="en-US" sz="4800" dirty="0">
                <a:solidFill>
                  <a:schemeClr val="bg1"/>
                </a:solidFill>
                <a:latin typeface="黑体" panose="02010609060101010101" charset="-122"/>
                <a:ea typeface="黑体" panose="02010609060101010101" charset="-122"/>
                <a:cs typeface="黑体" panose="02010609060101010101" charset="-122"/>
              </a:rPr>
              <a:t>章</a:t>
            </a:r>
            <a:endParaRPr lang="zh-CN" altLang="en-US" sz="4800" dirty="0">
              <a:solidFill>
                <a:schemeClr val="bg1"/>
              </a:solidFill>
              <a:latin typeface="黑体" panose="02010609060101010101" charset="-122"/>
              <a:ea typeface="黑体" panose="02010609060101010101" charset="-122"/>
              <a:cs typeface="黑体" panose="02010609060101010101" charset="-122"/>
            </a:endParaRPr>
          </a:p>
        </p:txBody>
      </p:sp>
      <p:sp>
        <p:nvSpPr>
          <p:cNvPr id="33" name="稻壳儿春秋广告/盗版必究        原创来源：http://chn.docer.com/works?userid=199329941#!/work_time"/>
          <p:cNvSpPr/>
          <p:nvPr/>
        </p:nvSpPr>
        <p:spPr>
          <a:xfrm>
            <a:off x="8709660" y="767"/>
            <a:ext cx="382270" cy="494665"/>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海外优选模式</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695960" y="1242060"/>
            <a:ext cx="4636135" cy="2651125"/>
          </a:xfrm>
          <a:prstGeom prst="rect">
            <a:avLst/>
          </a:prstGeom>
          <a:noFill/>
        </p:spPr>
        <p:txBody>
          <a:bodyPr wrap="square" rtlCol="0">
            <a:spAutoFit/>
          </a:bodyPr>
          <a:p>
            <a:pPr indent="406400" algn="just">
              <a:lnSpc>
                <a:spcPct val="130000"/>
              </a:lnSpc>
              <a:buClrTx/>
              <a:buSzTx/>
              <a:buNone/>
              <a:extLst>
                <a:ext uri="{35155182-B16C-46BC-9424-99874614C6A1}">
                  <wpsdc:indentchars xmlns:wpsdc="http://www.wps.cn/officeDocument/2017/drawingmlCustomData" val="200" checksum="1740828767"/>
                </a:ext>
              </a:extLst>
            </a:pP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海外优选模式主要以</a:t>
            </a:r>
            <a:r>
              <a:rPr lang="zh-CN" altLang="en-US" sz="1600" b="1">
                <a:solidFill>
                  <a:schemeClr val="tx1">
                    <a:lumMod val="75000"/>
                    <a:lumOff val="25000"/>
                  </a:schemeClr>
                </a:solidFill>
                <a:latin typeface="黑体" panose="02010609060101010101" charset="-122"/>
                <a:ea typeface="黑体" panose="02010609060101010101" charset="-122"/>
                <a:cs typeface="黑体" panose="02010609060101010101" charset="-122"/>
              </a:rPr>
              <a:t>自营型B2C</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为主，平台直接参与到货源的组织、物流仓储及销售过程。物流时效性较高，用户体验相对更好。该模式下的企业通常会采用限时特卖或直邮闪购等运营方式，以丰富品类及缓解供应链压力。</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a:lnSpc>
                <a:spcPct val="130000"/>
              </a:lnSpc>
              <a:buClrTx/>
              <a:buSzTx/>
              <a:buNone/>
              <a:extLst>
                <a:ext uri="{35155182-B16C-46BC-9424-99874614C6A1}">
                  <wpsdc:indentchars xmlns:wpsdc="http://www.wps.cn/officeDocument/2017/drawingmlCustomData" val="200" checksum="1740828767"/>
                </a:ext>
              </a:extLst>
            </a:pP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该模式的</a:t>
            </a:r>
            <a:r>
              <a:rPr lang="zh-CN" altLang="en-US" sz="1600" b="1">
                <a:solidFill>
                  <a:schemeClr val="tx1">
                    <a:lumMod val="75000"/>
                    <a:lumOff val="25000"/>
                  </a:schemeClr>
                </a:solidFill>
                <a:latin typeface="黑体" panose="02010609060101010101" charset="-122"/>
                <a:ea typeface="黑体" panose="02010609060101010101" charset="-122"/>
                <a:cs typeface="黑体" panose="02010609060101010101" charset="-122"/>
              </a:rPr>
              <a:t>主要盈利点</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为销售产品所产生的利润以及相关的营销等增值服务和会员服务费。</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a:lnSpc>
                <a:spcPct val="130000"/>
              </a:lnSpc>
              <a:buClrTx/>
              <a:buSzTx/>
              <a:buNone/>
              <a:extLst>
                <a:ext uri="{35155182-B16C-46BC-9424-99874614C6A1}">
                  <wpsdc:indentchars xmlns:wpsdc="http://www.wps.cn/officeDocument/2017/drawingmlCustomData" val="200" checksum="1740828767"/>
                </a:ext>
              </a:extLst>
            </a:pPr>
            <a:r>
              <a:rPr lang="zh-CN" altLang="en-US" sz="1600" b="1">
                <a:solidFill>
                  <a:schemeClr val="tx1">
                    <a:lumMod val="75000"/>
                    <a:lumOff val="25000"/>
                  </a:schemeClr>
                </a:solidFill>
                <a:latin typeface="黑体" panose="02010609060101010101" charset="-122"/>
                <a:ea typeface="黑体" panose="02010609060101010101" charset="-122"/>
                <a:cs typeface="黑体" panose="02010609060101010101" charset="-122"/>
              </a:rPr>
              <a:t>代表企业</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：网易考拉、小红书、蜜芽。</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pic>
        <p:nvPicPr>
          <p:cNvPr id="5" name="图片 4"/>
          <p:cNvPicPr>
            <a:picLocks noChangeAspect="1"/>
          </p:cNvPicPr>
          <p:nvPr/>
        </p:nvPicPr>
        <p:blipFill>
          <a:blip r:embed="rId1"/>
          <a:stretch>
            <a:fillRect/>
          </a:stretch>
        </p:blipFill>
        <p:spPr>
          <a:xfrm>
            <a:off x="5721350" y="922655"/>
            <a:ext cx="2600325" cy="2564130"/>
          </a:xfrm>
          <a:prstGeom prst="rect">
            <a:avLst/>
          </a:prstGeom>
        </p:spPr>
      </p:pic>
      <p:pic>
        <p:nvPicPr>
          <p:cNvPr id="6" name="图片 5"/>
          <p:cNvPicPr>
            <a:picLocks noChangeAspect="1"/>
          </p:cNvPicPr>
          <p:nvPr/>
        </p:nvPicPr>
        <p:blipFill>
          <a:blip r:embed="rId2"/>
          <a:stretch>
            <a:fillRect/>
          </a:stretch>
        </p:blipFill>
        <p:spPr>
          <a:xfrm>
            <a:off x="5721350" y="3486785"/>
            <a:ext cx="2599690" cy="10477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海外优选模式</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447675" y="965200"/>
            <a:ext cx="5249545" cy="3330575"/>
          </a:xfrm>
          <a:prstGeom prst="rect">
            <a:avLst/>
          </a:prstGeom>
          <a:noFill/>
        </p:spPr>
        <p:txBody>
          <a:bodyPr wrap="square" rtlCol="0">
            <a:spAutoFit/>
          </a:bodyPr>
          <a:p>
            <a:pPr indent="457200" algn="just">
              <a:lnSpc>
                <a:spcPct val="130000"/>
              </a:lnSpc>
              <a:buClrTx/>
              <a:buSzTx/>
              <a:buFontTx/>
              <a:extLst>
                <a:ext uri="{35155182-B16C-46BC-9424-99874614C6A1}">
                  <wpsdc:indentchars xmlns:wpsdc="http://www.wps.cn/officeDocument/2017/drawingmlCustomData" val="200" checksum="59296752"/>
                </a:ext>
              </a:extLst>
            </a:pPr>
            <a:r>
              <a:rPr lang="zh-CN" altLang="en-US" b="1">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特色</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：带有社群属性的小红书平台。</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06400" algn="just">
              <a:lnSpc>
                <a:spcPct val="130000"/>
              </a:lnSpc>
              <a:buClrTx/>
              <a:buSzTx/>
              <a:buFontTx/>
              <a:extLst>
                <a:ext uri="{35155182-B16C-46BC-9424-99874614C6A1}">
                  <wpsdc:indentchars xmlns:wpsdc="http://www.wps.cn/officeDocument/2017/drawingmlCustomData" val="200" checksum="1740828767"/>
                </a:ext>
              </a:extLst>
            </a:pPr>
            <a:r>
              <a:rPr lang="zh-CN" altLang="en-US" sz="1600" b="1">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社群模式</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即UGC（用户生成内容）模式，通过用户原创分享的海外购物经验，聚集了具有相同兴趣爱好的人群。一方面解决了用户买什么、什么值得买的问题；另一方面基于各种数据分析，精准选品，并提供便捷的购物体验，解决了用户在哪里买的问题。</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endParaRPr>
          </a:p>
          <a:p>
            <a:pPr indent="406400" algn="just">
              <a:lnSpc>
                <a:spcPct val="130000"/>
              </a:lnSpc>
              <a:buClrTx/>
              <a:buSzTx/>
              <a:buFontTx/>
              <a:extLst>
                <a:ext uri="{35155182-B16C-46BC-9424-99874614C6A1}">
                  <wpsdc:indentchars xmlns:wpsdc="http://www.wps.cn/officeDocument/2017/drawingmlCustomData" val="200" checksum="1740828767"/>
                </a:ext>
              </a:extLst>
            </a:pP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与其他跨境电商进口模式相比，社群模式粘性高、竞争壁垒显著，商品也区别于综合型平台，其内容完全基于社群中的用户产生，是以需求为驱动的自下而上的一种创新模式。</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pic>
        <p:nvPicPr>
          <p:cNvPr id="4" name="图片 3"/>
          <p:cNvPicPr>
            <a:picLocks noChangeAspect="1"/>
          </p:cNvPicPr>
          <p:nvPr/>
        </p:nvPicPr>
        <p:blipFill>
          <a:blip r:embed="rId1"/>
          <a:stretch>
            <a:fillRect/>
          </a:stretch>
        </p:blipFill>
        <p:spPr>
          <a:xfrm>
            <a:off x="5929630" y="1157605"/>
            <a:ext cx="2857500" cy="28289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全球买手模式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grpSp>
        <p:nvGrpSpPr>
          <p:cNvPr id="42" name="组合 41"/>
          <p:cNvGrpSpPr/>
          <p:nvPr/>
        </p:nvGrpSpPr>
        <p:grpSpPr>
          <a:xfrm>
            <a:off x="2088888" y="1045845"/>
            <a:ext cx="5326207" cy="3578461"/>
            <a:chOff x="772" y="4087"/>
            <a:chExt cx="7472" cy="5020"/>
          </a:xfrm>
        </p:grpSpPr>
        <p:grpSp>
          <p:nvGrpSpPr>
            <p:cNvPr id="40" name="组合 39"/>
            <p:cNvGrpSpPr/>
            <p:nvPr/>
          </p:nvGrpSpPr>
          <p:grpSpPr>
            <a:xfrm>
              <a:off x="772" y="4087"/>
              <a:ext cx="7472" cy="5020"/>
              <a:chOff x="775" y="3754"/>
              <a:chExt cx="7895" cy="5304"/>
            </a:xfrm>
          </p:grpSpPr>
          <p:cxnSp>
            <p:nvCxnSpPr>
              <p:cNvPr id="21" name="直接连接符 20"/>
              <p:cNvCxnSpPr/>
              <p:nvPr/>
            </p:nvCxnSpPr>
            <p:spPr>
              <a:xfrm>
                <a:off x="928" y="5275"/>
                <a:ext cx="761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993" y="7280"/>
                <a:ext cx="761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731" y="3754"/>
                <a:ext cx="0" cy="501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文本框 43"/>
              <p:cNvSpPr txBox="1"/>
              <p:nvPr/>
            </p:nvSpPr>
            <p:spPr>
              <a:xfrm>
                <a:off x="892" y="4859"/>
                <a:ext cx="2082" cy="45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海外买手</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nvGrpSpPr>
              <p:cNvPr id="65" name="组合 64"/>
              <p:cNvGrpSpPr/>
              <p:nvPr/>
            </p:nvGrpSpPr>
            <p:grpSpPr>
              <a:xfrm rot="0">
                <a:off x="775" y="5649"/>
                <a:ext cx="1929" cy="1540"/>
                <a:chOff x="77" y="6402"/>
                <a:chExt cx="2150" cy="1716"/>
              </a:xfrm>
            </p:grpSpPr>
            <p:pic>
              <p:nvPicPr>
                <p:cNvPr id="18" name="图片 17" descr="2-02"/>
                <p:cNvPicPr>
                  <a:picLocks noChangeAspect="1"/>
                </p:cNvPicPr>
                <p:nvPr/>
              </p:nvPicPr>
              <p:blipFill>
                <a:blip r:embed="rId1"/>
                <a:stretch>
                  <a:fillRect/>
                </a:stretch>
              </p:blipFill>
              <p:spPr>
                <a:xfrm>
                  <a:off x="442" y="6402"/>
                  <a:ext cx="1312" cy="1115"/>
                </a:xfrm>
                <a:prstGeom prst="rect">
                  <a:avLst/>
                </a:prstGeom>
              </p:spPr>
            </p:pic>
            <p:sp>
              <p:nvSpPr>
                <p:cNvPr id="45" name="文本框 44"/>
                <p:cNvSpPr txBox="1"/>
                <p:nvPr/>
              </p:nvSpPr>
              <p:spPr>
                <a:xfrm>
                  <a:off x="77" y="7611"/>
                  <a:ext cx="2150" cy="507"/>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跨境电商平台</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6" name="组合 65"/>
              <p:cNvGrpSpPr/>
              <p:nvPr/>
            </p:nvGrpSpPr>
            <p:grpSpPr>
              <a:xfrm rot="0">
                <a:off x="972" y="7489"/>
                <a:ext cx="1688" cy="1568"/>
                <a:chOff x="296" y="8453"/>
                <a:chExt cx="1881" cy="1747"/>
              </a:xfrm>
            </p:grpSpPr>
            <p:pic>
              <p:nvPicPr>
                <p:cNvPr id="20" name="图片 19" descr="6-03"/>
                <p:cNvPicPr>
                  <a:picLocks noChangeAspect="1"/>
                </p:cNvPicPr>
                <p:nvPr/>
              </p:nvPicPr>
              <p:blipFill>
                <a:blip r:embed="rId2"/>
                <a:stretch>
                  <a:fillRect/>
                </a:stretch>
              </p:blipFill>
              <p:spPr>
                <a:xfrm>
                  <a:off x="382" y="8453"/>
                  <a:ext cx="1432" cy="1621"/>
                </a:xfrm>
                <a:prstGeom prst="rect">
                  <a:avLst/>
                </a:prstGeom>
              </p:spPr>
            </p:pic>
            <p:sp>
              <p:nvSpPr>
                <p:cNvPr id="46" name="文本框 45"/>
                <p:cNvSpPr txBox="1"/>
                <p:nvPr/>
              </p:nvSpPr>
              <p:spPr>
                <a:xfrm>
                  <a:off x="296" y="9694"/>
                  <a:ext cx="1881" cy="506"/>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国内消费者</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3" name="组合 62"/>
              <p:cNvGrpSpPr/>
              <p:nvPr/>
            </p:nvGrpSpPr>
            <p:grpSpPr>
              <a:xfrm rot="0">
                <a:off x="2877" y="3997"/>
                <a:ext cx="1384" cy="1315"/>
                <a:chOff x="2419" y="4561"/>
                <a:chExt cx="1543" cy="1466"/>
              </a:xfrm>
            </p:grpSpPr>
            <p:pic>
              <p:nvPicPr>
                <p:cNvPr id="33" name="图片 32" descr="5-05"/>
                <p:cNvPicPr>
                  <a:picLocks noChangeAspect="1"/>
                </p:cNvPicPr>
                <p:nvPr/>
              </p:nvPicPr>
              <p:blipFill>
                <a:blip r:embed="rId3"/>
                <a:stretch>
                  <a:fillRect/>
                </a:stretch>
              </p:blipFill>
              <p:spPr>
                <a:xfrm>
                  <a:off x="2837" y="4561"/>
                  <a:ext cx="830" cy="830"/>
                </a:xfrm>
                <a:prstGeom prst="rect">
                  <a:avLst/>
                </a:prstGeom>
              </p:spPr>
            </p:pic>
            <p:sp>
              <p:nvSpPr>
                <p:cNvPr id="47" name="文本框 46"/>
                <p:cNvSpPr txBox="1"/>
                <p:nvPr/>
              </p:nvSpPr>
              <p:spPr>
                <a:xfrm>
                  <a:off x="2419" y="5520"/>
                  <a:ext cx="1543" cy="507"/>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信息发布</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1" name="组合 60"/>
              <p:cNvGrpSpPr/>
              <p:nvPr/>
            </p:nvGrpSpPr>
            <p:grpSpPr>
              <a:xfrm rot="0">
                <a:off x="2913" y="5791"/>
                <a:ext cx="1690" cy="1397"/>
                <a:chOff x="2459" y="6561"/>
                <a:chExt cx="1883" cy="1557"/>
              </a:xfrm>
            </p:grpSpPr>
            <p:grpSp>
              <p:nvGrpSpPr>
                <p:cNvPr id="37" name="组合 36"/>
                <p:cNvGrpSpPr/>
                <p:nvPr/>
              </p:nvGrpSpPr>
              <p:grpSpPr>
                <a:xfrm>
                  <a:off x="2820" y="6561"/>
                  <a:ext cx="1098" cy="1039"/>
                  <a:chOff x="6660" y="6283"/>
                  <a:chExt cx="1193" cy="1128"/>
                </a:xfrm>
              </p:grpSpPr>
              <p:pic>
                <p:nvPicPr>
                  <p:cNvPr id="34" name="图片 33" descr="4-04"/>
                  <p:cNvPicPr>
                    <a:picLocks noChangeAspect="1"/>
                  </p:cNvPicPr>
                  <p:nvPr/>
                </p:nvPicPr>
                <p:blipFill>
                  <a:blip r:embed="rId4"/>
                  <a:stretch>
                    <a:fillRect/>
                  </a:stretch>
                </p:blipFill>
                <p:spPr>
                  <a:xfrm>
                    <a:off x="6660" y="6283"/>
                    <a:ext cx="1193" cy="1128"/>
                  </a:xfrm>
                  <a:prstGeom prst="rect">
                    <a:avLst/>
                  </a:prstGeom>
                </p:spPr>
              </p:pic>
              <p:pic>
                <p:nvPicPr>
                  <p:cNvPr id="35" name="图片 34" descr="文件"/>
                  <p:cNvPicPr>
                    <a:picLocks noChangeAspect="1"/>
                  </p:cNvPicPr>
                  <p:nvPr/>
                </p:nvPicPr>
                <p:blipFill>
                  <a:blip r:embed="rId5"/>
                  <a:stretch>
                    <a:fillRect/>
                  </a:stretch>
                </p:blipFill>
                <p:spPr>
                  <a:xfrm>
                    <a:off x="6960" y="6390"/>
                    <a:ext cx="539" cy="539"/>
                  </a:xfrm>
                  <a:prstGeom prst="rect">
                    <a:avLst/>
                  </a:prstGeom>
                </p:spPr>
              </p:pic>
            </p:grpSp>
            <p:sp>
              <p:nvSpPr>
                <p:cNvPr id="48" name="文本框 47"/>
                <p:cNvSpPr txBox="1"/>
                <p:nvPr/>
              </p:nvSpPr>
              <p:spPr>
                <a:xfrm>
                  <a:off x="2459" y="7611"/>
                  <a:ext cx="1883" cy="507"/>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信息展示</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2" name="组合 61"/>
              <p:cNvGrpSpPr/>
              <p:nvPr/>
            </p:nvGrpSpPr>
            <p:grpSpPr>
              <a:xfrm rot="0">
                <a:off x="4457" y="5658"/>
                <a:ext cx="1739" cy="1299"/>
                <a:chOff x="4180" y="6412"/>
                <a:chExt cx="1939" cy="1448"/>
              </a:xfrm>
            </p:grpSpPr>
            <p:pic>
              <p:nvPicPr>
                <p:cNvPr id="36" name="图片 35" descr="订单"/>
                <p:cNvPicPr>
                  <a:picLocks noChangeAspect="1"/>
                </p:cNvPicPr>
                <p:nvPr/>
              </p:nvPicPr>
              <p:blipFill>
                <a:blip r:embed="rId6"/>
                <a:stretch>
                  <a:fillRect/>
                </a:stretch>
              </p:blipFill>
              <p:spPr>
                <a:xfrm>
                  <a:off x="4622" y="6412"/>
                  <a:ext cx="1009" cy="1009"/>
                </a:xfrm>
                <a:prstGeom prst="rect">
                  <a:avLst/>
                </a:prstGeom>
              </p:spPr>
            </p:pic>
            <p:sp>
              <p:nvSpPr>
                <p:cNvPr id="49" name="文本框 48"/>
                <p:cNvSpPr txBox="1"/>
                <p:nvPr/>
              </p:nvSpPr>
              <p:spPr>
                <a:xfrm>
                  <a:off x="4180" y="7353"/>
                  <a:ext cx="1939" cy="507"/>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形成订单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59" name="组合 58"/>
              <p:cNvGrpSpPr/>
              <p:nvPr/>
            </p:nvGrpSpPr>
            <p:grpSpPr>
              <a:xfrm rot="0">
                <a:off x="6997" y="7589"/>
                <a:ext cx="1673" cy="1469"/>
                <a:chOff x="6653" y="8419"/>
                <a:chExt cx="1864" cy="1637"/>
              </a:xfrm>
            </p:grpSpPr>
            <p:pic>
              <p:nvPicPr>
                <p:cNvPr id="43" name="图片 42" descr="122-04"/>
                <p:cNvPicPr>
                  <a:picLocks noChangeAspect="1"/>
                </p:cNvPicPr>
                <p:nvPr/>
              </p:nvPicPr>
              <p:blipFill>
                <a:blip r:embed="rId7"/>
                <a:stretch>
                  <a:fillRect/>
                </a:stretch>
              </p:blipFill>
              <p:spPr>
                <a:xfrm>
                  <a:off x="7027" y="8419"/>
                  <a:ext cx="1095" cy="934"/>
                </a:xfrm>
                <a:prstGeom prst="rect">
                  <a:avLst/>
                </a:prstGeom>
              </p:spPr>
            </p:pic>
            <p:sp>
              <p:nvSpPr>
                <p:cNvPr id="51" name="文本框 50"/>
                <p:cNvSpPr txBox="1"/>
                <p:nvPr/>
              </p:nvSpPr>
              <p:spPr>
                <a:xfrm>
                  <a:off x="6653" y="9549"/>
                  <a:ext cx="1864" cy="507"/>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交付完成</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7" name="组合 66"/>
              <p:cNvGrpSpPr/>
              <p:nvPr/>
            </p:nvGrpSpPr>
            <p:grpSpPr>
              <a:xfrm rot="0">
                <a:off x="5586" y="3909"/>
                <a:ext cx="1641" cy="1403"/>
                <a:chOff x="5439" y="4463"/>
                <a:chExt cx="1829" cy="1564"/>
              </a:xfrm>
            </p:grpSpPr>
            <p:pic>
              <p:nvPicPr>
                <p:cNvPr id="39" name="图片 38" descr="发货信息"/>
                <p:cNvPicPr>
                  <a:picLocks noChangeAspect="1"/>
                </p:cNvPicPr>
                <p:nvPr/>
              </p:nvPicPr>
              <p:blipFill>
                <a:blip r:embed="rId8"/>
                <a:stretch>
                  <a:fillRect/>
                </a:stretch>
              </p:blipFill>
              <p:spPr>
                <a:xfrm>
                  <a:off x="5889" y="4463"/>
                  <a:ext cx="928" cy="928"/>
                </a:xfrm>
                <a:prstGeom prst="rect">
                  <a:avLst/>
                </a:prstGeom>
              </p:spPr>
            </p:pic>
            <p:sp>
              <p:nvSpPr>
                <p:cNvPr id="53" name="文本框 52"/>
                <p:cNvSpPr txBox="1"/>
                <p:nvPr/>
              </p:nvSpPr>
              <p:spPr>
                <a:xfrm>
                  <a:off x="5439" y="5520"/>
                  <a:ext cx="1829" cy="507"/>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直邮发货</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55" name="肘形连接符 54"/>
              <p:cNvCxnSpPr/>
              <p:nvPr/>
            </p:nvCxnSpPr>
            <p:spPr>
              <a:xfrm rot="5400000" flipV="1">
                <a:off x="3388" y="5376"/>
                <a:ext cx="470" cy="207"/>
              </a:xfrm>
              <a:prstGeom prst="bentConnector3">
                <a:avLst>
                  <a:gd name="adj1" fmla="val 49911"/>
                </a:avLst>
              </a:prstGeom>
              <a:ln w="12700">
                <a:tailEnd type="arrow" w="med" len="med"/>
              </a:ln>
            </p:spPr>
            <p:style>
              <a:lnRef idx="1">
                <a:schemeClr val="dk1"/>
              </a:lnRef>
              <a:fillRef idx="0">
                <a:schemeClr val="dk1"/>
              </a:fillRef>
              <a:effectRef idx="0">
                <a:schemeClr val="dk1"/>
              </a:effectRef>
              <a:fontRef idx="minor">
                <a:schemeClr val="tx1"/>
              </a:fontRef>
            </p:style>
          </p:cxnSp>
          <p:cxnSp>
            <p:nvCxnSpPr>
              <p:cNvPr id="56" name="肘形连接符 55"/>
              <p:cNvCxnSpPr/>
              <p:nvPr/>
            </p:nvCxnSpPr>
            <p:spPr>
              <a:xfrm rot="5400000" flipH="1" flipV="1">
                <a:off x="4324" y="6283"/>
                <a:ext cx="358" cy="1516"/>
              </a:xfrm>
              <a:prstGeom prst="bentConnector3">
                <a:avLst>
                  <a:gd name="adj1" fmla="val -26611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rot="0">
                <a:off x="3929" y="7732"/>
                <a:ext cx="1126" cy="1326"/>
                <a:chOff x="3957" y="8222"/>
                <a:chExt cx="1255" cy="1478"/>
              </a:xfrm>
            </p:grpSpPr>
            <p:sp>
              <p:nvSpPr>
                <p:cNvPr id="50" name="文本框 49"/>
                <p:cNvSpPr txBox="1"/>
                <p:nvPr/>
              </p:nvSpPr>
              <p:spPr>
                <a:xfrm>
                  <a:off x="3957" y="9193"/>
                  <a:ext cx="1255" cy="507"/>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下单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38" name="图片 37" descr="一键下单，点击购买，下单"/>
                <p:cNvPicPr>
                  <a:picLocks noChangeAspect="1"/>
                </p:cNvPicPr>
                <p:nvPr/>
              </p:nvPicPr>
              <p:blipFill>
                <a:blip r:embed="rId9"/>
                <a:stretch>
                  <a:fillRect/>
                </a:stretch>
              </p:blipFill>
              <p:spPr>
                <a:xfrm>
                  <a:off x="4133" y="8222"/>
                  <a:ext cx="917" cy="917"/>
                </a:xfrm>
                <a:prstGeom prst="rect">
                  <a:avLst/>
                </a:prstGeom>
              </p:spPr>
            </p:pic>
          </p:grpSp>
          <p:cxnSp>
            <p:nvCxnSpPr>
              <p:cNvPr id="57" name="肘形连接符 56"/>
              <p:cNvCxnSpPr/>
              <p:nvPr/>
            </p:nvCxnSpPr>
            <p:spPr>
              <a:xfrm rot="16200000">
                <a:off x="4969" y="4800"/>
                <a:ext cx="1175" cy="620"/>
              </a:xfrm>
              <a:prstGeom prst="bentConnector3">
                <a:avLst>
                  <a:gd name="adj1" fmla="val 99617"/>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 name="肘形连接符 2"/>
              <p:cNvCxnSpPr/>
              <p:nvPr/>
            </p:nvCxnSpPr>
            <p:spPr>
              <a:xfrm rot="5400000" flipV="1">
                <a:off x="5889" y="5566"/>
                <a:ext cx="2984" cy="879"/>
              </a:xfrm>
              <a:prstGeom prst="bentConnector3">
                <a:avLst>
                  <a:gd name="adj1" fmla="val 31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6" name="图片 5" descr="3-03"/>
            <p:cNvPicPr>
              <a:picLocks noChangeAspect="1"/>
            </p:cNvPicPr>
            <p:nvPr/>
          </p:nvPicPr>
          <p:blipFill>
            <a:blip r:embed="rId10"/>
            <a:stretch>
              <a:fillRect/>
            </a:stretch>
          </p:blipFill>
          <p:spPr>
            <a:xfrm>
              <a:off x="848" y="4103"/>
              <a:ext cx="1635" cy="1004"/>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全球买手模式</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44" name="稻壳儿春秋广告/盗版必究        原创来源：http://chn.docer.com/works?userid=199329941#!/work_time"/>
          <p:cNvSpPr/>
          <p:nvPr/>
        </p:nvSpPr>
        <p:spPr>
          <a:xfrm>
            <a:off x="3803075" y="1571986"/>
            <a:ext cx="1537851" cy="1537851"/>
          </a:xfrm>
          <a:prstGeom prst="ellipse">
            <a:avLst/>
          </a:prstGeom>
          <a:solidFill>
            <a:srgbClr val="282D4F"/>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dirty="0">
                <a:solidFill>
                  <a:schemeClr val="bg1"/>
                </a:solidFill>
                <a:latin typeface="黑体" panose="02010609060101010101" charset="-122"/>
                <a:ea typeface="黑体" panose="02010609060101010101" charset="-122"/>
                <a:cs typeface="黑体" panose="02010609060101010101" charset="-122"/>
              </a:rPr>
              <a:t>全球买手模式</a:t>
            </a:r>
            <a:endParaRPr lang="zh-CN" altLang="en-US" sz="2000" dirty="0">
              <a:solidFill>
                <a:schemeClr val="bg1"/>
              </a:solidFill>
              <a:latin typeface="黑体" panose="02010609060101010101" charset="-122"/>
              <a:ea typeface="黑体" panose="02010609060101010101" charset="-122"/>
              <a:cs typeface="黑体" panose="02010609060101010101" charset="-122"/>
            </a:endParaRPr>
          </a:p>
        </p:txBody>
      </p:sp>
      <p:sp>
        <p:nvSpPr>
          <p:cNvPr id="28" name="稻壳儿春秋广告/盗版必究        原创来源：http://chn.docer.com/works?userid=199329941#!/work_time"/>
          <p:cNvSpPr txBox="1"/>
          <p:nvPr/>
        </p:nvSpPr>
        <p:spPr>
          <a:xfrm>
            <a:off x="5624702" y="1214930"/>
            <a:ext cx="1106928" cy="337185"/>
          </a:xfrm>
          <a:prstGeom prst="rect">
            <a:avLst/>
          </a:prstGeom>
          <a:noFill/>
          <a:ln w="19050">
            <a:noFill/>
          </a:ln>
          <a:effectLst/>
        </p:spPr>
        <p:txBody>
          <a:bodyPr wrap="square" rtlCol="0">
            <a:spAutoFit/>
          </a:bodyPr>
          <a:p>
            <a:r>
              <a:rPr lang="zh-CN" altLang="en-US" sz="1600" dirty="0">
                <a:solidFill>
                  <a:srgbClr val="FF6C00"/>
                </a:solidFill>
                <a:latin typeface="黑体" panose="02010609060101010101" charset="-122"/>
                <a:ea typeface="黑体" panose="02010609060101010101" charset="-122"/>
                <a:cs typeface="黑体" panose="02010609060101010101" charset="-122"/>
              </a:rPr>
              <a:t>盈利模式</a:t>
            </a:r>
            <a:endParaRPr lang="zh-CN" altLang="en-US" sz="1600" dirty="0">
              <a:solidFill>
                <a:srgbClr val="FF6C00"/>
              </a:solidFill>
              <a:latin typeface="黑体" panose="02010609060101010101" charset="-122"/>
              <a:ea typeface="黑体" panose="02010609060101010101" charset="-122"/>
              <a:cs typeface="黑体" panose="02010609060101010101" charset="-122"/>
            </a:endParaRPr>
          </a:p>
        </p:txBody>
      </p:sp>
      <p:sp>
        <p:nvSpPr>
          <p:cNvPr id="32" name="稻壳儿春秋广告/盗版必究        原创来源：http://chn.docer.com/works?userid=199329941#!/work_time"/>
          <p:cNvSpPr txBox="1"/>
          <p:nvPr/>
        </p:nvSpPr>
        <p:spPr>
          <a:xfrm>
            <a:off x="5624702" y="1461772"/>
            <a:ext cx="2876361" cy="929640"/>
          </a:xfrm>
          <a:prstGeom prst="rect">
            <a:avLst/>
          </a:prstGeom>
          <a:noFill/>
          <a:effectLst/>
        </p:spPr>
        <p:txBody>
          <a:bodyPr wrap="square" rtlCol="0">
            <a:sp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提供转运物流服务；平台本身的增值服务；平台入驻一般不收取任何费用。</a:t>
            </a:r>
            <a:endParaRPr lang="zh-CN" altLang="en-US" sz="1400">
              <a:latin typeface="黑体" panose="02010609060101010101" charset="-122"/>
              <a:ea typeface="黑体" panose="02010609060101010101" charset="-122"/>
              <a:cs typeface="黑体" panose="02010609060101010101" charset="-122"/>
              <a:sym typeface="+mn-ea"/>
            </a:endParaRPr>
          </a:p>
        </p:txBody>
      </p:sp>
      <p:sp>
        <p:nvSpPr>
          <p:cNvPr id="34" name="稻壳儿春秋广告/盗版必究        原创来源：http://chn.docer.com/works?userid=199329941#!/work_time"/>
          <p:cNvSpPr txBox="1"/>
          <p:nvPr/>
        </p:nvSpPr>
        <p:spPr>
          <a:xfrm>
            <a:off x="5624702" y="2790701"/>
            <a:ext cx="1106928" cy="337185"/>
          </a:xfrm>
          <a:prstGeom prst="rect">
            <a:avLst/>
          </a:prstGeom>
          <a:noFill/>
          <a:ln w="19050">
            <a:noFill/>
          </a:ln>
          <a:effectLst/>
        </p:spPr>
        <p:txBody>
          <a:bodyPr wrap="square" rtlCol="0">
            <a:spAutoFit/>
          </a:bodyPr>
          <a:p>
            <a:r>
              <a:rPr lang="zh-CN" altLang="en-US" sz="1600" dirty="0">
                <a:solidFill>
                  <a:srgbClr val="A0204C"/>
                </a:solidFill>
                <a:latin typeface="黑体" panose="02010609060101010101" charset="-122"/>
                <a:ea typeface="黑体" panose="02010609060101010101" charset="-122"/>
                <a:cs typeface="黑体" panose="02010609060101010101" charset="-122"/>
              </a:rPr>
              <a:t>代表企业</a:t>
            </a:r>
            <a:endParaRPr lang="zh-CN" altLang="en-US" sz="1600" dirty="0">
              <a:solidFill>
                <a:srgbClr val="A0204C"/>
              </a:solidFill>
              <a:latin typeface="黑体" panose="02010609060101010101" charset="-122"/>
              <a:ea typeface="黑体" panose="02010609060101010101" charset="-122"/>
              <a:cs typeface="黑体" panose="02010609060101010101" charset="-122"/>
            </a:endParaRPr>
          </a:p>
        </p:txBody>
      </p:sp>
      <p:sp>
        <p:nvSpPr>
          <p:cNvPr id="35" name="稻壳儿春秋广告/盗版必究        原创来源：http://chn.docer.com/works?userid=199329941#!/work_time"/>
          <p:cNvSpPr txBox="1"/>
          <p:nvPr/>
        </p:nvSpPr>
        <p:spPr>
          <a:xfrm>
            <a:off x="5624702" y="3037543"/>
            <a:ext cx="2876361" cy="370840"/>
          </a:xfrm>
          <a:prstGeom prst="rect">
            <a:avLst/>
          </a:prstGeom>
          <a:noFill/>
          <a:effectLst/>
        </p:spPr>
        <p:txBody>
          <a:bodyPr wrap="square" rtlCol="0">
            <a:sp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洋码头、淘宝全球购。</a:t>
            </a:r>
            <a:endParaRPr lang="zh-CN" altLang="en-US" sz="1400">
              <a:latin typeface="黑体" panose="02010609060101010101" charset="-122"/>
              <a:ea typeface="黑体" panose="02010609060101010101" charset="-122"/>
              <a:cs typeface="黑体" panose="02010609060101010101" charset="-122"/>
              <a:sym typeface="+mn-ea"/>
            </a:endParaRPr>
          </a:p>
        </p:txBody>
      </p:sp>
      <p:sp>
        <p:nvSpPr>
          <p:cNvPr id="36" name="稻壳儿春秋广告/盗版必究        原创来源：http://chn.docer.com/works?userid=199329941#!/work_time"/>
          <p:cNvSpPr txBox="1"/>
          <p:nvPr/>
        </p:nvSpPr>
        <p:spPr>
          <a:xfrm>
            <a:off x="1440815" y="1214755"/>
            <a:ext cx="2078355" cy="337185"/>
          </a:xfrm>
          <a:prstGeom prst="rect">
            <a:avLst/>
          </a:prstGeom>
          <a:noFill/>
          <a:ln w="19050">
            <a:noFill/>
          </a:ln>
          <a:effectLst/>
        </p:spPr>
        <p:txBody>
          <a:bodyPr wrap="square" rtlCol="0">
            <a:spAutoFit/>
          </a:bodyPr>
          <a:p>
            <a:pPr algn="r"/>
            <a:r>
              <a:rPr lang="zh-CN" altLang="en-US" sz="1600">
                <a:solidFill>
                  <a:srgbClr val="A0204C"/>
                </a:solidFill>
                <a:latin typeface="黑体" panose="02010609060101010101" charset="-122"/>
                <a:ea typeface="黑体" panose="02010609060101010101" charset="-122"/>
                <a:cs typeface="黑体" panose="02010609060101010101" charset="-122"/>
                <a:sym typeface="+mn-ea"/>
              </a:rPr>
              <a:t>典型的C2C模式</a:t>
            </a:r>
            <a:endParaRPr lang="zh-CN" altLang="en-US" sz="1600" dirty="0">
              <a:solidFill>
                <a:srgbClr val="A0204C"/>
              </a:solidFill>
              <a:latin typeface="黑体" panose="02010609060101010101" charset="-122"/>
              <a:ea typeface="黑体" panose="02010609060101010101" charset="-122"/>
              <a:cs typeface="黑体" panose="02010609060101010101" charset="-122"/>
              <a:sym typeface="+mn-ea"/>
            </a:endParaRPr>
          </a:p>
        </p:txBody>
      </p:sp>
      <p:sp>
        <p:nvSpPr>
          <p:cNvPr id="37" name="稻壳儿春秋广告/盗版必究        原创来源：http://chn.docer.com/works?userid=199329941#!/work_time"/>
          <p:cNvSpPr txBox="1"/>
          <p:nvPr/>
        </p:nvSpPr>
        <p:spPr>
          <a:xfrm>
            <a:off x="633413" y="1461772"/>
            <a:ext cx="2876361" cy="929640"/>
          </a:xfrm>
          <a:prstGeom prst="rect">
            <a:avLst/>
          </a:prstGeom>
          <a:noFill/>
          <a:effectLst/>
        </p:spPr>
        <p:txBody>
          <a:bodyPr wrap="square" rtlCol="0">
            <a:spAutoFit/>
          </a:bodyPr>
          <a:p>
            <a:pPr algn="just">
              <a:lnSpc>
                <a:spcPct val="130000"/>
              </a:lnSpc>
            </a:pPr>
            <a:r>
              <a:rPr lang="zh-CN" altLang="en-US" sz="1400">
                <a:solidFill>
                  <a:schemeClr val="tx1"/>
                </a:solidFill>
                <a:latin typeface="黑体" panose="02010609060101010101" charset="-122"/>
                <a:ea typeface="黑体" panose="02010609060101010101" charset="-122"/>
                <a:cs typeface="黑体" panose="02010609060101010101" charset="-122"/>
                <a:sym typeface="+mn-ea"/>
              </a:rPr>
              <a:t>通过海外买手入驻平台开店，建立起海外买手与国内消费者的联系进而达成交易。</a:t>
            </a:r>
            <a:endParaRPr lang="zh-CN" altLang="en-US" sz="1400" dirty="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8" name="稻壳儿春秋广告/盗版必究        原创来源：http://chn.docer.com/works?userid=199329941#!/work_time"/>
          <p:cNvSpPr txBox="1"/>
          <p:nvPr/>
        </p:nvSpPr>
        <p:spPr>
          <a:xfrm>
            <a:off x="2412371" y="2790701"/>
            <a:ext cx="1106928" cy="337185"/>
          </a:xfrm>
          <a:prstGeom prst="rect">
            <a:avLst/>
          </a:prstGeom>
          <a:noFill/>
          <a:ln w="19050">
            <a:noFill/>
          </a:ln>
          <a:effectLst/>
        </p:spPr>
        <p:txBody>
          <a:bodyPr wrap="square" rtlCol="0">
            <a:spAutoFit/>
          </a:bodyPr>
          <a:p>
            <a:pPr algn="r"/>
            <a:r>
              <a:rPr lang="zh-CN" altLang="en-US" sz="1600" dirty="0">
                <a:solidFill>
                  <a:srgbClr val="FF6C00"/>
                </a:solidFill>
                <a:latin typeface="黑体" panose="02010609060101010101" charset="-122"/>
                <a:ea typeface="黑体" panose="02010609060101010101" charset="-122"/>
                <a:cs typeface="黑体" panose="02010609060101010101" charset="-122"/>
              </a:rPr>
              <a:t>主要业务</a:t>
            </a:r>
            <a:endParaRPr lang="zh-CN" altLang="en-US" sz="1600" dirty="0">
              <a:solidFill>
                <a:srgbClr val="FF6C00"/>
              </a:solidFill>
              <a:latin typeface="黑体" panose="02010609060101010101" charset="-122"/>
              <a:ea typeface="黑体" panose="02010609060101010101" charset="-122"/>
              <a:cs typeface="黑体" panose="02010609060101010101" charset="-122"/>
            </a:endParaRPr>
          </a:p>
        </p:txBody>
      </p:sp>
      <p:sp>
        <p:nvSpPr>
          <p:cNvPr id="39" name="稻壳儿春秋广告/盗版必究        原创来源：http://chn.docer.com/works?userid=199329941#!/work_time"/>
          <p:cNvSpPr txBox="1"/>
          <p:nvPr/>
        </p:nvSpPr>
        <p:spPr>
          <a:xfrm>
            <a:off x="633413" y="3037543"/>
            <a:ext cx="2876361" cy="1489075"/>
          </a:xfrm>
          <a:prstGeom prst="rect">
            <a:avLst/>
          </a:prstGeom>
          <a:noFill/>
          <a:effectLst/>
        </p:spPr>
        <p:txBody>
          <a:bodyPr wrap="square" rtlCol="0">
            <a:sp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在品类上主要以长尾非标品为主，兼有个性化的商品，买手对海外市场的敏感度较高，产品迭代速度较快，消费粘性较高。</a:t>
            </a:r>
            <a:endParaRPr lang="zh-CN" altLang="en-US" sz="1400">
              <a:latin typeface="黑体" panose="02010609060101010101" charset="-122"/>
              <a:ea typeface="黑体" panose="02010609060101010101" charset="-122"/>
              <a:cs typeface="黑体" panose="02010609060101010101" charset="-122"/>
              <a:sym typeface="+mn-ea"/>
            </a:endParaRPr>
          </a:p>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商品交付一般以个人行邮为主。</a:t>
            </a:r>
            <a:endParaRPr lang="zh-CN" altLang="en-US" sz="1400">
              <a:latin typeface="黑体" panose="02010609060101010101" charset="-122"/>
              <a:ea typeface="黑体" panose="02010609060101010101" charset="-122"/>
              <a:cs typeface="黑体" panose="02010609060101010101" charset="-122"/>
              <a:sym typeface="+mn-ea"/>
            </a:endParaRPr>
          </a:p>
        </p:txBody>
      </p:sp>
      <p:sp>
        <p:nvSpPr>
          <p:cNvPr id="40" name="稻壳儿春秋广告/盗版必究        原创来源：http://chn.docer.com/works?userid=199329941#!/work_time"/>
          <p:cNvSpPr/>
          <p:nvPr/>
        </p:nvSpPr>
        <p:spPr>
          <a:xfrm rot="10800000">
            <a:off x="3594487" y="2648530"/>
            <a:ext cx="669893" cy="669893"/>
          </a:xfrm>
          <a:prstGeom prst="teardrop">
            <a:avLst/>
          </a:prstGeom>
          <a:solidFill>
            <a:srgbClr val="FF6C0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黑体" panose="02010609060101010101" charset="-122"/>
              <a:ea typeface="黑体" panose="02010609060101010101" charset="-122"/>
              <a:cs typeface="黑体" panose="02010609060101010101" charset="-122"/>
            </a:endParaRPr>
          </a:p>
        </p:txBody>
      </p:sp>
      <p:sp>
        <p:nvSpPr>
          <p:cNvPr id="41" name="稻壳儿春秋广告/盗版必究        原创来源：http://chn.docer.com/works?userid=199329941#!/work_time"/>
          <p:cNvSpPr/>
          <p:nvPr/>
        </p:nvSpPr>
        <p:spPr>
          <a:xfrm rot="16200000" flipV="1">
            <a:off x="4879621" y="1363398"/>
            <a:ext cx="669893" cy="669893"/>
          </a:xfrm>
          <a:prstGeom prst="teardrop">
            <a:avLst/>
          </a:prstGeom>
          <a:solidFill>
            <a:srgbClr val="FF6C00"/>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黑体" panose="02010609060101010101" charset="-122"/>
              <a:ea typeface="黑体" panose="02010609060101010101" charset="-122"/>
              <a:cs typeface="黑体" panose="02010609060101010101" charset="-122"/>
            </a:endParaRPr>
          </a:p>
        </p:txBody>
      </p:sp>
      <p:sp>
        <p:nvSpPr>
          <p:cNvPr id="42" name="稻壳儿春秋广告/盗版必究        原创来源：http://chn.docer.com/works?userid=199329941#!/work_time"/>
          <p:cNvSpPr/>
          <p:nvPr/>
        </p:nvSpPr>
        <p:spPr>
          <a:xfrm rot="16200000">
            <a:off x="3594487" y="1363396"/>
            <a:ext cx="669893" cy="669893"/>
          </a:xfrm>
          <a:prstGeom prst="teardrop">
            <a:avLst/>
          </a:prstGeom>
          <a:solidFill>
            <a:srgbClr val="A0204C"/>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黑体" panose="02010609060101010101" charset="-122"/>
              <a:ea typeface="黑体" panose="02010609060101010101" charset="-122"/>
              <a:cs typeface="黑体" panose="02010609060101010101" charset="-122"/>
            </a:endParaRPr>
          </a:p>
        </p:txBody>
      </p:sp>
      <p:sp>
        <p:nvSpPr>
          <p:cNvPr id="43" name="稻壳儿春秋广告/盗版必究        原创来源：http://chn.docer.com/works?userid=199329941#!/work_time"/>
          <p:cNvSpPr/>
          <p:nvPr/>
        </p:nvSpPr>
        <p:spPr>
          <a:xfrm flipV="1">
            <a:off x="4879621" y="2648532"/>
            <a:ext cx="669893" cy="669893"/>
          </a:xfrm>
          <a:prstGeom prst="teardrop">
            <a:avLst/>
          </a:prstGeom>
          <a:solidFill>
            <a:srgbClr val="A0204C"/>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线上线下融合模式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grpSp>
        <p:nvGrpSpPr>
          <p:cNvPr id="41" name="组合 40"/>
          <p:cNvGrpSpPr/>
          <p:nvPr/>
        </p:nvGrpSpPr>
        <p:grpSpPr>
          <a:xfrm>
            <a:off x="1473200" y="1105535"/>
            <a:ext cx="6326608" cy="3340356"/>
            <a:chOff x="9930" y="3458"/>
            <a:chExt cx="8651" cy="5934"/>
          </a:xfrm>
        </p:grpSpPr>
        <p:cxnSp>
          <p:nvCxnSpPr>
            <p:cNvPr id="73" name="直接连接符 72"/>
            <p:cNvCxnSpPr/>
            <p:nvPr/>
          </p:nvCxnSpPr>
          <p:spPr>
            <a:xfrm>
              <a:off x="9930" y="5293"/>
              <a:ext cx="849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0003" y="7388"/>
              <a:ext cx="849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1835" y="3458"/>
              <a:ext cx="0" cy="559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10600" y="4725"/>
              <a:ext cx="912" cy="54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线上</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sp>
          <p:nvSpPr>
            <p:cNvPr id="81" name="文本框 80"/>
            <p:cNvSpPr txBox="1"/>
            <p:nvPr/>
          </p:nvSpPr>
          <p:spPr>
            <a:xfrm>
              <a:off x="10625" y="6877"/>
              <a:ext cx="900" cy="54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线下</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nvGrpSpPr>
            <p:cNvPr id="82" name="组合 81"/>
            <p:cNvGrpSpPr/>
            <p:nvPr/>
          </p:nvGrpSpPr>
          <p:grpSpPr>
            <a:xfrm rot="0">
              <a:off x="10300" y="7819"/>
              <a:ext cx="1498" cy="1573"/>
              <a:chOff x="383" y="8453"/>
              <a:chExt cx="1800" cy="1890"/>
            </a:xfrm>
          </p:grpSpPr>
          <p:pic>
            <p:nvPicPr>
              <p:cNvPr id="83" name="图片 82" descr="6-03"/>
              <p:cNvPicPr>
                <a:picLocks noChangeAspect="1"/>
              </p:cNvPicPr>
              <p:nvPr/>
            </p:nvPicPr>
            <p:blipFill>
              <a:blip r:embed="rId1"/>
              <a:stretch>
                <a:fillRect/>
              </a:stretch>
            </p:blipFill>
            <p:spPr>
              <a:xfrm>
                <a:off x="572" y="8453"/>
                <a:ext cx="1432" cy="1621"/>
              </a:xfrm>
              <a:prstGeom prst="rect">
                <a:avLst/>
              </a:prstGeom>
            </p:spPr>
          </p:pic>
          <p:sp>
            <p:nvSpPr>
              <p:cNvPr id="84" name="文本框 83"/>
              <p:cNvSpPr txBox="1"/>
              <p:nvPr/>
            </p:nvSpPr>
            <p:spPr>
              <a:xfrm>
                <a:off x="383" y="9688"/>
                <a:ext cx="1800" cy="65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国内消费者</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88" name="组合 87"/>
            <p:cNvGrpSpPr/>
            <p:nvPr/>
          </p:nvGrpSpPr>
          <p:grpSpPr>
            <a:xfrm rot="0">
              <a:off x="13201" y="3929"/>
              <a:ext cx="1383" cy="1247"/>
              <a:chOff x="2768" y="7006"/>
              <a:chExt cx="1715" cy="1545"/>
            </a:xfrm>
          </p:grpSpPr>
          <p:grpSp>
            <p:nvGrpSpPr>
              <p:cNvPr id="89" name="组合 88"/>
              <p:cNvGrpSpPr/>
              <p:nvPr/>
            </p:nvGrpSpPr>
            <p:grpSpPr>
              <a:xfrm>
                <a:off x="2986" y="7006"/>
                <a:ext cx="919" cy="870"/>
                <a:chOff x="6840" y="6766"/>
                <a:chExt cx="999" cy="945"/>
              </a:xfrm>
            </p:grpSpPr>
            <p:pic>
              <p:nvPicPr>
                <p:cNvPr id="90" name="图片 89" descr="4-04"/>
                <p:cNvPicPr>
                  <a:picLocks noChangeAspect="1"/>
                </p:cNvPicPr>
                <p:nvPr/>
              </p:nvPicPr>
              <p:blipFill>
                <a:blip r:embed="rId2"/>
                <a:stretch>
                  <a:fillRect/>
                </a:stretch>
              </p:blipFill>
              <p:spPr>
                <a:xfrm>
                  <a:off x="6840" y="6766"/>
                  <a:ext cx="999" cy="945"/>
                </a:xfrm>
                <a:prstGeom prst="rect">
                  <a:avLst/>
                </a:prstGeom>
              </p:spPr>
            </p:pic>
            <p:pic>
              <p:nvPicPr>
                <p:cNvPr id="91" name="图片 90" descr="文件"/>
                <p:cNvPicPr>
                  <a:picLocks noChangeAspect="1"/>
                </p:cNvPicPr>
                <p:nvPr/>
              </p:nvPicPr>
              <p:blipFill>
                <a:blip r:embed="rId3"/>
                <a:stretch>
                  <a:fillRect/>
                </a:stretch>
              </p:blipFill>
              <p:spPr>
                <a:xfrm>
                  <a:off x="7180" y="6858"/>
                  <a:ext cx="451" cy="451"/>
                </a:xfrm>
                <a:prstGeom prst="rect">
                  <a:avLst/>
                </a:prstGeom>
              </p:spPr>
            </p:pic>
          </p:grpSp>
          <p:sp>
            <p:nvSpPr>
              <p:cNvPr id="92" name="文本框 91"/>
              <p:cNvSpPr txBox="1"/>
              <p:nvPr/>
            </p:nvSpPr>
            <p:spPr>
              <a:xfrm>
                <a:off x="2768" y="7876"/>
                <a:ext cx="1715" cy="67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信息展示</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93" name="组合 92"/>
            <p:cNvGrpSpPr/>
            <p:nvPr/>
          </p:nvGrpSpPr>
          <p:grpSpPr>
            <a:xfrm rot="0">
              <a:off x="14801" y="4870"/>
              <a:ext cx="1267" cy="1216"/>
              <a:chOff x="4529" y="6614"/>
              <a:chExt cx="1783" cy="1711"/>
            </a:xfrm>
          </p:grpSpPr>
          <p:pic>
            <p:nvPicPr>
              <p:cNvPr id="94" name="图片 93" descr="订单"/>
              <p:cNvPicPr>
                <a:picLocks noChangeAspect="1"/>
              </p:cNvPicPr>
              <p:nvPr/>
            </p:nvPicPr>
            <p:blipFill>
              <a:blip r:embed="rId4"/>
              <a:stretch>
                <a:fillRect/>
              </a:stretch>
            </p:blipFill>
            <p:spPr>
              <a:xfrm>
                <a:off x="4863" y="6614"/>
                <a:ext cx="1009" cy="1009"/>
              </a:xfrm>
              <a:prstGeom prst="rect">
                <a:avLst/>
              </a:prstGeom>
            </p:spPr>
          </p:pic>
          <p:sp>
            <p:nvSpPr>
              <p:cNvPr id="95" name="文本框 94"/>
              <p:cNvSpPr txBox="1"/>
              <p:nvPr/>
            </p:nvSpPr>
            <p:spPr>
              <a:xfrm>
                <a:off x="4529" y="7558"/>
                <a:ext cx="1783" cy="767"/>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形成订单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96" name="组合 95"/>
            <p:cNvGrpSpPr/>
            <p:nvPr/>
          </p:nvGrpSpPr>
          <p:grpSpPr>
            <a:xfrm rot="0">
              <a:off x="17293" y="7945"/>
              <a:ext cx="1288" cy="1447"/>
              <a:chOff x="6728" y="8581"/>
              <a:chExt cx="1499" cy="1683"/>
            </a:xfrm>
          </p:grpSpPr>
          <p:pic>
            <p:nvPicPr>
              <p:cNvPr id="97" name="图片 96" descr="122-04"/>
              <p:cNvPicPr>
                <a:picLocks noChangeAspect="1"/>
              </p:cNvPicPr>
              <p:nvPr/>
            </p:nvPicPr>
            <p:blipFill>
              <a:blip r:embed="rId5"/>
              <a:stretch>
                <a:fillRect/>
              </a:stretch>
            </p:blipFill>
            <p:spPr>
              <a:xfrm>
                <a:off x="6897" y="8581"/>
                <a:ext cx="1095" cy="934"/>
              </a:xfrm>
              <a:prstGeom prst="rect">
                <a:avLst/>
              </a:prstGeom>
            </p:spPr>
          </p:pic>
          <p:sp>
            <p:nvSpPr>
              <p:cNvPr id="98" name="文本框 97"/>
              <p:cNvSpPr txBox="1"/>
              <p:nvPr/>
            </p:nvSpPr>
            <p:spPr>
              <a:xfrm>
                <a:off x="6728" y="9630"/>
                <a:ext cx="1499" cy="63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交付完成</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02" name="组合 101"/>
            <p:cNvGrpSpPr/>
            <p:nvPr/>
          </p:nvGrpSpPr>
          <p:grpSpPr>
            <a:xfrm rot="0">
              <a:off x="16308" y="3592"/>
              <a:ext cx="1606" cy="1285"/>
              <a:chOff x="7023" y="4449"/>
              <a:chExt cx="2130" cy="1705"/>
            </a:xfrm>
          </p:grpSpPr>
          <p:grpSp>
            <p:nvGrpSpPr>
              <p:cNvPr id="103" name="组合 102"/>
              <p:cNvGrpSpPr/>
              <p:nvPr/>
            </p:nvGrpSpPr>
            <p:grpSpPr>
              <a:xfrm>
                <a:off x="7273" y="4449"/>
                <a:ext cx="1360" cy="1152"/>
                <a:chOff x="7170" y="4194"/>
                <a:chExt cx="2115" cy="1790"/>
              </a:xfrm>
            </p:grpSpPr>
            <p:pic>
              <p:nvPicPr>
                <p:cNvPr id="104" name="图片 103" descr="仓库名称"/>
                <p:cNvPicPr>
                  <a:picLocks noChangeAspect="1"/>
                </p:cNvPicPr>
                <p:nvPr/>
              </p:nvPicPr>
              <p:blipFill>
                <a:blip r:embed="rId6"/>
                <a:stretch>
                  <a:fillRect/>
                </a:stretch>
              </p:blipFill>
              <p:spPr>
                <a:xfrm>
                  <a:off x="7170" y="4194"/>
                  <a:ext cx="1791" cy="1791"/>
                </a:xfrm>
                <a:prstGeom prst="rect">
                  <a:avLst/>
                </a:prstGeom>
              </p:spPr>
            </p:pic>
            <p:pic>
              <p:nvPicPr>
                <p:cNvPr id="105" name="图片 104" descr="物流发货"/>
                <p:cNvPicPr>
                  <a:picLocks noChangeAspect="1"/>
                </p:cNvPicPr>
                <p:nvPr/>
              </p:nvPicPr>
              <p:blipFill>
                <a:blip r:embed="rId7"/>
                <a:stretch>
                  <a:fillRect/>
                </a:stretch>
              </p:blipFill>
              <p:spPr>
                <a:xfrm>
                  <a:off x="8175" y="4874"/>
                  <a:ext cx="1111" cy="1111"/>
                </a:xfrm>
                <a:prstGeom prst="rect">
                  <a:avLst/>
                </a:prstGeom>
              </p:spPr>
            </p:pic>
          </p:grpSp>
          <p:sp>
            <p:nvSpPr>
              <p:cNvPr id="106" name="文本框 105"/>
              <p:cNvSpPr txBox="1"/>
              <p:nvPr/>
            </p:nvSpPr>
            <p:spPr>
              <a:xfrm>
                <a:off x="7023" y="5431"/>
                <a:ext cx="2130" cy="723"/>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保税仓发货 </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15" name="组合 114"/>
            <p:cNvGrpSpPr/>
            <p:nvPr/>
          </p:nvGrpSpPr>
          <p:grpSpPr>
            <a:xfrm>
              <a:off x="11808" y="4853"/>
              <a:ext cx="1298" cy="1231"/>
              <a:chOff x="12165" y="6404"/>
              <a:chExt cx="1609" cy="1526"/>
            </a:xfrm>
          </p:grpSpPr>
          <p:sp>
            <p:nvSpPr>
              <p:cNvPr id="114" name="文本框 113"/>
              <p:cNvSpPr txBox="1"/>
              <p:nvPr/>
            </p:nvSpPr>
            <p:spPr>
              <a:xfrm>
                <a:off x="12165" y="7255"/>
                <a:ext cx="1609" cy="67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选品采购</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32" name="图片 31" descr="01-购物车"/>
              <p:cNvPicPr>
                <a:picLocks noChangeAspect="1"/>
              </p:cNvPicPr>
              <p:nvPr/>
            </p:nvPicPr>
            <p:blipFill>
              <a:blip r:embed="rId8"/>
              <a:stretch>
                <a:fillRect/>
              </a:stretch>
            </p:blipFill>
            <p:spPr>
              <a:xfrm>
                <a:off x="12398" y="6404"/>
                <a:ext cx="990" cy="990"/>
              </a:xfrm>
              <a:prstGeom prst="rect">
                <a:avLst/>
              </a:prstGeom>
            </p:spPr>
          </p:pic>
        </p:grpSp>
        <p:cxnSp>
          <p:nvCxnSpPr>
            <p:cNvPr id="120" name="直接箭头连接符 119"/>
            <p:cNvCxnSpPr/>
            <p:nvPr/>
          </p:nvCxnSpPr>
          <p:spPr>
            <a:xfrm>
              <a:off x="12961" y="4171"/>
              <a:ext cx="4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直接箭头连接符 120"/>
            <p:cNvCxnSpPr/>
            <p:nvPr/>
          </p:nvCxnSpPr>
          <p:spPr>
            <a:xfrm>
              <a:off x="13766" y="6356"/>
              <a:ext cx="416" cy="0"/>
            </a:xfrm>
            <a:prstGeom prst="straightConnector1">
              <a:avLst/>
            </a:prstGeom>
            <a:ln w="15875">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4" name="肘形连接符 123"/>
            <p:cNvCxnSpPr/>
            <p:nvPr/>
          </p:nvCxnSpPr>
          <p:spPr>
            <a:xfrm rot="16200000">
              <a:off x="14102" y="6933"/>
              <a:ext cx="2160" cy="468"/>
            </a:xfrm>
            <a:prstGeom prst="bentConnector3">
              <a:avLst>
                <a:gd name="adj1" fmla="val -58"/>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 name="图片 4" descr="9-06"/>
            <p:cNvPicPr>
              <a:picLocks noChangeAspect="1"/>
            </p:cNvPicPr>
            <p:nvPr/>
          </p:nvPicPr>
          <p:blipFill>
            <a:blip r:embed="rId9"/>
            <a:stretch>
              <a:fillRect/>
            </a:stretch>
          </p:blipFill>
          <p:spPr>
            <a:xfrm>
              <a:off x="10349" y="3753"/>
              <a:ext cx="1303" cy="1121"/>
            </a:xfrm>
            <a:prstGeom prst="rect">
              <a:avLst/>
            </a:prstGeom>
          </p:spPr>
        </p:pic>
        <p:pic>
          <p:nvPicPr>
            <p:cNvPr id="19" name="图片 18" descr="13-03"/>
            <p:cNvPicPr>
              <a:picLocks noChangeAspect="1"/>
            </p:cNvPicPr>
            <p:nvPr/>
          </p:nvPicPr>
          <p:blipFill>
            <a:blip r:embed="rId10"/>
            <a:stretch>
              <a:fillRect/>
            </a:stretch>
          </p:blipFill>
          <p:spPr>
            <a:xfrm>
              <a:off x="10324" y="5734"/>
              <a:ext cx="1316" cy="1143"/>
            </a:xfrm>
            <a:prstGeom prst="rect">
              <a:avLst/>
            </a:prstGeom>
          </p:spPr>
        </p:pic>
        <p:cxnSp>
          <p:nvCxnSpPr>
            <p:cNvPr id="25" name="直接箭头连接符 24"/>
            <p:cNvCxnSpPr/>
            <p:nvPr/>
          </p:nvCxnSpPr>
          <p:spPr>
            <a:xfrm>
              <a:off x="12956" y="6596"/>
              <a:ext cx="4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rot="0">
              <a:off x="13213" y="6245"/>
              <a:ext cx="1383" cy="1180"/>
              <a:chOff x="2768" y="7006"/>
              <a:chExt cx="1715" cy="1462"/>
            </a:xfrm>
          </p:grpSpPr>
          <p:grpSp>
            <p:nvGrpSpPr>
              <p:cNvPr id="29" name="组合 28"/>
              <p:cNvGrpSpPr/>
              <p:nvPr/>
            </p:nvGrpSpPr>
            <p:grpSpPr>
              <a:xfrm>
                <a:off x="2986" y="7006"/>
                <a:ext cx="919" cy="870"/>
                <a:chOff x="6840" y="6766"/>
                <a:chExt cx="999" cy="945"/>
              </a:xfrm>
            </p:grpSpPr>
            <p:pic>
              <p:nvPicPr>
                <p:cNvPr id="30" name="图片 29" descr="4-04"/>
                <p:cNvPicPr>
                  <a:picLocks noChangeAspect="1"/>
                </p:cNvPicPr>
                <p:nvPr/>
              </p:nvPicPr>
              <p:blipFill>
                <a:blip r:embed="rId2"/>
                <a:stretch>
                  <a:fillRect/>
                </a:stretch>
              </p:blipFill>
              <p:spPr>
                <a:xfrm>
                  <a:off x="6840" y="6766"/>
                  <a:ext cx="999" cy="945"/>
                </a:xfrm>
                <a:prstGeom prst="rect">
                  <a:avLst/>
                </a:prstGeom>
              </p:spPr>
            </p:pic>
            <p:pic>
              <p:nvPicPr>
                <p:cNvPr id="31" name="图片 30" descr="文件"/>
                <p:cNvPicPr>
                  <a:picLocks noChangeAspect="1"/>
                </p:cNvPicPr>
                <p:nvPr/>
              </p:nvPicPr>
              <p:blipFill>
                <a:blip r:embed="rId3"/>
                <a:stretch>
                  <a:fillRect/>
                </a:stretch>
              </p:blipFill>
              <p:spPr>
                <a:xfrm>
                  <a:off x="7180" y="6858"/>
                  <a:ext cx="451" cy="451"/>
                </a:xfrm>
                <a:prstGeom prst="rect">
                  <a:avLst/>
                </a:prstGeom>
              </p:spPr>
            </p:pic>
          </p:grpSp>
          <p:sp>
            <p:nvSpPr>
              <p:cNvPr id="71" name="文本框 70"/>
              <p:cNvSpPr txBox="1"/>
              <p:nvPr/>
            </p:nvSpPr>
            <p:spPr>
              <a:xfrm>
                <a:off x="2768" y="7793"/>
                <a:ext cx="1715" cy="67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信息展示</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108" name="直接连接符 107"/>
            <p:cNvCxnSpPr/>
            <p:nvPr/>
          </p:nvCxnSpPr>
          <p:spPr>
            <a:xfrm>
              <a:off x="12956" y="4171"/>
              <a:ext cx="0" cy="2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nvCxnSpPr>
          <p:spPr>
            <a:xfrm flipH="1">
              <a:off x="12665" y="5293"/>
              <a:ext cx="29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a:off x="14161" y="4164"/>
              <a:ext cx="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14527" y="4161"/>
              <a:ext cx="0" cy="4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14171" y="6572"/>
              <a:ext cx="35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rot="0">
              <a:off x="14031" y="7905"/>
              <a:ext cx="1131" cy="1487"/>
              <a:chOff x="3934" y="8518"/>
              <a:chExt cx="1131" cy="1487"/>
            </a:xfrm>
          </p:grpSpPr>
          <p:sp>
            <p:nvSpPr>
              <p:cNvPr id="110" name="文本框 109"/>
              <p:cNvSpPr txBox="1"/>
              <p:nvPr/>
            </p:nvSpPr>
            <p:spPr>
              <a:xfrm>
                <a:off x="3988" y="9460"/>
                <a:ext cx="1077" cy="54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下单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111" name="图片 110" descr="一键下单，点击购买，下单"/>
              <p:cNvPicPr>
                <a:picLocks noChangeAspect="1"/>
              </p:cNvPicPr>
              <p:nvPr/>
            </p:nvPicPr>
            <p:blipFill>
              <a:blip r:embed="rId11"/>
              <a:stretch>
                <a:fillRect/>
              </a:stretch>
            </p:blipFill>
            <p:spPr>
              <a:xfrm>
                <a:off x="3934" y="8518"/>
                <a:ext cx="917" cy="917"/>
              </a:xfrm>
              <a:prstGeom prst="rect">
                <a:avLst/>
              </a:prstGeom>
            </p:spPr>
          </p:pic>
        </p:grpSp>
        <p:cxnSp>
          <p:nvCxnSpPr>
            <p:cNvPr id="122" name="直接箭头连接符 121"/>
            <p:cNvCxnSpPr/>
            <p:nvPr/>
          </p:nvCxnSpPr>
          <p:spPr>
            <a:xfrm>
              <a:off x="16071" y="4139"/>
              <a:ext cx="4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p:nvPr/>
          </p:nvCxnSpPr>
          <p:spPr>
            <a:xfrm>
              <a:off x="16081" y="6564"/>
              <a:ext cx="4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16081" y="4139"/>
              <a:ext cx="0" cy="2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flipH="1">
              <a:off x="17588" y="6564"/>
              <a:ext cx="3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0" name="图片 129" descr="购物袋"/>
            <p:cNvPicPr>
              <a:picLocks noChangeAspect="1"/>
            </p:cNvPicPr>
            <p:nvPr/>
          </p:nvPicPr>
          <p:blipFill>
            <a:blip r:embed="rId12"/>
            <a:stretch>
              <a:fillRect/>
            </a:stretch>
          </p:blipFill>
          <p:spPr>
            <a:xfrm>
              <a:off x="16497" y="5925"/>
              <a:ext cx="1085" cy="1085"/>
            </a:xfrm>
            <a:prstGeom prst="rect">
              <a:avLst/>
            </a:prstGeom>
          </p:spPr>
        </p:pic>
        <p:sp>
          <p:nvSpPr>
            <p:cNvPr id="131" name="文本框 130"/>
            <p:cNvSpPr txBox="1"/>
            <p:nvPr/>
          </p:nvSpPr>
          <p:spPr>
            <a:xfrm>
              <a:off x="16428" y="6845"/>
              <a:ext cx="1262" cy="54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实体自提</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cxnSp>
          <p:nvCxnSpPr>
            <p:cNvPr id="132" name="肘形连接符 131"/>
            <p:cNvCxnSpPr/>
            <p:nvPr/>
          </p:nvCxnSpPr>
          <p:spPr>
            <a:xfrm rot="5400000" flipV="1">
              <a:off x="15817" y="5839"/>
              <a:ext cx="3804" cy="389"/>
            </a:xfrm>
            <a:prstGeom prst="bentConnector3">
              <a:avLst>
                <a:gd name="adj1" fmla="val 28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线上线下融合模式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sp>
        <p:nvSpPr>
          <p:cNvPr id="36" name="稻壳儿春秋广告/盗版必究        原创来源：http://chn.docer.com/works?userid=199329941#!/work_time"/>
          <p:cNvSpPr/>
          <p:nvPr/>
        </p:nvSpPr>
        <p:spPr bwMode="auto">
          <a:xfrm>
            <a:off x="3933478" y="2639197"/>
            <a:ext cx="1276866" cy="1247420"/>
          </a:xfrm>
          <a:custGeom>
            <a:avLst/>
            <a:gdLst>
              <a:gd name="connsiteX0" fmla="*/ 895314 w 1702488"/>
              <a:gd name="connsiteY0" fmla="*/ 2174 h 1663226"/>
              <a:gd name="connsiteX1" fmla="*/ 938280 w 1702488"/>
              <a:gd name="connsiteY1" fmla="*/ 4294 h 1663226"/>
              <a:gd name="connsiteX2" fmla="*/ 1698094 w 1702488"/>
              <a:gd name="connsiteY2" fmla="*/ 746585 h 1663226"/>
              <a:gd name="connsiteX3" fmla="*/ 1701460 w 1702488"/>
              <a:gd name="connsiteY3" fmla="*/ 811697 h 1663226"/>
              <a:gd name="connsiteX4" fmla="*/ 1638300 w 1702488"/>
              <a:gd name="connsiteY4" fmla="*/ 808425 h 1663226"/>
              <a:gd name="connsiteX5" fmla="*/ 897599 w 1702488"/>
              <a:gd name="connsiteY5" fmla="*/ 48611 h 1663226"/>
              <a:gd name="connsiteX6" fmla="*/ 851244 w 1702488"/>
              <a:gd name="connsiteY6" fmla="*/ 0 h 1663226"/>
              <a:gd name="connsiteX7" fmla="*/ 895313 w 1702488"/>
              <a:gd name="connsiteY7" fmla="*/ 2174 h 1663226"/>
              <a:gd name="connsiteX8" fmla="*/ 897598 w 1702488"/>
              <a:gd name="connsiteY8" fmla="*/ 48611 h 1663226"/>
              <a:gd name="connsiteX9" fmla="*/ 1638299 w 1702488"/>
              <a:gd name="connsiteY9" fmla="*/ 808425 h 1663226"/>
              <a:gd name="connsiteX10" fmla="*/ 1701459 w 1702488"/>
              <a:gd name="connsiteY10" fmla="*/ 811697 h 1663226"/>
              <a:gd name="connsiteX11" fmla="*/ 1702488 w 1702488"/>
              <a:gd name="connsiteY11" fmla="*/ 831613 h 1663226"/>
              <a:gd name="connsiteX12" fmla="*/ 851244 w 1702488"/>
              <a:gd name="connsiteY12" fmla="*/ 1663226 h 1663226"/>
              <a:gd name="connsiteX13" fmla="*/ 0 w 1702488"/>
              <a:gd name="connsiteY13" fmla="*/ 831613 h 1663226"/>
              <a:gd name="connsiteX14" fmla="*/ 851244 w 1702488"/>
              <a:gd name="connsiteY14" fmla="*/ 0 h 166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2488" h="1663226">
                <a:moveTo>
                  <a:pt x="895314" y="2174"/>
                </a:moveTo>
                <a:lnTo>
                  <a:pt x="938280" y="4294"/>
                </a:lnTo>
                <a:cubicBezTo>
                  <a:pt x="1338909" y="44041"/>
                  <a:pt x="1657408" y="355196"/>
                  <a:pt x="1698094" y="746585"/>
                </a:cubicBezTo>
                <a:lnTo>
                  <a:pt x="1701460" y="811697"/>
                </a:lnTo>
                <a:lnTo>
                  <a:pt x="1638300" y="808425"/>
                </a:lnTo>
                <a:cubicBezTo>
                  <a:pt x="1247750" y="767739"/>
                  <a:pt x="937262" y="449239"/>
                  <a:pt x="897599" y="48611"/>
                </a:cubicBezTo>
                <a:close/>
                <a:moveTo>
                  <a:pt x="851244" y="0"/>
                </a:moveTo>
                <a:lnTo>
                  <a:pt x="895313" y="2174"/>
                </a:lnTo>
                <a:lnTo>
                  <a:pt x="897598" y="48611"/>
                </a:lnTo>
                <a:cubicBezTo>
                  <a:pt x="937261" y="449239"/>
                  <a:pt x="1247749" y="767739"/>
                  <a:pt x="1638299" y="808425"/>
                </a:cubicBezTo>
                <a:lnTo>
                  <a:pt x="1701459" y="811697"/>
                </a:lnTo>
                <a:lnTo>
                  <a:pt x="1702488" y="831613"/>
                </a:lnTo>
                <a:cubicBezTo>
                  <a:pt x="1702488" y="1290900"/>
                  <a:pt x="1321373" y="1663226"/>
                  <a:pt x="851244" y="1663226"/>
                </a:cubicBezTo>
                <a:cubicBezTo>
                  <a:pt x="381115" y="1663226"/>
                  <a:pt x="0" y="1290900"/>
                  <a:pt x="0" y="831613"/>
                </a:cubicBezTo>
                <a:cubicBezTo>
                  <a:pt x="0" y="372326"/>
                  <a:pt x="381115" y="0"/>
                  <a:pt x="851244" y="0"/>
                </a:cubicBezTo>
                <a:close/>
              </a:path>
            </a:pathLst>
          </a:custGeom>
          <a:solidFill>
            <a:srgbClr val="282D4F"/>
          </a:solidFill>
          <a:ln>
            <a:noFill/>
          </a:ln>
        </p:spPr>
        <p:txBody>
          <a:bodyPr vert="horz" wrap="square" lIns="68580" tIns="34290" rIns="68580" bIns="34290" numCol="1" anchor="t" anchorCtr="0" compatLnSpc="1">
            <a:noAutofit/>
          </a:bodyPr>
          <a:p>
            <a:endParaRPr lang="en-US" sz="135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37" name="稻壳儿春秋广告/盗版必究        原创来源：http://chn.docer.com/works?userid=199329941#!/work_time"/>
          <p:cNvSpPr/>
          <p:nvPr/>
        </p:nvSpPr>
        <p:spPr bwMode="auto">
          <a:xfrm>
            <a:off x="3933478" y="2635534"/>
            <a:ext cx="1276866" cy="1247420"/>
          </a:xfrm>
          <a:custGeom>
            <a:avLst/>
            <a:gdLst>
              <a:gd name="connsiteX0" fmla="*/ 851244 w 1702488"/>
              <a:gd name="connsiteY0" fmla="*/ 0 h 1663226"/>
              <a:gd name="connsiteX1" fmla="*/ 895313 w 1702488"/>
              <a:gd name="connsiteY1" fmla="*/ 2174 h 1663226"/>
              <a:gd name="connsiteX2" fmla="*/ 897598 w 1702488"/>
              <a:gd name="connsiteY2" fmla="*/ 48611 h 1663226"/>
              <a:gd name="connsiteX3" fmla="*/ 1638299 w 1702488"/>
              <a:gd name="connsiteY3" fmla="*/ 808425 h 1663226"/>
              <a:gd name="connsiteX4" fmla="*/ 1701459 w 1702488"/>
              <a:gd name="connsiteY4" fmla="*/ 811697 h 1663226"/>
              <a:gd name="connsiteX5" fmla="*/ 1702488 w 1702488"/>
              <a:gd name="connsiteY5" fmla="*/ 831613 h 1663226"/>
              <a:gd name="connsiteX6" fmla="*/ 851244 w 1702488"/>
              <a:gd name="connsiteY6" fmla="*/ 1663226 h 1663226"/>
              <a:gd name="connsiteX7" fmla="*/ 0 w 1702488"/>
              <a:gd name="connsiteY7" fmla="*/ 831613 h 1663226"/>
              <a:gd name="connsiteX8" fmla="*/ 851244 w 1702488"/>
              <a:gd name="connsiteY8" fmla="*/ 0 h 1663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2488" h="1663226">
                <a:moveTo>
                  <a:pt x="851244" y="0"/>
                </a:moveTo>
                <a:lnTo>
                  <a:pt x="895313" y="2174"/>
                </a:lnTo>
                <a:lnTo>
                  <a:pt x="897598" y="48611"/>
                </a:lnTo>
                <a:cubicBezTo>
                  <a:pt x="937261" y="449239"/>
                  <a:pt x="1247749" y="767739"/>
                  <a:pt x="1638299" y="808425"/>
                </a:cubicBezTo>
                <a:lnTo>
                  <a:pt x="1701459" y="811697"/>
                </a:lnTo>
                <a:lnTo>
                  <a:pt x="1702488" y="831613"/>
                </a:lnTo>
                <a:cubicBezTo>
                  <a:pt x="1702488" y="1290900"/>
                  <a:pt x="1321373" y="1663226"/>
                  <a:pt x="851244" y="1663226"/>
                </a:cubicBezTo>
                <a:cubicBezTo>
                  <a:pt x="381115" y="1663226"/>
                  <a:pt x="0" y="1290900"/>
                  <a:pt x="0" y="831613"/>
                </a:cubicBezTo>
                <a:cubicBezTo>
                  <a:pt x="0" y="372326"/>
                  <a:pt x="381115" y="0"/>
                  <a:pt x="851244" y="0"/>
                </a:cubicBezTo>
                <a:close/>
              </a:path>
            </a:pathLst>
          </a:custGeom>
          <a:solidFill>
            <a:srgbClr val="282D4F"/>
          </a:solidFill>
          <a:ln>
            <a:noFill/>
          </a:ln>
        </p:spPr>
        <p:txBody>
          <a:bodyPr vert="horz" wrap="square" lIns="68580" tIns="34290" rIns="68580" bIns="34290" numCol="1" anchor="t" anchorCtr="0" compatLnSpc="1">
            <a:noAutofit/>
          </a:bodyPr>
          <a:p>
            <a:endParaRPr lang="en-US" sz="1350" dirty="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38" name="稻壳儿春秋广告/盗版必究        原创来源：http://chn.docer.com/works?userid=199329941#!/work_time"/>
          <p:cNvSpPr/>
          <p:nvPr/>
        </p:nvSpPr>
        <p:spPr bwMode="auto">
          <a:xfrm>
            <a:off x="3295792" y="1986882"/>
            <a:ext cx="1252774" cy="1276867"/>
          </a:xfrm>
          <a:prstGeom prst="ellipse">
            <a:avLst/>
          </a:prstGeom>
          <a:solidFill>
            <a:srgbClr val="FF6C00"/>
          </a:solidFill>
          <a:ln>
            <a:noFill/>
          </a:ln>
        </p:spPr>
        <p:txBody>
          <a:bodyPr vert="horz" wrap="square" lIns="68580" tIns="34290" rIns="68580" bIns="34290" numCol="1" anchor="t" anchorCtr="0" compatLnSpc="1"/>
          <a:p>
            <a:endParaRPr lang="en-US" sz="135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39" name="稻壳儿春秋广告/盗版必究        原创来源：http://chn.docer.com/works?userid=199329941#!/work_time"/>
          <p:cNvSpPr/>
          <p:nvPr/>
        </p:nvSpPr>
        <p:spPr bwMode="auto">
          <a:xfrm>
            <a:off x="3933479" y="1349139"/>
            <a:ext cx="1276866" cy="1250096"/>
          </a:xfrm>
          <a:prstGeom prst="ellipse">
            <a:avLst/>
          </a:prstGeom>
          <a:solidFill>
            <a:srgbClr val="23103A"/>
          </a:solidFill>
          <a:ln>
            <a:noFill/>
          </a:ln>
        </p:spPr>
        <p:txBody>
          <a:bodyPr vert="horz" wrap="square" lIns="68580" tIns="34290" rIns="68580" bIns="34290" numCol="1" anchor="t" anchorCtr="0" compatLnSpc="1"/>
          <a:p>
            <a:endParaRPr lang="en-US" sz="135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41" name="稻壳儿春秋广告/盗版必究        原创来源：http://chn.docer.com/works?userid=199329941#!/work_time"/>
          <p:cNvSpPr/>
          <p:nvPr/>
        </p:nvSpPr>
        <p:spPr bwMode="auto">
          <a:xfrm>
            <a:off x="4603463" y="1986882"/>
            <a:ext cx="1244745" cy="1276866"/>
          </a:xfrm>
          <a:custGeom>
            <a:avLst/>
            <a:gdLst>
              <a:gd name="connsiteX0" fmla="*/ 829830 w 1659660"/>
              <a:gd name="connsiteY0" fmla="*/ 0 h 1702488"/>
              <a:gd name="connsiteX1" fmla="*/ 1659660 w 1659660"/>
              <a:gd name="connsiteY1" fmla="*/ 851244 h 1702488"/>
              <a:gd name="connsiteX2" fmla="*/ 829830 w 1659660"/>
              <a:gd name="connsiteY2" fmla="*/ 1702488 h 1702488"/>
              <a:gd name="connsiteX3" fmla="*/ 808145 w 1659660"/>
              <a:gd name="connsiteY3" fmla="*/ 1701365 h 1702488"/>
              <a:gd name="connsiteX4" fmla="*/ 804779 w 1659660"/>
              <a:gd name="connsiteY4" fmla="*/ 1636253 h 1702488"/>
              <a:gd name="connsiteX5" fmla="*/ 44965 w 1659660"/>
              <a:gd name="connsiteY5" fmla="*/ 893962 h 1702488"/>
              <a:gd name="connsiteX6" fmla="*/ 1999 w 1659660"/>
              <a:gd name="connsiteY6" fmla="*/ 891842 h 1702488"/>
              <a:gd name="connsiteX7" fmla="*/ 0 w 1659660"/>
              <a:gd name="connsiteY7" fmla="*/ 851244 h 1702488"/>
              <a:gd name="connsiteX8" fmla="*/ 829830 w 1659660"/>
              <a:gd name="connsiteY8" fmla="*/ 0 h 170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9660" h="1702488">
                <a:moveTo>
                  <a:pt x="829830" y="0"/>
                </a:moveTo>
                <a:cubicBezTo>
                  <a:pt x="1288132" y="0"/>
                  <a:pt x="1659660" y="381115"/>
                  <a:pt x="1659660" y="851244"/>
                </a:cubicBezTo>
                <a:cubicBezTo>
                  <a:pt x="1659660" y="1321373"/>
                  <a:pt x="1288132" y="1702488"/>
                  <a:pt x="829830" y="1702488"/>
                </a:cubicBezTo>
                <a:lnTo>
                  <a:pt x="808145" y="1701365"/>
                </a:lnTo>
                <a:lnTo>
                  <a:pt x="804779" y="1636253"/>
                </a:lnTo>
                <a:cubicBezTo>
                  <a:pt x="764093" y="1244864"/>
                  <a:pt x="445594" y="933709"/>
                  <a:pt x="44965" y="893962"/>
                </a:cubicBezTo>
                <a:lnTo>
                  <a:pt x="1999" y="891842"/>
                </a:lnTo>
                <a:lnTo>
                  <a:pt x="0" y="851244"/>
                </a:lnTo>
                <a:cubicBezTo>
                  <a:pt x="0" y="381115"/>
                  <a:pt x="371528" y="0"/>
                  <a:pt x="829830" y="0"/>
                </a:cubicBezTo>
                <a:close/>
              </a:path>
            </a:pathLst>
          </a:custGeom>
          <a:solidFill>
            <a:srgbClr val="A0204C"/>
          </a:solidFill>
          <a:ln>
            <a:noFill/>
          </a:ln>
        </p:spPr>
        <p:txBody>
          <a:bodyPr vert="horz" wrap="square" lIns="68580" tIns="34290" rIns="68580" bIns="34290" numCol="1" anchor="t" anchorCtr="0" compatLnSpc="1">
            <a:noAutofit/>
          </a:bodyPr>
          <a:p>
            <a:endParaRPr lang="en-US" sz="135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55" name="稻壳儿春秋广告/盗版必究        原创来源：http://chn.docer.com/works?userid=199329941#!/work_time"/>
          <p:cNvSpPr txBox="1"/>
          <p:nvPr/>
        </p:nvSpPr>
        <p:spPr>
          <a:xfrm>
            <a:off x="6250940" y="988060"/>
            <a:ext cx="1609090" cy="368300"/>
          </a:xfrm>
          <a:prstGeom prst="rect">
            <a:avLst/>
          </a:prstGeom>
          <a:noFill/>
          <a:effectLst/>
        </p:spPr>
        <p:txBody>
          <a:bodyPr wrap="square" rtlCol="0">
            <a:spAutoFit/>
          </a:bodyPr>
          <a:p>
            <a:pPr algn="ctr"/>
            <a:r>
              <a:rPr lang="zh-CN" altLang="en-US">
                <a:latin typeface="黑体" panose="02010609060101010101" charset="-122"/>
                <a:ea typeface="黑体" panose="02010609060101010101" charset="-122"/>
                <a:cs typeface="黑体" panose="02010609060101010101" charset="-122"/>
                <a:sym typeface="+mn-ea"/>
              </a:rPr>
              <a:t>主要业务模式</a:t>
            </a:r>
            <a:endParaRPr lang="zh-CN" altLang="en-US" dirty="0">
              <a:solidFill>
                <a:srgbClr val="1E1D1B"/>
              </a:solidFill>
              <a:latin typeface="黑体" panose="02010609060101010101" charset="-122"/>
              <a:ea typeface="黑体" panose="02010609060101010101" charset="-122"/>
              <a:cs typeface="黑体" panose="02010609060101010101" charset="-122"/>
              <a:sym typeface="+mn-ea"/>
            </a:endParaRPr>
          </a:p>
        </p:txBody>
      </p:sp>
      <p:sp>
        <p:nvSpPr>
          <p:cNvPr id="56" name="稻壳儿春秋广告/盗版必究        原创来源：http://chn.docer.com/works?userid=199329941#!/work_time"/>
          <p:cNvSpPr txBox="1"/>
          <p:nvPr/>
        </p:nvSpPr>
        <p:spPr>
          <a:xfrm>
            <a:off x="6226841" y="1302868"/>
            <a:ext cx="2014103" cy="1489075"/>
          </a:xfrm>
          <a:prstGeom prst="rect">
            <a:avLst/>
          </a:prstGeom>
          <a:noFill/>
          <a:effectLst/>
        </p:spPr>
        <p:txBody>
          <a:bodyPr wrap="square" rtlCol="0">
            <a:sp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保税备货模式及一般贸易模式，通过线下体验店与移动应用在系统层面打通，为消费者提供所见即所得的流畅体验。</a:t>
            </a:r>
            <a:endParaRPr lang="zh-CN" altLang="en-US" sz="1400">
              <a:latin typeface="黑体" panose="02010609060101010101" charset="-122"/>
              <a:ea typeface="黑体" panose="02010609060101010101" charset="-122"/>
              <a:cs typeface="黑体" panose="02010609060101010101" charset="-122"/>
              <a:sym typeface="+mn-ea"/>
            </a:endParaRPr>
          </a:p>
        </p:txBody>
      </p:sp>
      <p:sp>
        <p:nvSpPr>
          <p:cNvPr id="57" name="稻壳儿春秋广告/盗版必究        原创来源：http://chn.docer.com/works?userid=199329941#!/work_time"/>
          <p:cNvSpPr txBox="1"/>
          <p:nvPr/>
        </p:nvSpPr>
        <p:spPr>
          <a:xfrm>
            <a:off x="6174740" y="3024505"/>
            <a:ext cx="1347470" cy="368300"/>
          </a:xfrm>
          <a:prstGeom prst="rect">
            <a:avLst/>
          </a:prstGeom>
          <a:noFill/>
          <a:effectLst/>
        </p:spPr>
        <p:txBody>
          <a:bodyPr wrap="square" rtlCol="0">
            <a:spAutoFit/>
          </a:bodyPr>
          <a:p>
            <a:pPr algn="ctr"/>
            <a:r>
              <a:rPr lang="zh-CN" altLang="en-US">
                <a:latin typeface="黑体" panose="02010609060101010101" charset="-122"/>
                <a:ea typeface="黑体" panose="02010609060101010101" charset="-122"/>
                <a:cs typeface="黑体" panose="02010609060101010101" charset="-122"/>
                <a:sym typeface="+mn-ea"/>
              </a:rPr>
              <a:t>代表企业</a:t>
            </a:r>
            <a:endParaRPr lang="zh-CN" altLang="en-US" dirty="0">
              <a:solidFill>
                <a:srgbClr val="1E1D1B"/>
              </a:solidFill>
              <a:latin typeface="黑体" panose="02010609060101010101" charset="-122"/>
              <a:ea typeface="黑体" panose="02010609060101010101" charset="-122"/>
              <a:cs typeface="黑体" panose="02010609060101010101" charset="-122"/>
              <a:sym typeface="+mn-ea"/>
            </a:endParaRPr>
          </a:p>
        </p:txBody>
      </p:sp>
      <p:sp>
        <p:nvSpPr>
          <p:cNvPr id="58" name="稻壳儿春秋广告/盗版必究        原创来源：http://chn.docer.com/works?userid=199329941#!/work_time"/>
          <p:cNvSpPr txBox="1"/>
          <p:nvPr/>
        </p:nvSpPr>
        <p:spPr>
          <a:xfrm>
            <a:off x="6217316" y="3339346"/>
            <a:ext cx="2014103" cy="929640"/>
          </a:xfrm>
          <a:prstGeom prst="rect">
            <a:avLst/>
          </a:prstGeom>
          <a:noFill/>
          <a:effectLst/>
        </p:spPr>
        <p:txBody>
          <a:bodyPr wrap="square" rtlCol="0">
            <a:sp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京东全球购、天猫国际、网易考拉、聚美优品、五洲会。</a:t>
            </a:r>
            <a:endParaRPr lang="zh-CN" altLang="en-US" sz="1400">
              <a:latin typeface="黑体" panose="02010609060101010101" charset="-122"/>
              <a:ea typeface="黑体" panose="02010609060101010101" charset="-122"/>
              <a:cs typeface="黑体" panose="02010609060101010101" charset="-122"/>
              <a:sym typeface="+mn-ea"/>
            </a:endParaRPr>
          </a:p>
        </p:txBody>
      </p:sp>
      <p:sp>
        <p:nvSpPr>
          <p:cNvPr id="59" name="稻壳儿春秋广告/盗版必究        原创来源：http://chn.docer.com/works?userid=199329941#!/work_time"/>
          <p:cNvSpPr txBox="1"/>
          <p:nvPr/>
        </p:nvSpPr>
        <p:spPr>
          <a:xfrm>
            <a:off x="1214755" y="988060"/>
            <a:ext cx="1687830" cy="368300"/>
          </a:xfrm>
          <a:prstGeom prst="rect">
            <a:avLst/>
          </a:prstGeom>
          <a:noFill/>
          <a:effectLst/>
        </p:spPr>
        <p:txBody>
          <a:bodyPr wrap="square" rtlCol="0">
            <a:spAutoFit/>
          </a:bodyPr>
          <a:p>
            <a:pPr algn="ctr"/>
            <a:r>
              <a:rPr lang="zh-CN" altLang="en-US">
                <a:latin typeface="黑体" panose="02010609060101010101" charset="-122"/>
                <a:ea typeface="黑体" panose="02010609060101010101" charset="-122"/>
                <a:cs typeface="黑体" panose="02010609060101010101" charset="-122"/>
                <a:sym typeface="+mn-ea"/>
              </a:rPr>
              <a:t>创新的O2O模式</a:t>
            </a:r>
            <a:endParaRPr lang="zh-CN" altLang="en-US" dirty="0">
              <a:solidFill>
                <a:srgbClr val="1E1D1B"/>
              </a:solidFill>
              <a:latin typeface="黑体" panose="02010609060101010101" charset="-122"/>
              <a:ea typeface="黑体" panose="02010609060101010101" charset="-122"/>
              <a:cs typeface="黑体" panose="02010609060101010101" charset="-122"/>
              <a:sym typeface="+mn-ea"/>
            </a:endParaRPr>
          </a:p>
        </p:txBody>
      </p:sp>
      <p:sp>
        <p:nvSpPr>
          <p:cNvPr id="60" name="稻壳儿春秋广告/盗版必究        原创来源：http://chn.docer.com/works?userid=199329941#!/work_time"/>
          <p:cNvSpPr txBox="1"/>
          <p:nvPr/>
        </p:nvSpPr>
        <p:spPr>
          <a:xfrm>
            <a:off x="943724" y="1302868"/>
            <a:ext cx="2011535" cy="1209675"/>
          </a:xfrm>
          <a:prstGeom prst="rect">
            <a:avLst/>
          </a:prstGeom>
          <a:noFill/>
          <a:effectLst/>
        </p:spPr>
        <p:txBody>
          <a:bodyPr wrap="square" rtlCol="0">
            <a:sp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通过线上线下融合的方式，将进口商品在线下进行展示，以扫码购买方式向线上导流。</a:t>
            </a:r>
            <a:endParaRPr lang="zh-CN" altLang="en-US" sz="1400">
              <a:latin typeface="黑体" panose="02010609060101010101" charset="-122"/>
              <a:ea typeface="黑体" panose="02010609060101010101" charset="-122"/>
              <a:cs typeface="黑体" panose="02010609060101010101" charset="-122"/>
              <a:sym typeface="+mn-ea"/>
            </a:endParaRPr>
          </a:p>
        </p:txBody>
      </p:sp>
      <p:sp>
        <p:nvSpPr>
          <p:cNvPr id="61" name="稻壳儿春秋广告/盗版必究        原创来源：http://chn.docer.com/works?userid=199329941#!/work_time"/>
          <p:cNvSpPr txBox="1"/>
          <p:nvPr/>
        </p:nvSpPr>
        <p:spPr>
          <a:xfrm>
            <a:off x="1404620" y="3024505"/>
            <a:ext cx="1347470" cy="368300"/>
          </a:xfrm>
          <a:prstGeom prst="rect">
            <a:avLst/>
          </a:prstGeom>
          <a:noFill/>
          <a:effectLst/>
        </p:spPr>
        <p:txBody>
          <a:bodyPr wrap="square" rtlCol="0">
            <a:spAutoFit/>
          </a:bodyPr>
          <a:p>
            <a:pPr algn="ctr"/>
            <a:r>
              <a:rPr lang="zh-CN" altLang="en-US" dirty="0">
                <a:solidFill>
                  <a:srgbClr val="1E1D1B"/>
                </a:solidFill>
                <a:latin typeface="黑体" panose="02010609060101010101" charset="-122"/>
                <a:ea typeface="黑体" panose="02010609060101010101" charset="-122"/>
                <a:cs typeface="黑体" panose="02010609060101010101" charset="-122"/>
              </a:rPr>
              <a:t>盈利模式</a:t>
            </a:r>
            <a:endParaRPr lang="zh-CN" altLang="en-US" dirty="0">
              <a:solidFill>
                <a:srgbClr val="1E1D1B"/>
              </a:solidFill>
              <a:latin typeface="黑体" panose="02010609060101010101" charset="-122"/>
              <a:ea typeface="黑体" panose="02010609060101010101" charset="-122"/>
              <a:cs typeface="黑体" panose="02010609060101010101" charset="-122"/>
            </a:endParaRPr>
          </a:p>
        </p:txBody>
      </p:sp>
      <p:sp>
        <p:nvSpPr>
          <p:cNvPr id="79" name="稻壳儿春秋广告/盗版必究        原创来源：http://chn.docer.com/works?userid=199329941#!/work_time"/>
          <p:cNvSpPr txBox="1"/>
          <p:nvPr/>
        </p:nvSpPr>
        <p:spPr>
          <a:xfrm>
            <a:off x="934199" y="3339346"/>
            <a:ext cx="2011535" cy="1209675"/>
          </a:xfrm>
          <a:prstGeom prst="rect">
            <a:avLst/>
          </a:prstGeom>
          <a:noFill/>
          <a:effectLst/>
        </p:spPr>
        <p:txBody>
          <a:bodyPr wrap="square" rtlCol="0">
            <a:sp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线下体验店成本较高，一般不作为盈利点，而是通过向线上导流，最终实现线上盈利。</a:t>
            </a:r>
            <a:endParaRPr lang="zh-CN" altLang="en-US" sz="1400">
              <a:latin typeface="黑体" panose="02010609060101010101" charset="-122"/>
              <a:ea typeface="黑体" panose="02010609060101010101" charset="-122"/>
              <a:cs typeface="黑体" panose="02010609060101010101" charset="-122"/>
              <a:sym typeface="+mn-ea"/>
            </a:endParaRPr>
          </a:p>
        </p:txBody>
      </p:sp>
      <p:sp>
        <p:nvSpPr>
          <p:cNvPr id="80" name="稻壳儿春秋广告/盗版必究        原创来源：http://chn.docer.com/works?userid=199329941#!/work_time"/>
          <p:cNvSpPr/>
          <p:nvPr/>
        </p:nvSpPr>
        <p:spPr>
          <a:xfrm>
            <a:off x="4384989" y="3126130"/>
            <a:ext cx="373844" cy="375398"/>
          </a:xfrm>
          <a:custGeom>
            <a:avLst/>
            <a:gdLst/>
            <a:ahLst/>
            <a:cxnLst>
              <a:cxn ang="0">
                <a:pos x="wd2" y="hd2"/>
              </a:cxn>
              <a:cxn ang="5400000">
                <a:pos x="wd2" y="hd2"/>
              </a:cxn>
              <a:cxn ang="10800000">
                <a:pos x="wd2" y="hd2"/>
              </a:cxn>
              <a:cxn ang="16200000">
                <a:pos x="wd2" y="hd2"/>
              </a:cxn>
            </a:cxnLst>
            <a:rect l="0" t="0" r="r" b="b"/>
            <a:pathLst>
              <a:path w="21440" h="21600" extrusionOk="0">
                <a:moveTo>
                  <a:pt x="21036" y="5569"/>
                </a:moveTo>
                <a:cubicBezTo>
                  <a:pt x="11080" y="169"/>
                  <a:pt x="11080" y="169"/>
                  <a:pt x="11080" y="169"/>
                </a:cubicBezTo>
                <a:cubicBezTo>
                  <a:pt x="11080" y="0"/>
                  <a:pt x="10911" y="0"/>
                  <a:pt x="10911" y="0"/>
                </a:cubicBezTo>
                <a:cubicBezTo>
                  <a:pt x="10911" y="0"/>
                  <a:pt x="10911" y="0"/>
                  <a:pt x="10911" y="0"/>
                </a:cubicBezTo>
                <a:cubicBezTo>
                  <a:pt x="10742" y="0"/>
                  <a:pt x="10742" y="0"/>
                  <a:pt x="10742" y="0"/>
                </a:cubicBezTo>
                <a:cubicBezTo>
                  <a:pt x="10742" y="0"/>
                  <a:pt x="10573" y="0"/>
                  <a:pt x="10573" y="0"/>
                </a:cubicBezTo>
                <a:cubicBezTo>
                  <a:pt x="10573" y="0"/>
                  <a:pt x="10573" y="0"/>
                  <a:pt x="10404" y="0"/>
                </a:cubicBezTo>
                <a:cubicBezTo>
                  <a:pt x="10404" y="0"/>
                  <a:pt x="10404" y="0"/>
                  <a:pt x="10404" y="169"/>
                </a:cubicBezTo>
                <a:cubicBezTo>
                  <a:pt x="279" y="5569"/>
                  <a:pt x="279" y="5569"/>
                  <a:pt x="279" y="5569"/>
                </a:cubicBezTo>
                <a:cubicBezTo>
                  <a:pt x="-58" y="5737"/>
                  <a:pt x="-58" y="6075"/>
                  <a:pt x="111" y="6412"/>
                </a:cubicBezTo>
                <a:cubicBezTo>
                  <a:pt x="279" y="6750"/>
                  <a:pt x="786" y="6919"/>
                  <a:pt x="954" y="6750"/>
                </a:cubicBezTo>
                <a:cubicBezTo>
                  <a:pt x="3317" y="5400"/>
                  <a:pt x="3317" y="5400"/>
                  <a:pt x="3317" y="5400"/>
                </a:cubicBezTo>
                <a:cubicBezTo>
                  <a:pt x="1967" y="5062"/>
                  <a:pt x="1967" y="5062"/>
                  <a:pt x="1967" y="5062"/>
                </a:cubicBezTo>
                <a:cubicBezTo>
                  <a:pt x="1967" y="19575"/>
                  <a:pt x="1967" y="19575"/>
                  <a:pt x="1967" y="19575"/>
                </a:cubicBezTo>
                <a:cubicBezTo>
                  <a:pt x="1967" y="20756"/>
                  <a:pt x="2979" y="21600"/>
                  <a:pt x="3992" y="21600"/>
                </a:cubicBezTo>
                <a:cubicBezTo>
                  <a:pt x="17323" y="21600"/>
                  <a:pt x="17323" y="21600"/>
                  <a:pt x="17323" y="21600"/>
                </a:cubicBezTo>
                <a:cubicBezTo>
                  <a:pt x="18505" y="21600"/>
                  <a:pt x="19348" y="20756"/>
                  <a:pt x="19348" y="19575"/>
                </a:cubicBezTo>
                <a:cubicBezTo>
                  <a:pt x="19348" y="5062"/>
                  <a:pt x="19348" y="5062"/>
                  <a:pt x="19348" y="5062"/>
                </a:cubicBezTo>
                <a:cubicBezTo>
                  <a:pt x="18167" y="5400"/>
                  <a:pt x="18167" y="5400"/>
                  <a:pt x="18167" y="5400"/>
                </a:cubicBezTo>
                <a:cubicBezTo>
                  <a:pt x="20361" y="6750"/>
                  <a:pt x="20361" y="6750"/>
                  <a:pt x="20361" y="6750"/>
                </a:cubicBezTo>
                <a:cubicBezTo>
                  <a:pt x="20698" y="6919"/>
                  <a:pt x="21205" y="6750"/>
                  <a:pt x="21373" y="6412"/>
                </a:cubicBezTo>
                <a:cubicBezTo>
                  <a:pt x="21542" y="6075"/>
                  <a:pt x="21373" y="5737"/>
                  <a:pt x="21036" y="5569"/>
                </a:cubicBezTo>
                <a:close/>
                <a:moveTo>
                  <a:pt x="12767" y="20250"/>
                </a:moveTo>
                <a:cubicBezTo>
                  <a:pt x="8717" y="20250"/>
                  <a:pt x="8717" y="20250"/>
                  <a:pt x="8717" y="20250"/>
                </a:cubicBezTo>
                <a:cubicBezTo>
                  <a:pt x="8717" y="15525"/>
                  <a:pt x="8717" y="15525"/>
                  <a:pt x="8717" y="15525"/>
                </a:cubicBezTo>
                <a:cubicBezTo>
                  <a:pt x="8717" y="15188"/>
                  <a:pt x="9055" y="14850"/>
                  <a:pt x="9392" y="14850"/>
                </a:cubicBezTo>
                <a:cubicBezTo>
                  <a:pt x="12092" y="14850"/>
                  <a:pt x="12092" y="14850"/>
                  <a:pt x="12092" y="14850"/>
                </a:cubicBezTo>
                <a:cubicBezTo>
                  <a:pt x="12430" y="14850"/>
                  <a:pt x="12767" y="15188"/>
                  <a:pt x="12767" y="15525"/>
                </a:cubicBezTo>
                <a:cubicBezTo>
                  <a:pt x="12767" y="20250"/>
                  <a:pt x="12767" y="20250"/>
                  <a:pt x="12767" y="20250"/>
                </a:cubicBezTo>
                <a:close/>
                <a:moveTo>
                  <a:pt x="17998" y="18900"/>
                </a:moveTo>
                <a:cubicBezTo>
                  <a:pt x="17998" y="19744"/>
                  <a:pt x="17492" y="20250"/>
                  <a:pt x="16817" y="20250"/>
                </a:cubicBezTo>
                <a:cubicBezTo>
                  <a:pt x="14117" y="20250"/>
                  <a:pt x="14117" y="20250"/>
                  <a:pt x="14117" y="20250"/>
                </a:cubicBezTo>
                <a:cubicBezTo>
                  <a:pt x="14117" y="14850"/>
                  <a:pt x="14117" y="14850"/>
                  <a:pt x="14117" y="14850"/>
                </a:cubicBezTo>
                <a:cubicBezTo>
                  <a:pt x="14117" y="14175"/>
                  <a:pt x="13442" y="13500"/>
                  <a:pt x="12767" y="13500"/>
                </a:cubicBezTo>
                <a:cubicBezTo>
                  <a:pt x="8717" y="13500"/>
                  <a:pt x="8717" y="13500"/>
                  <a:pt x="8717" y="13500"/>
                </a:cubicBezTo>
                <a:cubicBezTo>
                  <a:pt x="8042" y="13500"/>
                  <a:pt x="7367" y="14175"/>
                  <a:pt x="7367" y="14850"/>
                </a:cubicBezTo>
                <a:cubicBezTo>
                  <a:pt x="7367" y="20250"/>
                  <a:pt x="7367" y="20250"/>
                  <a:pt x="7367" y="20250"/>
                </a:cubicBezTo>
                <a:cubicBezTo>
                  <a:pt x="4667" y="20250"/>
                  <a:pt x="4667" y="20250"/>
                  <a:pt x="4667" y="20250"/>
                </a:cubicBezTo>
                <a:cubicBezTo>
                  <a:pt x="3992" y="20250"/>
                  <a:pt x="3317" y="19744"/>
                  <a:pt x="3317" y="18900"/>
                </a:cubicBezTo>
                <a:cubicBezTo>
                  <a:pt x="3317" y="5400"/>
                  <a:pt x="3317" y="5400"/>
                  <a:pt x="3317" y="5400"/>
                </a:cubicBezTo>
                <a:cubicBezTo>
                  <a:pt x="10742" y="1519"/>
                  <a:pt x="10742" y="1519"/>
                  <a:pt x="10742" y="1519"/>
                </a:cubicBezTo>
                <a:cubicBezTo>
                  <a:pt x="17998" y="5400"/>
                  <a:pt x="17998" y="5400"/>
                  <a:pt x="17998" y="5400"/>
                </a:cubicBezTo>
                <a:cubicBezTo>
                  <a:pt x="17998" y="18900"/>
                  <a:pt x="17998" y="18900"/>
                  <a:pt x="17998" y="18900"/>
                </a:cubicBezTo>
                <a:close/>
                <a:moveTo>
                  <a:pt x="8042" y="8100"/>
                </a:moveTo>
                <a:cubicBezTo>
                  <a:pt x="8042" y="9619"/>
                  <a:pt x="9223" y="10800"/>
                  <a:pt x="10742" y="10800"/>
                </a:cubicBezTo>
                <a:cubicBezTo>
                  <a:pt x="12261" y="10800"/>
                  <a:pt x="13442" y="9619"/>
                  <a:pt x="13442" y="8100"/>
                </a:cubicBezTo>
                <a:cubicBezTo>
                  <a:pt x="13442" y="6581"/>
                  <a:pt x="12261" y="5400"/>
                  <a:pt x="10742" y="5400"/>
                </a:cubicBezTo>
                <a:cubicBezTo>
                  <a:pt x="9223" y="5400"/>
                  <a:pt x="8042" y="6581"/>
                  <a:pt x="8042" y="8100"/>
                </a:cubicBezTo>
                <a:close/>
                <a:moveTo>
                  <a:pt x="12092" y="8100"/>
                </a:moveTo>
                <a:cubicBezTo>
                  <a:pt x="12092" y="8944"/>
                  <a:pt x="11417" y="9450"/>
                  <a:pt x="10742" y="9450"/>
                </a:cubicBezTo>
                <a:cubicBezTo>
                  <a:pt x="9898" y="9450"/>
                  <a:pt x="9392" y="8944"/>
                  <a:pt x="9392" y="8100"/>
                </a:cubicBezTo>
                <a:cubicBezTo>
                  <a:pt x="9392" y="7425"/>
                  <a:pt x="9898" y="6750"/>
                  <a:pt x="10742" y="6750"/>
                </a:cubicBezTo>
                <a:cubicBezTo>
                  <a:pt x="11417" y="6750"/>
                  <a:pt x="12092" y="7425"/>
                  <a:pt x="12092" y="8100"/>
                </a:cubicBezTo>
                <a:close/>
              </a:path>
            </a:pathLst>
          </a:custGeom>
          <a:solidFill>
            <a:schemeClr val="bg1"/>
          </a:solidFill>
          <a:ln w="12700">
            <a:miter lim="400000"/>
          </a:ln>
        </p:spPr>
        <p:txBody>
          <a:bodyPr lIns="17145" rIns="17145"/>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180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81" name="稻壳儿春秋广告/盗版必究        原创来源：http://chn.docer.com/works?userid=199329941#!/work_time"/>
          <p:cNvSpPr/>
          <p:nvPr/>
        </p:nvSpPr>
        <p:spPr>
          <a:xfrm>
            <a:off x="5084347" y="2466583"/>
            <a:ext cx="305788" cy="376642"/>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cubicBezTo>
                  <a:pt x="19731" y="12150"/>
                  <a:pt x="20769" y="10125"/>
                  <a:pt x="20769" y="8100"/>
                </a:cubicBezTo>
                <a:cubicBezTo>
                  <a:pt x="20769" y="3713"/>
                  <a:pt x="16408" y="0"/>
                  <a:pt x="10800" y="0"/>
                </a:cubicBezTo>
                <a:cubicBezTo>
                  <a:pt x="5192" y="0"/>
                  <a:pt x="831" y="3713"/>
                  <a:pt x="831" y="8100"/>
                </a:cubicBezTo>
                <a:cubicBezTo>
                  <a:pt x="831" y="10125"/>
                  <a:pt x="1869" y="12150"/>
                  <a:pt x="3323" y="13500"/>
                </a:cubicBezTo>
                <a:cubicBezTo>
                  <a:pt x="1869" y="15694"/>
                  <a:pt x="0" y="18225"/>
                  <a:pt x="0" y="18225"/>
                </a:cubicBezTo>
                <a:cubicBezTo>
                  <a:pt x="4362" y="18731"/>
                  <a:pt x="4362" y="18731"/>
                  <a:pt x="4362" y="18731"/>
                </a:cubicBezTo>
                <a:cubicBezTo>
                  <a:pt x="7062" y="21600"/>
                  <a:pt x="7062" y="21600"/>
                  <a:pt x="7062" y="21600"/>
                </a:cubicBezTo>
                <a:cubicBezTo>
                  <a:pt x="7062" y="21600"/>
                  <a:pt x="9138" y="18731"/>
                  <a:pt x="10800" y="16369"/>
                </a:cubicBezTo>
                <a:cubicBezTo>
                  <a:pt x="12462" y="18731"/>
                  <a:pt x="14538" y="21600"/>
                  <a:pt x="14538" y="21600"/>
                </a:cubicBezTo>
                <a:cubicBezTo>
                  <a:pt x="17238" y="18731"/>
                  <a:pt x="17238" y="18731"/>
                  <a:pt x="17238" y="18731"/>
                </a:cubicBezTo>
                <a:cubicBezTo>
                  <a:pt x="21600" y="18225"/>
                  <a:pt x="21600" y="18225"/>
                  <a:pt x="21600" y="18225"/>
                </a:cubicBezTo>
                <a:cubicBezTo>
                  <a:pt x="21600" y="18225"/>
                  <a:pt x="19731" y="15694"/>
                  <a:pt x="18277" y="13500"/>
                </a:cubicBezTo>
                <a:close/>
                <a:moveTo>
                  <a:pt x="6646" y="19575"/>
                </a:moveTo>
                <a:cubicBezTo>
                  <a:pt x="5400" y="17381"/>
                  <a:pt x="5400" y="17381"/>
                  <a:pt x="5400" y="17381"/>
                </a:cubicBezTo>
                <a:cubicBezTo>
                  <a:pt x="2492" y="17550"/>
                  <a:pt x="2492" y="17550"/>
                  <a:pt x="2492" y="17550"/>
                </a:cubicBezTo>
                <a:cubicBezTo>
                  <a:pt x="2492" y="17550"/>
                  <a:pt x="3531" y="16031"/>
                  <a:pt x="4569" y="14344"/>
                </a:cubicBezTo>
                <a:cubicBezTo>
                  <a:pt x="5815" y="15188"/>
                  <a:pt x="7269" y="15862"/>
                  <a:pt x="9138" y="16031"/>
                </a:cubicBezTo>
                <a:cubicBezTo>
                  <a:pt x="7892" y="17888"/>
                  <a:pt x="6646" y="19575"/>
                  <a:pt x="6646" y="19575"/>
                </a:cubicBezTo>
                <a:close/>
                <a:moveTo>
                  <a:pt x="2492" y="8100"/>
                </a:moveTo>
                <a:cubicBezTo>
                  <a:pt x="2492" y="4388"/>
                  <a:pt x="6231" y="1350"/>
                  <a:pt x="10800" y="1350"/>
                </a:cubicBezTo>
                <a:cubicBezTo>
                  <a:pt x="15369" y="1350"/>
                  <a:pt x="19108" y="4388"/>
                  <a:pt x="19108" y="8100"/>
                </a:cubicBezTo>
                <a:cubicBezTo>
                  <a:pt x="19108" y="11813"/>
                  <a:pt x="15369" y="14850"/>
                  <a:pt x="10800" y="14850"/>
                </a:cubicBezTo>
                <a:cubicBezTo>
                  <a:pt x="6231" y="14850"/>
                  <a:pt x="2492" y="11813"/>
                  <a:pt x="2492" y="8100"/>
                </a:cubicBezTo>
                <a:close/>
                <a:moveTo>
                  <a:pt x="16200" y="17381"/>
                </a:moveTo>
                <a:cubicBezTo>
                  <a:pt x="14954" y="19575"/>
                  <a:pt x="14954" y="19575"/>
                  <a:pt x="14954" y="19575"/>
                </a:cubicBezTo>
                <a:cubicBezTo>
                  <a:pt x="14954" y="19575"/>
                  <a:pt x="13708" y="17888"/>
                  <a:pt x="12462" y="16031"/>
                </a:cubicBezTo>
                <a:cubicBezTo>
                  <a:pt x="14331" y="15862"/>
                  <a:pt x="15785" y="15188"/>
                  <a:pt x="17031" y="14344"/>
                </a:cubicBezTo>
                <a:cubicBezTo>
                  <a:pt x="18069" y="16031"/>
                  <a:pt x="19108" y="17550"/>
                  <a:pt x="19108" y="17550"/>
                </a:cubicBezTo>
                <a:cubicBezTo>
                  <a:pt x="16200" y="17381"/>
                  <a:pt x="16200" y="17381"/>
                  <a:pt x="16200" y="17381"/>
                </a:cubicBezTo>
                <a:close/>
                <a:moveTo>
                  <a:pt x="10800" y="3375"/>
                </a:moveTo>
                <a:cubicBezTo>
                  <a:pt x="7685" y="3375"/>
                  <a:pt x="4985" y="5569"/>
                  <a:pt x="4985" y="8100"/>
                </a:cubicBezTo>
                <a:cubicBezTo>
                  <a:pt x="4985" y="10800"/>
                  <a:pt x="7685" y="12825"/>
                  <a:pt x="10800" y="12825"/>
                </a:cubicBezTo>
                <a:cubicBezTo>
                  <a:pt x="13915" y="12825"/>
                  <a:pt x="16615" y="10800"/>
                  <a:pt x="16615" y="8100"/>
                </a:cubicBezTo>
                <a:cubicBezTo>
                  <a:pt x="16615" y="5569"/>
                  <a:pt x="13915" y="3375"/>
                  <a:pt x="10800" y="3375"/>
                </a:cubicBezTo>
                <a:close/>
                <a:moveTo>
                  <a:pt x="10800" y="11475"/>
                </a:moveTo>
                <a:cubicBezTo>
                  <a:pt x="8515" y="11475"/>
                  <a:pt x="6646" y="9956"/>
                  <a:pt x="6646" y="8100"/>
                </a:cubicBezTo>
                <a:cubicBezTo>
                  <a:pt x="6646" y="6244"/>
                  <a:pt x="8515" y="4725"/>
                  <a:pt x="10800" y="4725"/>
                </a:cubicBezTo>
                <a:cubicBezTo>
                  <a:pt x="13085" y="4725"/>
                  <a:pt x="14954" y="6244"/>
                  <a:pt x="14954" y="8100"/>
                </a:cubicBezTo>
                <a:cubicBezTo>
                  <a:pt x="14954" y="9956"/>
                  <a:pt x="13085" y="11475"/>
                  <a:pt x="10800" y="11475"/>
                </a:cubicBezTo>
                <a:close/>
              </a:path>
            </a:pathLst>
          </a:custGeom>
          <a:solidFill>
            <a:schemeClr val="bg1"/>
          </a:solidFill>
          <a:ln w="12700">
            <a:miter lim="400000"/>
          </a:ln>
        </p:spPr>
        <p:txBody>
          <a:bodyPr lIns="17145" rIns="17145"/>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180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82" name="稻壳儿春秋广告/盗版必究        原创来源：http://chn.docer.com/works?userid=199329941#!/work_time"/>
          <p:cNvSpPr/>
          <p:nvPr/>
        </p:nvSpPr>
        <p:spPr>
          <a:xfrm>
            <a:off x="4360244" y="1798561"/>
            <a:ext cx="376642" cy="376642"/>
          </a:xfrm>
          <a:custGeom>
            <a:avLst/>
            <a:gdLst/>
            <a:ahLst/>
            <a:cxnLst>
              <a:cxn ang="0">
                <a:pos x="wd2" y="hd2"/>
              </a:cxn>
              <a:cxn ang="5400000">
                <a:pos x="wd2" y="hd2"/>
              </a:cxn>
              <a:cxn ang="10800000">
                <a:pos x="wd2" y="hd2"/>
              </a:cxn>
              <a:cxn ang="16200000">
                <a:pos x="wd2" y="hd2"/>
              </a:cxn>
            </a:cxnLst>
            <a:rect l="0" t="0" r="r" b="b"/>
            <a:pathLst>
              <a:path w="21600" h="21600" extrusionOk="0">
                <a:moveTo>
                  <a:pt x="21600" y="5418"/>
                </a:moveTo>
                <a:lnTo>
                  <a:pt x="10836" y="0"/>
                </a:lnTo>
                <a:lnTo>
                  <a:pt x="0" y="5418"/>
                </a:lnTo>
                <a:lnTo>
                  <a:pt x="0" y="16182"/>
                </a:lnTo>
                <a:lnTo>
                  <a:pt x="10836" y="21600"/>
                </a:lnTo>
                <a:lnTo>
                  <a:pt x="21600" y="16182"/>
                </a:lnTo>
                <a:lnTo>
                  <a:pt x="21600" y="5418"/>
                </a:lnTo>
                <a:close/>
                <a:moveTo>
                  <a:pt x="10836" y="1354"/>
                </a:moveTo>
                <a:lnTo>
                  <a:pt x="18891" y="5418"/>
                </a:lnTo>
                <a:lnTo>
                  <a:pt x="15897" y="6915"/>
                </a:lnTo>
                <a:lnTo>
                  <a:pt x="7628" y="2923"/>
                </a:lnTo>
                <a:lnTo>
                  <a:pt x="10836" y="1354"/>
                </a:lnTo>
                <a:close/>
                <a:moveTo>
                  <a:pt x="6273" y="3707"/>
                </a:moveTo>
                <a:lnTo>
                  <a:pt x="14543" y="7628"/>
                </a:lnTo>
                <a:lnTo>
                  <a:pt x="10836" y="9481"/>
                </a:lnTo>
                <a:lnTo>
                  <a:pt x="2709" y="5418"/>
                </a:lnTo>
                <a:lnTo>
                  <a:pt x="6273" y="3707"/>
                </a:lnTo>
                <a:close/>
                <a:moveTo>
                  <a:pt x="1354" y="6772"/>
                </a:moveTo>
                <a:lnTo>
                  <a:pt x="1853" y="6772"/>
                </a:lnTo>
                <a:lnTo>
                  <a:pt x="1354" y="6772"/>
                </a:lnTo>
                <a:lnTo>
                  <a:pt x="1354" y="6059"/>
                </a:lnTo>
                <a:lnTo>
                  <a:pt x="10123" y="10479"/>
                </a:lnTo>
                <a:lnTo>
                  <a:pt x="10123" y="19889"/>
                </a:lnTo>
                <a:lnTo>
                  <a:pt x="1354" y="15541"/>
                </a:lnTo>
                <a:lnTo>
                  <a:pt x="1354" y="6772"/>
                </a:lnTo>
                <a:close/>
                <a:moveTo>
                  <a:pt x="20246" y="7414"/>
                </a:moveTo>
                <a:lnTo>
                  <a:pt x="20246" y="15541"/>
                </a:lnTo>
                <a:lnTo>
                  <a:pt x="11477" y="19889"/>
                </a:lnTo>
                <a:lnTo>
                  <a:pt x="11477" y="10479"/>
                </a:lnTo>
                <a:lnTo>
                  <a:pt x="20246" y="6059"/>
                </a:lnTo>
                <a:lnTo>
                  <a:pt x="20246" y="7414"/>
                </a:lnTo>
                <a:close/>
              </a:path>
            </a:pathLst>
          </a:custGeom>
          <a:solidFill>
            <a:schemeClr val="bg1"/>
          </a:solidFill>
          <a:ln w="12700">
            <a:miter lim="400000"/>
          </a:ln>
        </p:spPr>
        <p:txBody>
          <a:bodyPr lIns="17145" rIns="17145"/>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180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83" name="稻壳儿春秋广告/盗版必究        原创来源：http://chn.docer.com/works?userid=199329941#!/work_time"/>
          <p:cNvSpPr/>
          <p:nvPr/>
        </p:nvSpPr>
        <p:spPr bwMode="auto">
          <a:xfrm>
            <a:off x="3686594" y="2441808"/>
            <a:ext cx="380143" cy="380126"/>
          </a:xfrm>
          <a:custGeom>
            <a:avLst/>
            <a:gdLst>
              <a:gd name="connsiteX0" fmla="*/ 225913 w 344460"/>
              <a:gd name="connsiteY0" fmla="*/ 237096 h 344444"/>
              <a:gd name="connsiteX1" fmla="*/ 269529 w 344460"/>
              <a:gd name="connsiteY1" fmla="*/ 237096 h 344444"/>
              <a:gd name="connsiteX2" fmla="*/ 269529 w 344460"/>
              <a:gd name="connsiteY2" fmla="*/ 270646 h 344444"/>
              <a:gd name="connsiteX3" fmla="*/ 225913 w 344460"/>
              <a:gd name="connsiteY3" fmla="*/ 270646 h 344444"/>
              <a:gd name="connsiteX4" fmla="*/ 225913 w 344460"/>
              <a:gd name="connsiteY4" fmla="*/ 237096 h 344444"/>
              <a:gd name="connsiteX5" fmla="*/ 150981 w 344460"/>
              <a:gd name="connsiteY5" fmla="*/ 237096 h 344444"/>
              <a:gd name="connsiteX6" fmla="*/ 193479 w 344460"/>
              <a:gd name="connsiteY6" fmla="*/ 237096 h 344444"/>
              <a:gd name="connsiteX7" fmla="*/ 193479 w 344460"/>
              <a:gd name="connsiteY7" fmla="*/ 270646 h 344444"/>
              <a:gd name="connsiteX8" fmla="*/ 150981 w 344460"/>
              <a:gd name="connsiteY8" fmla="*/ 270646 h 344444"/>
              <a:gd name="connsiteX9" fmla="*/ 150981 w 344460"/>
              <a:gd name="connsiteY9" fmla="*/ 237096 h 344444"/>
              <a:gd name="connsiteX10" fmla="*/ 76050 w 344460"/>
              <a:gd name="connsiteY10" fmla="*/ 237096 h 344444"/>
              <a:gd name="connsiteX11" fmla="*/ 118548 w 344460"/>
              <a:gd name="connsiteY11" fmla="*/ 237096 h 344444"/>
              <a:gd name="connsiteX12" fmla="*/ 118548 w 344460"/>
              <a:gd name="connsiteY12" fmla="*/ 270646 h 344444"/>
              <a:gd name="connsiteX13" fmla="*/ 76050 w 344460"/>
              <a:gd name="connsiteY13" fmla="*/ 270646 h 344444"/>
              <a:gd name="connsiteX14" fmla="*/ 76050 w 344460"/>
              <a:gd name="connsiteY14" fmla="*/ 237096 h 344444"/>
              <a:gd name="connsiteX15" fmla="*/ 225913 w 344460"/>
              <a:gd name="connsiteY15" fmla="*/ 183414 h 344444"/>
              <a:gd name="connsiteX16" fmla="*/ 269529 w 344460"/>
              <a:gd name="connsiteY16" fmla="*/ 183414 h 344444"/>
              <a:gd name="connsiteX17" fmla="*/ 269529 w 344460"/>
              <a:gd name="connsiteY17" fmla="*/ 216964 h 344444"/>
              <a:gd name="connsiteX18" fmla="*/ 225913 w 344460"/>
              <a:gd name="connsiteY18" fmla="*/ 216964 h 344444"/>
              <a:gd name="connsiteX19" fmla="*/ 225913 w 344460"/>
              <a:gd name="connsiteY19" fmla="*/ 183414 h 344444"/>
              <a:gd name="connsiteX20" fmla="*/ 150981 w 344460"/>
              <a:gd name="connsiteY20" fmla="*/ 183414 h 344444"/>
              <a:gd name="connsiteX21" fmla="*/ 193479 w 344460"/>
              <a:gd name="connsiteY21" fmla="*/ 183414 h 344444"/>
              <a:gd name="connsiteX22" fmla="*/ 193479 w 344460"/>
              <a:gd name="connsiteY22" fmla="*/ 216964 h 344444"/>
              <a:gd name="connsiteX23" fmla="*/ 150981 w 344460"/>
              <a:gd name="connsiteY23" fmla="*/ 216964 h 344444"/>
              <a:gd name="connsiteX24" fmla="*/ 150981 w 344460"/>
              <a:gd name="connsiteY24" fmla="*/ 183414 h 344444"/>
              <a:gd name="connsiteX25" fmla="*/ 76050 w 344460"/>
              <a:gd name="connsiteY25" fmla="*/ 183414 h 344444"/>
              <a:gd name="connsiteX26" fmla="*/ 118548 w 344460"/>
              <a:gd name="connsiteY26" fmla="*/ 183414 h 344444"/>
              <a:gd name="connsiteX27" fmla="*/ 118548 w 344460"/>
              <a:gd name="connsiteY27" fmla="*/ 216964 h 344444"/>
              <a:gd name="connsiteX28" fmla="*/ 76050 w 344460"/>
              <a:gd name="connsiteY28" fmla="*/ 216964 h 344444"/>
              <a:gd name="connsiteX29" fmla="*/ 76050 w 344460"/>
              <a:gd name="connsiteY29" fmla="*/ 183414 h 344444"/>
              <a:gd name="connsiteX30" fmla="*/ 225913 w 344460"/>
              <a:gd name="connsiteY30" fmla="*/ 129732 h 344444"/>
              <a:gd name="connsiteX31" fmla="*/ 269529 w 344460"/>
              <a:gd name="connsiteY31" fmla="*/ 129732 h 344444"/>
              <a:gd name="connsiteX32" fmla="*/ 269529 w 344460"/>
              <a:gd name="connsiteY32" fmla="*/ 163282 h 344444"/>
              <a:gd name="connsiteX33" fmla="*/ 225913 w 344460"/>
              <a:gd name="connsiteY33" fmla="*/ 163282 h 344444"/>
              <a:gd name="connsiteX34" fmla="*/ 225913 w 344460"/>
              <a:gd name="connsiteY34" fmla="*/ 129732 h 344444"/>
              <a:gd name="connsiteX35" fmla="*/ 150981 w 344460"/>
              <a:gd name="connsiteY35" fmla="*/ 129732 h 344444"/>
              <a:gd name="connsiteX36" fmla="*/ 193479 w 344460"/>
              <a:gd name="connsiteY36" fmla="*/ 129732 h 344444"/>
              <a:gd name="connsiteX37" fmla="*/ 193479 w 344460"/>
              <a:gd name="connsiteY37" fmla="*/ 163282 h 344444"/>
              <a:gd name="connsiteX38" fmla="*/ 150981 w 344460"/>
              <a:gd name="connsiteY38" fmla="*/ 163282 h 344444"/>
              <a:gd name="connsiteX39" fmla="*/ 150981 w 344460"/>
              <a:gd name="connsiteY39" fmla="*/ 129732 h 344444"/>
              <a:gd name="connsiteX40" fmla="*/ 76050 w 344460"/>
              <a:gd name="connsiteY40" fmla="*/ 129732 h 344444"/>
              <a:gd name="connsiteX41" fmla="*/ 118548 w 344460"/>
              <a:gd name="connsiteY41" fmla="*/ 129732 h 344444"/>
              <a:gd name="connsiteX42" fmla="*/ 118548 w 344460"/>
              <a:gd name="connsiteY42" fmla="*/ 163282 h 344444"/>
              <a:gd name="connsiteX43" fmla="*/ 76050 w 344460"/>
              <a:gd name="connsiteY43" fmla="*/ 163282 h 344444"/>
              <a:gd name="connsiteX44" fmla="*/ 76050 w 344460"/>
              <a:gd name="connsiteY44" fmla="*/ 129732 h 344444"/>
              <a:gd name="connsiteX45" fmla="*/ 28705 w 344460"/>
              <a:gd name="connsiteY45" fmla="*/ 53822 h 344444"/>
              <a:gd name="connsiteX46" fmla="*/ 21513 w 344460"/>
              <a:gd name="connsiteY46" fmla="*/ 60982 h 344444"/>
              <a:gd name="connsiteX47" fmla="*/ 21513 w 344460"/>
              <a:gd name="connsiteY47" fmla="*/ 315739 h 344444"/>
              <a:gd name="connsiteX48" fmla="*/ 28705 w 344460"/>
              <a:gd name="connsiteY48" fmla="*/ 322915 h 344444"/>
              <a:gd name="connsiteX49" fmla="*/ 315739 w 344460"/>
              <a:gd name="connsiteY49" fmla="*/ 322915 h 344444"/>
              <a:gd name="connsiteX50" fmla="*/ 322916 w 344460"/>
              <a:gd name="connsiteY50" fmla="*/ 315739 h 344444"/>
              <a:gd name="connsiteX51" fmla="*/ 322916 w 344460"/>
              <a:gd name="connsiteY51" fmla="*/ 60982 h 344444"/>
              <a:gd name="connsiteX52" fmla="*/ 315739 w 344460"/>
              <a:gd name="connsiteY52" fmla="*/ 53822 h 344444"/>
              <a:gd name="connsiteX53" fmla="*/ 269094 w 344460"/>
              <a:gd name="connsiteY53" fmla="*/ 53822 h 344444"/>
              <a:gd name="connsiteX54" fmla="*/ 269094 w 344460"/>
              <a:gd name="connsiteY54" fmla="*/ 75350 h 344444"/>
              <a:gd name="connsiteX55" fmla="*/ 258329 w 344460"/>
              <a:gd name="connsiteY55" fmla="*/ 86115 h 344444"/>
              <a:gd name="connsiteX56" fmla="*/ 247565 w 344460"/>
              <a:gd name="connsiteY56" fmla="*/ 75350 h 344444"/>
              <a:gd name="connsiteX57" fmla="*/ 247565 w 344460"/>
              <a:gd name="connsiteY57" fmla="*/ 53822 h 344444"/>
              <a:gd name="connsiteX58" fmla="*/ 182978 w 344460"/>
              <a:gd name="connsiteY58" fmla="*/ 53822 h 344444"/>
              <a:gd name="connsiteX59" fmla="*/ 182978 w 344460"/>
              <a:gd name="connsiteY59" fmla="*/ 75350 h 344444"/>
              <a:gd name="connsiteX60" fmla="*/ 172230 w 344460"/>
              <a:gd name="connsiteY60" fmla="*/ 86115 h 344444"/>
              <a:gd name="connsiteX61" fmla="*/ 161449 w 344460"/>
              <a:gd name="connsiteY61" fmla="*/ 75350 h 344444"/>
              <a:gd name="connsiteX62" fmla="*/ 161449 w 344460"/>
              <a:gd name="connsiteY62" fmla="*/ 53822 h 344444"/>
              <a:gd name="connsiteX63" fmla="*/ 96863 w 344460"/>
              <a:gd name="connsiteY63" fmla="*/ 53822 h 344444"/>
              <a:gd name="connsiteX64" fmla="*/ 96863 w 344460"/>
              <a:gd name="connsiteY64" fmla="*/ 75350 h 344444"/>
              <a:gd name="connsiteX65" fmla="*/ 86099 w 344460"/>
              <a:gd name="connsiteY65" fmla="*/ 86115 h 344444"/>
              <a:gd name="connsiteX66" fmla="*/ 75334 w 344460"/>
              <a:gd name="connsiteY66" fmla="*/ 75350 h 344444"/>
              <a:gd name="connsiteX67" fmla="*/ 75334 w 344460"/>
              <a:gd name="connsiteY67" fmla="*/ 53822 h 344444"/>
              <a:gd name="connsiteX68" fmla="*/ 86099 w 344460"/>
              <a:gd name="connsiteY68" fmla="*/ 0 h 344444"/>
              <a:gd name="connsiteX69" fmla="*/ 96863 w 344460"/>
              <a:gd name="connsiteY69" fmla="*/ 10764 h 344444"/>
              <a:gd name="connsiteX70" fmla="*/ 96863 w 344460"/>
              <a:gd name="connsiteY70" fmla="*/ 32293 h 344444"/>
              <a:gd name="connsiteX71" fmla="*/ 161449 w 344460"/>
              <a:gd name="connsiteY71" fmla="*/ 32293 h 344444"/>
              <a:gd name="connsiteX72" fmla="*/ 161449 w 344460"/>
              <a:gd name="connsiteY72" fmla="*/ 10764 h 344444"/>
              <a:gd name="connsiteX73" fmla="*/ 172230 w 344460"/>
              <a:gd name="connsiteY73" fmla="*/ 0 h 344444"/>
              <a:gd name="connsiteX74" fmla="*/ 182978 w 344460"/>
              <a:gd name="connsiteY74" fmla="*/ 10764 h 344444"/>
              <a:gd name="connsiteX75" fmla="*/ 182978 w 344460"/>
              <a:gd name="connsiteY75" fmla="*/ 32293 h 344444"/>
              <a:gd name="connsiteX76" fmla="*/ 247565 w 344460"/>
              <a:gd name="connsiteY76" fmla="*/ 32293 h 344444"/>
              <a:gd name="connsiteX77" fmla="*/ 247565 w 344460"/>
              <a:gd name="connsiteY77" fmla="*/ 10764 h 344444"/>
              <a:gd name="connsiteX78" fmla="*/ 258329 w 344460"/>
              <a:gd name="connsiteY78" fmla="*/ 0 h 344444"/>
              <a:gd name="connsiteX79" fmla="*/ 269094 w 344460"/>
              <a:gd name="connsiteY79" fmla="*/ 10764 h 344444"/>
              <a:gd name="connsiteX80" fmla="*/ 269094 w 344460"/>
              <a:gd name="connsiteY80" fmla="*/ 32293 h 344444"/>
              <a:gd name="connsiteX81" fmla="*/ 315739 w 344460"/>
              <a:gd name="connsiteY81" fmla="*/ 32293 h 344444"/>
              <a:gd name="connsiteX82" fmla="*/ 344460 w 344460"/>
              <a:gd name="connsiteY82" fmla="*/ 60982 h 344444"/>
              <a:gd name="connsiteX83" fmla="*/ 344460 w 344460"/>
              <a:gd name="connsiteY83" fmla="*/ 315739 h 344444"/>
              <a:gd name="connsiteX84" fmla="*/ 315739 w 344460"/>
              <a:gd name="connsiteY84" fmla="*/ 344444 h 344444"/>
              <a:gd name="connsiteX85" fmla="*/ 28705 w 344460"/>
              <a:gd name="connsiteY85" fmla="*/ 344444 h 344444"/>
              <a:gd name="connsiteX86" fmla="*/ 0 w 344460"/>
              <a:gd name="connsiteY86" fmla="*/ 315739 h 344444"/>
              <a:gd name="connsiteX87" fmla="*/ 0 w 344460"/>
              <a:gd name="connsiteY87" fmla="*/ 60982 h 344444"/>
              <a:gd name="connsiteX88" fmla="*/ 28705 w 344460"/>
              <a:gd name="connsiteY88" fmla="*/ 32293 h 344444"/>
              <a:gd name="connsiteX89" fmla="*/ 75334 w 344460"/>
              <a:gd name="connsiteY89" fmla="*/ 32293 h 344444"/>
              <a:gd name="connsiteX90" fmla="*/ 75334 w 344460"/>
              <a:gd name="connsiteY90" fmla="*/ 10764 h 344444"/>
              <a:gd name="connsiteX91" fmla="*/ 86099 w 344460"/>
              <a:gd name="connsiteY91" fmla="*/ 0 h 34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44460" h="344444">
                <a:moveTo>
                  <a:pt x="225913" y="237096"/>
                </a:moveTo>
                <a:lnTo>
                  <a:pt x="269529" y="237096"/>
                </a:lnTo>
                <a:lnTo>
                  <a:pt x="269529" y="270646"/>
                </a:lnTo>
                <a:lnTo>
                  <a:pt x="225913" y="270646"/>
                </a:lnTo>
                <a:cubicBezTo>
                  <a:pt x="225913" y="270646"/>
                  <a:pt x="225913" y="237096"/>
                  <a:pt x="225913" y="237096"/>
                </a:cubicBezTo>
                <a:close/>
                <a:moveTo>
                  <a:pt x="150981" y="237096"/>
                </a:moveTo>
                <a:lnTo>
                  <a:pt x="193479" y="237096"/>
                </a:lnTo>
                <a:lnTo>
                  <a:pt x="193479" y="270646"/>
                </a:lnTo>
                <a:lnTo>
                  <a:pt x="150981" y="270646"/>
                </a:lnTo>
                <a:cubicBezTo>
                  <a:pt x="150981" y="270646"/>
                  <a:pt x="150981" y="237096"/>
                  <a:pt x="150981" y="237096"/>
                </a:cubicBezTo>
                <a:close/>
                <a:moveTo>
                  <a:pt x="76050" y="237096"/>
                </a:moveTo>
                <a:lnTo>
                  <a:pt x="118548" y="237096"/>
                </a:lnTo>
                <a:lnTo>
                  <a:pt x="118548" y="270646"/>
                </a:lnTo>
                <a:lnTo>
                  <a:pt x="76050" y="270646"/>
                </a:lnTo>
                <a:cubicBezTo>
                  <a:pt x="76050" y="270646"/>
                  <a:pt x="76050" y="237096"/>
                  <a:pt x="76050" y="237096"/>
                </a:cubicBezTo>
                <a:close/>
                <a:moveTo>
                  <a:pt x="225913" y="183414"/>
                </a:moveTo>
                <a:lnTo>
                  <a:pt x="269529" y="183414"/>
                </a:lnTo>
                <a:lnTo>
                  <a:pt x="269529" y="216964"/>
                </a:lnTo>
                <a:lnTo>
                  <a:pt x="225913" y="216964"/>
                </a:lnTo>
                <a:cubicBezTo>
                  <a:pt x="225913" y="216964"/>
                  <a:pt x="225913" y="183414"/>
                  <a:pt x="225913" y="183414"/>
                </a:cubicBezTo>
                <a:close/>
                <a:moveTo>
                  <a:pt x="150981" y="183414"/>
                </a:moveTo>
                <a:lnTo>
                  <a:pt x="193479" y="183414"/>
                </a:lnTo>
                <a:lnTo>
                  <a:pt x="193479" y="216964"/>
                </a:lnTo>
                <a:lnTo>
                  <a:pt x="150981" y="216964"/>
                </a:lnTo>
                <a:cubicBezTo>
                  <a:pt x="150981" y="216964"/>
                  <a:pt x="150981" y="183414"/>
                  <a:pt x="150981" y="183414"/>
                </a:cubicBezTo>
                <a:close/>
                <a:moveTo>
                  <a:pt x="76050" y="183414"/>
                </a:moveTo>
                <a:lnTo>
                  <a:pt x="118548" y="183414"/>
                </a:lnTo>
                <a:lnTo>
                  <a:pt x="118548" y="216964"/>
                </a:lnTo>
                <a:lnTo>
                  <a:pt x="76050" y="216964"/>
                </a:lnTo>
                <a:cubicBezTo>
                  <a:pt x="76050" y="216964"/>
                  <a:pt x="76050" y="183414"/>
                  <a:pt x="76050" y="183414"/>
                </a:cubicBezTo>
                <a:close/>
                <a:moveTo>
                  <a:pt x="225913" y="129732"/>
                </a:moveTo>
                <a:lnTo>
                  <a:pt x="269529" y="129732"/>
                </a:lnTo>
                <a:lnTo>
                  <a:pt x="269529" y="163282"/>
                </a:lnTo>
                <a:lnTo>
                  <a:pt x="225913" y="163282"/>
                </a:lnTo>
                <a:cubicBezTo>
                  <a:pt x="225913" y="163282"/>
                  <a:pt x="225913" y="129732"/>
                  <a:pt x="225913" y="129732"/>
                </a:cubicBezTo>
                <a:close/>
                <a:moveTo>
                  <a:pt x="150981" y="129732"/>
                </a:moveTo>
                <a:lnTo>
                  <a:pt x="193479" y="129732"/>
                </a:lnTo>
                <a:lnTo>
                  <a:pt x="193479" y="163282"/>
                </a:lnTo>
                <a:lnTo>
                  <a:pt x="150981" y="163282"/>
                </a:lnTo>
                <a:cubicBezTo>
                  <a:pt x="150981" y="163282"/>
                  <a:pt x="150981" y="129732"/>
                  <a:pt x="150981" y="129732"/>
                </a:cubicBezTo>
                <a:close/>
                <a:moveTo>
                  <a:pt x="76050" y="129732"/>
                </a:moveTo>
                <a:lnTo>
                  <a:pt x="118548" y="129732"/>
                </a:lnTo>
                <a:lnTo>
                  <a:pt x="118548" y="163282"/>
                </a:lnTo>
                <a:lnTo>
                  <a:pt x="76050" y="163282"/>
                </a:lnTo>
                <a:cubicBezTo>
                  <a:pt x="76050" y="163282"/>
                  <a:pt x="76050" y="129732"/>
                  <a:pt x="76050" y="129732"/>
                </a:cubicBezTo>
                <a:close/>
                <a:moveTo>
                  <a:pt x="28705" y="53822"/>
                </a:moveTo>
                <a:cubicBezTo>
                  <a:pt x="24734" y="53822"/>
                  <a:pt x="21513" y="57027"/>
                  <a:pt x="21513" y="60982"/>
                </a:cubicBezTo>
                <a:lnTo>
                  <a:pt x="21513" y="315739"/>
                </a:lnTo>
                <a:cubicBezTo>
                  <a:pt x="21513" y="319710"/>
                  <a:pt x="24734" y="322915"/>
                  <a:pt x="28705" y="322915"/>
                </a:cubicBezTo>
                <a:lnTo>
                  <a:pt x="315739" y="322915"/>
                </a:lnTo>
                <a:cubicBezTo>
                  <a:pt x="319710" y="322915"/>
                  <a:pt x="322916" y="319710"/>
                  <a:pt x="322916" y="315739"/>
                </a:cubicBezTo>
                <a:cubicBezTo>
                  <a:pt x="322916" y="315739"/>
                  <a:pt x="322916" y="60982"/>
                  <a:pt x="322916" y="60982"/>
                </a:cubicBezTo>
                <a:cubicBezTo>
                  <a:pt x="322916" y="57027"/>
                  <a:pt x="319710" y="53822"/>
                  <a:pt x="315739" y="53822"/>
                </a:cubicBezTo>
                <a:lnTo>
                  <a:pt x="269094" y="53822"/>
                </a:lnTo>
                <a:lnTo>
                  <a:pt x="269094" y="75350"/>
                </a:lnTo>
                <a:cubicBezTo>
                  <a:pt x="269094" y="81299"/>
                  <a:pt x="264278" y="86115"/>
                  <a:pt x="258329" y="86115"/>
                </a:cubicBezTo>
                <a:cubicBezTo>
                  <a:pt x="252397" y="86115"/>
                  <a:pt x="247565" y="81299"/>
                  <a:pt x="247565" y="75350"/>
                </a:cubicBezTo>
                <a:lnTo>
                  <a:pt x="247565" y="53822"/>
                </a:lnTo>
                <a:lnTo>
                  <a:pt x="182978" y="53822"/>
                </a:lnTo>
                <a:lnTo>
                  <a:pt x="182978" y="75350"/>
                </a:lnTo>
                <a:cubicBezTo>
                  <a:pt x="182978" y="81299"/>
                  <a:pt x="178162" y="86115"/>
                  <a:pt x="172230" y="86115"/>
                </a:cubicBezTo>
                <a:cubicBezTo>
                  <a:pt x="166281" y="86115"/>
                  <a:pt x="161449" y="81299"/>
                  <a:pt x="161449" y="75350"/>
                </a:cubicBezTo>
                <a:lnTo>
                  <a:pt x="161449" y="53822"/>
                </a:lnTo>
                <a:lnTo>
                  <a:pt x="96863" y="53822"/>
                </a:lnTo>
                <a:lnTo>
                  <a:pt x="96863" y="75350"/>
                </a:lnTo>
                <a:cubicBezTo>
                  <a:pt x="96863" y="81299"/>
                  <a:pt x="92047" y="86115"/>
                  <a:pt x="86099" y="86115"/>
                </a:cubicBezTo>
                <a:cubicBezTo>
                  <a:pt x="80166" y="86115"/>
                  <a:pt x="75334" y="81299"/>
                  <a:pt x="75334" y="75350"/>
                </a:cubicBezTo>
                <a:lnTo>
                  <a:pt x="75334" y="53822"/>
                </a:lnTo>
                <a:close/>
                <a:moveTo>
                  <a:pt x="86099" y="0"/>
                </a:moveTo>
                <a:cubicBezTo>
                  <a:pt x="92047" y="0"/>
                  <a:pt x="96863" y="4800"/>
                  <a:pt x="96863" y="10764"/>
                </a:cubicBezTo>
                <a:lnTo>
                  <a:pt x="96863" y="32293"/>
                </a:lnTo>
                <a:lnTo>
                  <a:pt x="161449" y="32293"/>
                </a:lnTo>
                <a:lnTo>
                  <a:pt x="161449" y="10764"/>
                </a:lnTo>
                <a:cubicBezTo>
                  <a:pt x="161449" y="4800"/>
                  <a:pt x="166281" y="0"/>
                  <a:pt x="172230" y="0"/>
                </a:cubicBezTo>
                <a:cubicBezTo>
                  <a:pt x="178162" y="0"/>
                  <a:pt x="182978" y="4800"/>
                  <a:pt x="182978" y="10764"/>
                </a:cubicBezTo>
                <a:lnTo>
                  <a:pt x="182978" y="32293"/>
                </a:lnTo>
                <a:lnTo>
                  <a:pt x="247565" y="32293"/>
                </a:lnTo>
                <a:lnTo>
                  <a:pt x="247565" y="10764"/>
                </a:lnTo>
                <a:cubicBezTo>
                  <a:pt x="247565" y="4800"/>
                  <a:pt x="252397" y="0"/>
                  <a:pt x="258329" y="0"/>
                </a:cubicBezTo>
                <a:cubicBezTo>
                  <a:pt x="264278" y="0"/>
                  <a:pt x="269094" y="4800"/>
                  <a:pt x="269094" y="10764"/>
                </a:cubicBezTo>
                <a:lnTo>
                  <a:pt x="269094" y="32293"/>
                </a:lnTo>
                <a:lnTo>
                  <a:pt x="315739" y="32293"/>
                </a:lnTo>
                <a:cubicBezTo>
                  <a:pt x="331607" y="32293"/>
                  <a:pt x="344460" y="45131"/>
                  <a:pt x="344460" y="60982"/>
                </a:cubicBezTo>
                <a:lnTo>
                  <a:pt x="344460" y="315739"/>
                </a:lnTo>
                <a:cubicBezTo>
                  <a:pt x="344460" y="331591"/>
                  <a:pt x="331607" y="344444"/>
                  <a:pt x="315739" y="344444"/>
                </a:cubicBezTo>
                <a:lnTo>
                  <a:pt x="28705" y="344444"/>
                </a:lnTo>
                <a:cubicBezTo>
                  <a:pt x="12837" y="344444"/>
                  <a:pt x="0" y="331591"/>
                  <a:pt x="0" y="315739"/>
                </a:cubicBezTo>
                <a:lnTo>
                  <a:pt x="0" y="60982"/>
                </a:lnTo>
                <a:cubicBezTo>
                  <a:pt x="0" y="45131"/>
                  <a:pt x="12837" y="32293"/>
                  <a:pt x="28705" y="32293"/>
                </a:cubicBezTo>
                <a:lnTo>
                  <a:pt x="75334" y="32293"/>
                </a:lnTo>
                <a:lnTo>
                  <a:pt x="75334" y="10764"/>
                </a:lnTo>
                <a:cubicBezTo>
                  <a:pt x="75334" y="4800"/>
                  <a:pt x="80166" y="0"/>
                  <a:pt x="86099" y="0"/>
                </a:cubicBezTo>
                <a:close/>
              </a:path>
            </a:pathLst>
          </a:custGeom>
          <a:solidFill>
            <a:schemeClr val="bg1"/>
          </a:solidFill>
          <a:ln>
            <a:noFill/>
          </a:ln>
          <a:effectLst/>
        </p:spPr>
        <p:txBody>
          <a:bodyPr wrap="square" lIns="38100" tIns="38100" rIns="38100" bIns="38100" anchor="ctr">
            <a:noAutofit/>
          </a:bodyPr>
          <a:p>
            <a:pPr defTabSz="609600">
              <a:defRPr/>
            </a:pPr>
            <a:endParaRPr lang="en-US" sz="3000">
              <a:solidFill>
                <a:srgbClr val="FFFFFF"/>
              </a:solidFill>
              <a:effectLst>
                <a:outerShdw blurRad="38100" dist="38100" dir="2700000" algn="tl">
                  <a:srgbClr val="000000"/>
                </a:outerShdw>
              </a:effectLst>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4772660" y="2356485"/>
            <a:ext cx="3830955" cy="107632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跨境电商四类出口平台模式</a:t>
            </a:r>
            <a:endParaRPr lang="zh-CN" altLang="en-US"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68628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Two</a:t>
            </a:r>
            <a:endParaRPr lang="zh-CN" alt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大宗商品批发贸易平台模式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grpSp>
        <p:nvGrpSpPr>
          <p:cNvPr id="20" name="组合 19"/>
          <p:cNvGrpSpPr/>
          <p:nvPr/>
        </p:nvGrpSpPr>
        <p:grpSpPr>
          <a:xfrm>
            <a:off x="1241044" y="924592"/>
            <a:ext cx="6918577" cy="3793280"/>
            <a:chOff x="478" y="4267"/>
            <a:chExt cx="8186" cy="5785"/>
          </a:xfrm>
        </p:grpSpPr>
        <p:grpSp>
          <p:nvGrpSpPr>
            <p:cNvPr id="2" name="组合 1"/>
            <p:cNvGrpSpPr/>
            <p:nvPr/>
          </p:nvGrpSpPr>
          <p:grpSpPr>
            <a:xfrm>
              <a:off x="478" y="4267"/>
              <a:ext cx="8102" cy="5785"/>
              <a:chOff x="512" y="3714"/>
              <a:chExt cx="8462" cy="6041"/>
            </a:xfrm>
          </p:grpSpPr>
          <p:pic>
            <p:nvPicPr>
              <p:cNvPr id="3" name="图片 2" descr="工厂"/>
              <p:cNvPicPr>
                <a:picLocks noChangeAspect="1"/>
              </p:cNvPicPr>
              <p:nvPr/>
            </p:nvPicPr>
            <p:blipFill>
              <a:blip r:embed="rId1"/>
              <a:stretch>
                <a:fillRect/>
              </a:stretch>
            </p:blipFill>
            <p:spPr>
              <a:xfrm>
                <a:off x="911" y="3714"/>
                <a:ext cx="1323" cy="1323"/>
              </a:xfrm>
              <a:prstGeom prst="rect">
                <a:avLst/>
              </a:prstGeom>
            </p:spPr>
          </p:pic>
          <p:grpSp>
            <p:nvGrpSpPr>
              <p:cNvPr id="5" name="组合 4"/>
              <p:cNvGrpSpPr/>
              <p:nvPr/>
            </p:nvGrpSpPr>
            <p:grpSpPr>
              <a:xfrm>
                <a:off x="512" y="4139"/>
                <a:ext cx="8462" cy="5616"/>
                <a:chOff x="650" y="3754"/>
                <a:chExt cx="8462" cy="5616"/>
              </a:xfrm>
            </p:grpSpPr>
            <p:cxnSp>
              <p:nvCxnSpPr>
                <p:cNvPr id="6" name="直接连接符 5"/>
                <p:cNvCxnSpPr/>
                <p:nvPr/>
              </p:nvCxnSpPr>
              <p:spPr>
                <a:xfrm>
                  <a:off x="928" y="5315"/>
                  <a:ext cx="8111"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93" y="7279"/>
                  <a:ext cx="811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461" y="3754"/>
                  <a:ext cx="0" cy="501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14" y="4487"/>
                  <a:ext cx="1971" cy="831"/>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供应商</a:t>
                  </a:r>
                  <a:r>
                    <a:rPr lang="en-US" altLang="zh-CN" sz="1400" b="1">
                      <a:solidFill>
                        <a:schemeClr val="tx1">
                          <a:lumMod val="65000"/>
                          <a:lumOff val="35000"/>
                        </a:schemeClr>
                      </a:solidFill>
                      <a:latin typeface="黑体" panose="02010609060101010101" charset="-122"/>
                      <a:ea typeface="黑体" panose="02010609060101010101" charset="-122"/>
                      <a:cs typeface="黑体" panose="02010609060101010101" charset="-122"/>
                    </a:rPr>
                    <a:t>/</a:t>
                  </a:r>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工厂、</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贸易商</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nvGrpSpPr>
                <p:cNvPr id="10" name="组合 9"/>
                <p:cNvGrpSpPr/>
                <p:nvPr/>
              </p:nvGrpSpPr>
              <p:grpSpPr>
                <a:xfrm rot="0">
                  <a:off x="823" y="5649"/>
                  <a:ext cx="1628" cy="1568"/>
                  <a:chOff x="130" y="6402"/>
                  <a:chExt cx="1815" cy="1747"/>
                </a:xfrm>
              </p:grpSpPr>
              <p:pic>
                <p:nvPicPr>
                  <p:cNvPr id="11" name="图片 10" descr="2-02"/>
                  <p:cNvPicPr>
                    <a:picLocks noChangeAspect="1"/>
                  </p:cNvPicPr>
                  <p:nvPr/>
                </p:nvPicPr>
                <p:blipFill>
                  <a:blip r:embed="rId2"/>
                  <a:stretch>
                    <a:fillRect/>
                  </a:stretch>
                </p:blipFill>
                <p:spPr>
                  <a:xfrm>
                    <a:off x="442" y="6402"/>
                    <a:ext cx="1312" cy="1115"/>
                  </a:xfrm>
                  <a:prstGeom prst="rect">
                    <a:avLst/>
                  </a:prstGeom>
                </p:spPr>
              </p:pic>
              <p:sp>
                <p:nvSpPr>
                  <p:cNvPr id="12" name="文本框 11"/>
                  <p:cNvSpPr txBox="1"/>
                  <p:nvPr/>
                </p:nvSpPr>
                <p:spPr>
                  <a:xfrm>
                    <a:off x="130" y="7605"/>
                    <a:ext cx="1815" cy="54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跨境电商平台</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3" name="组合 12"/>
                <p:cNvGrpSpPr/>
                <p:nvPr/>
              </p:nvGrpSpPr>
              <p:grpSpPr>
                <a:xfrm rot="0">
                  <a:off x="2466" y="3952"/>
                  <a:ext cx="1603" cy="1236"/>
                  <a:chOff x="2355" y="4469"/>
                  <a:chExt cx="1787" cy="1378"/>
                </a:xfrm>
              </p:grpSpPr>
              <p:pic>
                <p:nvPicPr>
                  <p:cNvPr id="15" name="图片 14" descr="5-05"/>
                  <p:cNvPicPr>
                    <a:picLocks noChangeAspect="1"/>
                  </p:cNvPicPr>
                  <p:nvPr/>
                </p:nvPicPr>
                <p:blipFill>
                  <a:blip r:embed="rId3"/>
                  <a:stretch>
                    <a:fillRect/>
                  </a:stretch>
                </p:blipFill>
                <p:spPr>
                  <a:xfrm>
                    <a:off x="2923" y="4469"/>
                    <a:ext cx="830" cy="830"/>
                  </a:xfrm>
                  <a:prstGeom prst="rect">
                    <a:avLst/>
                  </a:prstGeom>
                </p:spPr>
              </p:pic>
              <p:sp>
                <p:nvSpPr>
                  <p:cNvPr id="16" name="文本框 15"/>
                  <p:cNvSpPr txBox="1"/>
                  <p:nvPr/>
                </p:nvSpPr>
                <p:spPr>
                  <a:xfrm>
                    <a:off x="2355" y="5302"/>
                    <a:ext cx="1787" cy="54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信息发布</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7" name="组合 16"/>
                <p:cNvGrpSpPr/>
                <p:nvPr/>
              </p:nvGrpSpPr>
              <p:grpSpPr>
                <a:xfrm rot="0">
                  <a:off x="6773" y="7935"/>
                  <a:ext cx="1948" cy="1424"/>
                  <a:chOff x="6587" y="8284"/>
                  <a:chExt cx="2170" cy="1587"/>
                </a:xfrm>
              </p:grpSpPr>
              <p:pic>
                <p:nvPicPr>
                  <p:cNvPr id="19" name="图片 18" descr="122-04"/>
                  <p:cNvPicPr>
                    <a:picLocks noChangeAspect="1"/>
                  </p:cNvPicPr>
                  <p:nvPr/>
                </p:nvPicPr>
                <p:blipFill>
                  <a:blip r:embed="rId4"/>
                  <a:stretch>
                    <a:fillRect/>
                  </a:stretch>
                </p:blipFill>
                <p:spPr>
                  <a:xfrm>
                    <a:off x="6916" y="8284"/>
                    <a:ext cx="1095" cy="934"/>
                  </a:xfrm>
                  <a:prstGeom prst="rect">
                    <a:avLst/>
                  </a:prstGeom>
                </p:spPr>
              </p:pic>
              <p:sp>
                <p:nvSpPr>
                  <p:cNvPr id="22" name="文本框 21"/>
                  <p:cNvSpPr txBox="1"/>
                  <p:nvPr/>
                </p:nvSpPr>
                <p:spPr>
                  <a:xfrm>
                    <a:off x="6587" y="9327"/>
                    <a:ext cx="2170" cy="54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交付完成</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23" name="肘形连接符 22"/>
                <p:cNvCxnSpPr/>
                <p:nvPr/>
              </p:nvCxnSpPr>
              <p:spPr>
                <a:xfrm rot="5400000" flipV="1">
                  <a:off x="2953" y="5351"/>
                  <a:ext cx="774" cy="152"/>
                </a:xfrm>
                <a:prstGeom prst="bentConnector3">
                  <a:avLst>
                    <a:gd name="adj1" fmla="val 50028"/>
                  </a:avLst>
                </a:prstGeom>
                <a:ln w="12700">
                  <a:tailEnd type="arrow" w="med" len="med"/>
                </a:ln>
              </p:spPr>
              <p:style>
                <a:lnRef idx="1">
                  <a:schemeClr val="dk1"/>
                </a:lnRef>
                <a:fillRef idx="0">
                  <a:schemeClr val="dk1"/>
                </a:fillRef>
                <a:effectRef idx="0">
                  <a:schemeClr val="dk1"/>
                </a:effectRef>
                <a:fontRef idx="minor">
                  <a:schemeClr val="tx1"/>
                </a:fontRef>
              </p:style>
            </p:cxnSp>
            <p:cxnSp>
              <p:nvCxnSpPr>
                <p:cNvPr id="25" name="肘形连接符 24"/>
                <p:cNvCxnSpPr/>
                <p:nvPr/>
              </p:nvCxnSpPr>
              <p:spPr>
                <a:xfrm rot="5400000" flipV="1">
                  <a:off x="3261" y="7406"/>
                  <a:ext cx="955" cy="662"/>
                </a:xfrm>
                <a:prstGeom prst="bentConnector3">
                  <a:avLst>
                    <a:gd name="adj1" fmla="val 120785"/>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rot="5400000" flipV="1">
                  <a:off x="3913" y="4961"/>
                  <a:ext cx="1555" cy="339"/>
                </a:xfrm>
                <a:prstGeom prst="bentConnector3">
                  <a:avLst>
                    <a:gd name="adj1" fmla="val -302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rot="0">
                  <a:off x="650" y="7606"/>
                  <a:ext cx="2174" cy="1764"/>
                  <a:chOff x="-196" y="4375"/>
                  <a:chExt cx="2424" cy="1966"/>
                </a:xfrm>
              </p:grpSpPr>
              <p:pic>
                <p:nvPicPr>
                  <p:cNvPr id="30" name="图片 29" descr="1-02"/>
                  <p:cNvPicPr>
                    <a:picLocks noChangeAspect="1"/>
                  </p:cNvPicPr>
                  <p:nvPr/>
                </p:nvPicPr>
                <p:blipFill>
                  <a:blip r:embed="rId5"/>
                  <a:stretch>
                    <a:fillRect/>
                  </a:stretch>
                </p:blipFill>
                <p:spPr>
                  <a:xfrm>
                    <a:off x="368" y="4375"/>
                    <a:ext cx="1187" cy="1334"/>
                  </a:xfrm>
                  <a:prstGeom prst="rect">
                    <a:avLst/>
                  </a:prstGeom>
                </p:spPr>
              </p:pic>
              <p:sp>
                <p:nvSpPr>
                  <p:cNvPr id="31" name="文本框 30"/>
                  <p:cNvSpPr txBox="1"/>
                  <p:nvPr/>
                </p:nvSpPr>
                <p:spPr>
                  <a:xfrm>
                    <a:off x="-196" y="5797"/>
                    <a:ext cx="2424" cy="54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采购商</a:t>
                    </a:r>
                    <a:r>
                      <a:rPr lang="en-US" altLang="zh-CN" sz="1400" b="1">
                        <a:solidFill>
                          <a:schemeClr val="tx1">
                            <a:lumMod val="65000"/>
                            <a:lumOff val="35000"/>
                          </a:schemeClr>
                        </a:solidFill>
                        <a:latin typeface="黑体" panose="02010609060101010101" charset="-122"/>
                        <a:ea typeface="黑体" panose="02010609060101010101" charset="-122"/>
                        <a:cs typeface="黑体" panose="02010609060101010101" charset="-122"/>
                      </a:rPr>
                      <a:t>/</a:t>
                    </a:r>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批发商</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32" name="组合 31"/>
                <p:cNvGrpSpPr/>
                <p:nvPr/>
              </p:nvGrpSpPr>
              <p:grpSpPr>
                <a:xfrm>
                  <a:off x="3498" y="7941"/>
                  <a:ext cx="1361" cy="1419"/>
                  <a:chOff x="3498" y="7941"/>
                  <a:chExt cx="1361" cy="1419"/>
                </a:xfrm>
              </p:grpSpPr>
              <p:pic>
                <p:nvPicPr>
                  <p:cNvPr id="36" name="图片 35" descr="6222-05"/>
                  <p:cNvPicPr>
                    <a:picLocks noChangeAspect="1"/>
                  </p:cNvPicPr>
                  <p:nvPr/>
                </p:nvPicPr>
                <p:blipFill>
                  <a:blip r:embed="rId6"/>
                  <a:stretch>
                    <a:fillRect/>
                  </a:stretch>
                </p:blipFill>
                <p:spPr>
                  <a:xfrm>
                    <a:off x="3498" y="7941"/>
                    <a:ext cx="1188" cy="912"/>
                  </a:xfrm>
                  <a:prstGeom prst="rect">
                    <a:avLst/>
                  </a:prstGeom>
                </p:spPr>
              </p:pic>
              <p:sp>
                <p:nvSpPr>
                  <p:cNvPr id="38" name="文本框 37"/>
                  <p:cNvSpPr txBox="1"/>
                  <p:nvPr/>
                </p:nvSpPr>
                <p:spPr>
                  <a:xfrm>
                    <a:off x="3536" y="8872"/>
                    <a:ext cx="1323" cy="488"/>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询盘</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39" name="组合 38"/>
                <p:cNvGrpSpPr/>
                <p:nvPr/>
              </p:nvGrpSpPr>
              <p:grpSpPr>
                <a:xfrm>
                  <a:off x="4392" y="5919"/>
                  <a:ext cx="1303" cy="1666"/>
                  <a:chOff x="5225" y="6017"/>
                  <a:chExt cx="1462" cy="1868"/>
                </a:xfrm>
              </p:grpSpPr>
              <p:pic>
                <p:nvPicPr>
                  <p:cNvPr id="46" name="图片 45" descr="icon_合同申请"/>
                  <p:cNvPicPr>
                    <a:picLocks noChangeAspect="1"/>
                  </p:cNvPicPr>
                  <p:nvPr/>
                </p:nvPicPr>
                <p:blipFill>
                  <a:blip r:embed="rId7"/>
                  <a:stretch>
                    <a:fillRect/>
                  </a:stretch>
                </p:blipFill>
                <p:spPr>
                  <a:xfrm>
                    <a:off x="5375" y="6017"/>
                    <a:ext cx="877" cy="877"/>
                  </a:xfrm>
                  <a:prstGeom prst="rect">
                    <a:avLst/>
                  </a:prstGeom>
                </p:spPr>
              </p:pic>
              <p:sp>
                <p:nvSpPr>
                  <p:cNvPr id="49" name="文本框 48"/>
                  <p:cNvSpPr txBox="1"/>
                  <p:nvPr/>
                </p:nvSpPr>
                <p:spPr>
                  <a:xfrm>
                    <a:off x="5225" y="6953"/>
                    <a:ext cx="1462" cy="932"/>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签订出口</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合同</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50" name="组合 49"/>
                <p:cNvGrpSpPr/>
                <p:nvPr/>
              </p:nvGrpSpPr>
              <p:grpSpPr>
                <a:xfrm>
                  <a:off x="3773" y="3970"/>
                  <a:ext cx="991" cy="1257"/>
                  <a:chOff x="3953" y="3970"/>
                  <a:chExt cx="991" cy="1257"/>
                </a:xfrm>
              </p:grpSpPr>
              <p:pic>
                <p:nvPicPr>
                  <p:cNvPr id="53" name="图片 52" descr="633-06"/>
                  <p:cNvPicPr>
                    <a:picLocks noChangeAspect="1"/>
                  </p:cNvPicPr>
                  <p:nvPr/>
                </p:nvPicPr>
                <p:blipFill>
                  <a:blip r:embed="rId8"/>
                  <a:stretch>
                    <a:fillRect/>
                  </a:stretch>
                </p:blipFill>
                <p:spPr>
                  <a:xfrm>
                    <a:off x="4183" y="3970"/>
                    <a:ext cx="761" cy="987"/>
                  </a:xfrm>
                  <a:prstGeom prst="rect">
                    <a:avLst/>
                  </a:prstGeom>
                </p:spPr>
              </p:pic>
              <p:sp>
                <p:nvSpPr>
                  <p:cNvPr id="60" name="文本框 59"/>
                  <p:cNvSpPr txBox="1"/>
                  <p:nvPr/>
                </p:nvSpPr>
                <p:spPr>
                  <a:xfrm>
                    <a:off x="3953" y="4739"/>
                    <a:ext cx="931" cy="488"/>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接盘</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62" name="直接箭头连接符 61"/>
                <p:cNvCxnSpPr/>
                <p:nvPr/>
              </p:nvCxnSpPr>
              <p:spPr>
                <a:xfrm flipV="1">
                  <a:off x="4288" y="5095"/>
                  <a:ext cx="0" cy="282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4" name="图片 63" descr="ewqq-07"/>
                <p:cNvPicPr>
                  <a:picLocks noChangeAspect="1"/>
                </p:cNvPicPr>
                <p:nvPr/>
              </p:nvPicPr>
              <p:blipFill>
                <a:blip r:embed="rId9"/>
                <a:stretch>
                  <a:fillRect/>
                </a:stretch>
              </p:blipFill>
              <p:spPr>
                <a:xfrm>
                  <a:off x="5932" y="6020"/>
                  <a:ext cx="887" cy="618"/>
                </a:xfrm>
                <a:prstGeom prst="rect">
                  <a:avLst/>
                </a:prstGeom>
              </p:spPr>
            </p:pic>
            <p:pic>
              <p:nvPicPr>
                <p:cNvPr id="66" name="图片 65" descr="icon_物流管理"/>
                <p:cNvPicPr>
                  <a:picLocks noChangeAspect="1"/>
                </p:cNvPicPr>
                <p:nvPr/>
              </p:nvPicPr>
              <p:blipFill>
                <a:blip r:embed="rId10"/>
                <a:stretch>
                  <a:fillRect/>
                </a:stretch>
              </p:blipFill>
              <p:spPr>
                <a:xfrm>
                  <a:off x="7991" y="5876"/>
                  <a:ext cx="836" cy="832"/>
                </a:xfrm>
                <a:prstGeom prst="rect">
                  <a:avLst/>
                </a:prstGeom>
              </p:spPr>
            </p:pic>
            <p:pic>
              <p:nvPicPr>
                <p:cNvPr id="67" name="图片 66" descr="金融交易统计"/>
                <p:cNvPicPr>
                  <a:picLocks noChangeAspect="1"/>
                </p:cNvPicPr>
                <p:nvPr/>
              </p:nvPicPr>
              <p:blipFill>
                <a:blip r:embed="rId11"/>
                <a:stretch>
                  <a:fillRect/>
                </a:stretch>
              </p:blipFill>
              <p:spPr>
                <a:xfrm>
                  <a:off x="6864" y="5590"/>
                  <a:ext cx="1074" cy="1074"/>
                </a:xfrm>
                <a:prstGeom prst="rect">
                  <a:avLst/>
                </a:prstGeom>
              </p:spPr>
            </p:pic>
            <p:grpSp>
              <p:nvGrpSpPr>
                <p:cNvPr id="70" name="组合 69"/>
                <p:cNvGrpSpPr/>
                <p:nvPr/>
              </p:nvGrpSpPr>
              <p:grpSpPr>
                <a:xfrm rot="0">
                  <a:off x="2835" y="5814"/>
                  <a:ext cx="1275" cy="1285"/>
                  <a:chOff x="3024" y="6837"/>
                  <a:chExt cx="1420" cy="1432"/>
                </a:xfrm>
              </p:grpSpPr>
              <p:grpSp>
                <p:nvGrpSpPr>
                  <p:cNvPr id="71" name="组合 70"/>
                  <p:cNvGrpSpPr/>
                  <p:nvPr/>
                </p:nvGrpSpPr>
                <p:grpSpPr>
                  <a:xfrm>
                    <a:off x="3155" y="6837"/>
                    <a:ext cx="1098" cy="1039"/>
                    <a:chOff x="7024" y="6583"/>
                    <a:chExt cx="1193" cy="1128"/>
                  </a:xfrm>
                </p:grpSpPr>
                <p:pic>
                  <p:nvPicPr>
                    <p:cNvPr id="73" name="图片 72" descr="4-04"/>
                    <p:cNvPicPr>
                      <a:picLocks noChangeAspect="1"/>
                    </p:cNvPicPr>
                    <p:nvPr/>
                  </p:nvPicPr>
                  <p:blipFill>
                    <a:blip r:embed="rId12"/>
                    <a:stretch>
                      <a:fillRect/>
                    </a:stretch>
                  </p:blipFill>
                  <p:spPr>
                    <a:xfrm>
                      <a:off x="7024" y="6583"/>
                      <a:ext cx="1193" cy="1128"/>
                    </a:xfrm>
                    <a:prstGeom prst="rect">
                      <a:avLst/>
                    </a:prstGeom>
                  </p:spPr>
                </p:pic>
                <p:pic>
                  <p:nvPicPr>
                    <p:cNvPr id="74" name="图片 73" descr="文件"/>
                    <p:cNvPicPr>
                      <a:picLocks noChangeAspect="1"/>
                    </p:cNvPicPr>
                    <p:nvPr/>
                  </p:nvPicPr>
                  <p:blipFill>
                    <a:blip r:embed="rId13"/>
                    <a:stretch>
                      <a:fillRect/>
                    </a:stretch>
                  </p:blipFill>
                  <p:spPr>
                    <a:xfrm>
                      <a:off x="7324" y="6690"/>
                      <a:ext cx="539" cy="539"/>
                    </a:xfrm>
                    <a:prstGeom prst="rect">
                      <a:avLst/>
                    </a:prstGeom>
                  </p:spPr>
                </p:pic>
              </p:grpSp>
              <p:sp>
                <p:nvSpPr>
                  <p:cNvPr id="75" name="文本框 74"/>
                  <p:cNvSpPr txBox="1"/>
                  <p:nvPr/>
                </p:nvSpPr>
                <p:spPr>
                  <a:xfrm>
                    <a:off x="3024" y="7875"/>
                    <a:ext cx="1420" cy="39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信息展示</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sp>
              <p:nvSpPr>
                <p:cNvPr id="78" name="圆角矩形 77"/>
                <p:cNvSpPr/>
                <p:nvPr/>
              </p:nvSpPr>
              <p:spPr>
                <a:xfrm>
                  <a:off x="5786" y="5683"/>
                  <a:ext cx="3266" cy="1500"/>
                </a:xfrm>
                <a:prstGeom prst="round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cs typeface="黑体" panose="02010609060101010101" charset="-122"/>
                  </a:endParaRPr>
                </a:p>
              </p:txBody>
            </p:sp>
            <p:cxnSp>
              <p:nvCxnSpPr>
                <p:cNvPr id="80" name="直接箭头连接符 79"/>
                <p:cNvCxnSpPr/>
                <p:nvPr/>
              </p:nvCxnSpPr>
              <p:spPr>
                <a:xfrm>
                  <a:off x="5323" y="6363"/>
                  <a:ext cx="38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a:off x="7560" y="7227"/>
                  <a:ext cx="0" cy="67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82" name="文本框 81"/>
            <p:cNvSpPr txBox="1"/>
            <p:nvPr/>
          </p:nvSpPr>
          <p:spPr>
            <a:xfrm>
              <a:off x="5395" y="7372"/>
              <a:ext cx="1185" cy="468"/>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关检汇税</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sp>
          <p:nvSpPr>
            <p:cNvPr id="83" name="文本框 82"/>
            <p:cNvSpPr txBox="1"/>
            <p:nvPr/>
          </p:nvSpPr>
          <p:spPr>
            <a:xfrm>
              <a:off x="6593" y="7372"/>
              <a:ext cx="772" cy="468"/>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金融</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sp>
          <p:nvSpPr>
            <p:cNvPr id="84" name="文本框 83"/>
            <p:cNvSpPr txBox="1"/>
            <p:nvPr/>
          </p:nvSpPr>
          <p:spPr>
            <a:xfrm>
              <a:off x="7432" y="7337"/>
              <a:ext cx="1232" cy="468"/>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国际物流</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大宗商品批发贸易平台模式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sp>
        <p:nvSpPr>
          <p:cNvPr id="38" name="TextBox 37"/>
          <p:cNvSpPr txBox="1"/>
          <p:nvPr>
            <p:custDataLst>
              <p:tags r:id="rId1"/>
            </p:custDataLst>
          </p:nvPr>
        </p:nvSpPr>
        <p:spPr>
          <a:xfrm flipH="1">
            <a:off x="918845" y="1164590"/>
            <a:ext cx="1770380" cy="337185"/>
          </a:xfrm>
          <a:prstGeom prst="rect">
            <a:avLst/>
          </a:prstGeom>
          <a:noFill/>
        </p:spPr>
        <p:txBody>
          <a:bodyPr wrap="square" rtlCol="0">
            <a:spAutoFit/>
          </a:bodyPr>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150" normalizeH="0" noProof="0" smtClean="0">
                <a:ln>
                  <a:noFill/>
                </a:ln>
                <a:solidFill>
                  <a:srgbClr val="304971"/>
                </a:solidFill>
                <a:effectLst/>
                <a:uLnTx/>
                <a:uFillTx/>
                <a:latin typeface="黑体" panose="02010609060101010101" charset="-122"/>
                <a:ea typeface="黑体" panose="02010609060101010101" charset="-122"/>
                <a:cs typeface="黑体" panose="02010609060101010101" charset="-122"/>
              </a:rPr>
              <a:t>平台型B2B模式</a:t>
            </a:r>
            <a:endParaRPr kumimoji="0" lang="zh-CN" altLang="en-US" sz="1600" b="1" i="0" u="none" strike="noStrike" kern="1200" cap="none" spc="150" normalizeH="0" noProof="0" smtClean="0">
              <a:ln>
                <a:noFill/>
              </a:ln>
              <a:solidFill>
                <a:srgbClr val="304971"/>
              </a:solidFill>
              <a:effectLst/>
              <a:uLnTx/>
              <a:uFillTx/>
              <a:latin typeface="黑体" panose="02010609060101010101" charset="-122"/>
              <a:ea typeface="黑体" panose="02010609060101010101" charset="-122"/>
              <a:cs typeface="黑体" panose="02010609060101010101" charset="-122"/>
            </a:endParaRPr>
          </a:p>
        </p:txBody>
      </p:sp>
      <p:sp>
        <p:nvSpPr>
          <p:cNvPr id="43" name="Oval 42"/>
          <p:cNvSpPr/>
          <p:nvPr>
            <p:custDataLst>
              <p:tags r:id="rId2"/>
            </p:custDataLst>
          </p:nvPr>
        </p:nvSpPr>
        <p:spPr>
          <a:xfrm>
            <a:off x="6095891" y="1182240"/>
            <a:ext cx="340646" cy="340646"/>
          </a:xfrm>
          <a:prstGeom prst="ellipse">
            <a:avLst/>
          </a:prstGeom>
          <a:solidFill>
            <a:srgbClr val="ED7D3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1"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55" name="Freeform 65"/>
          <p:cNvSpPr>
            <a:spLocks noChangeArrowheads="1"/>
          </p:cNvSpPr>
          <p:nvPr>
            <p:custDataLst>
              <p:tags r:id="rId3"/>
            </p:custDataLst>
          </p:nvPr>
        </p:nvSpPr>
        <p:spPr bwMode="auto">
          <a:xfrm>
            <a:off x="6181274" y="1268337"/>
            <a:ext cx="169880" cy="168452"/>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ysClr val="window" lastClr="FFFFFF"/>
          </a:solidFill>
          <a:ln>
            <a:noFill/>
          </a:ln>
          <a:effectLst/>
        </p:spPr>
        <p:txBody>
          <a:bodyPr wrap="none" lIns="25717" tIns="12858" rIns="25717" bIns="12858"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46" name="Oval 45"/>
          <p:cNvSpPr/>
          <p:nvPr>
            <p:custDataLst>
              <p:tags r:id="rId4"/>
            </p:custDataLst>
          </p:nvPr>
        </p:nvSpPr>
        <p:spPr>
          <a:xfrm>
            <a:off x="6095891" y="3375310"/>
            <a:ext cx="340646" cy="340646"/>
          </a:xfrm>
          <a:prstGeom prst="ellipse">
            <a:avLst/>
          </a:prstGeom>
          <a:solidFill>
            <a:srgbClr val="A5A5A5"/>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1"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56" name="Freeform 102"/>
          <p:cNvSpPr>
            <a:spLocks noChangeArrowheads="1"/>
          </p:cNvSpPr>
          <p:nvPr>
            <p:custDataLst>
              <p:tags r:id="rId5"/>
            </p:custDataLst>
          </p:nvPr>
        </p:nvSpPr>
        <p:spPr bwMode="auto">
          <a:xfrm>
            <a:off x="6166284" y="3455697"/>
            <a:ext cx="199858" cy="179873"/>
          </a:xfrm>
          <a:custGeom>
            <a:avLst/>
            <a:gdLst>
              <a:gd name="T0" fmla="*/ 35703 w 498"/>
              <a:gd name="T1" fmla="*/ 67874 h 445"/>
              <a:gd name="T2" fmla="*/ 35703 w 498"/>
              <a:gd name="T3" fmla="*/ 67874 h 445"/>
              <a:gd name="T4" fmla="*/ 63372 w 498"/>
              <a:gd name="T5" fmla="*/ 75965 h 445"/>
              <a:gd name="T6" fmla="*/ 67389 w 498"/>
              <a:gd name="T7" fmla="*/ 75965 h 445"/>
              <a:gd name="T8" fmla="*/ 87026 w 498"/>
              <a:gd name="T9" fmla="*/ 60232 h 445"/>
              <a:gd name="T10" fmla="*/ 87026 w 498"/>
              <a:gd name="T11" fmla="*/ 56187 h 445"/>
              <a:gd name="T12" fmla="*/ 79439 w 498"/>
              <a:gd name="T13" fmla="*/ 48096 h 445"/>
              <a:gd name="T14" fmla="*/ 122728 w 498"/>
              <a:gd name="T15" fmla="*/ 4495 h 445"/>
              <a:gd name="T16" fmla="*/ 87026 w 498"/>
              <a:gd name="T17" fmla="*/ 0 h 445"/>
              <a:gd name="T18" fmla="*/ 47753 w 498"/>
              <a:gd name="T19" fmla="*/ 24273 h 445"/>
              <a:gd name="T20" fmla="*/ 32133 w 498"/>
              <a:gd name="T21" fmla="*/ 36409 h 445"/>
              <a:gd name="T22" fmla="*/ 23653 w 498"/>
              <a:gd name="T23" fmla="*/ 52141 h 445"/>
              <a:gd name="T24" fmla="*/ 8033 w 498"/>
              <a:gd name="T25" fmla="*/ 56187 h 445"/>
              <a:gd name="T26" fmla="*/ 0 w 498"/>
              <a:gd name="T27" fmla="*/ 64278 h 445"/>
              <a:gd name="T28" fmla="*/ 0 w 498"/>
              <a:gd name="T29" fmla="*/ 67874 h 445"/>
              <a:gd name="T30" fmla="*/ 16066 w 498"/>
              <a:gd name="T31" fmla="*/ 84055 h 445"/>
              <a:gd name="T32" fmla="*/ 23653 w 498"/>
              <a:gd name="T33" fmla="*/ 88101 h 445"/>
              <a:gd name="T34" fmla="*/ 32133 w 498"/>
              <a:gd name="T35" fmla="*/ 80010 h 445"/>
              <a:gd name="T36" fmla="*/ 35703 w 498"/>
              <a:gd name="T37" fmla="*/ 67874 h 445"/>
              <a:gd name="T38" fmla="*/ 99075 w 498"/>
              <a:gd name="T39" fmla="*/ 71919 h 445"/>
              <a:gd name="T40" fmla="*/ 99075 w 498"/>
              <a:gd name="T41" fmla="*/ 71919 h 445"/>
              <a:gd name="T42" fmla="*/ 95059 w 498"/>
              <a:gd name="T43" fmla="*/ 71919 h 445"/>
              <a:gd name="T44" fmla="*/ 79439 w 498"/>
              <a:gd name="T45" fmla="*/ 84055 h 445"/>
              <a:gd name="T46" fmla="*/ 75422 w 498"/>
              <a:gd name="T47" fmla="*/ 91697 h 445"/>
              <a:gd name="T48" fmla="*/ 170035 w 498"/>
              <a:gd name="T49" fmla="*/ 195530 h 445"/>
              <a:gd name="T50" fmla="*/ 178068 w 498"/>
              <a:gd name="T51" fmla="*/ 195530 h 445"/>
              <a:gd name="T52" fmla="*/ 190117 w 498"/>
              <a:gd name="T53" fmla="*/ 187439 h 445"/>
              <a:gd name="T54" fmla="*/ 190117 w 498"/>
              <a:gd name="T55" fmla="*/ 179798 h 445"/>
              <a:gd name="T56" fmla="*/ 99075 w 498"/>
              <a:gd name="T57" fmla="*/ 71919 h 445"/>
              <a:gd name="T58" fmla="*/ 221804 w 498"/>
              <a:gd name="T59" fmla="*/ 28318 h 445"/>
              <a:gd name="T60" fmla="*/ 221804 w 498"/>
              <a:gd name="T61" fmla="*/ 28318 h 445"/>
              <a:gd name="T62" fmla="*/ 213771 w 498"/>
              <a:gd name="T63" fmla="*/ 24273 h 445"/>
              <a:gd name="T64" fmla="*/ 205737 w 498"/>
              <a:gd name="T65" fmla="*/ 40005 h 445"/>
              <a:gd name="T66" fmla="*/ 182084 w 498"/>
              <a:gd name="T67" fmla="*/ 48096 h 445"/>
              <a:gd name="T68" fmla="*/ 178068 w 498"/>
              <a:gd name="T69" fmla="*/ 28318 h 445"/>
              <a:gd name="T70" fmla="*/ 186101 w 498"/>
              <a:gd name="T71" fmla="*/ 8540 h 445"/>
              <a:gd name="T72" fmla="*/ 182084 w 498"/>
              <a:gd name="T73" fmla="*/ 4495 h 445"/>
              <a:gd name="T74" fmla="*/ 150398 w 498"/>
              <a:gd name="T75" fmla="*/ 32364 h 445"/>
              <a:gd name="T76" fmla="*/ 142365 w 498"/>
              <a:gd name="T77" fmla="*/ 67874 h 445"/>
              <a:gd name="T78" fmla="*/ 126745 w 498"/>
              <a:gd name="T79" fmla="*/ 84055 h 445"/>
              <a:gd name="T80" fmla="*/ 142365 w 498"/>
              <a:gd name="T81" fmla="*/ 103833 h 445"/>
              <a:gd name="T82" fmla="*/ 162448 w 498"/>
              <a:gd name="T83" fmla="*/ 84055 h 445"/>
              <a:gd name="T84" fmla="*/ 182084 w 498"/>
              <a:gd name="T85" fmla="*/ 80010 h 445"/>
              <a:gd name="T86" fmla="*/ 217787 w 498"/>
              <a:gd name="T87" fmla="*/ 64278 h 445"/>
              <a:gd name="T88" fmla="*/ 221804 w 498"/>
              <a:gd name="T89" fmla="*/ 28318 h 445"/>
              <a:gd name="T90" fmla="*/ 32133 w 498"/>
              <a:gd name="T91" fmla="*/ 179798 h 445"/>
              <a:gd name="T92" fmla="*/ 32133 w 498"/>
              <a:gd name="T93" fmla="*/ 179798 h 445"/>
              <a:gd name="T94" fmla="*/ 32133 w 498"/>
              <a:gd name="T95" fmla="*/ 187439 h 445"/>
              <a:gd name="T96" fmla="*/ 39719 w 498"/>
              <a:gd name="T97" fmla="*/ 199576 h 445"/>
              <a:gd name="T98" fmla="*/ 47753 w 498"/>
              <a:gd name="T99" fmla="*/ 195530 h 445"/>
              <a:gd name="T100" fmla="*/ 103092 w 498"/>
              <a:gd name="T101" fmla="*/ 143838 h 445"/>
              <a:gd name="T102" fmla="*/ 87026 w 498"/>
              <a:gd name="T103" fmla="*/ 123611 h 445"/>
              <a:gd name="T104" fmla="*/ 32133 w 498"/>
              <a:gd name="T105" fmla="*/ 17979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ysClr val="window" lastClr="FFFFFF"/>
          </a:solidFill>
          <a:ln>
            <a:noFill/>
          </a:ln>
          <a:effectLst/>
        </p:spPr>
        <p:txBody>
          <a:bodyPr wrap="none" lIns="25717" tIns="12858" rIns="25717" bIns="12858"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40" name="Oval 39"/>
          <p:cNvSpPr/>
          <p:nvPr>
            <p:custDataLst>
              <p:tags r:id="rId6"/>
            </p:custDataLst>
          </p:nvPr>
        </p:nvSpPr>
        <p:spPr>
          <a:xfrm flipH="1">
            <a:off x="2630165" y="2806350"/>
            <a:ext cx="340646" cy="340646"/>
          </a:xfrm>
          <a:prstGeom prst="ellipse">
            <a:avLst/>
          </a:prstGeom>
          <a:solidFill>
            <a:srgbClr val="A0204C"/>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1"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57" name="Freeform 116"/>
          <p:cNvSpPr>
            <a:spLocks noChangeArrowheads="1"/>
          </p:cNvSpPr>
          <p:nvPr>
            <p:custDataLst>
              <p:tags r:id="rId7"/>
            </p:custDataLst>
          </p:nvPr>
        </p:nvSpPr>
        <p:spPr bwMode="auto">
          <a:xfrm>
            <a:off x="2710551" y="2883882"/>
            <a:ext cx="179873" cy="185582"/>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ysClr val="window" lastClr="FFFFFF"/>
          </a:solidFill>
          <a:ln>
            <a:noFill/>
          </a:ln>
          <a:effectLst/>
        </p:spPr>
        <p:txBody>
          <a:bodyPr wrap="none" lIns="25717" tIns="12858" rIns="25717" bIns="12858"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59" name="文本框 58"/>
          <p:cNvSpPr txBox="1"/>
          <p:nvPr>
            <p:custDataLst>
              <p:tags r:id="rId8"/>
            </p:custDataLst>
          </p:nvPr>
        </p:nvSpPr>
        <p:spPr>
          <a:xfrm>
            <a:off x="965835" y="1492250"/>
            <a:ext cx="2240280" cy="1209675"/>
          </a:xfrm>
          <a:prstGeom prst="rect">
            <a:avLst/>
          </a:prstGeom>
          <a:noFill/>
        </p:spPr>
        <p:txBody>
          <a:bodyPr wrap="square" rtlCol="0">
            <a:spAutoFit/>
          </a:bodyPr>
          <a:p>
            <a:pPr marL="0" marR="0" lvl="0" algn="just" defTabSz="914400" rtl="0" eaLnBrk="1" fontAlgn="auto" latinLnBrk="0" hangingPunct="1">
              <a:lnSpc>
                <a:spcPct val="130000"/>
              </a:lnSpc>
              <a:spcBef>
                <a:spcPts val="0"/>
              </a:spcBef>
              <a:buClrTx/>
              <a:buSzTx/>
              <a:buFontTx/>
              <a:buNone/>
            </a:pPr>
            <a:r>
              <a:rPr lang="zh-CN" altLang="en-US" sz="1400">
                <a:solidFill>
                  <a:schemeClr val="tx1"/>
                </a:solidFill>
                <a:latin typeface="黑体" panose="02010609060101010101" charset="-122"/>
                <a:ea typeface="黑体" panose="02010609060101010101" charset="-122"/>
                <a:cs typeface="黑体" panose="02010609060101010101" charset="-122"/>
                <a:sym typeface="+mn-ea"/>
              </a:rPr>
              <a:t>以信息撮合为重点，我国最早的出口电商模式，解决了传统贸易中信息高度不对称的问题。</a:t>
            </a:r>
            <a:endParaRPr kumimoji="0" lang="zh-CN" altLang="en-US" sz="1400" b="0" i="0" u="none" strike="noStrike" kern="1200" cap="none" normalizeH="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60" name="TextBox 37"/>
          <p:cNvSpPr txBox="1"/>
          <p:nvPr>
            <p:custDataLst>
              <p:tags r:id="rId9"/>
            </p:custDataLst>
          </p:nvPr>
        </p:nvSpPr>
        <p:spPr>
          <a:xfrm flipH="1">
            <a:off x="970915" y="2849880"/>
            <a:ext cx="1715770" cy="337185"/>
          </a:xfrm>
          <a:prstGeom prst="rect">
            <a:avLst/>
          </a:prstGeom>
          <a:noFill/>
        </p:spPr>
        <p:txBody>
          <a:bodyPr wrap="square" rtlCol="0">
            <a:spAutoFit/>
          </a:bodyPr>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150" normalizeH="0" noProof="0" smtClean="0">
                <a:ln>
                  <a:noFill/>
                </a:ln>
                <a:solidFill>
                  <a:srgbClr val="A0204C"/>
                </a:solidFill>
                <a:effectLst/>
                <a:uLnTx/>
                <a:uFillTx/>
                <a:latin typeface="黑体" panose="02010609060101010101" charset="-122"/>
                <a:ea typeface="黑体" panose="02010609060101010101" charset="-122"/>
                <a:cs typeface="黑体" panose="02010609060101010101" charset="-122"/>
              </a:rPr>
              <a:t>盈利模式</a:t>
            </a:r>
            <a:endParaRPr kumimoji="0" lang="zh-CN" altLang="en-US" sz="1600" b="1" i="0" u="none" strike="noStrike" kern="1200" cap="none" spc="150" normalizeH="0" noProof="0" smtClean="0">
              <a:ln>
                <a:noFill/>
              </a:ln>
              <a:solidFill>
                <a:srgbClr val="A0204C"/>
              </a:solidFill>
              <a:effectLst/>
              <a:uLnTx/>
              <a:uFillTx/>
              <a:latin typeface="黑体" panose="02010609060101010101" charset="-122"/>
              <a:ea typeface="黑体" panose="02010609060101010101" charset="-122"/>
              <a:cs typeface="黑体" panose="02010609060101010101" charset="-122"/>
            </a:endParaRPr>
          </a:p>
        </p:txBody>
      </p:sp>
      <p:sp>
        <p:nvSpPr>
          <p:cNvPr id="61" name="文本框 60"/>
          <p:cNvSpPr txBox="1"/>
          <p:nvPr>
            <p:custDataLst>
              <p:tags r:id="rId10"/>
            </p:custDataLst>
          </p:nvPr>
        </p:nvSpPr>
        <p:spPr>
          <a:xfrm>
            <a:off x="965835" y="3166110"/>
            <a:ext cx="2240280" cy="1209675"/>
          </a:xfrm>
          <a:prstGeom prst="rect">
            <a:avLst/>
          </a:prstGeom>
          <a:noFill/>
        </p:spPr>
        <p:txBody>
          <a:bodyPr wrap="square" rtlCol="0">
            <a:spAutoFit/>
          </a:bodyPr>
          <a:p>
            <a:pPr marL="0" marR="0" lvl="0" algn="just" defTabSz="914400" rtl="0" eaLnBrk="1" fontAlgn="auto" latinLnBrk="0" hangingPunct="1">
              <a:lnSpc>
                <a:spcPct val="130000"/>
              </a:lnSpc>
              <a:spcBef>
                <a:spcPts val="0"/>
              </a:spcBef>
              <a:buClrTx/>
              <a:buSzTx/>
              <a:buFontTx/>
              <a:buNone/>
            </a:pPr>
            <a:r>
              <a:rPr kumimoji="0" lang="zh-CN" altLang="en-US" sz="1400" b="0" i="0" u="none" strike="noStrike" kern="1200" cap="none" normalizeH="0">
                <a:solidFill>
                  <a:schemeClr val="tx1"/>
                </a:solidFill>
                <a:latin typeface="黑体" panose="02010609060101010101" charset="-122"/>
                <a:ea typeface="黑体" panose="02010609060101010101" charset="-122"/>
                <a:cs typeface="黑体" panose="02010609060101010101" charset="-122"/>
              </a:rPr>
              <a:t>供应链服务费。此类平台信息量丰富，从出口规模上看，是目前我国跨境电商出口的主要形式。</a:t>
            </a:r>
            <a:endParaRPr kumimoji="0" lang="zh-CN" altLang="en-US" sz="1400" b="0" i="0" u="none" strike="noStrike" kern="1200" cap="none" normalizeH="0">
              <a:solidFill>
                <a:schemeClr val="tx1"/>
              </a:solidFill>
              <a:latin typeface="黑体" panose="02010609060101010101" charset="-122"/>
              <a:ea typeface="黑体" panose="02010609060101010101" charset="-122"/>
              <a:cs typeface="黑体" panose="02010609060101010101" charset="-122"/>
            </a:endParaRPr>
          </a:p>
        </p:txBody>
      </p:sp>
      <p:sp>
        <p:nvSpPr>
          <p:cNvPr id="62" name="TextBox 37"/>
          <p:cNvSpPr txBox="1"/>
          <p:nvPr>
            <p:custDataLst>
              <p:tags r:id="rId11"/>
            </p:custDataLst>
          </p:nvPr>
        </p:nvSpPr>
        <p:spPr>
          <a:xfrm flipH="1">
            <a:off x="6419215" y="1083310"/>
            <a:ext cx="1715770" cy="58356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150" normalizeH="0" noProof="0" smtClean="0">
                <a:ln>
                  <a:noFill/>
                </a:ln>
                <a:solidFill>
                  <a:srgbClr val="ED7D31"/>
                </a:solidFill>
                <a:effectLst/>
                <a:uLnTx/>
                <a:uFillTx/>
                <a:latin typeface="黑体" panose="02010609060101010101" charset="-122"/>
                <a:ea typeface="黑体" panose="02010609060101010101" charset="-122"/>
                <a:cs typeface="黑体" panose="02010609060101010101" charset="-122"/>
              </a:rPr>
              <a:t>大宗商品批发贸易平台分类</a:t>
            </a:r>
            <a:endParaRPr kumimoji="0" lang="zh-CN" altLang="en-US" sz="1600" b="1" i="0" u="none" strike="noStrike" kern="1200" cap="none" spc="150" normalizeH="0" noProof="0" smtClean="0">
              <a:ln>
                <a:noFill/>
              </a:ln>
              <a:solidFill>
                <a:srgbClr val="ED7D31"/>
              </a:solidFill>
              <a:effectLst/>
              <a:uLnTx/>
              <a:uFillTx/>
              <a:latin typeface="黑体" panose="02010609060101010101" charset="-122"/>
              <a:ea typeface="黑体" panose="02010609060101010101" charset="-122"/>
              <a:cs typeface="黑体" panose="02010609060101010101" charset="-122"/>
            </a:endParaRPr>
          </a:p>
        </p:txBody>
      </p:sp>
      <p:sp>
        <p:nvSpPr>
          <p:cNvPr id="63" name="文本框 62"/>
          <p:cNvSpPr txBox="1"/>
          <p:nvPr>
            <p:custDataLst>
              <p:tags r:id="rId12"/>
            </p:custDataLst>
          </p:nvPr>
        </p:nvSpPr>
        <p:spPr>
          <a:xfrm>
            <a:off x="5984875" y="1699895"/>
            <a:ext cx="2240280" cy="1489075"/>
          </a:xfrm>
          <a:prstGeom prst="rect">
            <a:avLst/>
          </a:prstGeom>
          <a:noFill/>
        </p:spPr>
        <p:txBody>
          <a:bodyPr wrap="square" rtlCol="0">
            <a:spAutoFit/>
          </a:bodyPr>
          <a:p>
            <a:pPr marL="0" marR="0" lvl="0" algn="just" defTabSz="914400" rtl="0" eaLnBrk="1" fontAlgn="auto" latinLnBrk="0" hangingPunct="1">
              <a:lnSpc>
                <a:spcPct val="130000"/>
              </a:lnSpc>
              <a:spcBef>
                <a:spcPts val="0"/>
              </a:spcBef>
              <a:buClrTx/>
              <a:buSzTx/>
              <a:buFontTx/>
              <a:buNone/>
            </a:pPr>
            <a:r>
              <a:rPr kumimoji="0" lang="zh-CN" altLang="en-US" sz="1400" b="0" i="0" u="none" strike="noStrike" kern="1200" cap="none" normalizeH="0">
                <a:solidFill>
                  <a:schemeClr val="tx1"/>
                </a:solidFill>
                <a:latin typeface="黑体" panose="02010609060101010101" charset="-122"/>
                <a:ea typeface="黑体" panose="02010609060101010101" charset="-122"/>
                <a:cs typeface="黑体" panose="02010609060101010101" charset="-122"/>
              </a:rPr>
              <a:t>分为综合型和垂直型两类，主要用户为生产企业及大型贸易企业，其盈利模式主要来源于平台的入驻费用。</a:t>
            </a:r>
            <a:endParaRPr kumimoji="0" lang="zh-CN" altLang="en-US" sz="1400" b="0" i="0" u="none" strike="noStrike" kern="1200" cap="none" normalizeH="0">
              <a:solidFill>
                <a:schemeClr val="tx1"/>
              </a:solidFill>
              <a:latin typeface="黑体" panose="02010609060101010101" charset="-122"/>
              <a:ea typeface="黑体" panose="02010609060101010101" charset="-122"/>
              <a:cs typeface="黑体" panose="02010609060101010101" charset="-122"/>
            </a:endParaRPr>
          </a:p>
        </p:txBody>
      </p:sp>
      <p:sp>
        <p:nvSpPr>
          <p:cNvPr id="64" name="TextBox 37"/>
          <p:cNvSpPr txBox="1"/>
          <p:nvPr>
            <p:custDataLst>
              <p:tags r:id="rId13"/>
            </p:custDataLst>
          </p:nvPr>
        </p:nvSpPr>
        <p:spPr>
          <a:xfrm flipH="1">
            <a:off x="6459855" y="3388360"/>
            <a:ext cx="1381125" cy="337185"/>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150" normalizeH="0" noProof="0" smtClean="0">
                <a:ln>
                  <a:noFill/>
                </a:ln>
                <a:solidFill>
                  <a:srgbClr val="A5A5A5"/>
                </a:solidFill>
                <a:effectLst/>
                <a:uLnTx/>
                <a:uFillTx/>
                <a:latin typeface="黑体" panose="02010609060101010101" charset="-122"/>
                <a:ea typeface="黑体" panose="02010609060101010101" charset="-122"/>
                <a:cs typeface="黑体" panose="02010609060101010101" charset="-122"/>
              </a:rPr>
              <a:t>代表企业</a:t>
            </a:r>
            <a:endParaRPr kumimoji="0" lang="zh-CN" altLang="en-US" sz="1600" b="1" i="0" u="none" strike="noStrike" kern="1200" cap="none" spc="150" normalizeH="0" noProof="0" smtClean="0">
              <a:ln>
                <a:noFill/>
              </a:ln>
              <a:solidFill>
                <a:srgbClr val="A5A5A5"/>
              </a:solidFill>
              <a:effectLst/>
              <a:uLnTx/>
              <a:uFillTx/>
              <a:latin typeface="黑体" panose="02010609060101010101" charset="-122"/>
              <a:ea typeface="黑体" panose="02010609060101010101" charset="-122"/>
              <a:cs typeface="黑体" panose="02010609060101010101" charset="-122"/>
            </a:endParaRPr>
          </a:p>
        </p:txBody>
      </p:sp>
      <p:sp>
        <p:nvSpPr>
          <p:cNvPr id="65" name="文本框 64"/>
          <p:cNvSpPr txBox="1"/>
          <p:nvPr>
            <p:custDataLst>
              <p:tags r:id="rId14"/>
            </p:custDataLst>
          </p:nvPr>
        </p:nvSpPr>
        <p:spPr>
          <a:xfrm>
            <a:off x="5927725" y="3735070"/>
            <a:ext cx="2240280" cy="650240"/>
          </a:xfrm>
          <a:prstGeom prst="rect">
            <a:avLst/>
          </a:prstGeom>
          <a:noFill/>
        </p:spPr>
        <p:txBody>
          <a:bodyPr wrap="square" rtlCol="0">
            <a:spAutoFit/>
          </a:bodyPr>
          <a:p>
            <a:pPr marL="0" marR="0" lvl="0" algn="just" defTabSz="914400" rtl="0" eaLnBrk="1" fontAlgn="auto" latinLnBrk="0" hangingPunct="1">
              <a:lnSpc>
                <a:spcPct val="130000"/>
              </a:lnSpc>
              <a:spcBef>
                <a:spcPts val="0"/>
              </a:spcBef>
              <a:buClrTx/>
              <a:buSzTx/>
              <a:buFontTx/>
              <a:buNone/>
            </a:pPr>
            <a:r>
              <a:rPr kumimoji="0" lang="zh-CN" altLang="en-US" sz="1400" b="0" i="0" u="none" strike="noStrike" kern="1200" cap="none" normalizeH="0">
                <a:solidFill>
                  <a:schemeClr val="tx1"/>
                </a:solidFill>
                <a:latin typeface="黑体" panose="02010609060101010101" charset="-122"/>
                <a:ea typeface="黑体" panose="02010609060101010101" charset="-122"/>
                <a:cs typeface="黑体" panose="02010609060101010101" charset="-122"/>
              </a:rPr>
              <a:t>阿里巴巴国际站、环球资源网、中国制造网。</a:t>
            </a:r>
            <a:endParaRPr kumimoji="0" lang="zh-CN" altLang="en-US" sz="1400" b="0" i="0" u="none" strike="noStrike" kern="1200" cap="none" normalizeH="0">
              <a:solidFill>
                <a:schemeClr val="tx1"/>
              </a:solidFill>
              <a:latin typeface="黑体" panose="02010609060101010101" charset="-122"/>
              <a:ea typeface="黑体" panose="02010609060101010101" charset="-122"/>
              <a:cs typeface="黑体" panose="02010609060101010101" charset="-122"/>
            </a:endParaRPr>
          </a:p>
        </p:txBody>
      </p:sp>
      <p:sp>
        <p:nvSpPr>
          <p:cNvPr id="37" name="Oval 36"/>
          <p:cNvSpPr/>
          <p:nvPr>
            <p:custDataLst>
              <p:tags r:id="rId15"/>
            </p:custDataLst>
          </p:nvPr>
        </p:nvSpPr>
        <p:spPr>
          <a:xfrm flipH="1">
            <a:off x="2630165" y="1121280"/>
            <a:ext cx="340646" cy="340646"/>
          </a:xfrm>
          <a:prstGeom prst="ellipse">
            <a:avLst/>
          </a:prstGeom>
          <a:solidFill>
            <a:srgbClr val="304971"/>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350" b="1"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66" name="Freeform 27"/>
          <p:cNvSpPr>
            <a:spLocks noChangeArrowheads="1"/>
          </p:cNvSpPr>
          <p:nvPr>
            <p:custDataLst>
              <p:tags r:id="rId16"/>
            </p:custDataLst>
          </p:nvPr>
        </p:nvSpPr>
        <p:spPr bwMode="auto">
          <a:xfrm>
            <a:off x="2698418" y="1211660"/>
            <a:ext cx="204140" cy="159887"/>
          </a:xfrm>
          <a:custGeom>
            <a:avLst/>
            <a:gdLst>
              <a:gd name="T0" fmla="*/ 194710 w 506"/>
              <a:gd name="T1" fmla="*/ 31193 h 399"/>
              <a:gd name="T2" fmla="*/ 194710 w 506"/>
              <a:gd name="T3" fmla="*/ 31193 h 399"/>
              <a:gd name="T4" fmla="*/ 75372 w 506"/>
              <a:gd name="T5" fmla="*/ 15596 h 399"/>
              <a:gd name="T6" fmla="*/ 4038 w 506"/>
              <a:gd name="T7" fmla="*/ 98481 h 399"/>
              <a:gd name="T8" fmla="*/ 87485 w 506"/>
              <a:gd name="T9" fmla="*/ 177354 h 399"/>
              <a:gd name="T10" fmla="*/ 170932 w 506"/>
              <a:gd name="T11" fmla="*/ 138140 h 399"/>
              <a:gd name="T12" fmla="*/ 162856 w 506"/>
              <a:gd name="T13" fmla="*/ 94470 h 399"/>
              <a:gd name="T14" fmla="*/ 210412 w 506"/>
              <a:gd name="T15" fmla="*/ 90460 h 399"/>
              <a:gd name="T16" fmla="*/ 194710 w 506"/>
              <a:gd name="T17" fmla="*/ 31193 h 399"/>
              <a:gd name="T18" fmla="*/ 122927 w 506"/>
              <a:gd name="T19" fmla="*/ 134130 h 399"/>
              <a:gd name="T20" fmla="*/ 122927 w 506"/>
              <a:gd name="T21" fmla="*/ 134130 h 399"/>
              <a:gd name="T22" fmla="*/ 107225 w 506"/>
              <a:gd name="T23" fmla="*/ 118088 h 399"/>
              <a:gd name="T24" fmla="*/ 122927 w 506"/>
              <a:gd name="T25" fmla="*/ 102491 h 399"/>
              <a:gd name="T26" fmla="*/ 138630 w 506"/>
              <a:gd name="T27" fmla="*/ 118088 h 399"/>
              <a:gd name="T28" fmla="*/ 122927 w 506"/>
              <a:gd name="T29" fmla="*/ 13413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ysClr val="window" lastClr="FFFFFF"/>
          </a:solidFill>
          <a:ln>
            <a:noFill/>
          </a:ln>
          <a:effectLst/>
        </p:spPr>
        <p:txBody>
          <a:bodyPr wrap="none" lIns="25717" tIns="12858" rIns="25717" bIns="12858"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grpSp>
        <p:nvGrpSpPr>
          <p:cNvPr id="18" name="组合 17"/>
          <p:cNvGrpSpPr/>
          <p:nvPr/>
        </p:nvGrpSpPr>
        <p:grpSpPr>
          <a:xfrm>
            <a:off x="3513455" y="1808260"/>
            <a:ext cx="2221905" cy="2173411"/>
            <a:chOff x="4743" y="2419"/>
            <a:chExt cx="4937" cy="4923"/>
          </a:xfrm>
        </p:grpSpPr>
        <p:sp>
          <p:nvSpPr>
            <p:cNvPr id="14" name="Freeform 14"/>
            <p:cNvSpPr/>
            <p:nvPr>
              <p:custDataLst>
                <p:tags r:id="rId17"/>
              </p:custDataLst>
            </p:nvPr>
          </p:nvSpPr>
          <p:spPr bwMode="auto">
            <a:xfrm>
              <a:off x="7451" y="2431"/>
              <a:ext cx="434" cy="683"/>
            </a:xfrm>
            <a:custGeom>
              <a:avLst/>
              <a:gdLst>
                <a:gd name="T0" fmla="*/ 383 w 383"/>
                <a:gd name="T1" fmla="*/ 453 h 603"/>
                <a:gd name="T2" fmla="*/ 329 w 383"/>
                <a:gd name="T3" fmla="*/ 603 h 603"/>
                <a:gd name="T4" fmla="*/ 0 w 383"/>
                <a:gd name="T5" fmla="*/ 193 h 603"/>
                <a:gd name="T6" fmla="*/ 21 w 383"/>
                <a:gd name="T7" fmla="*/ 0 h 603"/>
                <a:gd name="T8" fmla="*/ 383 w 383"/>
                <a:gd name="T9" fmla="*/ 453 h 603"/>
              </a:gdLst>
              <a:ahLst/>
              <a:cxnLst>
                <a:cxn ang="0">
                  <a:pos x="T0" y="T1"/>
                </a:cxn>
                <a:cxn ang="0">
                  <a:pos x="T2" y="T3"/>
                </a:cxn>
                <a:cxn ang="0">
                  <a:pos x="T4" y="T5"/>
                </a:cxn>
                <a:cxn ang="0">
                  <a:pos x="T6" y="T7"/>
                </a:cxn>
                <a:cxn ang="0">
                  <a:pos x="T8" y="T9"/>
                </a:cxn>
              </a:cxnLst>
              <a:rect l="0" t="0" r="r" b="b"/>
              <a:pathLst>
                <a:path w="383" h="603">
                  <a:moveTo>
                    <a:pt x="383" y="453"/>
                  </a:moveTo>
                  <a:lnTo>
                    <a:pt x="329" y="603"/>
                  </a:lnTo>
                  <a:lnTo>
                    <a:pt x="0" y="193"/>
                  </a:lnTo>
                  <a:lnTo>
                    <a:pt x="21" y="0"/>
                  </a:lnTo>
                  <a:lnTo>
                    <a:pt x="383" y="453"/>
                  </a:lnTo>
                  <a:close/>
                </a:path>
              </a:pathLst>
            </a:custGeom>
            <a:solidFill>
              <a:srgbClr val="ED7D31">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grpSp>
          <p:nvGrpSpPr>
            <p:cNvPr id="3" name="组合 2"/>
            <p:cNvGrpSpPr/>
            <p:nvPr/>
          </p:nvGrpSpPr>
          <p:grpSpPr>
            <a:xfrm>
              <a:off x="4743" y="2419"/>
              <a:ext cx="4937" cy="4923"/>
              <a:chOff x="4743" y="2419"/>
              <a:chExt cx="4937" cy="4923"/>
            </a:xfrm>
          </p:grpSpPr>
          <p:sp>
            <p:nvSpPr>
              <p:cNvPr id="15" name="Freeform 15"/>
              <p:cNvSpPr/>
              <p:nvPr>
                <p:custDataLst>
                  <p:tags r:id="rId18"/>
                </p:custDataLst>
              </p:nvPr>
            </p:nvSpPr>
            <p:spPr bwMode="auto">
              <a:xfrm>
                <a:off x="7447" y="2431"/>
                <a:ext cx="2233" cy="2813"/>
              </a:xfrm>
              <a:custGeom>
                <a:avLst/>
                <a:gdLst>
                  <a:gd name="T0" fmla="*/ 13 w 1035"/>
                  <a:gd name="T1" fmla="*/ 0 h 1306"/>
                  <a:gd name="T2" fmla="*/ 550 w 1035"/>
                  <a:gd name="T3" fmla="*/ 202 h 1306"/>
                  <a:gd name="T4" fmla="*/ 1035 w 1035"/>
                  <a:gd name="T5" fmla="*/ 1111 h 1306"/>
                  <a:gd name="T6" fmla="*/ 791 w 1035"/>
                  <a:gd name="T7" fmla="*/ 1306 h 1306"/>
                  <a:gd name="T8" fmla="*/ 546 w 1035"/>
                  <a:gd name="T9" fmla="*/ 1110 h 1306"/>
                  <a:gd name="T10" fmla="*/ 498 w 1035"/>
                  <a:gd name="T11" fmla="*/ 889 h 1306"/>
                  <a:gd name="T12" fmla="*/ 381 w 1035"/>
                  <a:gd name="T13" fmla="*/ 702 h 1306"/>
                  <a:gd name="T14" fmla="*/ 211 w 1035"/>
                  <a:gd name="T15" fmla="*/ 565 h 1306"/>
                  <a:gd name="T16" fmla="*/ 0 w 1035"/>
                  <a:gd name="T17" fmla="*/ 491 h 1306"/>
                  <a:gd name="T18" fmla="*/ 203 w 1035"/>
                  <a:gd name="T19" fmla="*/ 238 h 1306"/>
                  <a:gd name="T20" fmla="*/ 13 w 1035"/>
                  <a:gd name="T21"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5" h="1306">
                    <a:moveTo>
                      <a:pt x="13" y="0"/>
                    </a:moveTo>
                    <a:cubicBezTo>
                      <a:pt x="207" y="20"/>
                      <a:pt x="391" y="90"/>
                      <a:pt x="550" y="202"/>
                    </a:cubicBezTo>
                    <a:cubicBezTo>
                      <a:pt x="841" y="408"/>
                      <a:pt x="1026" y="739"/>
                      <a:pt x="1035" y="1111"/>
                    </a:cubicBezTo>
                    <a:cubicBezTo>
                      <a:pt x="791" y="1306"/>
                      <a:pt x="791" y="1306"/>
                      <a:pt x="791" y="1306"/>
                    </a:cubicBezTo>
                    <a:cubicBezTo>
                      <a:pt x="546" y="1110"/>
                      <a:pt x="546" y="1110"/>
                      <a:pt x="546" y="1110"/>
                    </a:cubicBezTo>
                    <a:cubicBezTo>
                      <a:pt x="543" y="1032"/>
                      <a:pt x="526" y="958"/>
                      <a:pt x="498" y="889"/>
                    </a:cubicBezTo>
                    <a:cubicBezTo>
                      <a:pt x="470" y="820"/>
                      <a:pt x="430" y="757"/>
                      <a:pt x="381" y="702"/>
                    </a:cubicBezTo>
                    <a:cubicBezTo>
                      <a:pt x="333" y="648"/>
                      <a:pt x="275" y="601"/>
                      <a:pt x="211" y="565"/>
                    </a:cubicBezTo>
                    <a:cubicBezTo>
                      <a:pt x="147" y="529"/>
                      <a:pt x="76" y="503"/>
                      <a:pt x="0" y="491"/>
                    </a:cubicBezTo>
                    <a:cubicBezTo>
                      <a:pt x="203" y="238"/>
                      <a:pt x="203" y="238"/>
                      <a:pt x="203" y="238"/>
                    </a:cubicBezTo>
                    <a:lnTo>
                      <a:pt x="13" y="0"/>
                    </a:lnTo>
                    <a:close/>
                  </a:path>
                </a:pathLst>
              </a:custGeom>
              <a:solidFill>
                <a:srgbClr val="FF6C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6" name="Freeform 16"/>
              <p:cNvSpPr/>
              <p:nvPr>
                <p:custDataLst>
                  <p:tags r:id="rId19"/>
                </p:custDataLst>
              </p:nvPr>
            </p:nvSpPr>
            <p:spPr bwMode="auto">
              <a:xfrm>
                <a:off x="4755" y="2419"/>
                <a:ext cx="2818" cy="2226"/>
              </a:xfrm>
              <a:custGeom>
                <a:avLst/>
                <a:gdLst>
                  <a:gd name="T0" fmla="*/ 1111 w 1306"/>
                  <a:gd name="T1" fmla="*/ 0 h 1034"/>
                  <a:gd name="T2" fmla="*/ 1306 w 1306"/>
                  <a:gd name="T3" fmla="*/ 244 h 1034"/>
                  <a:gd name="T4" fmla="*/ 1111 w 1306"/>
                  <a:gd name="T5" fmla="*/ 488 h 1034"/>
                  <a:gd name="T6" fmla="*/ 889 w 1306"/>
                  <a:gd name="T7" fmla="*/ 537 h 1034"/>
                  <a:gd name="T8" fmla="*/ 703 w 1306"/>
                  <a:gd name="T9" fmla="*/ 653 h 1034"/>
                  <a:gd name="T10" fmla="*/ 565 w 1306"/>
                  <a:gd name="T11" fmla="*/ 824 h 1034"/>
                  <a:gd name="T12" fmla="*/ 491 w 1306"/>
                  <a:gd name="T13" fmla="*/ 1034 h 1034"/>
                  <a:gd name="T14" fmla="*/ 238 w 1306"/>
                  <a:gd name="T15" fmla="*/ 832 h 1034"/>
                  <a:gd name="T16" fmla="*/ 0 w 1306"/>
                  <a:gd name="T17" fmla="*/ 1022 h 1034"/>
                  <a:gd name="T18" fmla="*/ 1111 w 1306"/>
                  <a:gd name="T19"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034">
                    <a:moveTo>
                      <a:pt x="1111" y="0"/>
                    </a:moveTo>
                    <a:cubicBezTo>
                      <a:pt x="1306" y="244"/>
                      <a:pt x="1306" y="244"/>
                      <a:pt x="1306" y="244"/>
                    </a:cubicBezTo>
                    <a:cubicBezTo>
                      <a:pt x="1111" y="488"/>
                      <a:pt x="1111" y="488"/>
                      <a:pt x="1111" y="488"/>
                    </a:cubicBezTo>
                    <a:cubicBezTo>
                      <a:pt x="1033" y="491"/>
                      <a:pt x="958" y="508"/>
                      <a:pt x="889" y="537"/>
                    </a:cubicBezTo>
                    <a:cubicBezTo>
                      <a:pt x="820" y="565"/>
                      <a:pt x="758" y="605"/>
                      <a:pt x="703" y="653"/>
                    </a:cubicBezTo>
                    <a:cubicBezTo>
                      <a:pt x="648" y="702"/>
                      <a:pt x="601" y="759"/>
                      <a:pt x="565" y="824"/>
                    </a:cubicBezTo>
                    <a:cubicBezTo>
                      <a:pt x="529" y="888"/>
                      <a:pt x="504" y="959"/>
                      <a:pt x="491" y="1034"/>
                    </a:cubicBezTo>
                    <a:cubicBezTo>
                      <a:pt x="238" y="832"/>
                      <a:pt x="238" y="832"/>
                      <a:pt x="238" y="832"/>
                    </a:cubicBezTo>
                    <a:cubicBezTo>
                      <a:pt x="0" y="1022"/>
                      <a:pt x="0" y="1022"/>
                      <a:pt x="0" y="1022"/>
                    </a:cubicBezTo>
                    <a:cubicBezTo>
                      <a:pt x="59" y="460"/>
                      <a:pt x="529" y="13"/>
                      <a:pt x="1111" y="0"/>
                    </a:cubicBezTo>
                    <a:close/>
                  </a:path>
                </a:pathLst>
              </a:custGeom>
              <a:solidFill>
                <a:srgbClr val="3049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grpSp>
            <p:nvGrpSpPr>
              <p:cNvPr id="5" name="组合 4"/>
              <p:cNvGrpSpPr/>
              <p:nvPr/>
            </p:nvGrpSpPr>
            <p:grpSpPr>
              <a:xfrm>
                <a:off x="4743" y="2518"/>
                <a:ext cx="4924" cy="4824"/>
                <a:chOff x="4743" y="2518"/>
                <a:chExt cx="4924" cy="4824"/>
              </a:xfrm>
            </p:grpSpPr>
            <p:sp>
              <p:nvSpPr>
                <p:cNvPr id="6" name="Freeform 5"/>
                <p:cNvSpPr/>
                <p:nvPr>
                  <p:custDataLst>
                    <p:tags r:id="rId20"/>
                  </p:custDataLst>
                </p:nvPr>
              </p:nvSpPr>
              <p:spPr bwMode="auto">
                <a:xfrm>
                  <a:off x="6538" y="6647"/>
                  <a:ext cx="434" cy="683"/>
                </a:xfrm>
                <a:custGeom>
                  <a:avLst/>
                  <a:gdLst>
                    <a:gd name="T0" fmla="*/ 0 w 383"/>
                    <a:gd name="T1" fmla="*/ 152 h 603"/>
                    <a:gd name="T2" fmla="*/ 54 w 383"/>
                    <a:gd name="T3" fmla="*/ 0 h 603"/>
                    <a:gd name="T4" fmla="*/ 383 w 383"/>
                    <a:gd name="T5" fmla="*/ 410 h 603"/>
                    <a:gd name="T6" fmla="*/ 362 w 383"/>
                    <a:gd name="T7" fmla="*/ 603 h 603"/>
                    <a:gd name="T8" fmla="*/ 0 w 383"/>
                    <a:gd name="T9" fmla="*/ 152 h 603"/>
                  </a:gdLst>
                  <a:ahLst/>
                  <a:cxnLst>
                    <a:cxn ang="0">
                      <a:pos x="T0" y="T1"/>
                    </a:cxn>
                    <a:cxn ang="0">
                      <a:pos x="T2" y="T3"/>
                    </a:cxn>
                    <a:cxn ang="0">
                      <a:pos x="T4" y="T5"/>
                    </a:cxn>
                    <a:cxn ang="0">
                      <a:pos x="T6" y="T7"/>
                    </a:cxn>
                    <a:cxn ang="0">
                      <a:pos x="T8" y="T9"/>
                    </a:cxn>
                  </a:cxnLst>
                  <a:rect l="0" t="0" r="r" b="b"/>
                  <a:pathLst>
                    <a:path w="383" h="603">
                      <a:moveTo>
                        <a:pt x="0" y="152"/>
                      </a:moveTo>
                      <a:lnTo>
                        <a:pt x="54" y="0"/>
                      </a:lnTo>
                      <a:lnTo>
                        <a:pt x="383" y="410"/>
                      </a:lnTo>
                      <a:lnTo>
                        <a:pt x="362" y="603"/>
                      </a:lnTo>
                      <a:lnTo>
                        <a:pt x="0" y="152"/>
                      </a:lnTo>
                      <a:close/>
                    </a:path>
                  </a:pathLst>
                </a:custGeom>
                <a:solidFill>
                  <a:srgbClr val="A020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7" name="Freeform 6"/>
                <p:cNvSpPr/>
                <p:nvPr>
                  <p:custDataLst>
                    <p:tags r:id="rId21"/>
                  </p:custDataLst>
                </p:nvPr>
              </p:nvSpPr>
              <p:spPr bwMode="auto">
                <a:xfrm>
                  <a:off x="8980" y="5118"/>
                  <a:ext cx="687" cy="434"/>
                </a:xfrm>
                <a:custGeom>
                  <a:avLst/>
                  <a:gdLst>
                    <a:gd name="T0" fmla="*/ 153 w 607"/>
                    <a:gd name="T1" fmla="*/ 383 h 383"/>
                    <a:gd name="T2" fmla="*/ 0 w 607"/>
                    <a:gd name="T3" fmla="*/ 331 h 383"/>
                    <a:gd name="T4" fmla="*/ 414 w 607"/>
                    <a:gd name="T5" fmla="*/ 0 h 383"/>
                    <a:gd name="T6" fmla="*/ 607 w 607"/>
                    <a:gd name="T7" fmla="*/ 21 h 383"/>
                    <a:gd name="T8" fmla="*/ 153 w 607"/>
                    <a:gd name="T9" fmla="*/ 383 h 383"/>
                  </a:gdLst>
                  <a:ahLst/>
                  <a:cxnLst>
                    <a:cxn ang="0">
                      <a:pos x="T0" y="T1"/>
                    </a:cxn>
                    <a:cxn ang="0">
                      <a:pos x="T2" y="T3"/>
                    </a:cxn>
                    <a:cxn ang="0">
                      <a:pos x="T4" y="T5"/>
                    </a:cxn>
                    <a:cxn ang="0">
                      <a:pos x="T6" y="T7"/>
                    </a:cxn>
                    <a:cxn ang="0">
                      <a:pos x="T8" y="T9"/>
                    </a:cxn>
                  </a:cxnLst>
                  <a:rect l="0" t="0" r="r" b="b"/>
                  <a:pathLst>
                    <a:path w="607" h="383">
                      <a:moveTo>
                        <a:pt x="153" y="383"/>
                      </a:moveTo>
                      <a:lnTo>
                        <a:pt x="0" y="331"/>
                      </a:lnTo>
                      <a:lnTo>
                        <a:pt x="414" y="0"/>
                      </a:lnTo>
                      <a:lnTo>
                        <a:pt x="607" y="21"/>
                      </a:lnTo>
                      <a:lnTo>
                        <a:pt x="153" y="383"/>
                      </a:lnTo>
                      <a:close/>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8" name="Freeform 7"/>
                <p:cNvSpPr/>
                <p:nvPr>
                  <p:custDataLst>
                    <p:tags r:id="rId22"/>
                  </p:custDataLst>
                </p:nvPr>
              </p:nvSpPr>
              <p:spPr bwMode="auto">
                <a:xfrm>
                  <a:off x="6849" y="5116"/>
                  <a:ext cx="2818" cy="2226"/>
                </a:xfrm>
                <a:custGeom>
                  <a:avLst/>
                  <a:gdLst>
                    <a:gd name="T0" fmla="*/ 815 w 1306"/>
                    <a:gd name="T1" fmla="*/ 0 h 1034"/>
                    <a:gd name="T2" fmla="*/ 1068 w 1306"/>
                    <a:gd name="T3" fmla="*/ 202 h 1034"/>
                    <a:gd name="T4" fmla="*/ 1306 w 1306"/>
                    <a:gd name="T5" fmla="*/ 12 h 1034"/>
                    <a:gd name="T6" fmla="*/ 195 w 1306"/>
                    <a:gd name="T7" fmla="*/ 1034 h 1034"/>
                    <a:gd name="T8" fmla="*/ 0 w 1306"/>
                    <a:gd name="T9" fmla="*/ 791 h 1034"/>
                    <a:gd name="T10" fmla="*/ 195 w 1306"/>
                    <a:gd name="T11" fmla="*/ 546 h 1034"/>
                    <a:gd name="T12" fmla="*/ 417 w 1306"/>
                    <a:gd name="T13" fmla="*/ 498 h 1034"/>
                    <a:gd name="T14" fmla="*/ 603 w 1306"/>
                    <a:gd name="T15" fmla="*/ 381 h 1034"/>
                    <a:gd name="T16" fmla="*/ 741 w 1306"/>
                    <a:gd name="T17" fmla="*/ 210 h 1034"/>
                    <a:gd name="T18" fmla="*/ 815 w 1306"/>
                    <a:gd name="T19" fmla="*/ 0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6" h="1034">
                      <a:moveTo>
                        <a:pt x="815" y="0"/>
                      </a:moveTo>
                      <a:cubicBezTo>
                        <a:pt x="1068" y="202"/>
                        <a:pt x="1068" y="202"/>
                        <a:pt x="1068" y="202"/>
                      </a:cubicBezTo>
                      <a:cubicBezTo>
                        <a:pt x="1306" y="12"/>
                        <a:pt x="1306" y="12"/>
                        <a:pt x="1306" y="12"/>
                      </a:cubicBezTo>
                      <a:cubicBezTo>
                        <a:pt x="1247" y="575"/>
                        <a:pt x="777" y="1021"/>
                        <a:pt x="195" y="1034"/>
                      </a:cubicBezTo>
                      <a:cubicBezTo>
                        <a:pt x="0" y="791"/>
                        <a:pt x="0" y="791"/>
                        <a:pt x="0" y="791"/>
                      </a:cubicBezTo>
                      <a:cubicBezTo>
                        <a:pt x="195" y="546"/>
                        <a:pt x="195" y="546"/>
                        <a:pt x="195" y="546"/>
                      </a:cubicBezTo>
                      <a:cubicBezTo>
                        <a:pt x="273" y="543"/>
                        <a:pt x="348" y="526"/>
                        <a:pt x="417" y="498"/>
                      </a:cubicBezTo>
                      <a:cubicBezTo>
                        <a:pt x="486" y="469"/>
                        <a:pt x="548" y="430"/>
                        <a:pt x="603" y="381"/>
                      </a:cubicBezTo>
                      <a:cubicBezTo>
                        <a:pt x="658" y="332"/>
                        <a:pt x="705" y="275"/>
                        <a:pt x="741" y="210"/>
                      </a:cubicBezTo>
                      <a:cubicBezTo>
                        <a:pt x="777" y="146"/>
                        <a:pt x="802" y="75"/>
                        <a:pt x="815" y="0"/>
                      </a:cubicBezTo>
                      <a:close/>
                    </a:path>
                  </a:pathLst>
                </a:custGeom>
                <a:solidFill>
                  <a:srgbClr val="A5A5A5"/>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9" name="Freeform 8"/>
                <p:cNvSpPr/>
                <p:nvPr>
                  <p:custDataLst>
                    <p:tags r:id="rId23"/>
                  </p:custDataLst>
                </p:nvPr>
              </p:nvSpPr>
              <p:spPr bwMode="auto">
                <a:xfrm>
                  <a:off x="6849" y="5094"/>
                  <a:ext cx="1759" cy="1725"/>
                </a:xfrm>
                <a:custGeom>
                  <a:avLst/>
                  <a:gdLst>
                    <a:gd name="T0" fmla="*/ 758 w 815"/>
                    <a:gd name="T1" fmla="*/ 0 h 801"/>
                    <a:gd name="T2" fmla="*/ 193 w 815"/>
                    <a:gd name="T3" fmla="*/ 498 h 801"/>
                    <a:gd name="T4" fmla="*/ 193 w 815"/>
                    <a:gd name="T5" fmla="*/ 498 h 801"/>
                    <a:gd name="T6" fmla="*/ 15 w 815"/>
                    <a:gd name="T7" fmla="*/ 721 h 801"/>
                    <a:gd name="T8" fmla="*/ 0 w 815"/>
                    <a:gd name="T9" fmla="*/ 801 h 801"/>
                    <a:gd name="T10" fmla="*/ 195 w 815"/>
                    <a:gd name="T11" fmla="*/ 556 h 801"/>
                    <a:gd name="T12" fmla="*/ 417 w 815"/>
                    <a:gd name="T13" fmla="*/ 508 h 801"/>
                    <a:gd name="T14" fmla="*/ 603 w 815"/>
                    <a:gd name="T15" fmla="*/ 391 h 801"/>
                    <a:gd name="T16" fmla="*/ 741 w 815"/>
                    <a:gd name="T17" fmla="*/ 220 h 801"/>
                    <a:gd name="T18" fmla="*/ 815 w 815"/>
                    <a:gd name="T19" fmla="*/ 10 h 801"/>
                    <a:gd name="T20" fmla="*/ 758 w 815"/>
                    <a:gd name="T21" fmla="*/ 0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 h="801">
                      <a:moveTo>
                        <a:pt x="758" y="0"/>
                      </a:moveTo>
                      <a:cubicBezTo>
                        <a:pt x="711" y="275"/>
                        <a:pt x="477" y="486"/>
                        <a:pt x="193" y="498"/>
                      </a:cubicBezTo>
                      <a:cubicBezTo>
                        <a:pt x="193" y="498"/>
                        <a:pt x="193" y="498"/>
                        <a:pt x="193" y="498"/>
                      </a:cubicBezTo>
                      <a:cubicBezTo>
                        <a:pt x="15" y="721"/>
                        <a:pt x="15" y="721"/>
                        <a:pt x="15" y="721"/>
                      </a:cubicBezTo>
                      <a:cubicBezTo>
                        <a:pt x="0" y="801"/>
                        <a:pt x="0" y="801"/>
                        <a:pt x="0" y="801"/>
                      </a:cubicBezTo>
                      <a:cubicBezTo>
                        <a:pt x="195" y="556"/>
                        <a:pt x="195" y="556"/>
                        <a:pt x="195" y="556"/>
                      </a:cubicBezTo>
                      <a:cubicBezTo>
                        <a:pt x="273" y="553"/>
                        <a:pt x="348" y="536"/>
                        <a:pt x="417" y="508"/>
                      </a:cubicBezTo>
                      <a:cubicBezTo>
                        <a:pt x="486" y="479"/>
                        <a:pt x="548" y="440"/>
                        <a:pt x="603" y="391"/>
                      </a:cubicBezTo>
                      <a:cubicBezTo>
                        <a:pt x="658" y="342"/>
                        <a:pt x="705" y="285"/>
                        <a:pt x="741" y="220"/>
                      </a:cubicBezTo>
                      <a:cubicBezTo>
                        <a:pt x="777" y="156"/>
                        <a:pt x="802" y="85"/>
                        <a:pt x="815" y="10"/>
                      </a:cubicBezTo>
                      <a:lnTo>
                        <a:pt x="758" y="0"/>
                      </a:lnTo>
                      <a:close/>
                    </a:path>
                  </a:pathLst>
                </a:custGeom>
                <a:solidFill>
                  <a:srgbClr val="A5A5A5">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0" name="Freeform 9"/>
                <p:cNvSpPr/>
                <p:nvPr>
                  <p:custDataLst>
                    <p:tags r:id="rId24"/>
                  </p:custDataLst>
                </p:nvPr>
              </p:nvSpPr>
              <p:spPr bwMode="auto">
                <a:xfrm>
                  <a:off x="5269" y="4518"/>
                  <a:ext cx="1726" cy="1757"/>
                </a:xfrm>
                <a:custGeom>
                  <a:avLst/>
                  <a:gdLst>
                    <a:gd name="T0" fmla="*/ 303 w 800"/>
                    <a:gd name="T1" fmla="*/ 194 h 816"/>
                    <a:gd name="T2" fmla="*/ 80 w 800"/>
                    <a:gd name="T3" fmla="*/ 15 h 816"/>
                    <a:gd name="T4" fmla="*/ 0 w 800"/>
                    <a:gd name="T5" fmla="*/ 0 h 816"/>
                    <a:gd name="T6" fmla="*/ 245 w 800"/>
                    <a:gd name="T7" fmla="*/ 196 h 816"/>
                    <a:gd name="T8" fmla="*/ 293 w 800"/>
                    <a:gd name="T9" fmla="*/ 417 h 816"/>
                    <a:gd name="T10" fmla="*/ 410 w 800"/>
                    <a:gd name="T11" fmla="*/ 604 h 816"/>
                    <a:gd name="T12" fmla="*/ 580 w 800"/>
                    <a:gd name="T13" fmla="*/ 741 h 816"/>
                    <a:gd name="T14" fmla="*/ 791 w 800"/>
                    <a:gd name="T15" fmla="*/ 816 h 816"/>
                    <a:gd name="T16" fmla="*/ 800 w 800"/>
                    <a:gd name="T17" fmla="*/ 758 h 816"/>
                    <a:gd name="T18" fmla="*/ 303 w 800"/>
                    <a:gd name="T19" fmla="*/ 19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16">
                      <a:moveTo>
                        <a:pt x="303" y="194"/>
                      </a:moveTo>
                      <a:cubicBezTo>
                        <a:pt x="80" y="15"/>
                        <a:pt x="80" y="15"/>
                        <a:pt x="80" y="15"/>
                      </a:cubicBezTo>
                      <a:cubicBezTo>
                        <a:pt x="0" y="0"/>
                        <a:pt x="0" y="0"/>
                        <a:pt x="0" y="0"/>
                      </a:cubicBezTo>
                      <a:cubicBezTo>
                        <a:pt x="245" y="196"/>
                        <a:pt x="245" y="196"/>
                        <a:pt x="245" y="196"/>
                      </a:cubicBezTo>
                      <a:cubicBezTo>
                        <a:pt x="248" y="274"/>
                        <a:pt x="265" y="349"/>
                        <a:pt x="293" y="417"/>
                      </a:cubicBezTo>
                      <a:cubicBezTo>
                        <a:pt x="321" y="486"/>
                        <a:pt x="361" y="549"/>
                        <a:pt x="410" y="604"/>
                      </a:cubicBezTo>
                      <a:cubicBezTo>
                        <a:pt x="458" y="659"/>
                        <a:pt x="516" y="705"/>
                        <a:pt x="580" y="741"/>
                      </a:cubicBezTo>
                      <a:cubicBezTo>
                        <a:pt x="644" y="777"/>
                        <a:pt x="715" y="803"/>
                        <a:pt x="791" y="816"/>
                      </a:cubicBezTo>
                      <a:cubicBezTo>
                        <a:pt x="800" y="758"/>
                        <a:pt x="800" y="758"/>
                        <a:pt x="800" y="758"/>
                      </a:cubicBezTo>
                      <a:cubicBezTo>
                        <a:pt x="525" y="712"/>
                        <a:pt x="314" y="478"/>
                        <a:pt x="303" y="194"/>
                      </a:cubicBezTo>
                      <a:close/>
                    </a:path>
                  </a:pathLst>
                </a:custGeom>
                <a:solidFill>
                  <a:srgbClr val="A0204C"/>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1" name="Freeform 10"/>
                <p:cNvSpPr/>
                <p:nvPr>
                  <p:custDataLst>
                    <p:tags r:id="rId25"/>
                  </p:custDataLst>
                </p:nvPr>
              </p:nvSpPr>
              <p:spPr bwMode="auto">
                <a:xfrm>
                  <a:off x="4743" y="4518"/>
                  <a:ext cx="2233" cy="2811"/>
                </a:xfrm>
                <a:custGeom>
                  <a:avLst/>
                  <a:gdLst>
                    <a:gd name="T0" fmla="*/ 244 w 1035"/>
                    <a:gd name="T1" fmla="*/ 0 h 1306"/>
                    <a:gd name="T2" fmla="*/ 489 w 1035"/>
                    <a:gd name="T3" fmla="*/ 196 h 1306"/>
                    <a:gd name="T4" fmla="*/ 537 w 1035"/>
                    <a:gd name="T5" fmla="*/ 417 h 1306"/>
                    <a:gd name="T6" fmla="*/ 654 w 1035"/>
                    <a:gd name="T7" fmla="*/ 604 h 1306"/>
                    <a:gd name="T8" fmla="*/ 824 w 1035"/>
                    <a:gd name="T9" fmla="*/ 741 h 1306"/>
                    <a:gd name="T10" fmla="*/ 1035 w 1035"/>
                    <a:gd name="T11" fmla="*/ 816 h 1306"/>
                    <a:gd name="T12" fmla="*/ 832 w 1035"/>
                    <a:gd name="T13" fmla="*/ 1069 h 1306"/>
                    <a:gd name="T14" fmla="*/ 1022 w 1035"/>
                    <a:gd name="T15" fmla="*/ 1306 h 1306"/>
                    <a:gd name="T16" fmla="*/ 0 w 1035"/>
                    <a:gd name="T17" fmla="*/ 195 h 1306"/>
                    <a:gd name="T18" fmla="*/ 244 w 1035"/>
                    <a:gd name="T19" fmla="*/ 0 h 1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5" h="1306">
                      <a:moveTo>
                        <a:pt x="244" y="0"/>
                      </a:moveTo>
                      <a:cubicBezTo>
                        <a:pt x="489" y="196"/>
                        <a:pt x="489" y="196"/>
                        <a:pt x="489" y="196"/>
                      </a:cubicBezTo>
                      <a:cubicBezTo>
                        <a:pt x="492" y="274"/>
                        <a:pt x="509" y="349"/>
                        <a:pt x="537" y="417"/>
                      </a:cubicBezTo>
                      <a:cubicBezTo>
                        <a:pt x="565" y="486"/>
                        <a:pt x="605" y="549"/>
                        <a:pt x="654" y="604"/>
                      </a:cubicBezTo>
                      <a:cubicBezTo>
                        <a:pt x="702" y="659"/>
                        <a:pt x="760" y="705"/>
                        <a:pt x="824" y="741"/>
                      </a:cubicBezTo>
                      <a:cubicBezTo>
                        <a:pt x="888" y="777"/>
                        <a:pt x="959" y="803"/>
                        <a:pt x="1035" y="816"/>
                      </a:cubicBezTo>
                      <a:cubicBezTo>
                        <a:pt x="832" y="1069"/>
                        <a:pt x="832" y="1069"/>
                        <a:pt x="832" y="1069"/>
                      </a:cubicBezTo>
                      <a:cubicBezTo>
                        <a:pt x="1022" y="1306"/>
                        <a:pt x="1022" y="1306"/>
                        <a:pt x="1022" y="1306"/>
                      </a:cubicBezTo>
                      <a:cubicBezTo>
                        <a:pt x="456" y="1247"/>
                        <a:pt x="13" y="774"/>
                        <a:pt x="0" y="195"/>
                      </a:cubicBezTo>
                      <a:lnTo>
                        <a:pt x="244" y="0"/>
                      </a:lnTo>
                      <a:close/>
                    </a:path>
                  </a:pathLst>
                </a:custGeom>
                <a:solidFill>
                  <a:srgbClr val="A0204C"/>
                </a:solidFill>
                <a:ln w="9525">
                  <a:noFill/>
                  <a:round/>
                </a:ln>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2" name="Freeform 11"/>
                <p:cNvSpPr/>
                <p:nvPr>
                  <p:custDataLst>
                    <p:tags r:id="rId26"/>
                  </p:custDataLst>
                </p:nvPr>
              </p:nvSpPr>
              <p:spPr bwMode="auto">
                <a:xfrm>
                  <a:off x="4755" y="4210"/>
                  <a:ext cx="687" cy="432"/>
                </a:xfrm>
                <a:custGeom>
                  <a:avLst/>
                  <a:gdLst>
                    <a:gd name="T0" fmla="*/ 454 w 607"/>
                    <a:gd name="T1" fmla="*/ 0 h 382"/>
                    <a:gd name="T2" fmla="*/ 607 w 607"/>
                    <a:gd name="T3" fmla="*/ 53 h 382"/>
                    <a:gd name="T4" fmla="*/ 193 w 607"/>
                    <a:gd name="T5" fmla="*/ 382 h 382"/>
                    <a:gd name="T6" fmla="*/ 0 w 607"/>
                    <a:gd name="T7" fmla="*/ 361 h 382"/>
                    <a:gd name="T8" fmla="*/ 454 w 607"/>
                    <a:gd name="T9" fmla="*/ 0 h 382"/>
                  </a:gdLst>
                  <a:ahLst/>
                  <a:cxnLst>
                    <a:cxn ang="0">
                      <a:pos x="T0" y="T1"/>
                    </a:cxn>
                    <a:cxn ang="0">
                      <a:pos x="T2" y="T3"/>
                    </a:cxn>
                    <a:cxn ang="0">
                      <a:pos x="T4" y="T5"/>
                    </a:cxn>
                    <a:cxn ang="0">
                      <a:pos x="T6" y="T7"/>
                    </a:cxn>
                    <a:cxn ang="0">
                      <a:pos x="T8" y="T9"/>
                    </a:cxn>
                  </a:cxnLst>
                  <a:rect l="0" t="0" r="r" b="b"/>
                  <a:pathLst>
                    <a:path w="607" h="382">
                      <a:moveTo>
                        <a:pt x="454" y="0"/>
                      </a:moveTo>
                      <a:lnTo>
                        <a:pt x="607" y="53"/>
                      </a:lnTo>
                      <a:lnTo>
                        <a:pt x="193" y="382"/>
                      </a:lnTo>
                      <a:lnTo>
                        <a:pt x="0" y="361"/>
                      </a:lnTo>
                      <a:lnTo>
                        <a:pt x="454" y="0"/>
                      </a:lnTo>
                      <a:close/>
                    </a:path>
                  </a:pathLst>
                </a:custGeom>
                <a:solidFill>
                  <a:srgbClr val="3049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3" name="Freeform 12"/>
                <p:cNvSpPr/>
                <p:nvPr>
                  <p:custDataLst>
                    <p:tags r:id="rId27"/>
                  </p:custDataLst>
                </p:nvPr>
              </p:nvSpPr>
              <p:spPr bwMode="auto">
                <a:xfrm>
                  <a:off x="7427" y="3488"/>
                  <a:ext cx="1726" cy="1755"/>
                </a:xfrm>
                <a:custGeom>
                  <a:avLst/>
                  <a:gdLst>
                    <a:gd name="T0" fmla="*/ 555 w 800"/>
                    <a:gd name="T1" fmla="*/ 619 h 815"/>
                    <a:gd name="T2" fmla="*/ 507 w 800"/>
                    <a:gd name="T3" fmla="*/ 398 h 815"/>
                    <a:gd name="T4" fmla="*/ 390 w 800"/>
                    <a:gd name="T5" fmla="*/ 211 h 815"/>
                    <a:gd name="T6" fmla="*/ 220 w 800"/>
                    <a:gd name="T7" fmla="*/ 74 h 815"/>
                    <a:gd name="T8" fmla="*/ 9 w 800"/>
                    <a:gd name="T9" fmla="*/ 0 h 815"/>
                    <a:gd name="T10" fmla="*/ 0 w 800"/>
                    <a:gd name="T11" fmla="*/ 57 h 815"/>
                    <a:gd name="T12" fmla="*/ 497 w 800"/>
                    <a:gd name="T13" fmla="*/ 622 h 815"/>
                    <a:gd name="T14" fmla="*/ 720 w 800"/>
                    <a:gd name="T15" fmla="*/ 800 h 815"/>
                    <a:gd name="T16" fmla="*/ 800 w 800"/>
                    <a:gd name="T17" fmla="*/ 815 h 815"/>
                    <a:gd name="T18" fmla="*/ 555 w 800"/>
                    <a:gd name="T19" fmla="*/ 619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0" h="815">
                      <a:moveTo>
                        <a:pt x="555" y="619"/>
                      </a:moveTo>
                      <a:cubicBezTo>
                        <a:pt x="552" y="541"/>
                        <a:pt x="535" y="467"/>
                        <a:pt x="507" y="398"/>
                      </a:cubicBezTo>
                      <a:cubicBezTo>
                        <a:pt x="479" y="329"/>
                        <a:pt x="439" y="266"/>
                        <a:pt x="390" y="211"/>
                      </a:cubicBezTo>
                      <a:cubicBezTo>
                        <a:pt x="342" y="157"/>
                        <a:pt x="284" y="110"/>
                        <a:pt x="220" y="74"/>
                      </a:cubicBezTo>
                      <a:cubicBezTo>
                        <a:pt x="156" y="38"/>
                        <a:pt x="85" y="12"/>
                        <a:pt x="9" y="0"/>
                      </a:cubicBezTo>
                      <a:cubicBezTo>
                        <a:pt x="0" y="57"/>
                        <a:pt x="0" y="57"/>
                        <a:pt x="0" y="57"/>
                      </a:cubicBezTo>
                      <a:cubicBezTo>
                        <a:pt x="275" y="103"/>
                        <a:pt x="486" y="338"/>
                        <a:pt x="497" y="622"/>
                      </a:cubicBezTo>
                      <a:cubicBezTo>
                        <a:pt x="720" y="800"/>
                        <a:pt x="720" y="800"/>
                        <a:pt x="720" y="800"/>
                      </a:cubicBezTo>
                      <a:cubicBezTo>
                        <a:pt x="800" y="815"/>
                        <a:pt x="800" y="815"/>
                        <a:pt x="800" y="815"/>
                      </a:cubicBezTo>
                      <a:lnTo>
                        <a:pt x="555" y="619"/>
                      </a:lnTo>
                      <a:close/>
                    </a:path>
                  </a:pathLst>
                </a:custGeom>
                <a:solidFill>
                  <a:srgbClr val="ED7D31">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7" name="Freeform 13"/>
                <p:cNvSpPr/>
                <p:nvPr>
                  <p:custDataLst>
                    <p:tags r:id="rId28"/>
                  </p:custDataLst>
                </p:nvPr>
              </p:nvSpPr>
              <p:spPr bwMode="auto">
                <a:xfrm>
                  <a:off x="5816" y="2944"/>
                  <a:ext cx="1757" cy="1723"/>
                </a:xfrm>
                <a:custGeom>
                  <a:avLst/>
                  <a:gdLst>
                    <a:gd name="T0" fmla="*/ 620 w 815"/>
                    <a:gd name="T1" fmla="*/ 244 h 800"/>
                    <a:gd name="T2" fmla="*/ 398 w 815"/>
                    <a:gd name="T3" fmla="*/ 293 h 800"/>
                    <a:gd name="T4" fmla="*/ 212 w 815"/>
                    <a:gd name="T5" fmla="*/ 409 h 800"/>
                    <a:gd name="T6" fmla="*/ 74 w 815"/>
                    <a:gd name="T7" fmla="*/ 580 h 800"/>
                    <a:gd name="T8" fmla="*/ 0 w 815"/>
                    <a:gd name="T9" fmla="*/ 790 h 800"/>
                    <a:gd name="T10" fmla="*/ 57 w 815"/>
                    <a:gd name="T11" fmla="*/ 800 h 800"/>
                    <a:gd name="T12" fmla="*/ 622 w 815"/>
                    <a:gd name="T13" fmla="*/ 302 h 800"/>
                    <a:gd name="T14" fmla="*/ 800 w 815"/>
                    <a:gd name="T15" fmla="*/ 79 h 800"/>
                    <a:gd name="T16" fmla="*/ 815 w 815"/>
                    <a:gd name="T17" fmla="*/ 0 h 800"/>
                    <a:gd name="T18" fmla="*/ 620 w 815"/>
                    <a:gd name="T19" fmla="*/ 24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5" h="800">
                      <a:moveTo>
                        <a:pt x="620" y="244"/>
                      </a:moveTo>
                      <a:cubicBezTo>
                        <a:pt x="542" y="247"/>
                        <a:pt x="467" y="264"/>
                        <a:pt x="398" y="293"/>
                      </a:cubicBezTo>
                      <a:cubicBezTo>
                        <a:pt x="329" y="321"/>
                        <a:pt x="267" y="361"/>
                        <a:pt x="212" y="409"/>
                      </a:cubicBezTo>
                      <a:cubicBezTo>
                        <a:pt x="157" y="458"/>
                        <a:pt x="110" y="515"/>
                        <a:pt x="74" y="580"/>
                      </a:cubicBezTo>
                      <a:cubicBezTo>
                        <a:pt x="38" y="644"/>
                        <a:pt x="13" y="715"/>
                        <a:pt x="0" y="790"/>
                      </a:cubicBezTo>
                      <a:cubicBezTo>
                        <a:pt x="57" y="800"/>
                        <a:pt x="57" y="800"/>
                        <a:pt x="57" y="800"/>
                      </a:cubicBezTo>
                      <a:cubicBezTo>
                        <a:pt x="104" y="525"/>
                        <a:pt x="338" y="314"/>
                        <a:pt x="622" y="302"/>
                      </a:cubicBezTo>
                      <a:cubicBezTo>
                        <a:pt x="800" y="79"/>
                        <a:pt x="800" y="79"/>
                        <a:pt x="800" y="79"/>
                      </a:cubicBezTo>
                      <a:cubicBezTo>
                        <a:pt x="815" y="0"/>
                        <a:pt x="815" y="0"/>
                        <a:pt x="815" y="0"/>
                      </a:cubicBezTo>
                      <a:lnTo>
                        <a:pt x="620" y="244"/>
                      </a:lnTo>
                      <a:close/>
                    </a:path>
                  </a:pathLst>
                </a:custGeom>
                <a:solidFill>
                  <a:srgbClr val="30497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19" name="Freeform 17"/>
                <p:cNvSpPr/>
                <p:nvPr>
                  <p:custDataLst>
                    <p:tags r:id="rId29"/>
                  </p:custDataLst>
                </p:nvPr>
              </p:nvSpPr>
              <p:spPr bwMode="auto">
                <a:xfrm>
                  <a:off x="7571" y="2524"/>
                  <a:ext cx="1821" cy="1357"/>
                </a:xfrm>
                <a:custGeom>
                  <a:avLst/>
                  <a:gdLst>
                    <a:gd name="T0" fmla="*/ 311 w 844"/>
                    <a:gd name="T1" fmla="*/ 600 h 630"/>
                    <a:gd name="T2" fmla="*/ 495 w 844"/>
                    <a:gd name="T3" fmla="*/ 589 h 630"/>
                    <a:gd name="T4" fmla="*/ 844 w 844"/>
                    <a:gd name="T5" fmla="*/ 630 h 630"/>
                    <a:gd name="T6" fmla="*/ 30 w 844"/>
                    <a:gd name="T7" fmla="*/ 0 h 630"/>
                    <a:gd name="T8" fmla="*/ 186 w 844"/>
                    <a:gd name="T9" fmla="*/ 195 h 630"/>
                    <a:gd name="T10" fmla="*/ 0 w 844"/>
                    <a:gd name="T11" fmla="*/ 427 h 630"/>
                    <a:gd name="T12" fmla="*/ 311 w 844"/>
                    <a:gd name="T13" fmla="*/ 600 h 630"/>
                  </a:gdLst>
                  <a:ahLst/>
                  <a:cxnLst>
                    <a:cxn ang="0">
                      <a:pos x="T0" y="T1"/>
                    </a:cxn>
                    <a:cxn ang="0">
                      <a:pos x="T2" y="T3"/>
                    </a:cxn>
                    <a:cxn ang="0">
                      <a:pos x="T4" y="T5"/>
                    </a:cxn>
                    <a:cxn ang="0">
                      <a:pos x="T6" y="T7"/>
                    </a:cxn>
                    <a:cxn ang="0">
                      <a:pos x="T8" y="T9"/>
                    </a:cxn>
                    <a:cxn ang="0">
                      <a:pos x="T10" y="T11"/>
                    </a:cxn>
                    <a:cxn ang="0">
                      <a:pos x="T12" y="T13"/>
                    </a:cxn>
                  </a:cxnLst>
                  <a:rect l="0" t="0" r="r" b="b"/>
                  <a:pathLst>
                    <a:path w="844" h="630">
                      <a:moveTo>
                        <a:pt x="311" y="600"/>
                      </a:moveTo>
                      <a:cubicBezTo>
                        <a:pt x="371" y="593"/>
                        <a:pt x="432" y="589"/>
                        <a:pt x="495" y="589"/>
                      </a:cubicBezTo>
                      <a:cubicBezTo>
                        <a:pt x="615" y="589"/>
                        <a:pt x="732" y="603"/>
                        <a:pt x="844" y="630"/>
                      </a:cubicBezTo>
                      <a:cubicBezTo>
                        <a:pt x="694" y="304"/>
                        <a:pt x="391" y="65"/>
                        <a:pt x="30" y="0"/>
                      </a:cubicBezTo>
                      <a:cubicBezTo>
                        <a:pt x="186" y="195"/>
                        <a:pt x="186" y="195"/>
                        <a:pt x="186" y="195"/>
                      </a:cubicBezTo>
                      <a:cubicBezTo>
                        <a:pt x="0" y="427"/>
                        <a:pt x="0" y="427"/>
                        <a:pt x="0" y="427"/>
                      </a:cubicBezTo>
                      <a:cubicBezTo>
                        <a:pt x="118" y="457"/>
                        <a:pt x="225" y="517"/>
                        <a:pt x="311" y="600"/>
                      </a:cubicBezTo>
                      <a:close/>
                    </a:path>
                  </a:pathLst>
                </a:custGeom>
                <a:solidFill>
                  <a:sysClr val="window" lastClr="FFFFFF">
                    <a:alpha val="10000"/>
                  </a:sysClr>
                </a:solidFill>
                <a:ln>
                  <a:noFill/>
                </a:ln>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20" name="Freeform 19"/>
                <p:cNvSpPr/>
                <p:nvPr>
                  <p:custDataLst>
                    <p:tags r:id="rId30"/>
                  </p:custDataLst>
                </p:nvPr>
              </p:nvSpPr>
              <p:spPr bwMode="auto">
                <a:xfrm>
                  <a:off x="4814" y="4606"/>
                  <a:ext cx="1040" cy="2010"/>
                </a:xfrm>
                <a:custGeom>
                  <a:avLst/>
                  <a:gdLst>
                    <a:gd name="T0" fmla="*/ 211 w 482"/>
                    <a:gd name="T1" fmla="*/ 0 h 934"/>
                    <a:gd name="T2" fmla="*/ 0 w 482"/>
                    <a:gd name="T3" fmla="*/ 169 h 934"/>
                    <a:gd name="T4" fmla="*/ 345 w 482"/>
                    <a:gd name="T5" fmla="*/ 934 h 934"/>
                    <a:gd name="T6" fmla="*/ 482 w 482"/>
                    <a:gd name="T7" fmla="*/ 405 h 934"/>
                    <a:gd name="T8" fmla="*/ 424 w 482"/>
                    <a:gd name="T9" fmla="*/ 171 h 934"/>
                    <a:gd name="T10" fmla="*/ 211 w 482"/>
                    <a:gd name="T11" fmla="*/ 0 h 934"/>
                  </a:gdLst>
                  <a:ahLst/>
                  <a:cxnLst>
                    <a:cxn ang="0">
                      <a:pos x="T0" y="T1"/>
                    </a:cxn>
                    <a:cxn ang="0">
                      <a:pos x="T2" y="T3"/>
                    </a:cxn>
                    <a:cxn ang="0">
                      <a:pos x="T4" y="T5"/>
                    </a:cxn>
                    <a:cxn ang="0">
                      <a:pos x="T6" y="T7"/>
                    </a:cxn>
                    <a:cxn ang="0">
                      <a:pos x="T8" y="T9"/>
                    </a:cxn>
                    <a:cxn ang="0">
                      <a:pos x="T10" y="T11"/>
                    </a:cxn>
                  </a:cxnLst>
                  <a:rect l="0" t="0" r="r" b="b"/>
                  <a:pathLst>
                    <a:path w="482" h="934">
                      <a:moveTo>
                        <a:pt x="211" y="0"/>
                      </a:moveTo>
                      <a:cubicBezTo>
                        <a:pt x="0" y="169"/>
                        <a:pt x="0" y="169"/>
                        <a:pt x="0" y="169"/>
                      </a:cubicBezTo>
                      <a:cubicBezTo>
                        <a:pt x="11" y="469"/>
                        <a:pt x="141" y="740"/>
                        <a:pt x="345" y="934"/>
                      </a:cubicBezTo>
                      <a:cubicBezTo>
                        <a:pt x="354" y="746"/>
                        <a:pt x="402" y="567"/>
                        <a:pt x="482" y="405"/>
                      </a:cubicBezTo>
                      <a:cubicBezTo>
                        <a:pt x="449" y="333"/>
                        <a:pt x="430" y="254"/>
                        <a:pt x="424" y="171"/>
                      </a:cubicBezTo>
                      <a:lnTo>
                        <a:pt x="211" y="0"/>
                      </a:lnTo>
                      <a:close/>
                    </a:path>
                  </a:pathLst>
                </a:custGeom>
                <a:solidFill>
                  <a:srgbClr val="A0204C"/>
                </a:solidFill>
                <a:ln>
                  <a:noFill/>
                </a:ln>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21" name="Freeform 21"/>
                <p:cNvSpPr/>
                <p:nvPr>
                  <p:custDataLst>
                    <p:tags r:id="rId31"/>
                  </p:custDataLst>
                </p:nvPr>
              </p:nvSpPr>
              <p:spPr bwMode="auto">
                <a:xfrm>
                  <a:off x="4848" y="2518"/>
                  <a:ext cx="1975" cy="2003"/>
                </a:xfrm>
                <a:custGeom>
                  <a:avLst/>
                  <a:gdLst>
                    <a:gd name="T0" fmla="*/ 600 w 915"/>
                    <a:gd name="T1" fmla="*/ 552 h 931"/>
                    <a:gd name="T2" fmla="*/ 915 w 915"/>
                    <a:gd name="T3" fmla="*/ 0 h 931"/>
                    <a:gd name="T4" fmla="*/ 338 w 915"/>
                    <a:gd name="T5" fmla="*/ 282 h 931"/>
                    <a:gd name="T6" fmla="*/ 0 w 915"/>
                    <a:gd name="T7" fmla="*/ 901 h 931"/>
                    <a:gd name="T8" fmla="*/ 195 w 915"/>
                    <a:gd name="T9" fmla="*/ 745 h 931"/>
                    <a:gd name="T10" fmla="*/ 427 w 915"/>
                    <a:gd name="T11" fmla="*/ 931 h 931"/>
                    <a:gd name="T12" fmla="*/ 494 w 915"/>
                    <a:gd name="T13" fmla="*/ 762 h 931"/>
                    <a:gd name="T14" fmla="*/ 581 w 915"/>
                    <a:gd name="T15" fmla="*/ 640 h 931"/>
                    <a:gd name="T16" fmla="*/ 600 w 915"/>
                    <a:gd name="T17" fmla="*/ 552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5" h="931">
                      <a:moveTo>
                        <a:pt x="600" y="552"/>
                      </a:moveTo>
                      <a:cubicBezTo>
                        <a:pt x="657" y="331"/>
                        <a:pt x="769" y="142"/>
                        <a:pt x="915" y="0"/>
                      </a:cubicBezTo>
                      <a:cubicBezTo>
                        <a:pt x="700" y="35"/>
                        <a:pt x="499" y="133"/>
                        <a:pt x="338" y="282"/>
                      </a:cubicBezTo>
                      <a:cubicBezTo>
                        <a:pt x="161" y="448"/>
                        <a:pt x="42" y="665"/>
                        <a:pt x="0" y="901"/>
                      </a:cubicBezTo>
                      <a:cubicBezTo>
                        <a:pt x="195" y="745"/>
                        <a:pt x="195" y="745"/>
                        <a:pt x="195" y="745"/>
                      </a:cubicBezTo>
                      <a:cubicBezTo>
                        <a:pt x="427" y="931"/>
                        <a:pt x="427" y="931"/>
                        <a:pt x="427" y="931"/>
                      </a:cubicBezTo>
                      <a:cubicBezTo>
                        <a:pt x="442" y="872"/>
                        <a:pt x="465" y="815"/>
                        <a:pt x="494" y="762"/>
                      </a:cubicBezTo>
                      <a:cubicBezTo>
                        <a:pt x="519" y="718"/>
                        <a:pt x="548" y="678"/>
                        <a:pt x="581" y="640"/>
                      </a:cubicBezTo>
                      <a:cubicBezTo>
                        <a:pt x="586" y="611"/>
                        <a:pt x="593" y="582"/>
                        <a:pt x="600" y="552"/>
                      </a:cubicBezTo>
                      <a:close/>
                    </a:path>
                  </a:pathLst>
                </a:custGeom>
                <a:solidFill>
                  <a:sysClr val="window" lastClr="FFFFFF">
                    <a:alpha val="10000"/>
                  </a:sysClr>
                </a:solidFill>
                <a:ln>
                  <a:noFill/>
                </a:ln>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23" name="Freeform 23"/>
                <p:cNvSpPr/>
                <p:nvPr>
                  <p:custDataLst>
                    <p:tags r:id="rId32"/>
                  </p:custDataLst>
                </p:nvPr>
              </p:nvSpPr>
              <p:spPr bwMode="auto">
                <a:xfrm>
                  <a:off x="6938" y="5836"/>
                  <a:ext cx="1421" cy="1437"/>
                </a:xfrm>
                <a:custGeom>
                  <a:avLst/>
                  <a:gdLst>
                    <a:gd name="T0" fmla="*/ 627 w 659"/>
                    <a:gd name="T1" fmla="*/ 253 h 668"/>
                    <a:gd name="T2" fmla="*/ 653 w 659"/>
                    <a:gd name="T3" fmla="*/ 0 h 668"/>
                    <a:gd name="T4" fmla="*/ 170 w 659"/>
                    <a:gd name="T5" fmla="*/ 243 h 668"/>
                    <a:gd name="T6" fmla="*/ 0 w 659"/>
                    <a:gd name="T7" fmla="*/ 457 h 668"/>
                    <a:gd name="T8" fmla="*/ 169 w 659"/>
                    <a:gd name="T9" fmla="*/ 668 h 668"/>
                    <a:gd name="T10" fmla="*/ 659 w 659"/>
                    <a:gd name="T11" fmla="*/ 533 h 668"/>
                    <a:gd name="T12" fmla="*/ 627 w 659"/>
                    <a:gd name="T13" fmla="*/ 253 h 668"/>
                  </a:gdLst>
                  <a:ahLst/>
                  <a:cxnLst>
                    <a:cxn ang="0">
                      <a:pos x="T0" y="T1"/>
                    </a:cxn>
                    <a:cxn ang="0">
                      <a:pos x="T2" y="T3"/>
                    </a:cxn>
                    <a:cxn ang="0">
                      <a:pos x="T4" y="T5"/>
                    </a:cxn>
                    <a:cxn ang="0">
                      <a:pos x="T6" y="T7"/>
                    </a:cxn>
                    <a:cxn ang="0">
                      <a:pos x="T8" y="T9"/>
                    </a:cxn>
                    <a:cxn ang="0">
                      <a:pos x="T10" y="T11"/>
                    </a:cxn>
                    <a:cxn ang="0">
                      <a:pos x="T12" y="T13"/>
                    </a:cxn>
                  </a:cxnLst>
                  <a:rect l="0" t="0" r="r" b="b"/>
                  <a:pathLst>
                    <a:path w="659" h="668">
                      <a:moveTo>
                        <a:pt x="627" y="253"/>
                      </a:moveTo>
                      <a:cubicBezTo>
                        <a:pt x="627" y="166"/>
                        <a:pt x="636" y="81"/>
                        <a:pt x="653" y="0"/>
                      </a:cubicBezTo>
                      <a:cubicBezTo>
                        <a:pt x="535" y="140"/>
                        <a:pt x="363" y="231"/>
                        <a:pt x="170" y="243"/>
                      </a:cubicBezTo>
                      <a:cubicBezTo>
                        <a:pt x="0" y="457"/>
                        <a:pt x="0" y="457"/>
                        <a:pt x="0" y="457"/>
                      </a:cubicBezTo>
                      <a:cubicBezTo>
                        <a:pt x="169" y="668"/>
                        <a:pt x="169" y="668"/>
                        <a:pt x="169" y="668"/>
                      </a:cubicBezTo>
                      <a:cubicBezTo>
                        <a:pt x="345" y="661"/>
                        <a:pt x="512" y="614"/>
                        <a:pt x="659" y="533"/>
                      </a:cubicBezTo>
                      <a:cubicBezTo>
                        <a:pt x="638" y="444"/>
                        <a:pt x="627" y="350"/>
                        <a:pt x="627" y="253"/>
                      </a:cubicBezTo>
                      <a:close/>
                    </a:path>
                  </a:pathLst>
                </a:custGeom>
                <a:solidFill>
                  <a:sysClr val="window" lastClr="FFFFFF">
                    <a:alpha val="10000"/>
                  </a:sysClr>
                </a:solidFill>
                <a:ln>
                  <a:noFill/>
                </a:ln>
              </p:spPr>
              <p:txBody>
                <a:bodyPr vert="horz" wrap="square" lIns="68580" tIns="34290" rIns="68580" bIns="34290"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47" name="Freeform 27"/>
                <p:cNvSpPr>
                  <a:spLocks noChangeArrowheads="1"/>
                </p:cNvSpPr>
                <p:nvPr>
                  <p:custDataLst>
                    <p:tags r:id="rId33"/>
                  </p:custDataLst>
                </p:nvPr>
              </p:nvSpPr>
              <p:spPr bwMode="auto">
                <a:xfrm>
                  <a:off x="5854" y="3069"/>
                  <a:ext cx="594" cy="465"/>
                </a:xfrm>
                <a:custGeom>
                  <a:avLst/>
                  <a:gdLst>
                    <a:gd name="T0" fmla="*/ 194710 w 506"/>
                    <a:gd name="T1" fmla="*/ 31193 h 399"/>
                    <a:gd name="T2" fmla="*/ 194710 w 506"/>
                    <a:gd name="T3" fmla="*/ 31193 h 399"/>
                    <a:gd name="T4" fmla="*/ 75372 w 506"/>
                    <a:gd name="T5" fmla="*/ 15596 h 399"/>
                    <a:gd name="T6" fmla="*/ 4038 w 506"/>
                    <a:gd name="T7" fmla="*/ 98481 h 399"/>
                    <a:gd name="T8" fmla="*/ 87485 w 506"/>
                    <a:gd name="T9" fmla="*/ 177354 h 399"/>
                    <a:gd name="T10" fmla="*/ 170932 w 506"/>
                    <a:gd name="T11" fmla="*/ 138140 h 399"/>
                    <a:gd name="T12" fmla="*/ 162856 w 506"/>
                    <a:gd name="T13" fmla="*/ 94470 h 399"/>
                    <a:gd name="T14" fmla="*/ 210412 w 506"/>
                    <a:gd name="T15" fmla="*/ 90460 h 399"/>
                    <a:gd name="T16" fmla="*/ 194710 w 506"/>
                    <a:gd name="T17" fmla="*/ 31193 h 399"/>
                    <a:gd name="T18" fmla="*/ 122927 w 506"/>
                    <a:gd name="T19" fmla="*/ 134130 h 399"/>
                    <a:gd name="T20" fmla="*/ 122927 w 506"/>
                    <a:gd name="T21" fmla="*/ 134130 h 399"/>
                    <a:gd name="T22" fmla="*/ 107225 w 506"/>
                    <a:gd name="T23" fmla="*/ 118088 h 399"/>
                    <a:gd name="T24" fmla="*/ 122927 w 506"/>
                    <a:gd name="T25" fmla="*/ 102491 h 399"/>
                    <a:gd name="T26" fmla="*/ 138630 w 506"/>
                    <a:gd name="T27" fmla="*/ 118088 h 399"/>
                    <a:gd name="T28" fmla="*/ 122927 w 506"/>
                    <a:gd name="T29" fmla="*/ 134130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ysClr val="window" lastClr="FFFFFF"/>
                </a:solidFill>
                <a:ln>
                  <a:noFill/>
                </a:ln>
                <a:effectLst/>
              </p:spPr>
              <p:txBody>
                <a:bodyPr wrap="none" lIns="25717" tIns="12858" rIns="25717" bIns="12858"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53" name="Freeform 65"/>
                <p:cNvSpPr>
                  <a:spLocks noChangeArrowheads="1"/>
                </p:cNvSpPr>
                <p:nvPr>
                  <p:custDataLst>
                    <p:tags r:id="rId34"/>
                  </p:custDataLst>
                </p:nvPr>
              </p:nvSpPr>
              <p:spPr bwMode="auto">
                <a:xfrm>
                  <a:off x="8519" y="3508"/>
                  <a:ext cx="461" cy="458"/>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ysClr val="window" lastClr="FFFFFF"/>
                </a:solidFill>
                <a:ln>
                  <a:noFill/>
                </a:ln>
                <a:effectLst/>
              </p:spPr>
              <p:txBody>
                <a:bodyPr wrap="none" lIns="25717" tIns="12858" rIns="25717" bIns="12858"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67" name="Freeform 102"/>
                <p:cNvSpPr>
                  <a:spLocks noChangeArrowheads="1"/>
                </p:cNvSpPr>
                <p:nvPr>
                  <p:custDataLst>
                    <p:tags r:id="rId35"/>
                  </p:custDataLst>
                </p:nvPr>
              </p:nvSpPr>
              <p:spPr bwMode="auto">
                <a:xfrm>
                  <a:off x="8048" y="6261"/>
                  <a:ext cx="484" cy="435"/>
                </a:xfrm>
                <a:custGeom>
                  <a:avLst/>
                  <a:gdLst>
                    <a:gd name="T0" fmla="*/ 35703 w 498"/>
                    <a:gd name="T1" fmla="*/ 67874 h 445"/>
                    <a:gd name="T2" fmla="*/ 35703 w 498"/>
                    <a:gd name="T3" fmla="*/ 67874 h 445"/>
                    <a:gd name="T4" fmla="*/ 63372 w 498"/>
                    <a:gd name="T5" fmla="*/ 75965 h 445"/>
                    <a:gd name="T6" fmla="*/ 67389 w 498"/>
                    <a:gd name="T7" fmla="*/ 75965 h 445"/>
                    <a:gd name="T8" fmla="*/ 87026 w 498"/>
                    <a:gd name="T9" fmla="*/ 60232 h 445"/>
                    <a:gd name="T10" fmla="*/ 87026 w 498"/>
                    <a:gd name="T11" fmla="*/ 56187 h 445"/>
                    <a:gd name="T12" fmla="*/ 79439 w 498"/>
                    <a:gd name="T13" fmla="*/ 48096 h 445"/>
                    <a:gd name="T14" fmla="*/ 122728 w 498"/>
                    <a:gd name="T15" fmla="*/ 4495 h 445"/>
                    <a:gd name="T16" fmla="*/ 87026 w 498"/>
                    <a:gd name="T17" fmla="*/ 0 h 445"/>
                    <a:gd name="T18" fmla="*/ 47753 w 498"/>
                    <a:gd name="T19" fmla="*/ 24273 h 445"/>
                    <a:gd name="T20" fmla="*/ 32133 w 498"/>
                    <a:gd name="T21" fmla="*/ 36409 h 445"/>
                    <a:gd name="T22" fmla="*/ 23653 w 498"/>
                    <a:gd name="T23" fmla="*/ 52141 h 445"/>
                    <a:gd name="T24" fmla="*/ 8033 w 498"/>
                    <a:gd name="T25" fmla="*/ 56187 h 445"/>
                    <a:gd name="T26" fmla="*/ 0 w 498"/>
                    <a:gd name="T27" fmla="*/ 64278 h 445"/>
                    <a:gd name="T28" fmla="*/ 0 w 498"/>
                    <a:gd name="T29" fmla="*/ 67874 h 445"/>
                    <a:gd name="T30" fmla="*/ 16066 w 498"/>
                    <a:gd name="T31" fmla="*/ 84055 h 445"/>
                    <a:gd name="T32" fmla="*/ 23653 w 498"/>
                    <a:gd name="T33" fmla="*/ 88101 h 445"/>
                    <a:gd name="T34" fmla="*/ 32133 w 498"/>
                    <a:gd name="T35" fmla="*/ 80010 h 445"/>
                    <a:gd name="T36" fmla="*/ 35703 w 498"/>
                    <a:gd name="T37" fmla="*/ 67874 h 445"/>
                    <a:gd name="T38" fmla="*/ 99075 w 498"/>
                    <a:gd name="T39" fmla="*/ 71919 h 445"/>
                    <a:gd name="T40" fmla="*/ 99075 w 498"/>
                    <a:gd name="T41" fmla="*/ 71919 h 445"/>
                    <a:gd name="T42" fmla="*/ 95059 w 498"/>
                    <a:gd name="T43" fmla="*/ 71919 h 445"/>
                    <a:gd name="T44" fmla="*/ 79439 w 498"/>
                    <a:gd name="T45" fmla="*/ 84055 h 445"/>
                    <a:gd name="T46" fmla="*/ 75422 w 498"/>
                    <a:gd name="T47" fmla="*/ 91697 h 445"/>
                    <a:gd name="T48" fmla="*/ 170035 w 498"/>
                    <a:gd name="T49" fmla="*/ 195530 h 445"/>
                    <a:gd name="T50" fmla="*/ 178068 w 498"/>
                    <a:gd name="T51" fmla="*/ 195530 h 445"/>
                    <a:gd name="T52" fmla="*/ 190117 w 498"/>
                    <a:gd name="T53" fmla="*/ 187439 h 445"/>
                    <a:gd name="T54" fmla="*/ 190117 w 498"/>
                    <a:gd name="T55" fmla="*/ 179798 h 445"/>
                    <a:gd name="T56" fmla="*/ 99075 w 498"/>
                    <a:gd name="T57" fmla="*/ 71919 h 445"/>
                    <a:gd name="T58" fmla="*/ 221804 w 498"/>
                    <a:gd name="T59" fmla="*/ 28318 h 445"/>
                    <a:gd name="T60" fmla="*/ 221804 w 498"/>
                    <a:gd name="T61" fmla="*/ 28318 h 445"/>
                    <a:gd name="T62" fmla="*/ 213771 w 498"/>
                    <a:gd name="T63" fmla="*/ 24273 h 445"/>
                    <a:gd name="T64" fmla="*/ 205737 w 498"/>
                    <a:gd name="T65" fmla="*/ 40005 h 445"/>
                    <a:gd name="T66" fmla="*/ 182084 w 498"/>
                    <a:gd name="T67" fmla="*/ 48096 h 445"/>
                    <a:gd name="T68" fmla="*/ 178068 w 498"/>
                    <a:gd name="T69" fmla="*/ 28318 h 445"/>
                    <a:gd name="T70" fmla="*/ 186101 w 498"/>
                    <a:gd name="T71" fmla="*/ 8540 h 445"/>
                    <a:gd name="T72" fmla="*/ 182084 w 498"/>
                    <a:gd name="T73" fmla="*/ 4495 h 445"/>
                    <a:gd name="T74" fmla="*/ 150398 w 498"/>
                    <a:gd name="T75" fmla="*/ 32364 h 445"/>
                    <a:gd name="T76" fmla="*/ 142365 w 498"/>
                    <a:gd name="T77" fmla="*/ 67874 h 445"/>
                    <a:gd name="T78" fmla="*/ 126745 w 498"/>
                    <a:gd name="T79" fmla="*/ 84055 h 445"/>
                    <a:gd name="T80" fmla="*/ 142365 w 498"/>
                    <a:gd name="T81" fmla="*/ 103833 h 445"/>
                    <a:gd name="T82" fmla="*/ 162448 w 498"/>
                    <a:gd name="T83" fmla="*/ 84055 h 445"/>
                    <a:gd name="T84" fmla="*/ 182084 w 498"/>
                    <a:gd name="T85" fmla="*/ 80010 h 445"/>
                    <a:gd name="T86" fmla="*/ 217787 w 498"/>
                    <a:gd name="T87" fmla="*/ 64278 h 445"/>
                    <a:gd name="T88" fmla="*/ 221804 w 498"/>
                    <a:gd name="T89" fmla="*/ 28318 h 445"/>
                    <a:gd name="T90" fmla="*/ 32133 w 498"/>
                    <a:gd name="T91" fmla="*/ 179798 h 445"/>
                    <a:gd name="T92" fmla="*/ 32133 w 498"/>
                    <a:gd name="T93" fmla="*/ 179798 h 445"/>
                    <a:gd name="T94" fmla="*/ 32133 w 498"/>
                    <a:gd name="T95" fmla="*/ 187439 h 445"/>
                    <a:gd name="T96" fmla="*/ 39719 w 498"/>
                    <a:gd name="T97" fmla="*/ 199576 h 445"/>
                    <a:gd name="T98" fmla="*/ 47753 w 498"/>
                    <a:gd name="T99" fmla="*/ 195530 h 445"/>
                    <a:gd name="T100" fmla="*/ 103092 w 498"/>
                    <a:gd name="T101" fmla="*/ 143838 h 445"/>
                    <a:gd name="T102" fmla="*/ 87026 w 498"/>
                    <a:gd name="T103" fmla="*/ 123611 h 445"/>
                    <a:gd name="T104" fmla="*/ 32133 w 498"/>
                    <a:gd name="T105" fmla="*/ 17979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ysClr val="window" lastClr="FFFFFF"/>
                </a:solidFill>
                <a:ln>
                  <a:noFill/>
                </a:ln>
                <a:effectLst/>
              </p:spPr>
              <p:txBody>
                <a:bodyPr wrap="none" lIns="25717" tIns="12858" rIns="25717" bIns="12858"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sp>
              <p:nvSpPr>
                <p:cNvPr id="68" name="Freeform 116"/>
                <p:cNvSpPr>
                  <a:spLocks noChangeArrowheads="1"/>
                </p:cNvSpPr>
                <p:nvPr>
                  <p:custDataLst>
                    <p:tags r:id="rId36"/>
                  </p:custDataLst>
                </p:nvPr>
              </p:nvSpPr>
              <p:spPr bwMode="auto">
                <a:xfrm>
                  <a:off x="5379" y="5638"/>
                  <a:ext cx="500" cy="516"/>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ysClr val="window" lastClr="FFFFFF"/>
                </a:solidFill>
                <a:ln>
                  <a:noFill/>
                </a:ln>
                <a:effectLst/>
              </p:spPr>
              <p:txBody>
                <a:bodyPr wrap="none" lIns="25717" tIns="12858" rIns="25717" bIns="12858" anchor="ctr"/>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黑体" panose="02010609060101010101" charset="-122"/>
                  </a:endParaRPr>
                </a:p>
              </p:txBody>
            </p:sp>
          </p:gr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中小规模批发零售平台模式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grpSp>
        <p:nvGrpSpPr>
          <p:cNvPr id="15" name="组合 14"/>
          <p:cNvGrpSpPr/>
          <p:nvPr/>
        </p:nvGrpSpPr>
        <p:grpSpPr>
          <a:xfrm>
            <a:off x="1355709" y="942068"/>
            <a:ext cx="6642751" cy="3813962"/>
            <a:chOff x="9828" y="3697"/>
            <a:chExt cx="8753" cy="6024"/>
          </a:xfrm>
        </p:grpSpPr>
        <p:cxnSp>
          <p:nvCxnSpPr>
            <p:cNvPr id="73" name="直接连接符 72"/>
            <p:cNvCxnSpPr/>
            <p:nvPr/>
          </p:nvCxnSpPr>
          <p:spPr>
            <a:xfrm>
              <a:off x="9905" y="5967"/>
              <a:ext cx="849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0003" y="7688"/>
              <a:ext cx="849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1820" y="4130"/>
              <a:ext cx="16" cy="521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9998" y="9237"/>
              <a:ext cx="2305" cy="48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零售商</a:t>
              </a:r>
              <a:r>
                <a:rPr lang="en-US" altLang="zh-CN" sz="1400" b="1">
                  <a:solidFill>
                    <a:schemeClr val="tx1">
                      <a:lumMod val="65000"/>
                      <a:lumOff val="35000"/>
                    </a:schemeClr>
                  </a:solidFill>
                  <a:latin typeface="黑体" panose="02010609060101010101" charset="-122"/>
                  <a:ea typeface="黑体" panose="02010609060101010101" charset="-122"/>
                  <a:cs typeface="黑体" panose="02010609060101010101" charset="-122"/>
                </a:rPr>
                <a:t>/</a:t>
              </a:r>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消费者</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nvGrpSpPr>
            <p:cNvPr id="93" name="组合 92"/>
            <p:cNvGrpSpPr/>
            <p:nvPr/>
          </p:nvGrpSpPr>
          <p:grpSpPr>
            <a:xfrm rot="0">
              <a:off x="14906" y="6484"/>
              <a:ext cx="1607" cy="1162"/>
              <a:chOff x="5039" y="6914"/>
              <a:chExt cx="2262" cy="1635"/>
            </a:xfrm>
          </p:grpSpPr>
          <p:pic>
            <p:nvPicPr>
              <p:cNvPr id="94" name="图片 93" descr="订单"/>
              <p:cNvPicPr>
                <a:picLocks noChangeAspect="1"/>
              </p:cNvPicPr>
              <p:nvPr/>
            </p:nvPicPr>
            <p:blipFill>
              <a:blip r:embed="rId1"/>
              <a:stretch>
                <a:fillRect/>
              </a:stretch>
            </p:blipFill>
            <p:spPr>
              <a:xfrm>
                <a:off x="5358" y="6914"/>
                <a:ext cx="1009" cy="1009"/>
              </a:xfrm>
              <a:prstGeom prst="rect">
                <a:avLst/>
              </a:prstGeom>
            </p:spPr>
          </p:pic>
          <p:sp>
            <p:nvSpPr>
              <p:cNvPr id="95" name="文本框 94"/>
              <p:cNvSpPr txBox="1"/>
              <p:nvPr/>
            </p:nvSpPr>
            <p:spPr>
              <a:xfrm>
                <a:off x="5039" y="7867"/>
                <a:ext cx="2262" cy="682"/>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形成订单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96" name="组合 95"/>
            <p:cNvGrpSpPr/>
            <p:nvPr/>
          </p:nvGrpSpPr>
          <p:grpSpPr>
            <a:xfrm rot="0">
              <a:off x="16454" y="8349"/>
              <a:ext cx="1634" cy="1352"/>
              <a:chOff x="6698" y="8737"/>
              <a:chExt cx="1901" cy="1572"/>
            </a:xfrm>
          </p:grpSpPr>
          <p:pic>
            <p:nvPicPr>
              <p:cNvPr id="97" name="图片 96" descr="122-04"/>
              <p:cNvPicPr>
                <a:picLocks noChangeAspect="1"/>
              </p:cNvPicPr>
              <p:nvPr/>
            </p:nvPicPr>
            <p:blipFill>
              <a:blip r:embed="rId2"/>
              <a:stretch>
                <a:fillRect/>
              </a:stretch>
            </p:blipFill>
            <p:spPr>
              <a:xfrm>
                <a:off x="6879" y="8737"/>
                <a:ext cx="1095" cy="934"/>
              </a:xfrm>
              <a:prstGeom prst="rect">
                <a:avLst/>
              </a:prstGeom>
            </p:spPr>
          </p:pic>
          <p:sp>
            <p:nvSpPr>
              <p:cNvPr id="98" name="文本框 97"/>
              <p:cNvSpPr txBox="1"/>
              <p:nvPr/>
            </p:nvSpPr>
            <p:spPr>
              <a:xfrm>
                <a:off x="6698" y="9746"/>
                <a:ext cx="1901" cy="563"/>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交付完成</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36" name="组合 135"/>
            <p:cNvGrpSpPr/>
            <p:nvPr/>
          </p:nvGrpSpPr>
          <p:grpSpPr>
            <a:xfrm rot="0">
              <a:off x="9828" y="3697"/>
              <a:ext cx="2015" cy="2273"/>
              <a:chOff x="9852" y="3089"/>
              <a:chExt cx="2015" cy="2273"/>
            </a:xfrm>
          </p:grpSpPr>
          <p:sp>
            <p:nvSpPr>
              <p:cNvPr id="78" name="文本框 77"/>
              <p:cNvSpPr txBox="1"/>
              <p:nvPr/>
            </p:nvSpPr>
            <p:spPr>
              <a:xfrm>
                <a:off x="9852" y="4538"/>
                <a:ext cx="2015" cy="82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供应商</a:t>
                </a:r>
                <a:r>
                  <a:rPr lang="en-US" altLang="zh-CN" sz="1400" b="1">
                    <a:solidFill>
                      <a:schemeClr val="tx1">
                        <a:lumMod val="65000"/>
                        <a:lumOff val="35000"/>
                      </a:schemeClr>
                    </a:solidFill>
                    <a:latin typeface="黑体" panose="02010609060101010101" charset="-122"/>
                    <a:ea typeface="黑体" panose="02010609060101010101" charset="-122"/>
                    <a:cs typeface="黑体" panose="02010609060101010101" charset="-122"/>
                  </a:rPr>
                  <a:t>/</a:t>
                </a:r>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贸易商中小企业</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2" name="图片 1" descr="134-04"/>
              <p:cNvPicPr>
                <a:picLocks noChangeAspect="1"/>
              </p:cNvPicPr>
              <p:nvPr/>
            </p:nvPicPr>
            <p:blipFill>
              <a:blip r:embed="rId3"/>
              <a:stretch>
                <a:fillRect/>
              </a:stretch>
            </p:blipFill>
            <p:spPr>
              <a:xfrm>
                <a:off x="10267" y="3089"/>
                <a:ext cx="1355" cy="1455"/>
              </a:xfrm>
              <a:prstGeom prst="rect">
                <a:avLst/>
              </a:prstGeom>
            </p:spPr>
          </p:pic>
        </p:grpSp>
        <p:pic>
          <p:nvPicPr>
            <p:cNvPr id="137" name="图片 136" descr="2-02"/>
            <p:cNvPicPr>
              <a:picLocks noChangeAspect="1"/>
            </p:cNvPicPr>
            <p:nvPr/>
          </p:nvPicPr>
          <p:blipFill>
            <a:blip r:embed="rId4"/>
            <a:stretch>
              <a:fillRect/>
            </a:stretch>
          </p:blipFill>
          <p:spPr>
            <a:xfrm>
              <a:off x="10371" y="6121"/>
              <a:ext cx="1177" cy="1001"/>
            </a:xfrm>
            <a:prstGeom prst="rect">
              <a:avLst/>
            </a:prstGeom>
          </p:spPr>
        </p:pic>
        <p:sp>
          <p:nvSpPr>
            <p:cNvPr id="138" name="文本框 137"/>
            <p:cNvSpPr txBox="1"/>
            <p:nvPr/>
          </p:nvSpPr>
          <p:spPr>
            <a:xfrm>
              <a:off x="10075" y="7201"/>
              <a:ext cx="2191" cy="48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跨境电商平台</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139" name="图片 138" descr="1122-05"/>
            <p:cNvPicPr>
              <a:picLocks noChangeAspect="1"/>
            </p:cNvPicPr>
            <p:nvPr/>
          </p:nvPicPr>
          <p:blipFill>
            <a:blip r:embed="rId5"/>
            <a:stretch>
              <a:fillRect/>
            </a:stretch>
          </p:blipFill>
          <p:spPr>
            <a:xfrm>
              <a:off x="10345" y="8000"/>
              <a:ext cx="1174" cy="1204"/>
            </a:xfrm>
            <a:prstGeom prst="rect">
              <a:avLst/>
            </a:prstGeom>
          </p:spPr>
        </p:pic>
        <p:grpSp>
          <p:nvGrpSpPr>
            <p:cNvPr id="140" name="组合 139"/>
            <p:cNvGrpSpPr/>
            <p:nvPr/>
          </p:nvGrpSpPr>
          <p:grpSpPr>
            <a:xfrm rot="0">
              <a:off x="11912" y="4520"/>
              <a:ext cx="1231" cy="1348"/>
              <a:chOff x="2716" y="4561"/>
              <a:chExt cx="1372" cy="1503"/>
            </a:xfrm>
          </p:grpSpPr>
          <p:pic>
            <p:nvPicPr>
              <p:cNvPr id="141" name="图片 140" descr="5-05"/>
              <p:cNvPicPr>
                <a:picLocks noChangeAspect="1"/>
              </p:cNvPicPr>
              <p:nvPr/>
            </p:nvPicPr>
            <p:blipFill>
              <a:blip r:embed="rId6"/>
              <a:stretch>
                <a:fillRect/>
              </a:stretch>
            </p:blipFill>
            <p:spPr>
              <a:xfrm>
                <a:off x="3005" y="4561"/>
                <a:ext cx="830" cy="830"/>
              </a:xfrm>
              <a:prstGeom prst="rect">
                <a:avLst/>
              </a:prstGeom>
            </p:spPr>
          </p:pic>
          <p:sp>
            <p:nvSpPr>
              <p:cNvPr id="142" name="文本框 141"/>
              <p:cNvSpPr txBox="1"/>
              <p:nvPr/>
            </p:nvSpPr>
            <p:spPr>
              <a:xfrm>
                <a:off x="2716" y="5524"/>
                <a:ext cx="1372"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信息发布</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55" name="组合 154"/>
            <p:cNvGrpSpPr/>
            <p:nvPr/>
          </p:nvGrpSpPr>
          <p:grpSpPr>
            <a:xfrm rot="0">
              <a:off x="13651" y="6439"/>
              <a:ext cx="1692" cy="1206"/>
              <a:chOff x="13576" y="6139"/>
              <a:chExt cx="1692" cy="1206"/>
            </a:xfrm>
          </p:grpSpPr>
          <p:pic>
            <p:nvPicPr>
              <p:cNvPr id="153" name="图片 152" descr="icon_合同担保表"/>
              <p:cNvPicPr>
                <a:picLocks noChangeAspect="1"/>
              </p:cNvPicPr>
              <p:nvPr/>
            </p:nvPicPr>
            <p:blipFill>
              <a:blip r:embed="rId7"/>
              <a:stretch>
                <a:fillRect/>
              </a:stretch>
            </p:blipFill>
            <p:spPr>
              <a:xfrm>
                <a:off x="13854" y="6139"/>
                <a:ext cx="685" cy="741"/>
              </a:xfrm>
              <a:prstGeom prst="rect">
                <a:avLst/>
              </a:prstGeom>
            </p:spPr>
          </p:pic>
          <p:sp>
            <p:nvSpPr>
              <p:cNvPr id="154" name="文本框 153"/>
              <p:cNvSpPr txBox="1"/>
              <p:nvPr/>
            </p:nvSpPr>
            <p:spPr>
              <a:xfrm>
                <a:off x="13576" y="6861"/>
                <a:ext cx="1692" cy="48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担保交易</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156" name="直接箭头连接符 155"/>
            <p:cNvCxnSpPr/>
            <p:nvPr/>
          </p:nvCxnSpPr>
          <p:spPr>
            <a:xfrm>
              <a:off x="14680" y="6853"/>
              <a:ext cx="47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肘形连接符 156"/>
            <p:cNvCxnSpPr/>
            <p:nvPr/>
          </p:nvCxnSpPr>
          <p:spPr>
            <a:xfrm rot="5400000" flipV="1">
              <a:off x="12208" y="5981"/>
              <a:ext cx="784" cy="239"/>
            </a:xfrm>
            <a:prstGeom prst="bentConnector3">
              <a:avLst>
                <a:gd name="adj1" fmla="val 5002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rot="0">
              <a:off x="12099" y="6459"/>
              <a:ext cx="1755" cy="1186"/>
              <a:chOff x="3072" y="7006"/>
              <a:chExt cx="2176" cy="1470"/>
            </a:xfrm>
          </p:grpSpPr>
          <p:grpSp>
            <p:nvGrpSpPr>
              <p:cNvPr id="29" name="组合 28"/>
              <p:cNvGrpSpPr/>
              <p:nvPr/>
            </p:nvGrpSpPr>
            <p:grpSpPr>
              <a:xfrm>
                <a:off x="3385" y="7006"/>
                <a:ext cx="919" cy="870"/>
                <a:chOff x="7274" y="6766"/>
                <a:chExt cx="999" cy="945"/>
              </a:xfrm>
            </p:grpSpPr>
            <p:pic>
              <p:nvPicPr>
                <p:cNvPr id="30" name="图片 29" descr="4-04"/>
                <p:cNvPicPr>
                  <a:picLocks noChangeAspect="1"/>
                </p:cNvPicPr>
                <p:nvPr/>
              </p:nvPicPr>
              <p:blipFill>
                <a:blip r:embed="rId8"/>
                <a:stretch>
                  <a:fillRect/>
                </a:stretch>
              </p:blipFill>
              <p:spPr>
                <a:xfrm>
                  <a:off x="7274" y="6766"/>
                  <a:ext cx="999" cy="945"/>
                </a:xfrm>
                <a:prstGeom prst="rect">
                  <a:avLst/>
                </a:prstGeom>
              </p:spPr>
            </p:pic>
            <p:pic>
              <p:nvPicPr>
                <p:cNvPr id="31" name="图片 30" descr="文件"/>
                <p:cNvPicPr>
                  <a:picLocks noChangeAspect="1"/>
                </p:cNvPicPr>
                <p:nvPr/>
              </p:nvPicPr>
              <p:blipFill>
                <a:blip r:embed="rId9"/>
                <a:stretch>
                  <a:fillRect/>
                </a:stretch>
              </p:blipFill>
              <p:spPr>
                <a:xfrm>
                  <a:off x="7544" y="6858"/>
                  <a:ext cx="451" cy="451"/>
                </a:xfrm>
                <a:prstGeom prst="rect">
                  <a:avLst/>
                </a:prstGeom>
              </p:spPr>
            </p:pic>
          </p:grpSp>
          <p:sp>
            <p:nvSpPr>
              <p:cNvPr id="71" name="文本框 70"/>
              <p:cNvSpPr txBox="1"/>
              <p:nvPr/>
            </p:nvSpPr>
            <p:spPr>
              <a:xfrm>
                <a:off x="3072" y="7876"/>
                <a:ext cx="2176" cy="60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信息展示</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160" name="肘形连接符 159"/>
            <p:cNvCxnSpPr/>
            <p:nvPr/>
          </p:nvCxnSpPr>
          <p:spPr>
            <a:xfrm rot="5400000" flipH="1" flipV="1">
              <a:off x="13318" y="6939"/>
              <a:ext cx="358" cy="1516"/>
            </a:xfrm>
            <a:prstGeom prst="bentConnector3">
              <a:avLst>
                <a:gd name="adj1" fmla="val -276536"/>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rot="0">
              <a:off x="13001" y="8287"/>
              <a:ext cx="1127" cy="1434"/>
              <a:chOff x="4418" y="8771"/>
              <a:chExt cx="1127" cy="1434"/>
            </a:xfrm>
          </p:grpSpPr>
          <p:sp>
            <p:nvSpPr>
              <p:cNvPr id="110" name="文本框 109"/>
              <p:cNvSpPr txBox="1"/>
              <p:nvPr/>
            </p:nvSpPr>
            <p:spPr>
              <a:xfrm>
                <a:off x="4502" y="9721"/>
                <a:ext cx="1043" cy="48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下单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111" name="图片 110" descr="一键下单，点击购买，下单"/>
              <p:cNvPicPr>
                <a:picLocks noChangeAspect="1"/>
              </p:cNvPicPr>
              <p:nvPr/>
            </p:nvPicPr>
            <p:blipFill>
              <a:blip r:embed="rId10"/>
              <a:stretch>
                <a:fillRect/>
              </a:stretch>
            </p:blipFill>
            <p:spPr>
              <a:xfrm>
                <a:off x="4418" y="8771"/>
                <a:ext cx="917" cy="917"/>
              </a:xfrm>
              <a:prstGeom prst="rect">
                <a:avLst/>
              </a:prstGeom>
            </p:spPr>
          </p:pic>
        </p:grpSp>
        <p:cxnSp>
          <p:nvCxnSpPr>
            <p:cNvPr id="162" name="肘形连接符 161"/>
            <p:cNvCxnSpPr>
              <a:stCxn id="94" idx="0"/>
            </p:cNvCxnSpPr>
            <p:nvPr/>
          </p:nvCxnSpPr>
          <p:spPr>
            <a:xfrm rot="16200000">
              <a:off x="15386" y="5857"/>
              <a:ext cx="725" cy="530"/>
            </a:xfrm>
            <a:prstGeom prst="bentConnector3">
              <a:avLst>
                <a:gd name="adj1" fmla="val 4126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3" name="肘形连接符 162"/>
            <p:cNvCxnSpPr/>
            <p:nvPr/>
          </p:nvCxnSpPr>
          <p:spPr>
            <a:xfrm>
              <a:off x="16606" y="5123"/>
              <a:ext cx="471" cy="3171"/>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rot="0">
              <a:off x="14133" y="4436"/>
              <a:ext cx="3018" cy="1433"/>
              <a:chOff x="14748" y="3986"/>
              <a:chExt cx="3018" cy="1433"/>
            </a:xfrm>
          </p:grpSpPr>
          <p:sp>
            <p:nvSpPr>
              <p:cNvPr id="143" name="圆角矩形 142"/>
              <p:cNvSpPr/>
              <p:nvPr/>
            </p:nvSpPr>
            <p:spPr>
              <a:xfrm>
                <a:off x="14748" y="3986"/>
                <a:ext cx="2743" cy="1322"/>
              </a:xfrm>
              <a:prstGeom prst="roundRect">
                <a:avLst/>
              </a:prstGeom>
              <a:solidFill>
                <a:schemeClr val="bg1"/>
              </a:solidFill>
              <a:ln w="12700" cmpd="sng">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cs typeface="黑体" panose="02010609060101010101" charset="-122"/>
                </a:endParaRPr>
              </a:p>
            </p:txBody>
          </p:sp>
          <p:grpSp>
            <p:nvGrpSpPr>
              <p:cNvPr id="144" name="组合 143"/>
              <p:cNvGrpSpPr/>
              <p:nvPr/>
            </p:nvGrpSpPr>
            <p:grpSpPr>
              <a:xfrm rot="0">
                <a:off x="14775" y="4132"/>
                <a:ext cx="1498" cy="1286"/>
                <a:chOff x="5783" y="4415"/>
                <a:chExt cx="1670" cy="1434"/>
              </a:xfrm>
            </p:grpSpPr>
            <p:pic>
              <p:nvPicPr>
                <p:cNvPr id="145" name="图片 144" descr="发货信息"/>
                <p:cNvPicPr>
                  <a:picLocks noChangeAspect="1"/>
                </p:cNvPicPr>
                <p:nvPr/>
              </p:nvPicPr>
              <p:blipFill>
                <a:blip r:embed="rId11"/>
                <a:stretch>
                  <a:fillRect/>
                </a:stretch>
              </p:blipFill>
              <p:spPr>
                <a:xfrm>
                  <a:off x="5987" y="4415"/>
                  <a:ext cx="928" cy="928"/>
                </a:xfrm>
                <a:prstGeom prst="rect">
                  <a:avLst/>
                </a:prstGeom>
              </p:spPr>
            </p:pic>
            <p:sp>
              <p:nvSpPr>
                <p:cNvPr id="146" name="文本框 145"/>
                <p:cNvSpPr txBox="1"/>
                <p:nvPr/>
              </p:nvSpPr>
              <p:spPr>
                <a:xfrm>
                  <a:off x="5783" y="5309"/>
                  <a:ext cx="1670"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直邮发货</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47" name="组合 146"/>
              <p:cNvGrpSpPr/>
              <p:nvPr/>
            </p:nvGrpSpPr>
            <p:grpSpPr>
              <a:xfrm rot="0">
                <a:off x="15976" y="4058"/>
                <a:ext cx="1790" cy="1361"/>
                <a:chOff x="7122" y="4333"/>
                <a:chExt cx="1994" cy="1516"/>
              </a:xfrm>
            </p:grpSpPr>
            <p:grpSp>
              <p:nvGrpSpPr>
                <p:cNvPr id="148" name="组合 147"/>
                <p:cNvGrpSpPr/>
                <p:nvPr/>
              </p:nvGrpSpPr>
              <p:grpSpPr>
                <a:xfrm>
                  <a:off x="7273" y="4333"/>
                  <a:ext cx="1361" cy="1153"/>
                  <a:chOff x="7170" y="4014"/>
                  <a:chExt cx="2116" cy="1791"/>
                </a:xfrm>
              </p:grpSpPr>
              <p:pic>
                <p:nvPicPr>
                  <p:cNvPr id="149" name="图片 148" descr="仓库名称"/>
                  <p:cNvPicPr>
                    <a:picLocks noChangeAspect="1"/>
                  </p:cNvPicPr>
                  <p:nvPr/>
                </p:nvPicPr>
                <p:blipFill>
                  <a:blip r:embed="rId12"/>
                  <a:stretch>
                    <a:fillRect/>
                  </a:stretch>
                </p:blipFill>
                <p:spPr>
                  <a:xfrm>
                    <a:off x="7170" y="4014"/>
                    <a:ext cx="1791" cy="1791"/>
                  </a:xfrm>
                  <a:prstGeom prst="rect">
                    <a:avLst/>
                  </a:prstGeom>
                </p:spPr>
              </p:pic>
              <p:pic>
                <p:nvPicPr>
                  <p:cNvPr id="150" name="图片 149" descr="物流发货"/>
                  <p:cNvPicPr>
                    <a:picLocks noChangeAspect="1"/>
                  </p:cNvPicPr>
                  <p:nvPr/>
                </p:nvPicPr>
                <p:blipFill>
                  <a:blip r:embed="rId13"/>
                  <a:stretch>
                    <a:fillRect/>
                  </a:stretch>
                </p:blipFill>
                <p:spPr>
                  <a:xfrm>
                    <a:off x="8175" y="4694"/>
                    <a:ext cx="1111" cy="1111"/>
                  </a:xfrm>
                  <a:prstGeom prst="rect">
                    <a:avLst/>
                  </a:prstGeom>
                </p:spPr>
              </p:pic>
            </p:grpSp>
            <p:sp>
              <p:nvSpPr>
                <p:cNvPr id="151" name="文本框 150"/>
                <p:cNvSpPr txBox="1"/>
                <p:nvPr/>
              </p:nvSpPr>
              <p:spPr>
                <a:xfrm>
                  <a:off x="7122" y="5309"/>
                  <a:ext cx="1994"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保税仓发货 </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grpSp>
          <p:nvGrpSpPr>
            <p:cNvPr id="166" name="组合 165"/>
            <p:cNvGrpSpPr/>
            <p:nvPr/>
          </p:nvGrpSpPr>
          <p:grpSpPr>
            <a:xfrm rot="0">
              <a:off x="17372" y="6552"/>
              <a:ext cx="1209" cy="1093"/>
              <a:chOff x="17372" y="6252"/>
              <a:chExt cx="1209" cy="1093"/>
            </a:xfrm>
          </p:grpSpPr>
          <p:pic>
            <p:nvPicPr>
              <p:cNvPr id="164" name="图片 163" descr="444-08"/>
              <p:cNvPicPr>
                <a:picLocks noChangeAspect="1"/>
              </p:cNvPicPr>
              <p:nvPr/>
            </p:nvPicPr>
            <p:blipFill>
              <a:blip r:embed="rId14"/>
              <a:stretch>
                <a:fillRect/>
              </a:stretch>
            </p:blipFill>
            <p:spPr>
              <a:xfrm>
                <a:off x="17372" y="6252"/>
                <a:ext cx="1209" cy="786"/>
              </a:xfrm>
              <a:prstGeom prst="rect">
                <a:avLst/>
              </a:prstGeom>
            </p:spPr>
          </p:pic>
          <p:sp>
            <p:nvSpPr>
              <p:cNvPr id="165" name="文本框 164"/>
              <p:cNvSpPr txBox="1"/>
              <p:nvPr/>
            </p:nvSpPr>
            <p:spPr>
              <a:xfrm>
                <a:off x="17479" y="6861"/>
                <a:ext cx="1019" cy="48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结算</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168" name="肘形连接符 167"/>
            <p:cNvCxnSpPr/>
            <p:nvPr/>
          </p:nvCxnSpPr>
          <p:spPr>
            <a:xfrm rot="16200000">
              <a:off x="17169" y="8051"/>
              <a:ext cx="1126" cy="275"/>
            </a:xfrm>
            <a:prstGeom prst="bentConnector3">
              <a:avLst>
                <a:gd name="adj1" fmla="val 44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7" name="组合 13"/>
          <p:cNvGrpSpPr/>
          <p:nvPr/>
        </p:nvGrpSpPr>
        <p:grpSpPr bwMode="auto">
          <a:xfrm>
            <a:off x="2094230" y="337317"/>
            <a:ext cx="3877310" cy="800735"/>
            <a:chOff x="3725790" y="847725"/>
            <a:chExt cx="3730770" cy="781050"/>
          </a:xfrm>
        </p:grpSpPr>
        <p:grpSp>
          <p:nvGrpSpPr>
            <p:cNvPr id="35867" name="组合 9"/>
            <p:cNvGrpSpPr/>
            <p:nvPr/>
          </p:nvGrpSpPr>
          <p:grpSpPr bwMode="auto">
            <a:xfrm>
              <a:off x="3725790" y="1019175"/>
              <a:ext cx="627135" cy="609600"/>
              <a:chOff x="3725790" y="1019175"/>
              <a:chExt cx="627135" cy="609600"/>
            </a:xfrm>
          </p:grpSpPr>
          <p:sp>
            <p:nvSpPr>
              <p:cNvPr id="8" name="任意多边形 7"/>
              <p:cNvSpPr/>
              <p:nvPr/>
            </p:nvSpPr>
            <p:spPr>
              <a:xfrm>
                <a:off x="3725790" y="1019273"/>
                <a:ext cx="627104" cy="609502"/>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859790" fontAlgn="auto">
                  <a:spcBef>
                    <a:spcPts val="0"/>
                  </a:spcBef>
                  <a:spcAft>
                    <a:spcPts val="0"/>
                  </a:spcAft>
                  <a:defRPr/>
                </a:pPr>
                <a:endParaRPr lang="zh-CN" altLang="en-US" sz="1695" b="0">
                  <a:solidFill>
                    <a:schemeClr val="tx1"/>
                  </a:solidFill>
                  <a:cs typeface="黑体" panose="02010609060101010101" charset="-122"/>
                </a:endParaRPr>
              </a:p>
            </p:txBody>
          </p:sp>
          <p:sp>
            <p:nvSpPr>
              <p:cNvPr id="35873" name="直角三角形 8"/>
              <p:cNvSpPr>
                <a:spLocks noChangeArrowheads="1"/>
              </p:cNvSpPr>
              <p:nvPr/>
            </p:nvSpPr>
            <p:spPr bwMode="auto">
              <a:xfrm rot="5400000" flipV="1">
                <a:off x="4181475" y="1457325"/>
                <a:ext cx="171450" cy="171450"/>
              </a:xfrm>
              <a:prstGeom prst="rtTriangle">
                <a:avLst/>
              </a:prstGeom>
              <a:solidFill>
                <a:srgbClr val="FF6C00"/>
              </a:solidFill>
              <a:ln w="12700" algn="ctr">
                <a:noFill/>
                <a:miter lim="800000"/>
              </a:ln>
            </p:spPr>
            <p:txBody>
              <a:bodyPr vert="eaVert"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grpSp>
        <p:grpSp>
          <p:nvGrpSpPr>
            <p:cNvPr id="35868" name="组合 10"/>
            <p:cNvGrpSpPr/>
            <p:nvPr/>
          </p:nvGrpSpPr>
          <p:grpSpPr bwMode="auto">
            <a:xfrm flipH="1">
              <a:off x="6829425" y="1019175"/>
              <a:ext cx="627135" cy="609600"/>
              <a:chOff x="3725790" y="1019175"/>
              <a:chExt cx="627135" cy="609600"/>
            </a:xfrm>
          </p:grpSpPr>
          <p:sp>
            <p:nvSpPr>
              <p:cNvPr id="12" name="任意多边形 11"/>
              <p:cNvSpPr/>
              <p:nvPr/>
            </p:nvSpPr>
            <p:spPr>
              <a:xfrm>
                <a:off x="3725790" y="1019273"/>
                <a:ext cx="627105" cy="609502"/>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defTabSz="859790" fontAlgn="auto">
                  <a:spcBef>
                    <a:spcPts val="0"/>
                  </a:spcBef>
                  <a:spcAft>
                    <a:spcPts val="0"/>
                  </a:spcAft>
                  <a:defRPr/>
                </a:pPr>
                <a:endParaRPr lang="zh-CN" altLang="en-US" sz="1695" b="0">
                  <a:solidFill>
                    <a:schemeClr val="tx1"/>
                  </a:solidFill>
                  <a:cs typeface="黑体" panose="02010609060101010101" charset="-122"/>
                </a:endParaRPr>
              </a:p>
            </p:txBody>
          </p:sp>
          <p:sp>
            <p:nvSpPr>
              <p:cNvPr id="35871" name="直角三角形 12"/>
              <p:cNvSpPr>
                <a:spLocks noChangeArrowheads="1"/>
              </p:cNvSpPr>
              <p:nvPr/>
            </p:nvSpPr>
            <p:spPr bwMode="auto">
              <a:xfrm rot="5400000" flipV="1">
                <a:off x="4181475" y="1457325"/>
                <a:ext cx="171450" cy="171450"/>
              </a:xfrm>
              <a:prstGeom prst="rtTriangle">
                <a:avLst/>
              </a:prstGeom>
              <a:solidFill>
                <a:srgbClr val="FF6C00"/>
              </a:solidFill>
              <a:ln w="12700" algn="ctr">
                <a:noFill/>
                <a:miter lim="800000"/>
              </a:ln>
            </p:spPr>
            <p:txBody>
              <a:bodyPr rot="10800000" vert="eaVert"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grpSp>
        <p:sp>
          <p:nvSpPr>
            <p:cNvPr id="35869" name="矩形 4"/>
            <p:cNvSpPr>
              <a:spLocks noChangeArrowheads="1"/>
            </p:cNvSpPr>
            <p:nvPr/>
          </p:nvSpPr>
          <p:spPr bwMode="auto">
            <a:xfrm>
              <a:off x="4181475" y="847725"/>
              <a:ext cx="2819400" cy="609600"/>
            </a:xfrm>
            <a:prstGeom prst="rect">
              <a:avLst/>
            </a:prstGeom>
            <a:solidFill>
              <a:schemeClr val="bg2"/>
            </a:solidFill>
            <a:ln w="12700" algn="ctr">
              <a:no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grpSp>
      <p:pic>
        <p:nvPicPr>
          <p:cNvPr id="2" name="图片 1"/>
          <p:cNvPicPr>
            <a:picLocks noChangeAspect="1"/>
          </p:cNvPicPr>
          <p:nvPr/>
        </p:nvPicPr>
        <p:blipFill>
          <a:blip r:embed="rId1"/>
          <a:stretch>
            <a:fillRect/>
          </a:stretch>
        </p:blipFill>
        <p:spPr>
          <a:xfrm>
            <a:off x="7015480" y="-384678"/>
            <a:ext cx="390525" cy="371475"/>
          </a:xfrm>
          <a:prstGeom prst="rect">
            <a:avLst/>
          </a:prstGeom>
        </p:spPr>
      </p:pic>
      <p:sp>
        <p:nvSpPr>
          <p:cNvPr id="3" name="文本框 2"/>
          <p:cNvSpPr txBox="1"/>
          <p:nvPr/>
        </p:nvSpPr>
        <p:spPr>
          <a:xfrm>
            <a:off x="2796540" y="360177"/>
            <a:ext cx="2378710" cy="583565"/>
          </a:xfrm>
          <a:prstGeom prst="rect">
            <a:avLst/>
          </a:prstGeom>
          <a:noFill/>
        </p:spPr>
        <p:txBody>
          <a:bodyPr wrap="square" rtlCol="0">
            <a:spAutoFit/>
          </a:bodyPr>
          <a:p>
            <a:pPr algn="ctr"/>
            <a:r>
              <a:rPr lang="zh-CN" altLang="en-US" sz="3200" b="1">
                <a:latin typeface="黑体" panose="02010609060101010101" charset="-122"/>
                <a:ea typeface="黑体" panose="02010609060101010101" charset="-122"/>
                <a:cs typeface="黑体" panose="02010609060101010101" charset="-122"/>
              </a:rPr>
              <a:t>目 录</a:t>
            </a:r>
            <a:endParaRPr lang="zh-CN" altLang="en-US" sz="3200" b="1">
              <a:latin typeface="黑体" panose="02010609060101010101" charset="-122"/>
              <a:ea typeface="黑体" panose="02010609060101010101" charset="-122"/>
              <a:cs typeface="黑体" panose="02010609060101010101" charset="-122"/>
            </a:endParaRPr>
          </a:p>
        </p:txBody>
      </p:sp>
      <p:grpSp>
        <p:nvGrpSpPr>
          <p:cNvPr id="29" name="组合 17"/>
          <p:cNvGrpSpPr/>
          <p:nvPr/>
        </p:nvGrpSpPr>
        <p:grpSpPr bwMode="auto">
          <a:xfrm>
            <a:off x="2125541" y="1796315"/>
            <a:ext cx="655955" cy="534545"/>
            <a:chOff x="1504265" y="2181225"/>
            <a:chExt cx="873770" cy="720000"/>
          </a:xfrm>
        </p:grpSpPr>
        <p:sp>
          <p:nvSpPr>
            <p:cNvPr id="30" name="矩形 15"/>
            <p:cNvSpPr>
              <a:spLocks noChangeArrowheads="1"/>
            </p:cNvSpPr>
            <p:nvPr/>
          </p:nvSpPr>
          <p:spPr bwMode="auto">
            <a:xfrm>
              <a:off x="1581150" y="2181225"/>
              <a:ext cx="720000" cy="720000"/>
            </a:xfrm>
            <a:prstGeom prst="rect">
              <a:avLst/>
            </a:prstGeom>
            <a:noFill/>
            <a:ln w="38100" algn="ctr">
              <a:solidFill>
                <a:schemeClr val="bg2"/>
              </a:solid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sp>
          <p:nvSpPr>
            <p:cNvPr id="31" name="文本框 16"/>
            <p:cNvSpPr txBox="1">
              <a:spLocks noChangeArrowheads="1"/>
            </p:cNvSpPr>
            <p:nvPr/>
          </p:nvSpPr>
          <p:spPr bwMode="auto">
            <a:xfrm>
              <a:off x="1504265" y="2217425"/>
              <a:ext cx="873770" cy="656020"/>
            </a:xfrm>
            <a:prstGeom prst="rect">
              <a:avLst/>
            </a:prstGeom>
            <a:noFill/>
            <a:ln w="9525">
              <a:noFill/>
              <a:miter lim="800000"/>
            </a:ln>
          </p:spPr>
          <p:txBody>
            <a:bodyPr wrap="none" lIns="68271" tIns="34136" rIns="68271" bIns="34136">
              <a:spAutoFit/>
            </a:bodyPr>
            <a:p>
              <a:pPr algn="ctr" defTabSz="681990"/>
              <a:r>
                <a:rPr lang="en-US" altLang="zh-CN" sz="2730" b="0">
                  <a:solidFill>
                    <a:schemeClr val="tx1"/>
                  </a:solidFill>
                  <a:latin typeface="黑体" panose="02010609060101010101" charset="-122"/>
                  <a:cs typeface="黑体" panose="02010609060101010101" charset="-122"/>
                </a:rPr>
                <a:t>2.1</a:t>
              </a:r>
              <a:endParaRPr lang="en-US" altLang="zh-CN" sz="2730" b="0">
                <a:solidFill>
                  <a:schemeClr val="tx1"/>
                </a:solidFill>
                <a:latin typeface="黑体" panose="02010609060101010101" charset="-122"/>
                <a:cs typeface="黑体" panose="02010609060101010101" charset="-122"/>
              </a:endParaRPr>
            </a:p>
          </p:txBody>
        </p:sp>
      </p:grpSp>
      <p:sp>
        <p:nvSpPr>
          <p:cNvPr id="32" name="文本框 18"/>
          <p:cNvSpPr txBox="1">
            <a:spLocks noChangeArrowheads="1"/>
          </p:cNvSpPr>
          <p:nvPr/>
        </p:nvSpPr>
        <p:spPr bwMode="auto">
          <a:xfrm>
            <a:off x="2746375" y="1915927"/>
            <a:ext cx="3096895" cy="344170"/>
          </a:xfrm>
          <a:prstGeom prst="rect">
            <a:avLst/>
          </a:prstGeom>
          <a:noFill/>
          <a:ln w="9525">
            <a:noFill/>
            <a:miter lim="800000"/>
          </a:ln>
        </p:spPr>
        <p:txBody>
          <a:bodyPr wrap="square" lIns="68271" tIns="34136" rIns="68271" bIns="34136">
            <a:spAutoFit/>
          </a:bodyPr>
          <a:p>
            <a:pPr algn="l" defTabSz="681990"/>
            <a:r>
              <a:rPr lang="en-US" altLang="zh-CN" b="0">
                <a:solidFill>
                  <a:schemeClr val="tx1"/>
                </a:solidFill>
                <a:latin typeface="黑体" panose="02010609060101010101" charset="-122"/>
                <a:ea typeface="黑体" panose="02010609060101010101" charset="-122"/>
                <a:cs typeface="黑体" panose="02010609060101010101" charset="-122"/>
              </a:rPr>
              <a:t> </a:t>
            </a:r>
            <a:r>
              <a:rPr lang="zh-CN" altLang="en-US" b="0">
                <a:solidFill>
                  <a:schemeClr val="tx1"/>
                </a:solidFill>
                <a:latin typeface="黑体" panose="02010609060101010101" charset="-122"/>
                <a:ea typeface="黑体" panose="02010609060101010101" charset="-122"/>
                <a:cs typeface="黑体" panose="02010609060101010101" charset="-122"/>
              </a:rPr>
              <a:t>跨境电商概述</a:t>
            </a:r>
            <a:endParaRPr lang="zh-CN" altLang="en-US" b="0">
              <a:solidFill>
                <a:schemeClr val="tx1"/>
              </a:solidFill>
              <a:latin typeface="黑体" panose="02010609060101010101" charset="-122"/>
              <a:ea typeface="黑体" panose="02010609060101010101" charset="-122"/>
              <a:cs typeface="黑体" panose="02010609060101010101" charset="-122"/>
            </a:endParaRPr>
          </a:p>
        </p:txBody>
      </p:sp>
      <p:grpSp>
        <p:nvGrpSpPr>
          <p:cNvPr id="33" name="组合 23"/>
          <p:cNvGrpSpPr/>
          <p:nvPr/>
        </p:nvGrpSpPr>
        <p:grpSpPr bwMode="auto">
          <a:xfrm>
            <a:off x="2124793" y="2756405"/>
            <a:ext cx="655955" cy="533051"/>
            <a:chOff x="1503268" y="2181225"/>
            <a:chExt cx="873770" cy="720000"/>
          </a:xfrm>
        </p:grpSpPr>
        <p:sp>
          <p:nvSpPr>
            <p:cNvPr id="34" name="矩形 24"/>
            <p:cNvSpPr>
              <a:spLocks noChangeArrowheads="1"/>
            </p:cNvSpPr>
            <p:nvPr/>
          </p:nvSpPr>
          <p:spPr bwMode="auto">
            <a:xfrm>
              <a:off x="1581150" y="2181225"/>
              <a:ext cx="720000" cy="720000"/>
            </a:xfrm>
            <a:prstGeom prst="rect">
              <a:avLst/>
            </a:prstGeom>
            <a:noFill/>
            <a:ln w="38100" algn="ctr">
              <a:solidFill>
                <a:schemeClr val="bg2"/>
              </a:solid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sp>
          <p:nvSpPr>
            <p:cNvPr id="35" name="文本框 25"/>
            <p:cNvSpPr txBox="1">
              <a:spLocks noChangeArrowheads="1"/>
            </p:cNvSpPr>
            <p:nvPr/>
          </p:nvSpPr>
          <p:spPr bwMode="auto">
            <a:xfrm>
              <a:off x="1503268" y="2217528"/>
              <a:ext cx="873770" cy="657859"/>
            </a:xfrm>
            <a:prstGeom prst="rect">
              <a:avLst/>
            </a:prstGeom>
            <a:noFill/>
            <a:ln w="9525">
              <a:noFill/>
              <a:miter lim="800000"/>
            </a:ln>
          </p:spPr>
          <p:txBody>
            <a:bodyPr wrap="none" lIns="68271" tIns="34136" rIns="68271" bIns="34136">
              <a:spAutoFit/>
            </a:bodyPr>
            <a:p>
              <a:pPr algn="ctr" defTabSz="681990"/>
              <a:r>
                <a:rPr lang="en-US" altLang="zh-CN" sz="2730" b="0">
                  <a:solidFill>
                    <a:schemeClr val="tx1"/>
                  </a:solidFill>
                  <a:latin typeface="黑体" panose="02010609060101010101" charset="-122"/>
                  <a:cs typeface="黑体" panose="02010609060101010101" charset="-122"/>
                </a:rPr>
                <a:t>2.2</a:t>
              </a:r>
              <a:endParaRPr lang="en-US" altLang="zh-CN" sz="2730" b="0">
                <a:solidFill>
                  <a:schemeClr val="tx1"/>
                </a:solidFill>
                <a:latin typeface="黑体" panose="02010609060101010101" charset="-122"/>
                <a:cs typeface="黑体" panose="02010609060101010101" charset="-122"/>
              </a:endParaRPr>
            </a:p>
          </p:txBody>
        </p:sp>
      </p:grpSp>
      <p:sp>
        <p:nvSpPr>
          <p:cNvPr id="36" name="文本框 26"/>
          <p:cNvSpPr txBox="1">
            <a:spLocks noChangeArrowheads="1"/>
          </p:cNvSpPr>
          <p:nvPr/>
        </p:nvSpPr>
        <p:spPr bwMode="auto">
          <a:xfrm>
            <a:off x="2746375" y="2854457"/>
            <a:ext cx="3321685" cy="344170"/>
          </a:xfrm>
          <a:prstGeom prst="rect">
            <a:avLst/>
          </a:prstGeom>
          <a:noFill/>
          <a:ln w="9525">
            <a:noFill/>
            <a:miter lim="800000"/>
          </a:ln>
        </p:spPr>
        <p:txBody>
          <a:bodyPr wrap="square" lIns="68271" tIns="34136" rIns="68271" bIns="34136">
            <a:spAutoFit/>
          </a:bodyPr>
          <a:p>
            <a:pPr algn="l" defTabSz="681990"/>
            <a:r>
              <a:rPr lang="en-US" altLang="zh-CN" b="0">
                <a:solidFill>
                  <a:schemeClr val="tx1"/>
                </a:solidFill>
                <a:latin typeface="黑体" panose="02010609060101010101" charset="-122"/>
                <a:ea typeface="黑体" panose="02010609060101010101" charset="-122"/>
                <a:cs typeface="黑体" panose="02010609060101010101" charset="-122"/>
              </a:rPr>
              <a:t> </a:t>
            </a:r>
            <a:r>
              <a:rPr lang="zh-CN" altLang="en-US" b="0">
                <a:solidFill>
                  <a:schemeClr val="tx1"/>
                </a:solidFill>
                <a:latin typeface="黑体" panose="02010609060101010101" charset="-122"/>
                <a:ea typeface="黑体" panose="02010609060101010101" charset="-122"/>
                <a:cs typeface="黑体" panose="02010609060101010101" charset="-122"/>
              </a:rPr>
              <a:t>跨境电商与其他贸易的区别</a:t>
            </a:r>
            <a:endParaRPr lang="zh-CN" altLang="en-US" b="0">
              <a:solidFill>
                <a:schemeClr val="tx1"/>
              </a:solidFill>
              <a:latin typeface="黑体" panose="02010609060101010101" charset="-122"/>
              <a:ea typeface="黑体" panose="02010609060101010101" charset="-122"/>
              <a:cs typeface="黑体" panose="02010609060101010101" charset="-122"/>
            </a:endParaRPr>
          </a:p>
        </p:txBody>
      </p:sp>
      <p:grpSp>
        <p:nvGrpSpPr>
          <p:cNvPr id="37" name="组合 23"/>
          <p:cNvGrpSpPr/>
          <p:nvPr/>
        </p:nvGrpSpPr>
        <p:grpSpPr bwMode="auto">
          <a:xfrm>
            <a:off x="2124158" y="3633975"/>
            <a:ext cx="655955" cy="533051"/>
            <a:chOff x="1503268" y="2181225"/>
            <a:chExt cx="873770" cy="720000"/>
          </a:xfrm>
        </p:grpSpPr>
        <p:sp>
          <p:nvSpPr>
            <p:cNvPr id="38" name="矩形 24"/>
            <p:cNvSpPr>
              <a:spLocks noChangeArrowheads="1"/>
            </p:cNvSpPr>
            <p:nvPr/>
          </p:nvSpPr>
          <p:spPr bwMode="auto">
            <a:xfrm>
              <a:off x="1581150" y="2181225"/>
              <a:ext cx="720000" cy="720000"/>
            </a:xfrm>
            <a:prstGeom prst="rect">
              <a:avLst/>
            </a:prstGeom>
            <a:noFill/>
            <a:ln w="38100" algn="ctr">
              <a:solidFill>
                <a:schemeClr val="bg2"/>
              </a:solidFill>
              <a:miter lim="800000"/>
            </a:ln>
          </p:spPr>
          <p:txBody>
            <a:bodyPr lIns="68271" tIns="34136" rIns="68271" bIns="34136" anchor="ctr"/>
            <a:p>
              <a:pPr algn="ctr" defTabSz="681990"/>
              <a:endParaRPr lang="zh-CN" altLang="en-US" sz="1315" b="0">
                <a:solidFill>
                  <a:schemeClr val="tx1"/>
                </a:solidFill>
                <a:latin typeface="黑体" panose="02010609060101010101" charset="-122"/>
                <a:cs typeface="黑体" panose="02010609060101010101" charset="-122"/>
              </a:endParaRPr>
            </a:p>
          </p:txBody>
        </p:sp>
        <p:sp>
          <p:nvSpPr>
            <p:cNvPr id="39" name="文本框 25"/>
            <p:cNvSpPr txBox="1">
              <a:spLocks noChangeArrowheads="1"/>
            </p:cNvSpPr>
            <p:nvPr/>
          </p:nvSpPr>
          <p:spPr bwMode="auto">
            <a:xfrm>
              <a:off x="1503268" y="2217528"/>
              <a:ext cx="873770" cy="657859"/>
            </a:xfrm>
            <a:prstGeom prst="rect">
              <a:avLst/>
            </a:prstGeom>
            <a:noFill/>
            <a:ln w="9525">
              <a:noFill/>
              <a:miter lim="800000"/>
            </a:ln>
          </p:spPr>
          <p:txBody>
            <a:bodyPr wrap="none" lIns="68271" tIns="34136" rIns="68271" bIns="34136">
              <a:spAutoFit/>
            </a:bodyPr>
            <a:p>
              <a:pPr algn="ctr" defTabSz="681990"/>
              <a:r>
                <a:rPr lang="en-US" sz="2730" b="0">
                  <a:solidFill>
                    <a:schemeClr val="tx1"/>
                  </a:solidFill>
                  <a:latin typeface="黑体" panose="02010609060101010101" charset="-122"/>
                  <a:ea typeface="黑体" panose="02010609060101010101" charset="-122"/>
                  <a:cs typeface="黑体" panose="02010609060101010101" charset="-122"/>
                </a:rPr>
                <a:t>2.3</a:t>
              </a:r>
              <a:endParaRPr lang="en-US" sz="2730" b="0">
                <a:solidFill>
                  <a:schemeClr val="tx1"/>
                </a:solidFill>
                <a:latin typeface="黑体" panose="02010609060101010101" charset="-122"/>
                <a:ea typeface="黑体" panose="02010609060101010101" charset="-122"/>
                <a:cs typeface="黑体" panose="02010609060101010101" charset="-122"/>
              </a:endParaRPr>
            </a:p>
          </p:txBody>
        </p:sp>
      </p:grpSp>
      <p:sp>
        <p:nvSpPr>
          <p:cNvPr id="40" name="文本框 26"/>
          <p:cNvSpPr txBox="1">
            <a:spLocks noChangeArrowheads="1"/>
          </p:cNvSpPr>
          <p:nvPr/>
        </p:nvSpPr>
        <p:spPr bwMode="auto">
          <a:xfrm>
            <a:off x="2745539" y="3751933"/>
            <a:ext cx="3679190" cy="344170"/>
          </a:xfrm>
          <a:prstGeom prst="rect">
            <a:avLst/>
          </a:prstGeom>
          <a:noFill/>
          <a:ln w="9525">
            <a:noFill/>
            <a:miter lim="800000"/>
          </a:ln>
        </p:spPr>
        <p:txBody>
          <a:bodyPr wrap="none" lIns="68271" tIns="34136" rIns="68271" bIns="34136">
            <a:spAutoFit/>
          </a:bodyPr>
          <a:p>
            <a:pPr algn="l" defTabSz="681990"/>
            <a:r>
              <a:rPr lang="en-US" altLang="zh-CN" b="0">
                <a:solidFill>
                  <a:schemeClr val="tx1"/>
                </a:solidFill>
                <a:latin typeface="黑体" panose="02010609060101010101" charset="-122"/>
                <a:ea typeface="黑体" panose="02010609060101010101" charset="-122"/>
                <a:cs typeface="黑体" panose="02010609060101010101" charset="-122"/>
              </a:rPr>
              <a:t> </a:t>
            </a:r>
            <a:r>
              <a:rPr lang="zh-CN" altLang="en-US" b="0">
                <a:solidFill>
                  <a:schemeClr val="tx1"/>
                </a:solidFill>
                <a:latin typeface="黑体" panose="02010609060101010101" charset="-122"/>
                <a:ea typeface="黑体" panose="02010609060101010101" charset="-122"/>
                <a:cs typeface="黑体" panose="02010609060101010101" charset="-122"/>
              </a:rPr>
              <a:t>跨境电商代表性平台运营模式介绍</a:t>
            </a:r>
            <a:endParaRPr lang="zh-CN" altLang="en-US" b="0">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中小规模批发零售平台模式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grpSp>
        <p:nvGrpSpPr>
          <p:cNvPr id="13" name="组合 12"/>
          <p:cNvGrpSpPr/>
          <p:nvPr/>
        </p:nvGrpSpPr>
        <p:grpSpPr>
          <a:xfrm>
            <a:off x="743585" y="1040130"/>
            <a:ext cx="7600315" cy="3203752"/>
            <a:chOff x="1158" y="1597"/>
            <a:chExt cx="11969" cy="5045"/>
          </a:xfrm>
        </p:grpSpPr>
        <p:sp>
          <p:nvSpPr>
            <p:cNvPr id="3" name="弧形 2"/>
            <p:cNvSpPr/>
            <p:nvPr>
              <p:custDataLst>
                <p:tags r:id="rId1"/>
              </p:custDataLst>
            </p:nvPr>
          </p:nvSpPr>
          <p:spPr>
            <a:xfrm rot="2391036">
              <a:off x="5742" y="2514"/>
              <a:ext cx="3030" cy="3030"/>
            </a:xfrm>
            <a:prstGeom prst="arc">
              <a:avLst>
                <a:gd name="adj1" fmla="val 16200000"/>
                <a:gd name="adj2" fmla="val 15189393"/>
              </a:avLst>
            </a:prstGeom>
            <a:noFill/>
            <a:ln w="19050">
              <a:solidFill>
                <a:sysClr val="window" lastClr="FFFFFF">
                  <a:lumMod val="65000"/>
                </a:sysClr>
              </a:solidFill>
              <a:prstDash val="dash"/>
              <a:tailEnd type="triangle"/>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6" name="椭圆 5"/>
            <p:cNvSpPr/>
            <p:nvPr>
              <p:custDataLst>
                <p:tags r:id="rId2"/>
              </p:custDataLst>
            </p:nvPr>
          </p:nvSpPr>
          <p:spPr>
            <a:xfrm>
              <a:off x="7832" y="2435"/>
              <a:ext cx="1123" cy="1123"/>
            </a:xfrm>
            <a:prstGeom prst="ellipse">
              <a:avLst/>
            </a:prstGeom>
            <a:solidFill>
              <a:srgbClr val="FF6C00"/>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solidFill>
                  <a:srgbClr val="FF6C00"/>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9" name="任意多边形 8"/>
            <p:cNvSpPr/>
            <p:nvPr>
              <p:custDataLst>
                <p:tags r:id="rId3"/>
              </p:custDataLst>
            </p:nvPr>
          </p:nvSpPr>
          <p:spPr bwMode="auto">
            <a:xfrm>
              <a:off x="8042" y="2645"/>
              <a:ext cx="704" cy="703"/>
            </a:xfrm>
            <a:custGeom>
              <a:avLst/>
              <a:gdLst>
                <a:gd name="T0" fmla="*/ 616 w 1108"/>
                <a:gd name="T1" fmla="*/ 812 h 1105"/>
                <a:gd name="T2" fmla="*/ 660 w 1108"/>
                <a:gd name="T3" fmla="*/ 767 h 1105"/>
                <a:gd name="T4" fmla="*/ 766 w 1108"/>
                <a:gd name="T5" fmla="*/ 654 h 1105"/>
                <a:gd name="T6" fmla="*/ 879 w 1108"/>
                <a:gd name="T7" fmla="*/ 449 h 1105"/>
                <a:gd name="T8" fmla="*/ 856 w 1108"/>
                <a:gd name="T9" fmla="*/ 277 h 1105"/>
                <a:gd name="T10" fmla="*/ 749 w 1108"/>
                <a:gd name="T11" fmla="*/ 142 h 1105"/>
                <a:gd name="T12" fmla="*/ 588 w 1108"/>
                <a:gd name="T13" fmla="*/ 80 h 1105"/>
                <a:gd name="T14" fmla="*/ 427 w 1108"/>
                <a:gd name="T15" fmla="*/ 104 h 1105"/>
                <a:gd name="T16" fmla="*/ 292 w 1108"/>
                <a:gd name="T17" fmla="*/ 209 h 1105"/>
                <a:gd name="T18" fmla="*/ 229 w 1108"/>
                <a:gd name="T19" fmla="*/ 371 h 1105"/>
                <a:gd name="T20" fmla="*/ 273 w 1108"/>
                <a:gd name="T21" fmla="*/ 571 h 1105"/>
                <a:gd name="T22" fmla="*/ 420 w 1108"/>
                <a:gd name="T23" fmla="*/ 708 h 1105"/>
                <a:gd name="T24" fmla="*/ 623 w 1108"/>
                <a:gd name="T25" fmla="*/ 1079 h 1105"/>
                <a:gd name="T26" fmla="*/ 506 w 1108"/>
                <a:gd name="T27" fmla="*/ 1098 h 1105"/>
                <a:gd name="T28" fmla="*/ 424 w 1108"/>
                <a:gd name="T29" fmla="*/ 1055 h 1105"/>
                <a:gd name="T30" fmla="*/ 373 w 1108"/>
                <a:gd name="T31" fmla="*/ 989 h 1105"/>
                <a:gd name="T32" fmla="*/ 292 w 1108"/>
                <a:gd name="T33" fmla="*/ 714 h 1105"/>
                <a:gd name="T34" fmla="*/ 153 w 1108"/>
                <a:gd name="T35" fmla="*/ 459 h 1105"/>
                <a:gd name="T36" fmla="*/ 181 w 1108"/>
                <a:gd name="T37" fmla="*/ 247 h 1105"/>
                <a:gd name="T38" fmla="*/ 312 w 1108"/>
                <a:gd name="T39" fmla="*/ 81 h 1105"/>
                <a:gd name="T40" fmla="*/ 513 w 1108"/>
                <a:gd name="T41" fmla="*/ 2 h 1105"/>
                <a:gd name="T42" fmla="*/ 712 w 1108"/>
                <a:gd name="T43" fmla="*/ 32 h 1105"/>
                <a:gd name="T44" fmla="*/ 879 w 1108"/>
                <a:gd name="T45" fmla="*/ 163 h 1105"/>
                <a:gd name="T46" fmla="*/ 956 w 1108"/>
                <a:gd name="T47" fmla="*/ 363 h 1105"/>
                <a:gd name="T48" fmla="*/ 903 w 1108"/>
                <a:gd name="T49" fmla="*/ 611 h 1105"/>
                <a:gd name="T50" fmla="*/ 739 w 1108"/>
                <a:gd name="T51" fmla="*/ 770 h 1105"/>
                <a:gd name="T52" fmla="*/ 716 w 1108"/>
                <a:gd name="T53" fmla="*/ 1032 h 1105"/>
                <a:gd name="T54" fmla="*/ 631 w 1108"/>
                <a:gd name="T55" fmla="*/ 1062 h 1105"/>
                <a:gd name="T56" fmla="*/ 939 w 1108"/>
                <a:gd name="T57" fmla="*/ 623 h 1105"/>
                <a:gd name="T58" fmla="*/ 1029 w 1108"/>
                <a:gd name="T59" fmla="*/ 646 h 1105"/>
                <a:gd name="T60" fmla="*/ 1023 w 1108"/>
                <a:gd name="T61" fmla="*/ 688 h 1105"/>
                <a:gd name="T62" fmla="*/ 965 w 1108"/>
                <a:gd name="T63" fmla="*/ 191 h 1105"/>
                <a:gd name="T64" fmla="*/ 937 w 1108"/>
                <a:gd name="T65" fmla="*/ 159 h 1105"/>
                <a:gd name="T66" fmla="*/ 1023 w 1108"/>
                <a:gd name="T67" fmla="*/ 113 h 1105"/>
                <a:gd name="T68" fmla="*/ 1029 w 1108"/>
                <a:gd name="T69" fmla="*/ 156 h 1105"/>
                <a:gd name="T70" fmla="*/ 1002 w 1108"/>
                <a:gd name="T71" fmla="*/ 411 h 1105"/>
                <a:gd name="T72" fmla="*/ 1025 w 1108"/>
                <a:gd name="T73" fmla="*/ 375 h 1105"/>
                <a:gd name="T74" fmla="*/ 1108 w 1108"/>
                <a:gd name="T75" fmla="*/ 401 h 1105"/>
                <a:gd name="T76" fmla="*/ 160 w 1108"/>
                <a:gd name="T77" fmla="*/ 143 h 1105"/>
                <a:gd name="T78" fmla="*/ 166 w 1108"/>
                <a:gd name="T79" fmla="*/ 182 h 1105"/>
                <a:gd name="T80" fmla="*/ 76 w 1108"/>
                <a:gd name="T81" fmla="*/ 152 h 1105"/>
                <a:gd name="T82" fmla="*/ 90 w 1108"/>
                <a:gd name="T83" fmla="*/ 112 h 1105"/>
                <a:gd name="T84" fmla="*/ 148 w 1108"/>
                <a:gd name="T85" fmla="*/ 610 h 1105"/>
                <a:gd name="T86" fmla="*/ 169 w 1108"/>
                <a:gd name="T87" fmla="*/ 648 h 1105"/>
                <a:gd name="T88" fmla="*/ 81 w 1108"/>
                <a:gd name="T89" fmla="*/ 686 h 1105"/>
                <a:gd name="T90" fmla="*/ 84 w 1108"/>
                <a:gd name="T91" fmla="*/ 643 h 1105"/>
                <a:gd name="T92" fmla="*/ 109 w 1108"/>
                <a:gd name="T93" fmla="*/ 396 h 1105"/>
                <a:gd name="T94" fmla="*/ 26 w 1108"/>
                <a:gd name="T95" fmla="*/ 427 h 1105"/>
                <a:gd name="T96" fmla="*/ 0 w 1108"/>
                <a:gd name="T97" fmla="*/ 396 h 1105"/>
                <a:gd name="T98" fmla="*/ 359 w 1108"/>
                <a:gd name="T99" fmla="*/ 286 h 1105"/>
                <a:gd name="T100" fmla="*/ 387 w 1108"/>
                <a:gd name="T101" fmla="*/ 253 h 1105"/>
                <a:gd name="T102" fmla="*/ 479 w 1108"/>
                <a:gd name="T103" fmla="*/ 306 h 1105"/>
                <a:gd name="T104" fmla="*/ 540 w 1108"/>
                <a:gd name="T105" fmla="*/ 238 h 1105"/>
                <a:gd name="T106" fmla="*/ 579 w 1108"/>
                <a:gd name="T107" fmla="*/ 254 h 1105"/>
                <a:gd name="T108" fmla="*/ 700 w 1108"/>
                <a:gd name="T109" fmla="*/ 272 h 1105"/>
                <a:gd name="T110" fmla="*/ 737 w 1108"/>
                <a:gd name="T111" fmla="*/ 256 h 1105"/>
                <a:gd name="T112" fmla="*/ 649 w 1108"/>
                <a:gd name="T113" fmla="*/ 620 h 1105"/>
                <a:gd name="T114" fmla="*/ 607 w 1108"/>
                <a:gd name="T115" fmla="*/ 616 h 1105"/>
                <a:gd name="T116" fmla="*/ 600 w 1108"/>
                <a:gd name="T117" fmla="*/ 353 h 1105"/>
                <a:gd name="T118" fmla="*/ 554 w 1108"/>
                <a:gd name="T119" fmla="*/ 440 h 1105"/>
                <a:gd name="T120" fmla="*/ 528 w 1108"/>
                <a:gd name="T121" fmla="*/ 350 h 1105"/>
                <a:gd name="T122" fmla="*/ 505 w 1108"/>
                <a:gd name="T123" fmla="*/ 607 h 1105"/>
                <a:gd name="T124" fmla="*/ 467 w 1108"/>
                <a:gd name="T125" fmla="*/ 626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8" h="1105">
                  <a:moveTo>
                    <a:pt x="451" y="781"/>
                  </a:moveTo>
                  <a:lnTo>
                    <a:pt x="451" y="781"/>
                  </a:lnTo>
                  <a:lnTo>
                    <a:pt x="453" y="787"/>
                  </a:lnTo>
                  <a:lnTo>
                    <a:pt x="455" y="794"/>
                  </a:lnTo>
                  <a:lnTo>
                    <a:pt x="459" y="799"/>
                  </a:lnTo>
                  <a:lnTo>
                    <a:pt x="465" y="803"/>
                  </a:lnTo>
                  <a:lnTo>
                    <a:pt x="471" y="808"/>
                  </a:lnTo>
                  <a:lnTo>
                    <a:pt x="478" y="810"/>
                  </a:lnTo>
                  <a:lnTo>
                    <a:pt x="485" y="812"/>
                  </a:lnTo>
                  <a:lnTo>
                    <a:pt x="493" y="812"/>
                  </a:lnTo>
                  <a:lnTo>
                    <a:pt x="616" y="812"/>
                  </a:lnTo>
                  <a:lnTo>
                    <a:pt x="616" y="812"/>
                  </a:lnTo>
                  <a:lnTo>
                    <a:pt x="623" y="812"/>
                  </a:lnTo>
                  <a:lnTo>
                    <a:pt x="631" y="810"/>
                  </a:lnTo>
                  <a:lnTo>
                    <a:pt x="637" y="806"/>
                  </a:lnTo>
                  <a:lnTo>
                    <a:pt x="644" y="803"/>
                  </a:lnTo>
                  <a:lnTo>
                    <a:pt x="649" y="799"/>
                  </a:lnTo>
                  <a:lnTo>
                    <a:pt x="654" y="794"/>
                  </a:lnTo>
                  <a:lnTo>
                    <a:pt x="656" y="787"/>
                  </a:lnTo>
                  <a:lnTo>
                    <a:pt x="658" y="781"/>
                  </a:lnTo>
                  <a:lnTo>
                    <a:pt x="658" y="781"/>
                  </a:lnTo>
                  <a:lnTo>
                    <a:pt x="660" y="767"/>
                  </a:lnTo>
                  <a:lnTo>
                    <a:pt x="663" y="754"/>
                  </a:lnTo>
                  <a:lnTo>
                    <a:pt x="668" y="741"/>
                  </a:lnTo>
                  <a:lnTo>
                    <a:pt x="674" y="729"/>
                  </a:lnTo>
                  <a:lnTo>
                    <a:pt x="680" y="718"/>
                  </a:lnTo>
                  <a:lnTo>
                    <a:pt x="689" y="708"/>
                  </a:lnTo>
                  <a:lnTo>
                    <a:pt x="700" y="700"/>
                  </a:lnTo>
                  <a:lnTo>
                    <a:pt x="712" y="692"/>
                  </a:lnTo>
                  <a:lnTo>
                    <a:pt x="712" y="692"/>
                  </a:lnTo>
                  <a:lnTo>
                    <a:pt x="731" y="680"/>
                  </a:lnTo>
                  <a:lnTo>
                    <a:pt x="748" y="668"/>
                  </a:lnTo>
                  <a:lnTo>
                    <a:pt x="766" y="654"/>
                  </a:lnTo>
                  <a:lnTo>
                    <a:pt x="782" y="639"/>
                  </a:lnTo>
                  <a:lnTo>
                    <a:pt x="797" y="624"/>
                  </a:lnTo>
                  <a:lnTo>
                    <a:pt x="811" y="607"/>
                  </a:lnTo>
                  <a:lnTo>
                    <a:pt x="824" y="590"/>
                  </a:lnTo>
                  <a:lnTo>
                    <a:pt x="836" y="571"/>
                  </a:lnTo>
                  <a:lnTo>
                    <a:pt x="846" y="553"/>
                  </a:lnTo>
                  <a:lnTo>
                    <a:pt x="855" y="533"/>
                  </a:lnTo>
                  <a:lnTo>
                    <a:pt x="863" y="513"/>
                  </a:lnTo>
                  <a:lnTo>
                    <a:pt x="869" y="492"/>
                  </a:lnTo>
                  <a:lnTo>
                    <a:pt x="875" y="471"/>
                  </a:lnTo>
                  <a:lnTo>
                    <a:pt x="879" y="449"/>
                  </a:lnTo>
                  <a:lnTo>
                    <a:pt x="881" y="427"/>
                  </a:lnTo>
                  <a:lnTo>
                    <a:pt x="881" y="404"/>
                  </a:lnTo>
                  <a:lnTo>
                    <a:pt x="881" y="404"/>
                  </a:lnTo>
                  <a:lnTo>
                    <a:pt x="881" y="388"/>
                  </a:lnTo>
                  <a:lnTo>
                    <a:pt x="880" y="371"/>
                  </a:lnTo>
                  <a:lnTo>
                    <a:pt x="878" y="355"/>
                  </a:lnTo>
                  <a:lnTo>
                    <a:pt x="875" y="339"/>
                  </a:lnTo>
                  <a:lnTo>
                    <a:pt x="871" y="323"/>
                  </a:lnTo>
                  <a:lnTo>
                    <a:pt x="867" y="307"/>
                  </a:lnTo>
                  <a:lnTo>
                    <a:pt x="862" y="292"/>
                  </a:lnTo>
                  <a:lnTo>
                    <a:pt x="856" y="277"/>
                  </a:lnTo>
                  <a:lnTo>
                    <a:pt x="849" y="263"/>
                  </a:lnTo>
                  <a:lnTo>
                    <a:pt x="842" y="249"/>
                  </a:lnTo>
                  <a:lnTo>
                    <a:pt x="834" y="235"/>
                  </a:lnTo>
                  <a:lnTo>
                    <a:pt x="826" y="222"/>
                  </a:lnTo>
                  <a:lnTo>
                    <a:pt x="816" y="209"/>
                  </a:lnTo>
                  <a:lnTo>
                    <a:pt x="807" y="196"/>
                  </a:lnTo>
                  <a:lnTo>
                    <a:pt x="797" y="184"/>
                  </a:lnTo>
                  <a:lnTo>
                    <a:pt x="785" y="174"/>
                  </a:lnTo>
                  <a:lnTo>
                    <a:pt x="774" y="163"/>
                  </a:lnTo>
                  <a:lnTo>
                    <a:pt x="762" y="152"/>
                  </a:lnTo>
                  <a:lnTo>
                    <a:pt x="749" y="142"/>
                  </a:lnTo>
                  <a:lnTo>
                    <a:pt x="738" y="134"/>
                  </a:lnTo>
                  <a:lnTo>
                    <a:pt x="724" y="125"/>
                  </a:lnTo>
                  <a:lnTo>
                    <a:pt x="711" y="118"/>
                  </a:lnTo>
                  <a:lnTo>
                    <a:pt x="697" y="110"/>
                  </a:lnTo>
                  <a:lnTo>
                    <a:pt x="682" y="104"/>
                  </a:lnTo>
                  <a:lnTo>
                    <a:pt x="666" y="97"/>
                  </a:lnTo>
                  <a:lnTo>
                    <a:pt x="651" y="93"/>
                  </a:lnTo>
                  <a:lnTo>
                    <a:pt x="636" y="88"/>
                  </a:lnTo>
                  <a:lnTo>
                    <a:pt x="620" y="84"/>
                  </a:lnTo>
                  <a:lnTo>
                    <a:pt x="604" y="82"/>
                  </a:lnTo>
                  <a:lnTo>
                    <a:pt x="588" y="80"/>
                  </a:lnTo>
                  <a:lnTo>
                    <a:pt x="572" y="78"/>
                  </a:lnTo>
                  <a:lnTo>
                    <a:pt x="554" y="78"/>
                  </a:lnTo>
                  <a:lnTo>
                    <a:pt x="554" y="78"/>
                  </a:lnTo>
                  <a:lnTo>
                    <a:pt x="537" y="78"/>
                  </a:lnTo>
                  <a:lnTo>
                    <a:pt x="521" y="80"/>
                  </a:lnTo>
                  <a:lnTo>
                    <a:pt x="505" y="82"/>
                  </a:lnTo>
                  <a:lnTo>
                    <a:pt x="489" y="84"/>
                  </a:lnTo>
                  <a:lnTo>
                    <a:pt x="472" y="88"/>
                  </a:lnTo>
                  <a:lnTo>
                    <a:pt x="457" y="93"/>
                  </a:lnTo>
                  <a:lnTo>
                    <a:pt x="442" y="97"/>
                  </a:lnTo>
                  <a:lnTo>
                    <a:pt x="427" y="104"/>
                  </a:lnTo>
                  <a:lnTo>
                    <a:pt x="412" y="110"/>
                  </a:lnTo>
                  <a:lnTo>
                    <a:pt x="398" y="118"/>
                  </a:lnTo>
                  <a:lnTo>
                    <a:pt x="385" y="125"/>
                  </a:lnTo>
                  <a:lnTo>
                    <a:pt x="371" y="134"/>
                  </a:lnTo>
                  <a:lnTo>
                    <a:pt x="359" y="142"/>
                  </a:lnTo>
                  <a:lnTo>
                    <a:pt x="346" y="152"/>
                  </a:lnTo>
                  <a:lnTo>
                    <a:pt x="334" y="163"/>
                  </a:lnTo>
                  <a:lnTo>
                    <a:pt x="324" y="174"/>
                  </a:lnTo>
                  <a:lnTo>
                    <a:pt x="312" y="184"/>
                  </a:lnTo>
                  <a:lnTo>
                    <a:pt x="302" y="196"/>
                  </a:lnTo>
                  <a:lnTo>
                    <a:pt x="292" y="209"/>
                  </a:lnTo>
                  <a:lnTo>
                    <a:pt x="283" y="222"/>
                  </a:lnTo>
                  <a:lnTo>
                    <a:pt x="275" y="235"/>
                  </a:lnTo>
                  <a:lnTo>
                    <a:pt x="266" y="249"/>
                  </a:lnTo>
                  <a:lnTo>
                    <a:pt x="260" y="263"/>
                  </a:lnTo>
                  <a:lnTo>
                    <a:pt x="252" y="277"/>
                  </a:lnTo>
                  <a:lnTo>
                    <a:pt x="247" y="292"/>
                  </a:lnTo>
                  <a:lnTo>
                    <a:pt x="242" y="307"/>
                  </a:lnTo>
                  <a:lnTo>
                    <a:pt x="237" y="323"/>
                  </a:lnTo>
                  <a:lnTo>
                    <a:pt x="234" y="339"/>
                  </a:lnTo>
                  <a:lnTo>
                    <a:pt x="231" y="355"/>
                  </a:lnTo>
                  <a:lnTo>
                    <a:pt x="229" y="371"/>
                  </a:lnTo>
                  <a:lnTo>
                    <a:pt x="228" y="388"/>
                  </a:lnTo>
                  <a:lnTo>
                    <a:pt x="228" y="404"/>
                  </a:lnTo>
                  <a:lnTo>
                    <a:pt x="228" y="404"/>
                  </a:lnTo>
                  <a:lnTo>
                    <a:pt x="228" y="427"/>
                  </a:lnTo>
                  <a:lnTo>
                    <a:pt x="230" y="449"/>
                  </a:lnTo>
                  <a:lnTo>
                    <a:pt x="234" y="471"/>
                  </a:lnTo>
                  <a:lnTo>
                    <a:pt x="240" y="492"/>
                  </a:lnTo>
                  <a:lnTo>
                    <a:pt x="246" y="513"/>
                  </a:lnTo>
                  <a:lnTo>
                    <a:pt x="254" y="533"/>
                  </a:lnTo>
                  <a:lnTo>
                    <a:pt x="262" y="553"/>
                  </a:lnTo>
                  <a:lnTo>
                    <a:pt x="273" y="571"/>
                  </a:lnTo>
                  <a:lnTo>
                    <a:pt x="285" y="590"/>
                  </a:lnTo>
                  <a:lnTo>
                    <a:pt x="298" y="607"/>
                  </a:lnTo>
                  <a:lnTo>
                    <a:pt x="312" y="624"/>
                  </a:lnTo>
                  <a:lnTo>
                    <a:pt x="327" y="639"/>
                  </a:lnTo>
                  <a:lnTo>
                    <a:pt x="343" y="654"/>
                  </a:lnTo>
                  <a:lnTo>
                    <a:pt x="360" y="668"/>
                  </a:lnTo>
                  <a:lnTo>
                    <a:pt x="379" y="680"/>
                  </a:lnTo>
                  <a:lnTo>
                    <a:pt x="397" y="692"/>
                  </a:lnTo>
                  <a:lnTo>
                    <a:pt x="397" y="692"/>
                  </a:lnTo>
                  <a:lnTo>
                    <a:pt x="409" y="700"/>
                  </a:lnTo>
                  <a:lnTo>
                    <a:pt x="420" y="708"/>
                  </a:lnTo>
                  <a:lnTo>
                    <a:pt x="428" y="718"/>
                  </a:lnTo>
                  <a:lnTo>
                    <a:pt x="435" y="729"/>
                  </a:lnTo>
                  <a:lnTo>
                    <a:pt x="441" y="741"/>
                  </a:lnTo>
                  <a:lnTo>
                    <a:pt x="445" y="754"/>
                  </a:lnTo>
                  <a:lnTo>
                    <a:pt x="449" y="767"/>
                  </a:lnTo>
                  <a:lnTo>
                    <a:pt x="451" y="781"/>
                  </a:lnTo>
                  <a:lnTo>
                    <a:pt x="451" y="781"/>
                  </a:lnTo>
                  <a:close/>
                  <a:moveTo>
                    <a:pt x="631" y="1062"/>
                  </a:moveTo>
                  <a:lnTo>
                    <a:pt x="631" y="1062"/>
                  </a:lnTo>
                  <a:lnTo>
                    <a:pt x="628" y="1071"/>
                  </a:lnTo>
                  <a:lnTo>
                    <a:pt x="623" y="1079"/>
                  </a:lnTo>
                  <a:lnTo>
                    <a:pt x="618" y="1087"/>
                  </a:lnTo>
                  <a:lnTo>
                    <a:pt x="610" y="1093"/>
                  </a:lnTo>
                  <a:lnTo>
                    <a:pt x="603" y="1098"/>
                  </a:lnTo>
                  <a:lnTo>
                    <a:pt x="594" y="1102"/>
                  </a:lnTo>
                  <a:lnTo>
                    <a:pt x="586" y="1104"/>
                  </a:lnTo>
                  <a:lnTo>
                    <a:pt x="576" y="1105"/>
                  </a:lnTo>
                  <a:lnTo>
                    <a:pt x="533" y="1105"/>
                  </a:lnTo>
                  <a:lnTo>
                    <a:pt x="533" y="1105"/>
                  </a:lnTo>
                  <a:lnTo>
                    <a:pt x="523" y="1104"/>
                  </a:lnTo>
                  <a:lnTo>
                    <a:pt x="513" y="1102"/>
                  </a:lnTo>
                  <a:lnTo>
                    <a:pt x="506" y="1098"/>
                  </a:lnTo>
                  <a:lnTo>
                    <a:pt x="497" y="1093"/>
                  </a:lnTo>
                  <a:lnTo>
                    <a:pt x="491" y="1087"/>
                  </a:lnTo>
                  <a:lnTo>
                    <a:pt x="485" y="1079"/>
                  </a:lnTo>
                  <a:lnTo>
                    <a:pt x="481" y="1071"/>
                  </a:lnTo>
                  <a:lnTo>
                    <a:pt x="478" y="1062"/>
                  </a:lnTo>
                  <a:lnTo>
                    <a:pt x="456" y="1062"/>
                  </a:lnTo>
                  <a:lnTo>
                    <a:pt x="456" y="1062"/>
                  </a:lnTo>
                  <a:lnTo>
                    <a:pt x="448" y="1062"/>
                  </a:lnTo>
                  <a:lnTo>
                    <a:pt x="439" y="1060"/>
                  </a:lnTo>
                  <a:lnTo>
                    <a:pt x="431" y="1059"/>
                  </a:lnTo>
                  <a:lnTo>
                    <a:pt x="424" y="1055"/>
                  </a:lnTo>
                  <a:lnTo>
                    <a:pt x="416" y="1052"/>
                  </a:lnTo>
                  <a:lnTo>
                    <a:pt x="410" y="1048"/>
                  </a:lnTo>
                  <a:lnTo>
                    <a:pt x="403" y="1044"/>
                  </a:lnTo>
                  <a:lnTo>
                    <a:pt x="398" y="1038"/>
                  </a:lnTo>
                  <a:lnTo>
                    <a:pt x="393" y="1032"/>
                  </a:lnTo>
                  <a:lnTo>
                    <a:pt x="387" y="1025"/>
                  </a:lnTo>
                  <a:lnTo>
                    <a:pt x="383" y="1019"/>
                  </a:lnTo>
                  <a:lnTo>
                    <a:pt x="380" y="1012"/>
                  </a:lnTo>
                  <a:lnTo>
                    <a:pt x="378" y="1005"/>
                  </a:lnTo>
                  <a:lnTo>
                    <a:pt x="375" y="996"/>
                  </a:lnTo>
                  <a:lnTo>
                    <a:pt x="373" y="989"/>
                  </a:lnTo>
                  <a:lnTo>
                    <a:pt x="373" y="980"/>
                  </a:lnTo>
                  <a:lnTo>
                    <a:pt x="374" y="783"/>
                  </a:lnTo>
                  <a:lnTo>
                    <a:pt x="374" y="783"/>
                  </a:lnTo>
                  <a:lnTo>
                    <a:pt x="373" y="775"/>
                  </a:lnTo>
                  <a:lnTo>
                    <a:pt x="370" y="770"/>
                  </a:lnTo>
                  <a:lnTo>
                    <a:pt x="366" y="764"/>
                  </a:lnTo>
                  <a:lnTo>
                    <a:pt x="360" y="760"/>
                  </a:lnTo>
                  <a:lnTo>
                    <a:pt x="360" y="760"/>
                  </a:lnTo>
                  <a:lnTo>
                    <a:pt x="337" y="746"/>
                  </a:lnTo>
                  <a:lnTo>
                    <a:pt x="314" y="730"/>
                  </a:lnTo>
                  <a:lnTo>
                    <a:pt x="292" y="714"/>
                  </a:lnTo>
                  <a:lnTo>
                    <a:pt x="273" y="695"/>
                  </a:lnTo>
                  <a:lnTo>
                    <a:pt x="254" y="676"/>
                  </a:lnTo>
                  <a:lnTo>
                    <a:pt x="236" y="656"/>
                  </a:lnTo>
                  <a:lnTo>
                    <a:pt x="221" y="634"/>
                  </a:lnTo>
                  <a:lnTo>
                    <a:pt x="206" y="611"/>
                  </a:lnTo>
                  <a:lnTo>
                    <a:pt x="193" y="588"/>
                  </a:lnTo>
                  <a:lnTo>
                    <a:pt x="182" y="564"/>
                  </a:lnTo>
                  <a:lnTo>
                    <a:pt x="173" y="538"/>
                  </a:lnTo>
                  <a:lnTo>
                    <a:pt x="164" y="512"/>
                  </a:lnTo>
                  <a:lnTo>
                    <a:pt x="158" y="486"/>
                  </a:lnTo>
                  <a:lnTo>
                    <a:pt x="153" y="459"/>
                  </a:lnTo>
                  <a:lnTo>
                    <a:pt x="151" y="432"/>
                  </a:lnTo>
                  <a:lnTo>
                    <a:pt x="150" y="404"/>
                  </a:lnTo>
                  <a:lnTo>
                    <a:pt x="150" y="404"/>
                  </a:lnTo>
                  <a:lnTo>
                    <a:pt x="150" y="384"/>
                  </a:lnTo>
                  <a:lnTo>
                    <a:pt x="152" y="363"/>
                  </a:lnTo>
                  <a:lnTo>
                    <a:pt x="154" y="343"/>
                  </a:lnTo>
                  <a:lnTo>
                    <a:pt x="158" y="323"/>
                  </a:lnTo>
                  <a:lnTo>
                    <a:pt x="162" y="304"/>
                  </a:lnTo>
                  <a:lnTo>
                    <a:pt x="168" y="285"/>
                  </a:lnTo>
                  <a:lnTo>
                    <a:pt x="174" y="265"/>
                  </a:lnTo>
                  <a:lnTo>
                    <a:pt x="181" y="247"/>
                  </a:lnTo>
                  <a:lnTo>
                    <a:pt x="190" y="230"/>
                  </a:lnTo>
                  <a:lnTo>
                    <a:pt x="199" y="211"/>
                  </a:lnTo>
                  <a:lnTo>
                    <a:pt x="208" y="195"/>
                  </a:lnTo>
                  <a:lnTo>
                    <a:pt x="219" y="179"/>
                  </a:lnTo>
                  <a:lnTo>
                    <a:pt x="230" y="163"/>
                  </a:lnTo>
                  <a:lnTo>
                    <a:pt x="242" y="148"/>
                  </a:lnTo>
                  <a:lnTo>
                    <a:pt x="255" y="133"/>
                  </a:lnTo>
                  <a:lnTo>
                    <a:pt x="269" y="119"/>
                  </a:lnTo>
                  <a:lnTo>
                    <a:pt x="283" y="106"/>
                  </a:lnTo>
                  <a:lnTo>
                    <a:pt x="297" y="93"/>
                  </a:lnTo>
                  <a:lnTo>
                    <a:pt x="312" y="81"/>
                  </a:lnTo>
                  <a:lnTo>
                    <a:pt x="328" y="69"/>
                  </a:lnTo>
                  <a:lnTo>
                    <a:pt x="344" y="58"/>
                  </a:lnTo>
                  <a:lnTo>
                    <a:pt x="361" y="49"/>
                  </a:lnTo>
                  <a:lnTo>
                    <a:pt x="379" y="40"/>
                  </a:lnTo>
                  <a:lnTo>
                    <a:pt x="397" y="32"/>
                  </a:lnTo>
                  <a:lnTo>
                    <a:pt x="415" y="25"/>
                  </a:lnTo>
                  <a:lnTo>
                    <a:pt x="434" y="18"/>
                  </a:lnTo>
                  <a:lnTo>
                    <a:pt x="453" y="13"/>
                  </a:lnTo>
                  <a:lnTo>
                    <a:pt x="472" y="9"/>
                  </a:lnTo>
                  <a:lnTo>
                    <a:pt x="493" y="4"/>
                  </a:lnTo>
                  <a:lnTo>
                    <a:pt x="513" y="2"/>
                  </a:lnTo>
                  <a:lnTo>
                    <a:pt x="534" y="1"/>
                  </a:lnTo>
                  <a:lnTo>
                    <a:pt x="554" y="0"/>
                  </a:lnTo>
                  <a:lnTo>
                    <a:pt x="554" y="0"/>
                  </a:lnTo>
                  <a:lnTo>
                    <a:pt x="575" y="1"/>
                  </a:lnTo>
                  <a:lnTo>
                    <a:pt x="595" y="2"/>
                  </a:lnTo>
                  <a:lnTo>
                    <a:pt x="616" y="4"/>
                  </a:lnTo>
                  <a:lnTo>
                    <a:pt x="636" y="9"/>
                  </a:lnTo>
                  <a:lnTo>
                    <a:pt x="656" y="13"/>
                  </a:lnTo>
                  <a:lnTo>
                    <a:pt x="675" y="18"/>
                  </a:lnTo>
                  <a:lnTo>
                    <a:pt x="693" y="25"/>
                  </a:lnTo>
                  <a:lnTo>
                    <a:pt x="712" y="32"/>
                  </a:lnTo>
                  <a:lnTo>
                    <a:pt x="730" y="40"/>
                  </a:lnTo>
                  <a:lnTo>
                    <a:pt x="747" y="49"/>
                  </a:lnTo>
                  <a:lnTo>
                    <a:pt x="765" y="58"/>
                  </a:lnTo>
                  <a:lnTo>
                    <a:pt x="781" y="69"/>
                  </a:lnTo>
                  <a:lnTo>
                    <a:pt x="797" y="81"/>
                  </a:lnTo>
                  <a:lnTo>
                    <a:pt x="812" y="93"/>
                  </a:lnTo>
                  <a:lnTo>
                    <a:pt x="826" y="106"/>
                  </a:lnTo>
                  <a:lnTo>
                    <a:pt x="840" y="119"/>
                  </a:lnTo>
                  <a:lnTo>
                    <a:pt x="854" y="133"/>
                  </a:lnTo>
                  <a:lnTo>
                    <a:pt x="867" y="148"/>
                  </a:lnTo>
                  <a:lnTo>
                    <a:pt x="879" y="163"/>
                  </a:lnTo>
                  <a:lnTo>
                    <a:pt x="890" y="179"/>
                  </a:lnTo>
                  <a:lnTo>
                    <a:pt x="900" y="195"/>
                  </a:lnTo>
                  <a:lnTo>
                    <a:pt x="910" y="211"/>
                  </a:lnTo>
                  <a:lnTo>
                    <a:pt x="919" y="230"/>
                  </a:lnTo>
                  <a:lnTo>
                    <a:pt x="927" y="247"/>
                  </a:lnTo>
                  <a:lnTo>
                    <a:pt x="935" y="265"/>
                  </a:lnTo>
                  <a:lnTo>
                    <a:pt x="940" y="285"/>
                  </a:lnTo>
                  <a:lnTo>
                    <a:pt x="947" y="304"/>
                  </a:lnTo>
                  <a:lnTo>
                    <a:pt x="951" y="323"/>
                  </a:lnTo>
                  <a:lnTo>
                    <a:pt x="954" y="343"/>
                  </a:lnTo>
                  <a:lnTo>
                    <a:pt x="956" y="363"/>
                  </a:lnTo>
                  <a:lnTo>
                    <a:pt x="959" y="384"/>
                  </a:lnTo>
                  <a:lnTo>
                    <a:pt x="959" y="404"/>
                  </a:lnTo>
                  <a:lnTo>
                    <a:pt x="959" y="404"/>
                  </a:lnTo>
                  <a:lnTo>
                    <a:pt x="958" y="432"/>
                  </a:lnTo>
                  <a:lnTo>
                    <a:pt x="955" y="459"/>
                  </a:lnTo>
                  <a:lnTo>
                    <a:pt x="951" y="486"/>
                  </a:lnTo>
                  <a:lnTo>
                    <a:pt x="945" y="512"/>
                  </a:lnTo>
                  <a:lnTo>
                    <a:pt x="936" y="538"/>
                  </a:lnTo>
                  <a:lnTo>
                    <a:pt x="926" y="564"/>
                  </a:lnTo>
                  <a:lnTo>
                    <a:pt x="915" y="588"/>
                  </a:lnTo>
                  <a:lnTo>
                    <a:pt x="903" y="611"/>
                  </a:lnTo>
                  <a:lnTo>
                    <a:pt x="887" y="634"/>
                  </a:lnTo>
                  <a:lnTo>
                    <a:pt x="872" y="656"/>
                  </a:lnTo>
                  <a:lnTo>
                    <a:pt x="855" y="676"/>
                  </a:lnTo>
                  <a:lnTo>
                    <a:pt x="836" y="695"/>
                  </a:lnTo>
                  <a:lnTo>
                    <a:pt x="816" y="714"/>
                  </a:lnTo>
                  <a:lnTo>
                    <a:pt x="795" y="730"/>
                  </a:lnTo>
                  <a:lnTo>
                    <a:pt x="772" y="746"/>
                  </a:lnTo>
                  <a:lnTo>
                    <a:pt x="748" y="760"/>
                  </a:lnTo>
                  <a:lnTo>
                    <a:pt x="748" y="760"/>
                  </a:lnTo>
                  <a:lnTo>
                    <a:pt x="743" y="764"/>
                  </a:lnTo>
                  <a:lnTo>
                    <a:pt x="739" y="770"/>
                  </a:lnTo>
                  <a:lnTo>
                    <a:pt x="735" y="775"/>
                  </a:lnTo>
                  <a:lnTo>
                    <a:pt x="735" y="783"/>
                  </a:lnTo>
                  <a:lnTo>
                    <a:pt x="735" y="980"/>
                  </a:lnTo>
                  <a:lnTo>
                    <a:pt x="735" y="980"/>
                  </a:lnTo>
                  <a:lnTo>
                    <a:pt x="735" y="989"/>
                  </a:lnTo>
                  <a:lnTo>
                    <a:pt x="733" y="996"/>
                  </a:lnTo>
                  <a:lnTo>
                    <a:pt x="732" y="1005"/>
                  </a:lnTo>
                  <a:lnTo>
                    <a:pt x="729" y="1012"/>
                  </a:lnTo>
                  <a:lnTo>
                    <a:pt x="726" y="1019"/>
                  </a:lnTo>
                  <a:lnTo>
                    <a:pt x="721" y="1025"/>
                  </a:lnTo>
                  <a:lnTo>
                    <a:pt x="716" y="1032"/>
                  </a:lnTo>
                  <a:lnTo>
                    <a:pt x="711" y="1038"/>
                  </a:lnTo>
                  <a:lnTo>
                    <a:pt x="705" y="1044"/>
                  </a:lnTo>
                  <a:lnTo>
                    <a:pt x="699" y="1048"/>
                  </a:lnTo>
                  <a:lnTo>
                    <a:pt x="692" y="1052"/>
                  </a:lnTo>
                  <a:lnTo>
                    <a:pt x="685" y="1055"/>
                  </a:lnTo>
                  <a:lnTo>
                    <a:pt x="677" y="1059"/>
                  </a:lnTo>
                  <a:lnTo>
                    <a:pt x="670" y="1060"/>
                  </a:lnTo>
                  <a:lnTo>
                    <a:pt x="661" y="1062"/>
                  </a:lnTo>
                  <a:lnTo>
                    <a:pt x="652" y="1062"/>
                  </a:lnTo>
                  <a:lnTo>
                    <a:pt x="631" y="1062"/>
                  </a:lnTo>
                  <a:lnTo>
                    <a:pt x="631" y="1062"/>
                  </a:lnTo>
                  <a:close/>
                  <a:moveTo>
                    <a:pt x="949" y="659"/>
                  </a:moveTo>
                  <a:lnTo>
                    <a:pt x="949" y="659"/>
                  </a:lnTo>
                  <a:lnTo>
                    <a:pt x="945" y="656"/>
                  </a:lnTo>
                  <a:lnTo>
                    <a:pt x="941" y="651"/>
                  </a:lnTo>
                  <a:lnTo>
                    <a:pt x="939" y="648"/>
                  </a:lnTo>
                  <a:lnTo>
                    <a:pt x="937" y="643"/>
                  </a:lnTo>
                  <a:lnTo>
                    <a:pt x="936" y="638"/>
                  </a:lnTo>
                  <a:lnTo>
                    <a:pt x="936" y="633"/>
                  </a:lnTo>
                  <a:lnTo>
                    <a:pt x="937" y="627"/>
                  </a:lnTo>
                  <a:lnTo>
                    <a:pt x="939" y="623"/>
                  </a:lnTo>
                  <a:lnTo>
                    <a:pt x="939" y="623"/>
                  </a:lnTo>
                  <a:lnTo>
                    <a:pt x="942" y="619"/>
                  </a:lnTo>
                  <a:lnTo>
                    <a:pt x="947" y="616"/>
                  </a:lnTo>
                  <a:lnTo>
                    <a:pt x="951" y="613"/>
                  </a:lnTo>
                  <a:lnTo>
                    <a:pt x="955" y="611"/>
                  </a:lnTo>
                  <a:lnTo>
                    <a:pt x="961" y="610"/>
                  </a:lnTo>
                  <a:lnTo>
                    <a:pt x="965" y="610"/>
                  </a:lnTo>
                  <a:lnTo>
                    <a:pt x="970" y="611"/>
                  </a:lnTo>
                  <a:lnTo>
                    <a:pt x="975" y="613"/>
                  </a:lnTo>
                  <a:lnTo>
                    <a:pt x="1024" y="643"/>
                  </a:lnTo>
                  <a:lnTo>
                    <a:pt x="1024" y="643"/>
                  </a:lnTo>
                  <a:lnTo>
                    <a:pt x="1029" y="646"/>
                  </a:lnTo>
                  <a:lnTo>
                    <a:pt x="1033" y="649"/>
                  </a:lnTo>
                  <a:lnTo>
                    <a:pt x="1035" y="653"/>
                  </a:lnTo>
                  <a:lnTo>
                    <a:pt x="1037" y="659"/>
                  </a:lnTo>
                  <a:lnTo>
                    <a:pt x="1037" y="663"/>
                  </a:lnTo>
                  <a:lnTo>
                    <a:pt x="1037" y="668"/>
                  </a:lnTo>
                  <a:lnTo>
                    <a:pt x="1036" y="673"/>
                  </a:lnTo>
                  <a:lnTo>
                    <a:pt x="1034" y="678"/>
                  </a:lnTo>
                  <a:lnTo>
                    <a:pt x="1034" y="678"/>
                  </a:lnTo>
                  <a:lnTo>
                    <a:pt x="1031" y="682"/>
                  </a:lnTo>
                  <a:lnTo>
                    <a:pt x="1028" y="686"/>
                  </a:lnTo>
                  <a:lnTo>
                    <a:pt x="1023" y="688"/>
                  </a:lnTo>
                  <a:lnTo>
                    <a:pt x="1019" y="690"/>
                  </a:lnTo>
                  <a:lnTo>
                    <a:pt x="1014" y="691"/>
                  </a:lnTo>
                  <a:lnTo>
                    <a:pt x="1008" y="691"/>
                  </a:lnTo>
                  <a:lnTo>
                    <a:pt x="1004" y="690"/>
                  </a:lnTo>
                  <a:lnTo>
                    <a:pt x="999" y="688"/>
                  </a:lnTo>
                  <a:lnTo>
                    <a:pt x="949" y="659"/>
                  </a:lnTo>
                  <a:lnTo>
                    <a:pt x="949" y="659"/>
                  </a:lnTo>
                  <a:close/>
                  <a:moveTo>
                    <a:pt x="975" y="188"/>
                  </a:moveTo>
                  <a:lnTo>
                    <a:pt x="975" y="188"/>
                  </a:lnTo>
                  <a:lnTo>
                    <a:pt x="970" y="190"/>
                  </a:lnTo>
                  <a:lnTo>
                    <a:pt x="965" y="191"/>
                  </a:lnTo>
                  <a:lnTo>
                    <a:pt x="961" y="191"/>
                  </a:lnTo>
                  <a:lnTo>
                    <a:pt x="955" y="191"/>
                  </a:lnTo>
                  <a:lnTo>
                    <a:pt x="951" y="189"/>
                  </a:lnTo>
                  <a:lnTo>
                    <a:pt x="947" y="187"/>
                  </a:lnTo>
                  <a:lnTo>
                    <a:pt x="942" y="182"/>
                  </a:lnTo>
                  <a:lnTo>
                    <a:pt x="939" y="178"/>
                  </a:lnTo>
                  <a:lnTo>
                    <a:pt x="939" y="178"/>
                  </a:lnTo>
                  <a:lnTo>
                    <a:pt x="937" y="174"/>
                  </a:lnTo>
                  <a:lnTo>
                    <a:pt x="936" y="168"/>
                  </a:lnTo>
                  <a:lnTo>
                    <a:pt x="936" y="164"/>
                  </a:lnTo>
                  <a:lnTo>
                    <a:pt x="937" y="159"/>
                  </a:lnTo>
                  <a:lnTo>
                    <a:pt x="939" y="154"/>
                  </a:lnTo>
                  <a:lnTo>
                    <a:pt x="941" y="150"/>
                  </a:lnTo>
                  <a:lnTo>
                    <a:pt x="945" y="147"/>
                  </a:lnTo>
                  <a:lnTo>
                    <a:pt x="949" y="143"/>
                  </a:lnTo>
                  <a:lnTo>
                    <a:pt x="999" y="114"/>
                  </a:lnTo>
                  <a:lnTo>
                    <a:pt x="999" y="114"/>
                  </a:lnTo>
                  <a:lnTo>
                    <a:pt x="1004" y="112"/>
                  </a:lnTo>
                  <a:lnTo>
                    <a:pt x="1008" y="111"/>
                  </a:lnTo>
                  <a:lnTo>
                    <a:pt x="1014" y="111"/>
                  </a:lnTo>
                  <a:lnTo>
                    <a:pt x="1019" y="112"/>
                  </a:lnTo>
                  <a:lnTo>
                    <a:pt x="1023" y="113"/>
                  </a:lnTo>
                  <a:lnTo>
                    <a:pt x="1028" y="116"/>
                  </a:lnTo>
                  <a:lnTo>
                    <a:pt x="1031" y="120"/>
                  </a:lnTo>
                  <a:lnTo>
                    <a:pt x="1034" y="124"/>
                  </a:lnTo>
                  <a:lnTo>
                    <a:pt x="1034" y="124"/>
                  </a:lnTo>
                  <a:lnTo>
                    <a:pt x="1036" y="128"/>
                  </a:lnTo>
                  <a:lnTo>
                    <a:pt x="1037" y="134"/>
                  </a:lnTo>
                  <a:lnTo>
                    <a:pt x="1037" y="138"/>
                  </a:lnTo>
                  <a:lnTo>
                    <a:pt x="1037" y="143"/>
                  </a:lnTo>
                  <a:lnTo>
                    <a:pt x="1035" y="148"/>
                  </a:lnTo>
                  <a:lnTo>
                    <a:pt x="1033" y="152"/>
                  </a:lnTo>
                  <a:lnTo>
                    <a:pt x="1029" y="156"/>
                  </a:lnTo>
                  <a:lnTo>
                    <a:pt x="1024" y="159"/>
                  </a:lnTo>
                  <a:lnTo>
                    <a:pt x="975" y="188"/>
                  </a:lnTo>
                  <a:lnTo>
                    <a:pt x="975" y="188"/>
                  </a:lnTo>
                  <a:close/>
                  <a:moveTo>
                    <a:pt x="1025" y="427"/>
                  </a:moveTo>
                  <a:lnTo>
                    <a:pt x="1025" y="427"/>
                  </a:lnTo>
                  <a:lnTo>
                    <a:pt x="1020" y="426"/>
                  </a:lnTo>
                  <a:lnTo>
                    <a:pt x="1015" y="425"/>
                  </a:lnTo>
                  <a:lnTo>
                    <a:pt x="1010" y="423"/>
                  </a:lnTo>
                  <a:lnTo>
                    <a:pt x="1007" y="419"/>
                  </a:lnTo>
                  <a:lnTo>
                    <a:pt x="1004" y="415"/>
                  </a:lnTo>
                  <a:lnTo>
                    <a:pt x="1002" y="411"/>
                  </a:lnTo>
                  <a:lnTo>
                    <a:pt x="1000" y="406"/>
                  </a:lnTo>
                  <a:lnTo>
                    <a:pt x="1000" y="401"/>
                  </a:lnTo>
                  <a:lnTo>
                    <a:pt x="1000" y="401"/>
                  </a:lnTo>
                  <a:lnTo>
                    <a:pt x="1000" y="396"/>
                  </a:lnTo>
                  <a:lnTo>
                    <a:pt x="1002" y="390"/>
                  </a:lnTo>
                  <a:lnTo>
                    <a:pt x="1004" y="386"/>
                  </a:lnTo>
                  <a:lnTo>
                    <a:pt x="1007" y="383"/>
                  </a:lnTo>
                  <a:lnTo>
                    <a:pt x="1010" y="380"/>
                  </a:lnTo>
                  <a:lnTo>
                    <a:pt x="1015" y="377"/>
                  </a:lnTo>
                  <a:lnTo>
                    <a:pt x="1020" y="375"/>
                  </a:lnTo>
                  <a:lnTo>
                    <a:pt x="1025" y="375"/>
                  </a:lnTo>
                  <a:lnTo>
                    <a:pt x="1083" y="375"/>
                  </a:lnTo>
                  <a:lnTo>
                    <a:pt x="1083" y="375"/>
                  </a:lnTo>
                  <a:lnTo>
                    <a:pt x="1088" y="375"/>
                  </a:lnTo>
                  <a:lnTo>
                    <a:pt x="1092" y="377"/>
                  </a:lnTo>
                  <a:lnTo>
                    <a:pt x="1097" y="380"/>
                  </a:lnTo>
                  <a:lnTo>
                    <a:pt x="1101" y="383"/>
                  </a:lnTo>
                  <a:lnTo>
                    <a:pt x="1104" y="386"/>
                  </a:lnTo>
                  <a:lnTo>
                    <a:pt x="1106" y="390"/>
                  </a:lnTo>
                  <a:lnTo>
                    <a:pt x="1108" y="396"/>
                  </a:lnTo>
                  <a:lnTo>
                    <a:pt x="1108" y="401"/>
                  </a:lnTo>
                  <a:lnTo>
                    <a:pt x="1108" y="401"/>
                  </a:lnTo>
                  <a:lnTo>
                    <a:pt x="1108" y="406"/>
                  </a:lnTo>
                  <a:lnTo>
                    <a:pt x="1106" y="411"/>
                  </a:lnTo>
                  <a:lnTo>
                    <a:pt x="1104" y="415"/>
                  </a:lnTo>
                  <a:lnTo>
                    <a:pt x="1101" y="419"/>
                  </a:lnTo>
                  <a:lnTo>
                    <a:pt x="1097" y="423"/>
                  </a:lnTo>
                  <a:lnTo>
                    <a:pt x="1092" y="425"/>
                  </a:lnTo>
                  <a:lnTo>
                    <a:pt x="1088" y="426"/>
                  </a:lnTo>
                  <a:lnTo>
                    <a:pt x="1083" y="427"/>
                  </a:lnTo>
                  <a:lnTo>
                    <a:pt x="1025" y="427"/>
                  </a:lnTo>
                  <a:lnTo>
                    <a:pt x="1025" y="427"/>
                  </a:lnTo>
                  <a:close/>
                  <a:moveTo>
                    <a:pt x="160" y="143"/>
                  </a:moveTo>
                  <a:lnTo>
                    <a:pt x="160" y="143"/>
                  </a:lnTo>
                  <a:lnTo>
                    <a:pt x="164" y="147"/>
                  </a:lnTo>
                  <a:lnTo>
                    <a:pt x="167" y="150"/>
                  </a:lnTo>
                  <a:lnTo>
                    <a:pt x="169" y="154"/>
                  </a:lnTo>
                  <a:lnTo>
                    <a:pt x="172" y="159"/>
                  </a:lnTo>
                  <a:lnTo>
                    <a:pt x="173" y="164"/>
                  </a:lnTo>
                  <a:lnTo>
                    <a:pt x="173" y="168"/>
                  </a:lnTo>
                  <a:lnTo>
                    <a:pt x="172" y="174"/>
                  </a:lnTo>
                  <a:lnTo>
                    <a:pt x="169" y="178"/>
                  </a:lnTo>
                  <a:lnTo>
                    <a:pt x="169" y="178"/>
                  </a:lnTo>
                  <a:lnTo>
                    <a:pt x="166" y="182"/>
                  </a:lnTo>
                  <a:lnTo>
                    <a:pt x="162" y="187"/>
                  </a:lnTo>
                  <a:lnTo>
                    <a:pt x="158" y="189"/>
                  </a:lnTo>
                  <a:lnTo>
                    <a:pt x="153" y="191"/>
                  </a:lnTo>
                  <a:lnTo>
                    <a:pt x="148" y="191"/>
                  </a:lnTo>
                  <a:lnTo>
                    <a:pt x="144" y="191"/>
                  </a:lnTo>
                  <a:lnTo>
                    <a:pt x="138" y="190"/>
                  </a:lnTo>
                  <a:lnTo>
                    <a:pt x="134" y="188"/>
                  </a:lnTo>
                  <a:lnTo>
                    <a:pt x="84" y="159"/>
                  </a:lnTo>
                  <a:lnTo>
                    <a:pt x="84" y="159"/>
                  </a:lnTo>
                  <a:lnTo>
                    <a:pt x="80" y="156"/>
                  </a:lnTo>
                  <a:lnTo>
                    <a:pt x="76" y="152"/>
                  </a:lnTo>
                  <a:lnTo>
                    <a:pt x="74" y="148"/>
                  </a:lnTo>
                  <a:lnTo>
                    <a:pt x="71" y="143"/>
                  </a:lnTo>
                  <a:lnTo>
                    <a:pt x="71" y="138"/>
                  </a:lnTo>
                  <a:lnTo>
                    <a:pt x="71" y="134"/>
                  </a:lnTo>
                  <a:lnTo>
                    <a:pt x="72" y="128"/>
                  </a:lnTo>
                  <a:lnTo>
                    <a:pt x="75" y="124"/>
                  </a:lnTo>
                  <a:lnTo>
                    <a:pt x="75" y="124"/>
                  </a:lnTo>
                  <a:lnTo>
                    <a:pt x="78" y="120"/>
                  </a:lnTo>
                  <a:lnTo>
                    <a:pt x="81" y="116"/>
                  </a:lnTo>
                  <a:lnTo>
                    <a:pt x="85" y="113"/>
                  </a:lnTo>
                  <a:lnTo>
                    <a:pt x="90" y="112"/>
                  </a:lnTo>
                  <a:lnTo>
                    <a:pt x="95" y="111"/>
                  </a:lnTo>
                  <a:lnTo>
                    <a:pt x="100" y="111"/>
                  </a:lnTo>
                  <a:lnTo>
                    <a:pt x="105" y="112"/>
                  </a:lnTo>
                  <a:lnTo>
                    <a:pt x="110" y="114"/>
                  </a:lnTo>
                  <a:lnTo>
                    <a:pt x="160" y="143"/>
                  </a:lnTo>
                  <a:lnTo>
                    <a:pt x="160" y="143"/>
                  </a:lnTo>
                  <a:close/>
                  <a:moveTo>
                    <a:pt x="134" y="613"/>
                  </a:moveTo>
                  <a:lnTo>
                    <a:pt x="134" y="613"/>
                  </a:lnTo>
                  <a:lnTo>
                    <a:pt x="138" y="611"/>
                  </a:lnTo>
                  <a:lnTo>
                    <a:pt x="144" y="610"/>
                  </a:lnTo>
                  <a:lnTo>
                    <a:pt x="148" y="610"/>
                  </a:lnTo>
                  <a:lnTo>
                    <a:pt x="153" y="611"/>
                  </a:lnTo>
                  <a:lnTo>
                    <a:pt x="158" y="613"/>
                  </a:lnTo>
                  <a:lnTo>
                    <a:pt x="162" y="616"/>
                  </a:lnTo>
                  <a:lnTo>
                    <a:pt x="166" y="619"/>
                  </a:lnTo>
                  <a:lnTo>
                    <a:pt x="169" y="623"/>
                  </a:lnTo>
                  <a:lnTo>
                    <a:pt x="169" y="623"/>
                  </a:lnTo>
                  <a:lnTo>
                    <a:pt x="172" y="627"/>
                  </a:lnTo>
                  <a:lnTo>
                    <a:pt x="173" y="633"/>
                  </a:lnTo>
                  <a:lnTo>
                    <a:pt x="173" y="638"/>
                  </a:lnTo>
                  <a:lnTo>
                    <a:pt x="172" y="643"/>
                  </a:lnTo>
                  <a:lnTo>
                    <a:pt x="169" y="648"/>
                  </a:lnTo>
                  <a:lnTo>
                    <a:pt x="167" y="651"/>
                  </a:lnTo>
                  <a:lnTo>
                    <a:pt x="164" y="656"/>
                  </a:lnTo>
                  <a:lnTo>
                    <a:pt x="160" y="659"/>
                  </a:lnTo>
                  <a:lnTo>
                    <a:pt x="110" y="688"/>
                  </a:lnTo>
                  <a:lnTo>
                    <a:pt x="110" y="688"/>
                  </a:lnTo>
                  <a:lnTo>
                    <a:pt x="105" y="690"/>
                  </a:lnTo>
                  <a:lnTo>
                    <a:pt x="100" y="691"/>
                  </a:lnTo>
                  <a:lnTo>
                    <a:pt x="95" y="691"/>
                  </a:lnTo>
                  <a:lnTo>
                    <a:pt x="90" y="690"/>
                  </a:lnTo>
                  <a:lnTo>
                    <a:pt x="85" y="688"/>
                  </a:lnTo>
                  <a:lnTo>
                    <a:pt x="81" y="686"/>
                  </a:lnTo>
                  <a:lnTo>
                    <a:pt x="78" y="682"/>
                  </a:lnTo>
                  <a:lnTo>
                    <a:pt x="75" y="678"/>
                  </a:lnTo>
                  <a:lnTo>
                    <a:pt x="75" y="678"/>
                  </a:lnTo>
                  <a:lnTo>
                    <a:pt x="72" y="673"/>
                  </a:lnTo>
                  <a:lnTo>
                    <a:pt x="71" y="668"/>
                  </a:lnTo>
                  <a:lnTo>
                    <a:pt x="71" y="663"/>
                  </a:lnTo>
                  <a:lnTo>
                    <a:pt x="71" y="659"/>
                  </a:lnTo>
                  <a:lnTo>
                    <a:pt x="74" y="653"/>
                  </a:lnTo>
                  <a:lnTo>
                    <a:pt x="76" y="649"/>
                  </a:lnTo>
                  <a:lnTo>
                    <a:pt x="80" y="646"/>
                  </a:lnTo>
                  <a:lnTo>
                    <a:pt x="84" y="643"/>
                  </a:lnTo>
                  <a:lnTo>
                    <a:pt x="134" y="613"/>
                  </a:lnTo>
                  <a:lnTo>
                    <a:pt x="134" y="613"/>
                  </a:lnTo>
                  <a:close/>
                  <a:moveTo>
                    <a:pt x="83" y="375"/>
                  </a:moveTo>
                  <a:lnTo>
                    <a:pt x="83" y="375"/>
                  </a:lnTo>
                  <a:lnTo>
                    <a:pt x="89" y="375"/>
                  </a:lnTo>
                  <a:lnTo>
                    <a:pt x="94" y="377"/>
                  </a:lnTo>
                  <a:lnTo>
                    <a:pt x="98" y="380"/>
                  </a:lnTo>
                  <a:lnTo>
                    <a:pt x="102" y="383"/>
                  </a:lnTo>
                  <a:lnTo>
                    <a:pt x="105" y="386"/>
                  </a:lnTo>
                  <a:lnTo>
                    <a:pt x="107" y="390"/>
                  </a:lnTo>
                  <a:lnTo>
                    <a:pt x="109" y="396"/>
                  </a:lnTo>
                  <a:lnTo>
                    <a:pt x="109" y="401"/>
                  </a:lnTo>
                  <a:lnTo>
                    <a:pt x="109" y="401"/>
                  </a:lnTo>
                  <a:lnTo>
                    <a:pt x="109" y="406"/>
                  </a:lnTo>
                  <a:lnTo>
                    <a:pt x="107" y="411"/>
                  </a:lnTo>
                  <a:lnTo>
                    <a:pt x="105" y="415"/>
                  </a:lnTo>
                  <a:lnTo>
                    <a:pt x="102" y="419"/>
                  </a:lnTo>
                  <a:lnTo>
                    <a:pt x="98" y="423"/>
                  </a:lnTo>
                  <a:lnTo>
                    <a:pt x="94" y="425"/>
                  </a:lnTo>
                  <a:lnTo>
                    <a:pt x="89" y="426"/>
                  </a:lnTo>
                  <a:lnTo>
                    <a:pt x="83" y="427"/>
                  </a:lnTo>
                  <a:lnTo>
                    <a:pt x="26" y="427"/>
                  </a:lnTo>
                  <a:lnTo>
                    <a:pt x="26" y="427"/>
                  </a:lnTo>
                  <a:lnTo>
                    <a:pt x="21" y="426"/>
                  </a:lnTo>
                  <a:lnTo>
                    <a:pt x="16" y="425"/>
                  </a:lnTo>
                  <a:lnTo>
                    <a:pt x="12" y="423"/>
                  </a:lnTo>
                  <a:lnTo>
                    <a:pt x="8" y="419"/>
                  </a:lnTo>
                  <a:lnTo>
                    <a:pt x="5" y="415"/>
                  </a:lnTo>
                  <a:lnTo>
                    <a:pt x="2" y="411"/>
                  </a:lnTo>
                  <a:lnTo>
                    <a:pt x="0" y="406"/>
                  </a:lnTo>
                  <a:lnTo>
                    <a:pt x="0" y="401"/>
                  </a:lnTo>
                  <a:lnTo>
                    <a:pt x="0" y="401"/>
                  </a:lnTo>
                  <a:lnTo>
                    <a:pt x="0" y="396"/>
                  </a:lnTo>
                  <a:lnTo>
                    <a:pt x="2" y="390"/>
                  </a:lnTo>
                  <a:lnTo>
                    <a:pt x="5" y="386"/>
                  </a:lnTo>
                  <a:lnTo>
                    <a:pt x="8" y="383"/>
                  </a:lnTo>
                  <a:lnTo>
                    <a:pt x="12" y="380"/>
                  </a:lnTo>
                  <a:lnTo>
                    <a:pt x="16" y="377"/>
                  </a:lnTo>
                  <a:lnTo>
                    <a:pt x="21" y="375"/>
                  </a:lnTo>
                  <a:lnTo>
                    <a:pt x="26" y="375"/>
                  </a:lnTo>
                  <a:lnTo>
                    <a:pt x="83" y="375"/>
                  </a:lnTo>
                  <a:lnTo>
                    <a:pt x="83" y="375"/>
                  </a:lnTo>
                  <a:close/>
                  <a:moveTo>
                    <a:pt x="359" y="286"/>
                  </a:moveTo>
                  <a:lnTo>
                    <a:pt x="359" y="286"/>
                  </a:lnTo>
                  <a:lnTo>
                    <a:pt x="359" y="280"/>
                  </a:lnTo>
                  <a:lnTo>
                    <a:pt x="359" y="276"/>
                  </a:lnTo>
                  <a:lnTo>
                    <a:pt x="360" y="271"/>
                  </a:lnTo>
                  <a:lnTo>
                    <a:pt x="361" y="266"/>
                  </a:lnTo>
                  <a:lnTo>
                    <a:pt x="365" y="262"/>
                  </a:lnTo>
                  <a:lnTo>
                    <a:pt x="368" y="259"/>
                  </a:lnTo>
                  <a:lnTo>
                    <a:pt x="372" y="256"/>
                  </a:lnTo>
                  <a:lnTo>
                    <a:pt x="378" y="253"/>
                  </a:lnTo>
                  <a:lnTo>
                    <a:pt x="378" y="253"/>
                  </a:lnTo>
                  <a:lnTo>
                    <a:pt x="383" y="253"/>
                  </a:lnTo>
                  <a:lnTo>
                    <a:pt x="387" y="253"/>
                  </a:lnTo>
                  <a:lnTo>
                    <a:pt x="393" y="254"/>
                  </a:lnTo>
                  <a:lnTo>
                    <a:pt x="397" y="256"/>
                  </a:lnTo>
                  <a:lnTo>
                    <a:pt x="401" y="259"/>
                  </a:lnTo>
                  <a:lnTo>
                    <a:pt x="404" y="262"/>
                  </a:lnTo>
                  <a:lnTo>
                    <a:pt x="408" y="266"/>
                  </a:lnTo>
                  <a:lnTo>
                    <a:pt x="409" y="272"/>
                  </a:lnTo>
                  <a:lnTo>
                    <a:pt x="424" y="322"/>
                  </a:lnTo>
                  <a:lnTo>
                    <a:pt x="424" y="322"/>
                  </a:lnTo>
                  <a:lnTo>
                    <a:pt x="451" y="313"/>
                  </a:lnTo>
                  <a:lnTo>
                    <a:pt x="479" y="306"/>
                  </a:lnTo>
                  <a:lnTo>
                    <a:pt x="479" y="306"/>
                  </a:lnTo>
                  <a:lnTo>
                    <a:pt x="480" y="305"/>
                  </a:lnTo>
                  <a:lnTo>
                    <a:pt x="480" y="305"/>
                  </a:lnTo>
                  <a:lnTo>
                    <a:pt x="504" y="301"/>
                  </a:lnTo>
                  <a:lnTo>
                    <a:pt x="528" y="299"/>
                  </a:lnTo>
                  <a:lnTo>
                    <a:pt x="528" y="260"/>
                  </a:lnTo>
                  <a:lnTo>
                    <a:pt x="528" y="260"/>
                  </a:lnTo>
                  <a:lnTo>
                    <a:pt x="528" y="254"/>
                  </a:lnTo>
                  <a:lnTo>
                    <a:pt x="531" y="249"/>
                  </a:lnTo>
                  <a:lnTo>
                    <a:pt x="533" y="245"/>
                  </a:lnTo>
                  <a:lnTo>
                    <a:pt x="536" y="242"/>
                  </a:lnTo>
                  <a:lnTo>
                    <a:pt x="540" y="238"/>
                  </a:lnTo>
                  <a:lnTo>
                    <a:pt x="545" y="236"/>
                  </a:lnTo>
                  <a:lnTo>
                    <a:pt x="549" y="234"/>
                  </a:lnTo>
                  <a:lnTo>
                    <a:pt x="554" y="234"/>
                  </a:lnTo>
                  <a:lnTo>
                    <a:pt x="554" y="234"/>
                  </a:lnTo>
                  <a:lnTo>
                    <a:pt x="560" y="234"/>
                  </a:lnTo>
                  <a:lnTo>
                    <a:pt x="564" y="236"/>
                  </a:lnTo>
                  <a:lnTo>
                    <a:pt x="568" y="238"/>
                  </a:lnTo>
                  <a:lnTo>
                    <a:pt x="573" y="242"/>
                  </a:lnTo>
                  <a:lnTo>
                    <a:pt x="576" y="245"/>
                  </a:lnTo>
                  <a:lnTo>
                    <a:pt x="578" y="249"/>
                  </a:lnTo>
                  <a:lnTo>
                    <a:pt x="579" y="254"/>
                  </a:lnTo>
                  <a:lnTo>
                    <a:pt x="580" y="260"/>
                  </a:lnTo>
                  <a:lnTo>
                    <a:pt x="580" y="299"/>
                  </a:lnTo>
                  <a:lnTo>
                    <a:pt x="580" y="299"/>
                  </a:lnTo>
                  <a:lnTo>
                    <a:pt x="605" y="301"/>
                  </a:lnTo>
                  <a:lnTo>
                    <a:pt x="630" y="306"/>
                  </a:lnTo>
                  <a:lnTo>
                    <a:pt x="630" y="306"/>
                  </a:lnTo>
                  <a:lnTo>
                    <a:pt x="630" y="306"/>
                  </a:lnTo>
                  <a:lnTo>
                    <a:pt x="630" y="306"/>
                  </a:lnTo>
                  <a:lnTo>
                    <a:pt x="658" y="313"/>
                  </a:lnTo>
                  <a:lnTo>
                    <a:pt x="685" y="322"/>
                  </a:lnTo>
                  <a:lnTo>
                    <a:pt x="700" y="272"/>
                  </a:lnTo>
                  <a:lnTo>
                    <a:pt x="700" y="272"/>
                  </a:lnTo>
                  <a:lnTo>
                    <a:pt x="701" y="266"/>
                  </a:lnTo>
                  <a:lnTo>
                    <a:pt x="704" y="262"/>
                  </a:lnTo>
                  <a:lnTo>
                    <a:pt x="707" y="259"/>
                  </a:lnTo>
                  <a:lnTo>
                    <a:pt x="712" y="256"/>
                  </a:lnTo>
                  <a:lnTo>
                    <a:pt x="716" y="254"/>
                  </a:lnTo>
                  <a:lnTo>
                    <a:pt x="721" y="253"/>
                  </a:lnTo>
                  <a:lnTo>
                    <a:pt x="726" y="253"/>
                  </a:lnTo>
                  <a:lnTo>
                    <a:pt x="731" y="253"/>
                  </a:lnTo>
                  <a:lnTo>
                    <a:pt x="731" y="253"/>
                  </a:lnTo>
                  <a:lnTo>
                    <a:pt x="737" y="256"/>
                  </a:lnTo>
                  <a:lnTo>
                    <a:pt x="741" y="259"/>
                  </a:lnTo>
                  <a:lnTo>
                    <a:pt x="744" y="262"/>
                  </a:lnTo>
                  <a:lnTo>
                    <a:pt x="746" y="266"/>
                  </a:lnTo>
                  <a:lnTo>
                    <a:pt x="748" y="271"/>
                  </a:lnTo>
                  <a:lnTo>
                    <a:pt x="749" y="276"/>
                  </a:lnTo>
                  <a:lnTo>
                    <a:pt x="749" y="280"/>
                  </a:lnTo>
                  <a:lnTo>
                    <a:pt x="748" y="286"/>
                  </a:lnTo>
                  <a:lnTo>
                    <a:pt x="655" y="610"/>
                  </a:lnTo>
                  <a:lnTo>
                    <a:pt x="655" y="610"/>
                  </a:lnTo>
                  <a:lnTo>
                    <a:pt x="652" y="616"/>
                  </a:lnTo>
                  <a:lnTo>
                    <a:pt x="649" y="620"/>
                  </a:lnTo>
                  <a:lnTo>
                    <a:pt x="646" y="623"/>
                  </a:lnTo>
                  <a:lnTo>
                    <a:pt x="642" y="626"/>
                  </a:lnTo>
                  <a:lnTo>
                    <a:pt x="637" y="627"/>
                  </a:lnTo>
                  <a:lnTo>
                    <a:pt x="632" y="629"/>
                  </a:lnTo>
                  <a:lnTo>
                    <a:pt x="628" y="630"/>
                  </a:lnTo>
                  <a:lnTo>
                    <a:pt x="622" y="629"/>
                  </a:lnTo>
                  <a:lnTo>
                    <a:pt x="622" y="629"/>
                  </a:lnTo>
                  <a:lnTo>
                    <a:pt x="617" y="626"/>
                  </a:lnTo>
                  <a:lnTo>
                    <a:pt x="613" y="623"/>
                  </a:lnTo>
                  <a:lnTo>
                    <a:pt x="609" y="620"/>
                  </a:lnTo>
                  <a:lnTo>
                    <a:pt x="607" y="616"/>
                  </a:lnTo>
                  <a:lnTo>
                    <a:pt x="605" y="611"/>
                  </a:lnTo>
                  <a:lnTo>
                    <a:pt x="604" y="607"/>
                  </a:lnTo>
                  <a:lnTo>
                    <a:pt x="604" y="602"/>
                  </a:lnTo>
                  <a:lnTo>
                    <a:pt x="605" y="596"/>
                  </a:lnTo>
                  <a:lnTo>
                    <a:pt x="670" y="372"/>
                  </a:lnTo>
                  <a:lnTo>
                    <a:pt x="670" y="372"/>
                  </a:lnTo>
                  <a:lnTo>
                    <a:pt x="645" y="363"/>
                  </a:lnTo>
                  <a:lnTo>
                    <a:pt x="619" y="356"/>
                  </a:lnTo>
                  <a:lnTo>
                    <a:pt x="619" y="356"/>
                  </a:lnTo>
                  <a:lnTo>
                    <a:pt x="619" y="356"/>
                  </a:lnTo>
                  <a:lnTo>
                    <a:pt x="600" y="353"/>
                  </a:lnTo>
                  <a:lnTo>
                    <a:pt x="580" y="350"/>
                  </a:lnTo>
                  <a:lnTo>
                    <a:pt x="580" y="414"/>
                  </a:lnTo>
                  <a:lnTo>
                    <a:pt x="580" y="414"/>
                  </a:lnTo>
                  <a:lnTo>
                    <a:pt x="579" y="418"/>
                  </a:lnTo>
                  <a:lnTo>
                    <a:pt x="578" y="424"/>
                  </a:lnTo>
                  <a:lnTo>
                    <a:pt x="576" y="428"/>
                  </a:lnTo>
                  <a:lnTo>
                    <a:pt x="573" y="431"/>
                  </a:lnTo>
                  <a:lnTo>
                    <a:pt x="568" y="434"/>
                  </a:lnTo>
                  <a:lnTo>
                    <a:pt x="564" y="438"/>
                  </a:lnTo>
                  <a:lnTo>
                    <a:pt x="560" y="439"/>
                  </a:lnTo>
                  <a:lnTo>
                    <a:pt x="554" y="440"/>
                  </a:lnTo>
                  <a:lnTo>
                    <a:pt x="554" y="440"/>
                  </a:lnTo>
                  <a:lnTo>
                    <a:pt x="549" y="439"/>
                  </a:lnTo>
                  <a:lnTo>
                    <a:pt x="545" y="438"/>
                  </a:lnTo>
                  <a:lnTo>
                    <a:pt x="540" y="434"/>
                  </a:lnTo>
                  <a:lnTo>
                    <a:pt x="536" y="431"/>
                  </a:lnTo>
                  <a:lnTo>
                    <a:pt x="533" y="428"/>
                  </a:lnTo>
                  <a:lnTo>
                    <a:pt x="531" y="424"/>
                  </a:lnTo>
                  <a:lnTo>
                    <a:pt x="528" y="418"/>
                  </a:lnTo>
                  <a:lnTo>
                    <a:pt x="528" y="414"/>
                  </a:lnTo>
                  <a:lnTo>
                    <a:pt x="528" y="350"/>
                  </a:lnTo>
                  <a:lnTo>
                    <a:pt x="528" y="350"/>
                  </a:lnTo>
                  <a:lnTo>
                    <a:pt x="509" y="353"/>
                  </a:lnTo>
                  <a:lnTo>
                    <a:pt x="491" y="356"/>
                  </a:lnTo>
                  <a:lnTo>
                    <a:pt x="491" y="356"/>
                  </a:lnTo>
                  <a:lnTo>
                    <a:pt x="490" y="356"/>
                  </a:lnTo>
                  <a:lnTo>
                    <a:pt x="490" y="356"/>
                  </a:lnTo>
                  <a:lnTo>
                    <a:pt x="464" y="363"/>
                  </a:lnTo>
                  <a:lnTo>
                    <a:pt x="439" y="372"/>
                  </a:lnTo>
                  <a:lnTo>
                    <a:pt x="504" y="596"/>
                  </a:lnTo>
                  <a:lnTo>
                    <a:pt x="504" y="596"/>
                  </a:lnTo>
                  <a:lnTo>
                    <a:pt x="505" y="602"/>
                  </a:lnTo>
                  <a:lnTo>
                    <a:pt x="505" y="607"/>
                  </a:lnTo>
                  <a:lnTo>
                    <a:pt x="504" y="611"/>
                  </a:lnTo>
                  <a:lnTo>
                    <a:pt x="502" y="616"/>
                  </a:lnTo>
                  <a:lnTo>
                    <a:pt x="499" y="620"/>
                  </a:lnTo>
                  <a:lnTo>
                    <a:pt x="495" y="623"/>
                  </a:lnTo>
                  <a:lnTo>
                    <a:pt x="492" y="626"/>
                  </a:lnTo>
                  <a:lnTo>
                    <a:pt x="486" y="629"/>
                  </a:lnTo>
                  <a:lnTo>
                    <a:pt x="486" y="629"/>
                  </a:lnTo>
                  <a:lnTo>
                    <a:pt x="481" y="630"/>
                  </a:lnTo>
                  <a:lnTo>
                    <a:pt x="477" y="629"/>
                  </a:lnTo>
                  <a:lnTo>
                    <a:pt x="471" y="627"/>
                  </a:lnTo>
                  <a:lnTo>
                    <a:pt x="467" y="626"/>
                  </a:lnTo>
                  <a:lnTo>
                    <a:pt x="463" y="623"/>
                  </a:lnTo>
                  <a:lnTo>
                    <a:pt x="459" y="620"/>
                  </a:lnTo>
                  <a:lnTo>
                    <a:pt x="456" y="616"/>
                  </a:lnTo>
                  <a:lnTo>
                    <a:pt x="454" y="610"/>
                  </a:lnTo>
                  <a:lnTo>
                    <a:pt x="359" y="286"/>
                  </a:lnTo>
                  <a:lnTo>
                    <a:pt x="359" y="28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20000"/>
                </a:lnSpc>
              </a:pPr>
              <a:endParaRPr sz="135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5" name="椭圆 4"/>
            <p:cNvSpPr/>
            <p:nvPr>
              <p:custDataLst>
                <p:tags r:id="rId4"/>
              </p:custDataLst>
            </p:nvPr>
          </p:nvSpPr>
          <p:spPr>
            <a:xfrm>
              <a:off x="7832" y="4306"/>
              <a:ext cx="1123" cy="1123"/>
            </a:xfrm>
            <a:prstGeom prst="ellipse">
              <a:avLst/>
            </a:prstGeom>
            <a:solidFill>
              <a:srgbClr val="304971"/>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0" name="任意多边形 9"/>
            <p:cNvSpPr/>
            <p:nvPr>
              <p:custDataLst>
                <p:tags r:id="rId5"/>
              </p:custDataLst>
            </p:nvPr>
          </p:nvSpPr>
          <p:spPr bwMode="auto">
            <a:xfrm>
              <a:off x="8043" y="4517"/>
              <a:ext cx="701" cy="701"/>
            </a:xfrm>
            <a:custGeom>
              <a:avLst/>
              <a:gdLst>
                <a:gd name="T0" fmla="*/ 1040 w 1104"/>
                <a:gd name="T1" fmla="*/ 3 h 1104"/>
                <a:gd name="T2" fmla="*/ 800 w 1104"/>
                <a:gd name="T3" fmla="*/ 51 h 1104"/>
                <a:gd name="T4" fmla="*/ 817 w 1104"/>
                <a:gd name="T5" fmla="*/ 333 h 1104"/>
                <a:gd name="T6" fmla="*/ 1001 w 1104"/>
                <a:gd name="T7" fmla="*/ 207 h 1104"/>
                <a:gd name="T8" fmla="*/ 1048 w 1104"/>
                <a:gd name="T9" fmla="*/ 372 h 1104"/>
                <a:gd name="T10" fmla="*/ 695 w 1104"/>
                <a:gd name="T11" fmla="*/ 383 h 1104"/>
                <a:gd name="T12" fmla="*/ 673 w 1104"/>
                <a:gd name="T13" fmla="*/ 372 h 1104"/>
                <a:gd name="T14" fmla="*/ 670 w 1104"/>
                <a:gd name="T15" fmla="*/ 20 h 1104"/>
                <a:gd name="T16" fmla="*/ 689 w 1104"/>
                <a:gd name="T17" fmla="*/ 1 h 1104"/>
                <a:gd name="T18" fmla="*/ 332 w 1104"/>
                <a:gd name="T19" fmla="*/ 1063 h 1104"/>
                <a:gd name="T20" fmla="*/ 288 w 1104"/>
                <a:gd name="T21" fmla="*/ 1102 h 1104"/>
                <a:gd name="T22" fmla="*/ 239 w 1104"/>
                <a:gd name="T23" fmla="*/ 1093 h 1104"/>
                <a:gd name="T24" fmla="*/ 219 w 1104"/>
                <a:gd name="T25" fmla="*/ 1081 h 1104"/>
                <a:gd name="T26" fmla="*/ 201 w 1104"/>
                <a:gd name="T27" fmla="*/ 1093 h 1104"/>
                <a:gd name="T28" fmla="*/ 151 w 1104"/>
                <a:gd name="T29" fmla="*/ 1102 h 1104"/>
                <a:gd name="T30" fmla="*/ 107 w 1104"/>
                <a:gd name="T31" fmla="*/ 1063 h 1104"/>
                <a:gd name="T32" fmla="*/ 61 w 1104"/>
                <a:gd name="T33" fmla="*/ 690 h 1104"/>
                <a:gd name="T34" fmla="*/ 20 w 1104"/>
                <a:gd name="T35" fmla="*/ 650 h 1104"/>
                <a:gd name="T36" fmla="*/ 2 w 1104"/>
                <a:gd name="T37" fmla="*/ 471 h 1104"/>
                <a:gd name="T38" fmla="*/ 25 w 1104"/>
                <a:gd name="T39" fmla="*/ 331 h 1104"/>
                <a:gd name="T40" fmla="*/ 156 w 1104"/>
                <a:gd name="T41" fmla="*/ 300 h 1104"/>
                <a:gd name="T42" fmla="*/ 219 w 1104"/>
                <a:gd name="T43" fmla="*/ 380 h 1104"/>
                <a:gd name="T44" fmla="*/ 284 w 1104"/>
                <a:gd name="T45" fmla="*/ 300 h 1104"/>
                <a:gd name="T46" fmla="*/ 377 w 1104"/>
                <a:gd name="T47" fmla="*/ 318 h 1104"/>
                <a:gd name="T48" fmla="*/ 440 w 1104"/>
                <a:gd name="T49" fmla="*/ 392 h 1104"/>
                <a:gd name="T50" fmla="*/ 474 w 1104"/>
                <a:gd name="T51" fmla="*/ 405 h 1104"/>
                <a:gd name="T52" fmla="*/ 542 w 1104"/>
                <a:gd name="T53" fmla="*/ 354 h 1104"/>
                <a:gd name="T54" fmla="*/ 597 w 1104"/>
                <a:gd name="T55" fmla="*/ 353 h 1104"/>
                <a:gd name="T56" fmla="*/ 624 w 1104"/>
                <a:gd name="T57" fmla="*/ 402 h 1104"/>
                <a:gd name="T58" fmla="*/ 573 w 1104"/>
                <a:gd name="T59" fmla="*/ 461 h 1104"/>
                <a:gd name="T60" fmla="*/ 476 w 1104"/>
                <a:gd name="T61" fmla="*/ 521 h 1104"/>
                <a:gd name="T62" fmla="*/ 446 w 1104"/>
                <a:gd name="T63" fmla="*/ 525 h 1104"/>
                <a:gd name="T64" fmla="*/ 396 w 1104"/>
                <a:gd name="T65" fmla="*/ 493 h 1104"/>
                <a:gd name="T66" fmla="*/ 334 w 1104"/>
                <a:gd name="T67" fmla="*/ 1052 h 1104"/>
                <a:gd name="T68" fmla="*/ 257 w 1104"/>
                <a:gd name="T69" fmla="*/ 61 h 1104"/>
                <a:gd name="T70" fmla="*/ 297 w 1104"/>
                <a:gd name="T71" fmla="*/ 97 h 1104"/>
                <a:gd name="T72" fmla="*/ 312 w 1104"/>
                <a:gd name="T73" fmla="*/ 152 h 1104"/>
                <a:gd name="T74" fmla="*/ 300 w 1104"/>
                <a:gd name="T75" fmla="*/ 202 h 1104"/>
                <a:gd name="T76" fmla="*/ 261 w 1104"/>
                <a:gd name="T77" fmla="*/ 252 h 1104"/>
                <a:gd name="T78" fmla="*/ 217 w 1104"/>
                <a:gd name="T79" fmla="*/ 268 h 1104"/>
                <a:gd name="T80" fmla="*/ 166 w 1104"/>
                <a:gd name="T81" fmla="*/ 243 h 1104"/>
                <a:gd name="T82" fmla="*/ 134 w 1104"/>
                <a:gd name="T83" fmla="*/ 188 h 1104"/>
                <a:gd name="T84" fmla="*/ 129 w 1104"/>
                <a:gd name="T85" fmla="*/ 138 h 1104"/>
                <a:gd name="T86" fmla="*/ 150 w 1104"/>
                <a:gd name="T87" fmla="*/ 87 h 1104"/>
                <a:gd name="T88" fmla="*/ 195 w 1104"/>
                <a:gd name="T89" fmla="*/ 57 h 1104"/>
                <a:gd name="T90" fmla="*/ 817 w 1104"/>
                <a:gd name="T91" fmla="*/ 106 h 1104"/>
                <a:gd name="T92" fmla="*/ 791 w 1104"/>
                <a:gd name="T93" fmla="*/ 94 h 1104"/>
                <a:gd name="T94" fmla="*/ 769 w 1104"/>
                <a:gd name="T95" fmla="*/ 113 h 1104"/>
                <a:gd name="T96" fmla="*/ 784 w 1104"/>
                <a:gd name="T97" fmla="*/ 255 h 1104"/>
                <a:gd name="T98" fmla="*/ 821 w 1104"/>
                <a:gd name="T99" fmla="*/ 291 h 1104"/>
                <a:gd name="T100" fmla="*/ 875 w 1104"/>
                <a:gd name="T101" fmla="*/ 258 h 1104"/>
                <a:gd name="T102" fmla="*/ 1099 w 1104"/>
                <a:gd name="T103" fmla="*/ 50 h 1104"/>
                <a:gd name="T104" fmla="*/ 1097 w 1104"/>
                <a:gd name="T105" fmla="*/ 30 h 1104"/>
                <a:gd name="T106" fmla="*/ 1016 w 1104"/>
                <a:gd name="T107" fmla="*/ 75 h 1104"/>
                <a:gd name="T108" fmla="*/ 825 w 1104"/>
                <a:gd name="T109" fmla="*/ 142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04" h="1104">
                  <a:moveTo>
                    <a:pt x="695" y="0"/>
                  </a:moveTo>
                  <a:lnTo>
                    <a:pt x="1027" y="0"/>
                  </a:lnTo>
                  <a:lnTo>
                    <a:pt x="1027" y="0"/>
                  </a:lnTo>
                  <a:lnTo>
                    <a:pt x="1031" y="0"/>
                  </a:lnTo>
                  <a:lnTo>
                    <a:pt x="1035" y="2"/>
                  </a:lnTo>
                  <a:lnTo>
                    <a:pt x="1040" y="3"/>
                  </a:lnTo>
                  <a:lnTo>
                    <a:pt x="1043" y="6"/>
                  </a:lnTo>
                  <a:lnTo>
                    <a:pt x="1043" y="6"/>
                  </a:lnTo>
                  <a:lnTo>
                    <a:pt x="1008" y="29"/>
                  </a:lnTo>
                  <a:lnTo>
                    <a:pt x="973" y="51"/>
                  </a:lnTo>
                  <a:lnTo>
                    <a:pt x="800" y="51"/>
                  </a:lnTo>
                  <a:lnTo>
                    <a:pt x="800" y="51"/>
                  </a:lnTo>
                  <a:lnTo>
                    <a:pt x="791" y="51"/>
                  </a:lnTo>
                  <a:lnTo>
                    <a:pt x="721" y="51"/>
                  </a:lnTo>
                  <a:lnTo>
                    <a:pt x="721" y="332"/>
                  </a:lnTo>
                  <a:lnTo>
                    <a:pt x="808" y="332"/>
                  </a:lnTo>
                  <a:lnTo>
                    <a:pt x="808" y="332"/>
                  </a:lnTo>
                  <a:lnTo>
                    <a:pt x="817" y="333"/>
                  </a:lnTo>
                  <a:lnTo>
                    <a:pt x="825" y="334"/>
                  </a:lnTo>
                  <a:lnTo>
                    <a:pt x="833" y="334"/>
                  </a:lnTo>
                  <a:lnTo>
                    <a:pt x="841" y="332"/>
                  </a:lnTo>
                  <a:lnTo>
                    <a:pt x="1001" y="332"/>
                  </a:lnTo>
                  <a:lnTo>
                    <a:pt x="1001" y="207"/>
                  </a:lnTo>
                  <a:lnTo>
                    <a:pt x="1001" y="207"/>
                  </a:lnTo>
                  <a:lnTo>
                    <a:pt x="1053" y="156"/>
                  </a:lnTo>
                  <a:lnTo>
                    <a:pt x="1053" y="357"/>
                  </a:lnTo>
                  <a:lnTo>
                    <a:pt x="1053" y="357"/>
                  </a:lnTo>
                  <a:lnTo>
                    <a:pt x="1053" y="363"/>
                  </a:lnTo>
                  <a:lnTo>
                    <a:pt x="1050" y="367"/>
                  </a:lnTo>
                  <a:lnTo>
                    <a:pt x="1048" y="372"/>
                  </a:lnTo>
                  <a:lnTo>
                    <a:pt x="1045" y="376"/>
                  </a:lnTo>
                  <a:lnTo>
                    <a:pt x="1041" y="379"/>
                  </a:lnTo>
                  <a:lnTo>
                    <a:pt x="1036" y="381"/>
                  </a:lnTo>
                  <a:lnTo>
                    <a:pt x="1032" y="382"/>
                  </a:lnTo>
                  <a:lnTo>
                    <a:pt x="1027" y="383"/>
                  </a:lnTo>
                  <a:lnTo>
                    <a:pt x="695" y="383"/>
                  </a:lnTo>
                  <a:lnTo>
                    <a:pt x="695" y="383"/>
                  </a:lnTo>
                  <a:lnTo>
                    <a:pt x="689" y="382"/>
                  </a:lnTo>
                  <a:lnTo>
                    <a:pt x="685" y="381"/>
                  </a:lnTo>
                  <a:lnTo>
                    <a:pt x="681" y="379"/>
                  </a:lnTo>
                  <a:lnTo>
                    <a:pt x="676" y="376"/>
                  </a:lnTo>
                  <a:lnTo>
                    <a:pt x="673" y="372"/>
                  </a:lnTo>
                  <a:lnTo>
                    <a:pt x="671" y="367"/>
                  </a:lnTo>
                  <a:lnTo>
                    <a:pt x="670" y="363"/>
                  </a:lnTo>
                  <a:lnTo>
                    <a:pt x="669" y="357"/>
                  </a:lnTo>
                  <a:lnTo>
                    <a:pt x="669" y="25"/>
                  </a:lnTo>
                  <a:lnTo>
                    <a:pt x="669" y="25"/>
                  </a:lnTo>
                  <a:lnTo>
                    <a:pt x="670" y="20"/>
                  </a:lnTo>
                  <a:lnTo>
                    <a:pt x="671" y="16"/>
                  </a:lnTo>
                  <a:lnTo>
                    <a:pt x="673" y="11"/>
                  </a:lnTo>
                  <a:lnTo>
                    <a:pt x="676" y="7"/>
                  </a:lnTo>
                  <a:lnTo>
                    <a:pt x="681" y="4"/>
                  </a:lnTo>
                  <a:lnTo>
                    <a:pt x="685" y="2"/>
                  </a:lnTo>
                  <a:lnTo>
                    <a:pt x="689" y="1"/>
                  </a:lnTo>
                  <a:lnTo>
                    <a:pt x="695" y="0"/>
                  </a:lnTo>
                  <a:lnTo>
                    <a:pt x="695" y="0"/>
                  </a:lnTo>
                  <a:close/>
                  <a:moveTo>
                    <a:pt x="334" y="1052"/>
                  </a:moveTo>
                  <a:lnTo>
                    <a:pt x="334" y="1052"/>
                  </a:lnTo>
                  <a:lnTo>
                    <a:pt x="334" y="1057"/>
                  </a:lnTo>
                  <a:lnTo>
                    <a:pt x="332" y="1063"/>
                  </a:lnTo>
                  <a:lnTo>
                    <a:pt x="328" y="1072"/>
                  </a:lnTo>
                  <a:lnTo>
                    <a:pt x="323" y="1081"/>
                  </a:lnTo>
                  <a:lnTo>
                    <a:pt x="315" y="1088"/>
                  </a:lnTo>
                  <a:lnTo>
                    <a:pt x="307" y="1095"/>
                  </a:lnTo>
                  <a:lnTo>
                    <a:pt x="298" y="1099"/>
                  </a:lnTo>
                  <a:lnTo>
                    <a:pt x="288" y="1102"/>
                  </a:lnTo>
                  <a:lnTo>
                    <a:pt x="278" y="1104"/>
                  </a:lnTo>
                  <a:lnTo>
                    <a:pt x="278" y="1104"/>
                  </a:lnTo>
                  <a:lnTo>
                    <a:pt x="265" y="1102"/>
                  </a:lnTo>
                  <a:lnTo>
                    <a:pt x="251" y="1098"/>
                  </a:lnTo>
                  <a:lnTo>
                    <a:pt x="244" y="1096"/>
                  </a:lnTo>
                  <a:lnTo>
                    <a:pt x="239" y="1093"/>
                  </a:lnTo>
                  <a:lnTo>
                    <a:pt x="233" y="1090"/>
                  </a:lnTo>
                  <a:lnTo>
                    <a:pt x="229" y="1085"/>
                  </a:lnTo>
                  <a:lnTo>
                    <a:pt x="229" y="1085"/>
                  </a:lnTo>
                  <a:lnTo>
                    <a:pt x="228" y="1083"/>
                  </a:lnTo>
                  <a:lnTo>
                    <a:pt x="225" y="1082"/>
                  </a:lnTo>
                  <a:lnTo>
                    <a:pt x="219" y="1081"/>
                  </a:lnTo>
                  <a:lnTo>
                    <a:pt x="215" y="1082"/>
                  </a:lnTo>
                  <a:lnTo>
                    <a:pt x="212" y="1083"/>
                  </a:lnTo>
                  <a:lnTo>
                    <a:pt x="210" y="1085"/>
                  </a:lnTo>
                  <a:lnTo>
                    <a:pt x="210" y="1085"/>
                  </a:lnTo>
                  <a:lnTo>
                    <a:pt x="206" y="1090"/>
                  </a:lnTo>
                  <a:lnTo>
                    <a:pt x="201" y="1093"/>
                  </a:lnTo>
                  <a:lnTo>
                    <a:pt x="196" y="1096"/>
                  </a:lnTo>
                  <a:lnTo>
                    <a:pt x="189" y="1098"/>
                  </a:lnTo>
                  <a:lnTo>
                    <a:pt x="175" y="1102"/>
                  </a:lnTo>
                  <a:lnTo>
                    <a:pt x="161" y="1104"/>
                  </a:lnTo>
                  <a:lnTo>
                    <a:pt x="161" y="1104"/>
                  </a:lnTo>
                  <a:lnTo>
                    <a:pt x="151" y="1102"/>
                  </a:lnTo>
                  <a:lnTo>
                    <a:pt x="142" y="1099"/>
                  </a:lnTo>
                  <a:lnTo>
                    <a:pt x="133" y="1095"/>
                  </a:lnTo>
                  <a:lnTo>
                    <a:pt x="124" y="1088"/>
                  </a:lnTo>
                  <a:lnTo>
                    <a:pt x="117" y="1081"/>
                  </a:lnTo>
                  <a:lnTo>
                    <a:pt x="111" y="1072"/>
                  </a:lnTo>
                  <a:lnTo>
                    <a:pt x="107" y="1063"/>
                  </a:lnTo>
                  <a:lnTo>
                    <a:pt x="105" y="1052"/>
                  </a:lnTo>
                  <a:lnTo>
                    <a:pt x="94" y="696"/>
                  </a:lnTo>
                  <a:lnTo>
                    <a:pt x="80" y="695"/>
                  </a:lnTo>
                  <a:lnTo>
                    <a:pt x="80" y="695"/>
                  </a:lnTo>
                  <a:lnTo>
                    <a:pt x="71" y="693"/>
                  </a:lnTo>
                  <a:lnTo>
                    <a:pt x="61" y="690"/>
                  </a:lnTo>
                  <a:lnTo>
                    <a:pt x="51" y="685"/>
                  </a:lnTo>
                  <a:lnTo>
                    <a:pt x="42" y="680"/>
                  </a:lnTo>
                  <a:lnTo>
                    <a:pt x="34" y="674"/>
                  </a:lnTo>
                  <a:lnTo>
                    <a:pt x="27" y="667"/>
                  </a:lnTo>
                  <a:lnTo>
                    <a:pt x="23" y="658"/>
                  </a:lnTo>
                  <a:lnTo>
                    <a:pt x="20" y="650"/>
                  </a:lnTo>
                  <a:lnTo>
                    <a:pt x="20" y="650"/>
                  </a:lnTo>
                  <a:lnTo>
                    <a:pt x="10" y="600"/>
                  </a:lnTo>
                  <a:lnTo>
                    <a:pt x="5" y="561"/>
                  </a:lnTo>
                  <a:lnTo>
                    <a:pt x="2" y="529"/>
                  </a:lnTo>
                  <a:lnTo>
                    <a:pt x="0" y="500"/>
                  </a:lnTo>
                  <a:lnTo>
                    <a:pt x="2" y="471"/>
                  </a:lnTo>
                  <a:lnTo>
                    <a:pt x="6" y="438"/>
                  </a:lnTo>
                  <a:lnTo>
                    <a:pt x="18" y="346"/>
                  </a:lnTo>
                  <a:lnTo>
                    <a:pt x="18" y="346"/>
                  </a:lnTo>
                  <a:lnTo>
                    <a:pt x="19" y="341"/>
                  </a:lnTo>
                  <a:lnTo>
                    <a:pt x="22" y="336"/>
                  </a:lnTo>
                  <a:lnTo>
                    <a:pt x="25" y="331"/>
                  </a:lnTo>
                  <a:lnTo>
                    <a:pt x="30" y="325"/>
                  </a:lnTo>
                  <a:lnTo>
                    <a:pt x="35" y="321"/>
                  </a:lnTo>
                  <a:lnTo>
                    <a:pt x="41" y="317"/>
                  </a:lnTo>
                  <a:lnTo>
                    <a:pt x="48" y="313"/>
                  </a:lnTo>
                  <a:lnTo>
                    <a:pt x="57" y="312"/>
                  </a:lnTo>
                  <a:lnTo>
                    <a:pt x="156" y="300"/>
                  </a:lnTo>
                  <a:lnTo>
                    <a:pt x="156" y="300"/>
                  </a:lnTo>
                  <a:lnTo>
                    <a:pt x="160" y="300"/>
                  </a:lnTo>
                  <a:lnTo>
                    <a:pt x="164" y="301"/>
                  </a:lnTo>
                  <a:lnTo>
                    <a:pt x="168" y="304"/>
                  </a:lnTo>
                  <a:lnTo>
                    <a:pt x="171" y="307"/>
                  </a:lnTo>
                  <a:lnTo>
                    <a:pt x="219" y="380"/>
                  </a:lnTo>
                  <a:lnTo>
                    <a:pt x="269" y="307"/>
                  </a:lnTo>
                  <a:lnTo>
                    <a:pt x="269" y="307"/>
                  </a:lnTo>
                  <a:lnTo>
                    <a:pt x="271" y="304"/>
                  </a:lnTo>
                  <a:lnTo>
                    <a:pt x="275" y="301"/>
                  </a:lnTo>
                  <a:lnTo>
                    <a:pt x="280" y="300"/>
                  </a:lnTo>
                  <a:lnTo>
                    <a:pt x="284" y="300"/>
                  </a:lnTo>
                  <a:lnTo>
                    <a:pt x="340" y="307"/>
                  </a:lnTo>
                  <a:lnTo>
                    <a:pt x="340" y="307"/>
                  </a:lnTo>
                  <a:lnTo>
                    <a:pt x="358" y="310"/>
                  </a:lnTo>
                  <a:lnTo>
                    <a:pt x="366" y="312"/>
                  </a:lnTo>
                  <a:lnTo>
                    <a:pt x="371" y="314"/>
                  </a:lnTo>
                  <a:lnTo>
                    <a:pt x="377" y="318"/>
                  </a:lnTo>
                  <a:lnTo>
                    <a:pt x="381" y="321"/>
                  </a:lnTo>
                  <a:lnTo>
                    <a:pt x="389" y="329"/>
                  </a:lnTo>
                  <a:lnTo>
                    <a:pt x="389" y="329"/>
                  </a:lnTo>
                  <a:lnTo>
                    <a:pt x="417" y="364"/>
                  </a:lnTo>
                  <a:lnTo>
                    <a:pt x="440" y="392"/>
                  </a:lnTo>
                  <a:lnTo>
                    <a:pt x="440" y="392"/>
                  </a:lnTo>
                  <a:lnTo>
                    <a:pt x="451" y="403"/>
                  </a:lnTo>
                  <a:lnTo>
                    <a:pt x="451" y="403"/>
                  </a:lnTo>
                  <a:lnTo>
                    <a:pt x="456" y="406"/>
                  </a:lnTo>
                  <a:lnTo>
                    <a:pt x="462" y="408"/>
                  </a:lnTo>
                  <a:lnTo>
                    <a:pt x="467" y="407"/>
                  </a:lnTo>
                  <a:lnTo>
                    <a:pt x="474" y="405"/>
                  </a:lnTo>
                  <a:lnTo>
                    <a:pt x="474" y="405"/>
                  </a:lnTo>
                  <a:lnTo>
                    <a:pt x="482" y="398"/>
                  </a:lnTo>
                  <a:lnTo>
                    <a:pt x="482" y="398"/>
                  </a:lnTo>
                  <a:lnTo>
                    <a:pt x="511" y="378"/>
                  </a:lnTo>
                  <a:lnTo>
                    <a:pt x="542" y="354"/>
                  </a:lnTo>
                  <a:lnTo>
                    <a:pt x="542" y="354"/>
                  </a:lnTo>
                  <a:lnTo>
                    <a:pt x="551" y="349"/>
                  </a:lnTo>
                  <a:lnTo>
                    <a:pt x="561" y="346"/>
                  </a:lnTo>
                  <a:lnTo>
                    <a:pt x="571" y="345"/>
                  </a:lnTo>
                  <a:lnTo>
                    <a:pt x="579" y="346"/>
                  </a:lnTo>
                  <a:lnTo>
                    <a:pt x="589" y="349"/>
                  </a:lnTo>
                  <a:lnTo>
                    <a:pt x="597" y="353"/>
                  </a:lnTo>
                  <a:lnTo>
                    <a:pt x="604" y="360"/>
                  </a:lnTo>
                  <a:lnTo>
                    <a:pt x="612" y="366"/>
                  </a:lnTo>
                  <a:lnTo>
                    <a:pt x="616" y="375"/>
                  </a:lnTo>
                  <a:lnTo>
                    <a:pt x="620" y="383"/>
                  </a:lnTo>
                  <a:lnTo>
                    <a:pt x="623" y="392"/>
                  </a:lnTo>
                  <a:lnTo>
                    <a:pt x="624" y="402"/>
                  </a:lnTo>
                  <a:lnTo>
                    <a:pt x="623" y="410"/>
                  </a:lnTo>
                  <a:lnTo>
                    <a:pt x="619" y="420"/>
                  </a:lnTo>
                  <a:lnTo>
                    <a:pt x="613" y="429"/>
                  </a:lnTo>
                  <a:lnTo>
                    <a:pt x="605" y="436"/>
                  </a:lnTo>
                  <a:lnTo>
                    <a:pt x="605" y="436"/>
                  </a:lnTo>
                  <a:lnTo>
                    <a:pt x="573" y="461"/>
                  </a:lnTo>
                  <a:lnTo>
                    <a:pt x="542" y="484"/>
                  </a:lnTo>
                  <a:lnTo>
                    <a:pt x="542" y="484"/>
                  </a:lnTo>
                  <a:lnTo>
                    <a:pt x="522" y="495"/>
                  </a:lnTo>
                  <a:lnTo>
                    <a:pt x="505" y="506"/>
                  </a:lnTo>
                  <a:lnTo>
                    <a:pt x="490" y="515"/>
                  </a:lnTo>
                  <a:lnTo>
                    <a:pt x="476" y="521"/>
                  </a:lnTo>
                  <a:lnTo>
                    <a:pt x="476" y="521"/>
                  </a:lnTo>
                  <a:lnTo>
                    <a:pt x="470" y="524"/>
                  </a:lnTo>
                  <a:lnTo>
                    <a:pt x="464" y="525"/>
                  </a:lnTo>
                  <a:lnTo>
                    <a:pt x="458" y="526"/>
                  </a:lnTo>
                  <a:lnTo>
                    <a:pt x="452" y="526"/>
                  </a:lnTo>
                  <a:lnTo>
                    <a:pt x="446" y="525"/>
                  </a:lnTo>
                  <a:lnTo>
                    <a:pt x="439" y="524"/>
                  </a:lnTo>
                  <a:lnTo>
                    <a:pt x="433" y="520"/>
                  </a:lnTo>
                  <a:lnTo>
                    <a:pt x="427" y="517"/>
                  </a:lnTo>
                  <a:lnTo>
                    <a:pt x="427" y="517"/>
                  </a:lnTo>
                  <a:lnTo>
                    <a:pt x="411" y="506"/>
                  </a:lnTo>
                  <a:lnTo>
                    <a:pt x="396" y="493"/>
                  </a:lnTo>
                  <a:lnTo>
                    <a:pt x="380" y="478"/>
                  </a:lnTo>
                  <a:lnTo>
                    <a:pt x="365" y="461"/>
                  </a:lnTo>
                  <a:lnTo>
                    <a:pt x="365" y="461"/>
                  </a:lnTo>
                  <a:lnTo>
                    <a:pt x="352" y="447"/>
                  </a:lnTo>
                  <a:lnTo>
                    <a:pt x="334" y="1052"/>
                  </a:lnTo>
                  <a:lnTo>
                    <a:pt x="334" y="1052"/>
                  </a:lnTo>
                  <a:close/>
                  <a:moveTo>
                    <a:pt x="221" y="52"/>
                  </a:moveTo>
                  <a:lnTo>
                    <a:pt x="221" y="52"/>
                  </a:lnTo>
                  <a:lnTo>
                    <a:pt x="231" y="53"/>
                  </a:lnTo>
                  <a:lnTo>
                    <a:pt x="240" y="55"/>
                  </a:lnTo>
                  <a:lnTo>
                    <a:pt x="248" y="58"/>
                  </a:lnTo>
                  <a:lnTo>
                    <a:pt x="257" y="61"/>
                  </a:lnTo>
                  <a:lnTo>
                    <a:pt x="266" y="65"/>
                  </a:lnTo>
                  <a:lnTo>
                    <a:pt x="273" y="70"/>
                  </a:lnTo>
                  <a:lnTo>
                    <a:pt x="280" y="76"/>
                  </a:lnTo>
                  <a:lnTo>
                    <a:pt x="286" y="83"/>
                  </a:lnTo>
                  <a:lnTo>
                    <a:pt x="292" y="89"/>
                  </a:lnTo>
                  <a:lnTo>
                    <a:pt x="297" y="97"/>
                  </a:lnTo>
                  <a:lnTo>
                    <a:pt x="301" y="105"/>
                  </a:lnTo>
                  <a:lnTo>
                    <a:pt x="306" y="114"/>
                  </a:lnTo>
                  <a:lnTo>
                    <a:pt x="309" y="122"/>
                  </a:lnTo>
                  <a:lnTo>
                    <a:pt x="310" y="132"/>
                  </a:lnTo>
                  <a:lnTo>
                    <a:pt x="312" y="141"/>
                  </a:lnTo>
                  <a:lnTo>
                    <a:pt x="312" y="152"/>
                  </a:lnTo>
                  <a:lnTo>
                    <a:pt x="312" y="152"/>
                  </a:lnTo>
                  <a:lnTo>
                    <a:pt x="311" y="161"/>
                  </a:lnTo>
                  <a:lnTo>
                    <a:pt x="310" y="172"/>
                  </a:lnTo>
                  <a:lnTo>
                    <a:pt x="308" y="182"/>
                  </a:lnTo>
                  <a:lnTo>
                    <a:pt x="303" y="193"/>
                  </a:lnTo>
                  <a:lnTo>
                    <a:pt x="300" y="202"/>
                  </a:lnTo>
                  <a:lnTo>
                    <a:pt x="295" y="212"/>
                  </a:lnTo>
                  <a:lnTo>
                    <a:pt x="289" y="221"/>
                  </a:lnTo>
                  <a:lnTo>
                    <a:pt x="284" y="230"/>
                  </a:lnTo>
                  <a:lnTo>
                    <a:pt x="276" y="238"/>
                  </a:lnTo>
                  <a:lnTo>
                    <a:pt x="270" y="245"/>
                  </a:lnTo>
                  <a:lnTo>
                    <a:pt x="261" y="252"/>
                  </a:lnTo>
                  <a:lnTo>
                    <a:pt x="254" y="257"/>
                  </a:lnTo>
                  <a:lnTo>
                    <a:pt x="245" y="262"/>
                  </a:lnTo>
                  <a:lnTo>
                    <a:pt x="237" y="265"/>
                  </a:lnTo>
                  <a:lnTo>
                    <a:pt x="227" y="267"/>
                  </a:lnTo>
                  <a:lnTo>
                    <a:pt x="217" y="268"/>
                  </a:lnTo>
                  <a:lnTo>
                    <a:pt x="217" y="268"/>
                  </a:lnTo>
                  <a:lnTo>
                    <a:pt x="209" y="267"/>
                  </a:lnTo>
                  <a:lnTo>
                    <a:pt x="199" y="265"/>
                  </a:lnTo>
                  <a:lnTo>
                    <a:pt x="190" y="260"/>
                  </a:lnTo>
                  <a:lnTo>
                    <a:pt x="182" y="256"/>
                  </a:lnTo>
                  <a:lnTo>
                    <a:pt x="174" y="250"/>
                  </a:lnTo>
                  <a:lnTo>
                    <a:pt x="166" y="243"/>
                  </a:lnTo>
                  <a:lnTo>
                    <a:pt x="160" y="236"/>
                  </a:lnTo>
                  <a:lnTo>
                    <a:pt x="154" y="227"/>
                  </a:lnTo>
                  <a:lnTo>
                    <a:pt x="147" y="218"/>
                  </a:lnTo>
                  <a:lnTo>
                    <a:pt x="143" y="209"/>
                  </a:lnTo>
                  <a:lnTo>
                    <a:pt x="137" y="199"/>
                  </a:lnTo>
                  <a:lnTo>
                    <a:pt x="134" y="188"/>
                  </a:lnTo>
                  <a:lnTo>
                    <a:pt x="131" y="179"/>
                  </a:lnTo>
                  <a:lnTo>
                    <a:pt x="129" y="168"/>
                  </a:lnTo>
                  <a:lnTo>
                    <a:pt x="128" y="158"/>
                  </a:lnTo>
                  <a:lnTo>
                    <a:pt x="128" y="147"/>
                  </a:lnTo>
                  <a:lnTo>
                    <a:pt x="128" y="147"/>
                  </a:lnTo>
                  <a:lnTo>
                    <a:pt x="129" y="138"/>
                  </a:lnTo>
                  <a:lnTo>
                    <a:pt x="130" y="128"/>
                  </a:lnTo>
                  <a:lnTo>
                    <a:pt x="132" y="119"/>
                  </a:lnTo>
                  <a:lnTo>
                    <a:pt x="135" y="110"/>
                  </a:lnTo>
                  <a:lnTo>
                    <a:pt x="140" y="102"/>
                  </a:lnTo>
                  <a:lnTo>
                    <a:pt x="144" y="93"/>
                  </a:lnTo>
                  <a:lnTo>
                    <a:pt x="150" y="87"/>
                  </a:lnTo>
                  <a:lnTo>
                    <a:pt x="156" y="79"/>
                  </a:lnTo>
                  <a:lnTo>
                    <a:pt x="162" y="74"/>
                  </a:lnTo>
                  <a:lnTo>
                    <a:pt x="170" y="69"/>
                  </a:lnTo>
                  <a:lnTo>
                    <a:pt x="177" y="63"/>
                  </a:lnTo>
                  <a:lnTo>
                    <a:pt x="186" y="60"/>
                  </a:lnTo>
                  <a:lnTo>
                    <a:pt x="195" y="57"/>
                  </a:lnTo>
                  <a:lnTo>
                    <a:pt x="203" y="55"/>
                  </a:lnTo>
                  <a:lnTo>
                    <a:pt x="212" y="52"/>
                  </a:lnTo>
                  <a:lnTo>
                    <a:pt x="221" y="52"/>
                  </a:lnTo>
                  <a:lnTo>
                    <a:pt x="221" y="52"/>
                  </a:lnTo>
                  <a:close/>
                  <a:moveTo>
                    <a:pt x="817" y="106"/>
                  </a:moveTo>
                  <a:lnTo>
                    <a:pt x="817" y="106"/>
                  </a:lnTo>
                  <a:lnTo>
                    <a:pt x="814" y="103"/>
                  </a:lnTo>
                  <a:lnTo>
                    <a:pt x="812" y="101"/>
                  </a:lnTo>
                  <a:lnTo>
                    <a:pt x="810" y="98"/>
                  </a:lnTo>
                  <a:lnTo>
                    <a:pt x="807" y="97"/>
                  </a:lnTo>
                  <a:lnTo>
                    <a:pt x="799" y="94"/>
                  </a:lnTo>
                  <a:lnTo>
                    <a:pt x="791" y="94"/>
                  </a:lnTo>
                  <a:lnTo>
                    <a:pt x="783" y="97"/>
                  </a:lnTo>
                  <a:lnTo>
                    <a:pt x="776" y="100"/>
                  </a:lnTo>
                  <a:lnTo>
                    <a:pt x="773" y="102"/>
                  </a:lnTo>
                  <a:lnTo>
                    <a:pt x="771" y="105"/>
                  </a:lnTo>
                  <a:lnTo>
                    <a:pt x="770" y="108"/>
                  </a:lnTo>
                  <a:lnTo>
                    <a:pt x="769" y="113"/>
                  </a:lnTo>
                  <a:lnTo>
                    <a:pt x="769" y="113"/>
                  </a:lnTo>
                  <a:lnTo>
                    <a:pt x="770" y="154"/>
                  </a:lnTo>
                  <a:lnTo>
                    <a:pt x="773" y="186"/>
                  </a:lnTo>
                  <a:lnTo>
                    <a:pt x="778" y="218"/>
                  </a:lnTo>
                  <a:lnTo>
                    <a:pt x="784" y="255"/>
                  </a:lnTo>
                  <a:lnTo>
                    <a:pt x="784" y="255"/>
                  </a:lnTo>
                  <a:lnTo>
                    <a:pt x="787" y="263"/>
                  </a:lnTo>
                  <a:lnTo>
                    <a:pt x="792" y="270"/>
                  </a:lnTo>
                  <a:lnTo>
                    <a:pt x="797" y="278"/>
                  </a:lnTo>
                  <a:lnTo>
                    <a:pt x="805" y="283"/>
                  </a:lnTo>
                  <a:lnTo>
                    <a:pt x="812" y="287"/>
                  </a:lnTo>
                  <a:lnTo>
                    <a:pt x="821" y="291"/>
                  </a:lnTo>
                  <a:lnTo>
                    <a:pt x="824" y="291"/>
                  </a:lnTo>
                  <a:lnTo>
                    <a:pt x="828" y="291"/>
                  </a:lnTo>
                  <a:lnTo>
                    <a:pt x="832" y="290"/>
                  </a:lnTo>
                  <a:lnTo>
                    <a:pt x="835" y="287"/>
                  </a:lnTo>
                  <a:lnTo>
                    <a:pt x="835" y="287"/>
                  </a:lnTo>
                  <a:lnTo>
                    <a:pt x="875" y="258"/>
                  </a:lnTo>
                  <a:lnTo>
                    <a:pt x="910" y="230"/>
                  </a:lnTo>
                  <a:lnTo>
                    <a:pt x="942" y="202"/>
                  </a:lnTo>
                  <a:lnTo>
                    <a:pt x="972" y="175"/>
                  </a:lnTo>
                  <a:lnTo>
                    <a:pt x="1001" y="146"/>
                  </a:lnTo>
                  <a:lnTo>
                    <a:pt x="1031" y="117"/>
                  </a:lnTo>
                  <a:lnTo>
                    <a:pt x="1099" y="50"/>
                  </a:lnTo>
                  <a:lnTo>
                    <a:pt x="1099" y="50"/>
                  </a:lnTo>
                  <a:lnTo>
                    <a:pt x="1103" y="45"/>
                  </a:lnTo>
                  <a:lnTo>
                    <a:pt x="1104" y="39"/>
                  </a:lnTo>
                  <a:lnTo>
                    <a:pt x="1103" y="35"/>
                  </a:lnTo>
                  <a:lnTo>
                    <a:pt x="1101" y="32"/>
                  </a:lnTo>
                  <a:lnTo>
                    <a:pt x="1097" y="30"/>
                  </a:lnTo>
                  <a:lnTo>
                    <a:pt x="1093" y="29"/>
                  </a:lnTo>
                  <a:lnTo>
                    <a:pt x="1087" y="29"/>
                  </a:lnTo>
                  <a:lnTo>
                    <a:pt x="1082" y="32"/>
                  </a:lnTo>
                  <a:lnTo>
                    <a:pt x="1082" y="32"/>
                  </a:lnTo>
                  <a:lnTo>
                    <a:pt x="1047" y="55"/>
                  </a:lnTo>
                  <a:lnTo>
                    <a:pt x="1016" y="75"/>
                  </a:lnTo>
                  <a:lnTo>
                    <a:pt x="960" y="110"/>
                  </a:lnTo>
                  <a:lnTo>
                    <a:pt x="905" y="142"/>
                  </a:lnTo>
                  <a:lnTo>
                    <a:pt x="841" y="181"/>
                  </a:lnTo>
                  <a:lnTo>
                    <a:pt x="841" y="181"/>
                  </a:lnTo>
                  <a:lnTo>
                    <a:pt x="832" y="160"/>
                  </a:lnTo>
                  <a:lnTo>
                    <a:pt x="825" y="142"/>
                  </a:lnTo>
                  <a:lnTo>
                    <a:pt x="817" y="106"/>
                  </a:lnTo>
                  <a:lnTo>
                    <a:pt x="817" y="10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20000"/>
                </a:lnSpc>
              </a:pPr>
              <a:endParaRPr sz="135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8" name="椭圆 7"/>
            <p:cNvSpPr/>
            <p:nvPr>
              <p:custDataLst>
                <p:tags r:id="rId6"/>
              </p:custDataLst>
            </p:nvPr>
          </p:nvSpPr>
          <p:spPr>
            <a:xfrm>
              <a:off x="5407" y="4306"/>
              <a:ext cx="1123" cy="1123"/>
            </a:xfrm>
            <a:prstGeom prst="ellipse">
              <a:avLst/>
            </a:prstGeom>
            <a:solidFill>
              <a:srgbClr val="A0204C"/>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1" name="任意多边形 10"/>
            <p:cNvSpPr/>
            <p:nvPr>
              <p:custDataLst>
                <p:tags r:id="rId7"/>
              </p:custDataLst>
            </p:nvPr>
          </p:nvSpPr>
          <p:spPr bwMode="auto">
            <a:xfrm>
              <a:off x="5618" y="4517"/>
              <a:ext cx="701" cy="701"/>
            </a:xfrm>
            <a:custGeom>
              <a:avLst/>
              <a:gdLst>
                <a:gd name="T0" fmla="*/ 497 w 1104"/>
                <a:gd name="T1" fmla="*/ 19 h 1104"/>
                <a:gd name="T2" fmla="*/ 458 w 1104"/>
                <a:gd name="T3" fmla="*/ 82 h 1104"/>
                <a:gd name="T4" fmla="*/ 469 w 1104"/>
                <a:gd name="T5" fmla="*/ 155 h 1104"/>
                <a:gd name="T6" fmla="*/ 526 w 1104"/>
                <a:gd name="T7" fmla="*/ 217 h 1104"/>
                <a:gd name="T8" fmla="*/ 591 w 1104"/>
                <a:gd name="T9" fmla="*/ 212 h 1104"/>
                <a:gd name="T10" fmla="*/ 640 w 1104"/>
                <a:gd name="T11" fmla="*/ 141 h 1104"/>
                <a:gd name="T12" fmla="*/ 642 w 1104"/>
                <a:gd name="T13" fmla="*/ 69 h 1104"/>
                <a:gd name="T14" fmla="*/ 596 w 1104"/>
                <a:gd name="T15" fmla="*/ 11 h 1104"/>
                <a:gd name="T16" fmla="*/ 615 w 1104"/>
                <a:gd name="T17" fmla="*/ 264 h 1104"/>
                <a:gd name="T18" fmla="*/ 708 w 1104"/>
                <a:gd name="T19" fmla="*/ 272 h 1104"/>
                <a:gd name="T20" fmla="*/ 741 w 1104"/>
                <a:gd name="T21" fmla="*/ 304 h 1104"/>
                <a:gd name="T22" fmla="*/ 749 w 1104"/>
                <a:gd name="T23" fmla="*/ 469 h 1104"/>
                <a:gd name="T24" fmla="*/ 371 w 1104"/>
                <a:gd name="T25" fmla="*/ 478 h 1104"/>
                <a:gd name="T26" fmla="*/ 347 w 1104"/>
                <a:gd name="T27" fmla="*/ 447 h 1104"/>
                <a:gd name="T28" fmla="*/ 372 w 1104"/>
                <a:gd name="T29" fmla="*/ 289 h 1104"/>
                <a:gd name="T30" fmla="*/ 476 w 1104"/>
                <a:gd name="T31" fmla="*/ 257 h 1104"/>
                <a:gd name="T32" fmla="*/ 194 w 1104"/>
                <a:gd name="T33" fmla="*/ 557 h 1104"/>
                <a:gd name="T34" fmla="*/ 131 w 1104"/>
                <a:gd name="T35" fmla="*/ 594 h 1104"/>
                <a:gd name="T36" fmla="*/ 110 w 1104"/>
                <a:gd name="T37" fmla="*/ 658 h 1104"/>
                <a:gd name="T38" fmla="*/ 140 w 1104"/>
                <a:gd name="T39" fmla="*/ 740 h 1104"/>
                <a:gd name="T40" fmla="*/ 208 w 1104"/>
                <a:gd name="T41" fmla="*/ 779 h 1104"/>
                <a:gd name="T42" fmla="*/ 268 w 1104"/>
                <a:gd name="T43" fmla="*/ 746 h 1104"/>
                <a:gd name="T44" fmla="*/ 301 w 1104"/>
                <a:gd name="T45" fmla="*/ 665 h 1104"/>
                <a:gd name="T46" fmla="*/ 285 w 1104"/>
                <a:gd name="T47" fmla="*/ 599 h 1104"/>
                <a:gd name="T48" fmla="*/ 223 w 1104"/>
                <a:gd name="T49" fmla="*/ 558 h 1104"/>
                <a:gd name="T50" fmla="*/ 277 w 1104"/>
                <a:gd name="T51" fmla="*/ 814 h 1104"/>
                <a:gd name="T52" fmla="*/ 382 w 1104"/>
                <a:gd name="T53" fmla="*/ 840 h 1104"/>
                <a:gd name="T54" fmla="*/ 412 w 1104"/>
                <a:gd name="T55" fmla="*/ 1009 h 1104"/>
                <a:gd name="T56" fmla="*/ 400 w 1104"/>
                <a:gd name="T57" fmla="*/ 1097 h 1104"/>
                <a:gd name="T58" fmla="*/ 21 w 1104"/>
                <a:gd name="T59" fmla="*/ 1102 h 1104"/>
                <a:gd name="T60" fmla="*/ 1 w 1104"/>
                <a:gd name="T61" fmla="*/ 1054 h 1104"/>
                <a:gd name="T62" fmla="*/ 21 w 1104"/>
                <a:gd name="T63" fmla="*/ 851 h 1104"/>
                <a:gd name="T64" fmla="*/ 126 w 1104"/>
                <a:gd name="T65" fmla="*/ 813 h 1104"/>
                <a:gd name="T66" fmla="*/ 526 w 1104"/>
                <a:gd name="T67" fmla="*/ 557 h 1104"/>
                <a:gd name="T68" fmla="*/ 552 w 1104"/>
                <a:gd name="T69" fmla="*/ 531 h 1104"/>
                <a:gd name="T70" fmla="*/ 578 w 1104"/>
                <a:gd name="T71" fmla="*/ 551 h 1104"/>
                <a:gd name="T72" fmla="*/ 689 w 1104"/>
                <a:gd name="T73" fmla="*/ 738 h 1104"/>
                <a:gd name="T74" fmla="*/ 676 w 1104"/>
                <a:gd name="T75" fmla="*/ 768 h 1104"/>
                <a:gd name="T76" fmla="*/ 453 w 1104"/>
                <a:gd name="T77" fmla="*/ 767 h 1104"/>
                <a:gd name="T78" fmla="*/ 417 w 1104"/>
                <a:gd name="T79" fmla="*/ 757 h 1104"/>
                <a:gd name="T80" fmla="*/ 423 w 1104"/>
                <a:gd name="T81" fmla="*/ 725 h 1104"/>
                <a:gd name="T82" fmla="*/ 876 w 1104"/>
                <a:gd name="T83" fmla="*/ 559 h 1104"/>
                <a:gd name="T84" fmla="*/ 817 w 1104"/>
                <a:gd name="T85" fmla="*/ 602 h 1104"/>
                <a:gd name="T86" fmla="*/ 803 w 1104"/>
                <a:gd name="T87" fmla="*/ 669 h 1104"/>
                <a:gd name="T88" fmla="*/ 839 w 1104"/>
                <a:gd name="T89" fmla="*/ 748 h 1104"/>
                <a:gd name="T90" fmla="*/ 900 w 1104"/>
                <a:gd name="T91" fmla="*/ 779 h 1104"/>
                <a:gd name="T92" fmla="*/ 967 w 1104"/>
                <a:gd name="T93" fmla="*/ 738 h 1104"/>
                <a:gd name="T94" fmla="*/ 994 w 1104"/>
                <a:gd name="T95" fmla="*/ 655 h 1104"/>
                <a:gd name="T96" fmla="*/ 970 w 1104"/>
                <a:gd name="T97" fmla="*/ 591 h 1104"/>
                <a:gd name="T98" fmla="*/ 905 w 1104"/>
                <a:gd name="T99" fmla="*/ 557 h 1104"/>
                <a:gd name="T100" fmla="*/ 973 w 1104"/>
                <a:gd name="T101" fmla="*/ 813 h 1104"/>
                <a:gd name="T102" fmla="*/ 1078 w 1104"/>
                <a:gd name="T103" fmla="*/ 845 h 1104"/>
                <a:gd name="T104" fmla="*/ 1104 w 1104"/>
                <a:gd name="T105" fmla="*/ 1032 h 1104"/>
                <a:gd name="T106" fmla="*/ 1087 w 1104"/>
                <a:gd name="T107" fmla="*/ 1100 h 1104"/>
                <a:gd name="T108" fmla="*/ 708 w 1104"/>
                <a:gd name="T109" fmla="*/ 1100 h 1104"/>
                <a:gd name="T110" fmla="*/ 692 w 1104"/>
                <a:gd name="T111" fmla="*/ 1032 h 1104"/>
                <a:gd name="T112" fmla="*/ 717 w 1104"/>
                <a:gd name="T113" fmla="*/ 845 h 1104"/>
                <a:gd name="T114" fmla="*/ 822 w 1104"/>
                <a:gd name="T115" fmla="*/ 8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4" h="1104">
                  <a:moveTo>
                    <a:pt x="550" y="0"/>
                  </a:moveTo>
                  <a:lnTo>
                    <a:pt x="550" y="0"/>
                  </a:lnTo>
                  <a:lnTo>
                    <a:pt x="540" y="1"/>
                  </a:lnTo>
                  <a:lnTo>
                    <a:pt x="530" y="2"/>
                  </a:lnTo>
                  <a:lnTo>
                    <a:pt x="522" y="6"/>
                  </a:lnTo>
                  <a:lnTo>
                    <a:pt x="513" y="9"/>
                  </a:lnTo>
                  <a:lnTo>
                    <a:pt x="504" y="13"/>
                  </a:lnTo>
                  <a:lnTo>
                    <a:pt x="497" y="19"/>
                  </a:lnTo>
                  <a:lnTo>
                    <a:pt x="489" y="24"/>
                  </a:lnTo>
                  <a:lnTo>
                    <a:pt x="483" y="31"/>
                  </a:lnTo>
                  <a:lnTo>
                    <a:pt x="478" y="38"/>
                  </a:lnTo>
                  <a:lnTo>
                    <a:pt x="472" y="47"/>
                  </a:lnTo>
                  <a:lnTo>
                    <a:pt x="467" y="54"/>
                  </a:lnTo>
                  <a:lnTo>
                    <a:pt x="463" y="64"/>
                  </a:lnTo>
                  <a:lnTo>
                    <a:pt x="460" y="72"/>
                  </a:lnTo>
                  <a:lnTo>
                    <a:pt x="458" y="82"/>
                  </a:lnTo>
                  <a:lnTo>
                    <a:pt x="457" y="92"/>
                  </a:lnTo>
                  <a:lnTo>
                    <a:pt x="456" y="103"/>
                  </a:lnTo>
                  <a:lnTo>
                    <a:pt x="456" y="103"/>
                  </a:lnTo>
                  <a:lnTo>
                    <a:pt x="457" y="113"/>
                  </a:lnTo>
                  <a:lnTo>
                    <a:pt x="458" y="124"/>
                  </a:lnTo>
                  <a:lnTo>
                    <a:pt x="461" y="134"/>
                  </a:lnTo>
                  <a:lnTo>
                    <a:pt x="465" y="145"/>
                  </a:lnTo>
                  <a:lnTo>
                    <a:pt x="469" y="155"/>
                  </a:lnTo>
                  <a:lnTo>
                    <a:pt x="474" y="165"/>
                  </a:lnTo>
                  <a:lnTo>
                    <a:pt x="480" y="175"/>
                  </a:lnTo>
                  <a:lnTo>
                    <a:pt x="486" y="185"/>
                  </a:lnTo>
                  <a:lnTo>
                    <a:pt x="493" y="192"/>
                  </a:lnTo>
                  <a:lnTo>
                    <a:pt x="500" y="200"/>
                  </a:lnTo>
                  <a:lnTo>
                    <a:pt x="508" y="207"/>
                  </a:lnTo>
                  <a:lnTo>
                    <a:pt x="516" y="213"/>
                  </a:lnTo>
                  <a:lnTo>
                    <a:pt x="526" y="217"/>
                  </a:lnTo>
                  <a:lnTo>
                    <a:pt x="535" y="220"/>
                  </a:lnTo>
                  <a:lnTo>
                    <a:pt x="544" y="222"/>
                  </a:lnTo>
                  <a:lnTo>
                    <a:pt x="554" y="223"/>
                  </a:lnTo>
                  <a:lnTo>
                    <a:pt x="554" y="223"/>
                  </a:lnTo>
                  <a:lnTo>
                    <a:pt x="564" y="222"/>
                  </a:lnTo>
                  <a:lnTo>
                    <a:pt x="573" y="220"/>
                  </a:lnTo>
                  <a:lnTo>
                    <a:pt x="582" y="216"/>
                  </a:lnTo>
                  <a:lnTo>
                    <a:pt x="591" y="212"/>
                  </a:lnTo>
                  <a:lnTo>
                    <a:pt x="599" y="205"/>
                  </a:lnTo>
                  <a:lnTo>
                    <a:pt x="607" y="198"/>
                  </a:lnTo>
                  <a:lnTo>
                    <a:pt x="614" y="190"/>
                  </a:lnTo>
                  <a:lnTo>
                    <a:pt x="621" y="181"/>
                  </a:lnTo>
                  <a:lnTo>
                    <a:pt x="627" y="172"/>
                  </a:lnTo>
                  <a:lnTo>
                    <a:pt x="633" y="162"/>
                  </a:lnTo>
                  <a:lnTo>
                    <a:pt x="637" y="152"/>
                  </a:lnTo>
                  <a:lnTo>
                    <a:pt x="640" y="141"/>
                  </a:lnTo>
                  <a:lnTo>
                    <a:pt x="644" y="131"/>
                  </a:lnTo>
                  <a:lnTo>
                    <a:pt x="646" y="120"/>
                  </a:lnTo>
                  <a:lnTo>
                    <a:pt x="647" y="109"/>
                  </a:lnTo>
                  <a:lnTo>
                    <a:pt x="648" y="98"/>
                  </a:lnTo>
                  <a:lnTo>
                    <a:pt x="648" y="98"/>
                  </a:lnTo>
                  <a:lnTo>
                    <a:pt x="647" y="89"/>
                  </a:lnTo>
                  <a:lnTo>
                    <a:pt x="646" y="79"/>
                  </a:lnTo>
                  <a:lnTo>
                    <a:pt x="642" y="69"/>
                  </a:lnTo>
                  <a:lnTo>
                    <a:pt x="639" y="60"/>
                  </a:lnTo>
                  <a:lnTo>
                    <a:pt x="635" y="51"/>
                  </a:lnTo>
                  <a:lnTo>
                    <a:pt x="631" y="43"/>
                  </a:lnTo>
                  <a:lnTo>
                    <a:pt x="624" y="36"/>
                  </a:lnTo>
                  <a:lnTo>
                    <a:pt x="619" y="28"/>
                  </a:lnTo>
                  <a:lnTo>
                    <a:pt x="611" y="22"/>
                  </a:lnTo>
                  <a:lnTo>
                    <a:pt x="604" y="16"/>
                  </a:lnTo>
                  <a:lnTo>
                    <a:pt x="596" y="11"/>
                  </a:lnTo>
                  <a:lnTo>
                    <a:pt x="587" y="8"/>
                  </a:lnTo>
                  <a:lnTo>
                    <a:pt x="579" y="5"/>
                  </a:lnTo>
                  <a:lnTo>
                    <a:pt x="569" y="2"/>
                  </a:lnTo>
                  <a:lnTo>
                    <a:pt x="559" y="0"/>
                  </a:lnTo>
                  <a:lnTo>
                    <a:pt x="550" y="0"/>
                  </a:lnTo>
                  <a:lnTo>
                    <a:pt x="550" y="0"/>
                  </a:lnTo>
                  <a:close/>
                  <a:moveTo>
                    <a:pt x="552" y="354"/>
                  </a:moveTo>
                  <a:lnTo>
                    <a:pt x="615" y="264"/>
                  </a:lnTo>
                  <a:lnTo>
                    <a:pt x="615" y="264"/>
                  </a:lnTo>
                  <a:lnTo>
                    <a:pt x="619" y="261"/>
                  </a:lnTo>
                  <a:lnTo>
                    <a:pt x="623" y="258"/>
                  </a:lnTo>
                  <a:lnTo>
                    <a:pt x="627" y="257"/>
                  </a:lnTo>
                  <a:lnTo>
                    <a:pt x="632" y="257"/>
                  </a:lnTo>
                  <a:lnTo>
                    <a:pt x="700" y="270"/>
                  </a:lnTo>
                  <a:lnTo>
                    <a:pt x="700" y="270"/>
                  </a:lnTo>
                  <a:lnTo>
                    <a:pt x="708" y="272"/>
                  </a:lnTo>
                  <a:lnTo>
                    <a:pt x="716" y="275"/>
                  </a:lnTo>
                  <a:lnTo>
                    <a:pt x="722" y="279"/>
                  </a:lnTo>
                  <a:lnTo>
                    <a:pt x="728" y="284"/>
                  </a:lnTo>
                  <a:lnTo>
                    <a:pt x="732" y="289"/>
                  </a:lnTo>
                  <a:lnTo>
                    <a:pt x="736" y="295"/>
                  </a:lnTo>
                  <a:lnTo>
                    <a:pt x="738" y="300"/>
                  </a:lnTo>
                  <a:lnTo>
                    <a:pt x="741" y="304"/>
                  </a:lnTo>
                  <a:lnTo>
                    <a:pt x="741" y="304"/>
                  </a:lnTo>
                  <a:lnTo>
                    <a:pt x="751" y="387"/>
                  </a:lnTo>
                  <a:lnTo>
                    <a:pt x="755" y="419"/>
                  </a:lnTo>
                  <a:lnTo>
                    <a:pt x="757" y="447"/>
                  </a:lnTo>
                  <a:lnTo>
                    <a:pt x="757" y="447"/>
                  </a:lnTo>
                  <a:lnTo>
                    <a:pt x="757" y="453"/>
                  </a:lnTo>
                  <a:lnTo>
                    <a:pt x="756" y="458"/>
                  </a:lnTo>
                  <a:lnTo>
                    <a:pt x="752" y="465"/>
                  </a:lnTo>
                  <a:lnTo>
                    <a:pt x="749" y="469"/>
                  </a:lnTo>
                  <a:lnTo>
                    <a:pt x="749" y="469"/>
                  </a:lnTo>
                  <a:lnTo>
                    <a:pt x="744" y="474"/>
                  </a:lnTo>
                  <a:lnTo>
                    <a:pt x="738" y="477"/>
                  </a:lnTo>
                  <a:lnTo>
                    <a:pt x="733" y="478"/>
                  </a:lnTo>
                  <a:lnTo>
                    <a:pt x="727" y="479"/>
                  </a:lnTo>
                  <a:lnTo>
                    <a:pt x="377" y="479"/>
                  </a:lnTo>
                  <a:lnTo>
                    <a:pt x="377" y="479"/>
                  </a:lnTo>
                  <a:lnTo>
                    <a:pt x="371" y="478"/>
                  </a:lnTo>
                  <a:lnTo>
                    <a:pt x="365" y="477"/>
                  </a:lnTo>
                  <a:lnTo>
                    <a:pt x="360" y="474"/>
                  </a:lnTo>
                  <a:lnTo>
                    <a:pt x="355" y="469"/>
                  </a:lnTo>
                  <a:lnTo>
                    <a:pt x="355" y="469"/>
                  </a:lnTo>
                  <a:lnTo>
                    <a:pt x="351" y="465"/>
                  </a:lnTo>
                  <a:lnTo>
                    <a:pt x="348" y="458"/>
                  </a:lnTo>
                  <a:lnTo>
                    <a:pt x="347" y="453"/>
                  </a:lnTo>
                  <a:lnTo>
                    <a:pt x="347" y="447"/>
                  </a:lnTo>
                  <a:lnTo>
                    <a:pt x="347" y="447"/>
                  </a:lnTo>
                  <a:lnTo>
                    <a:pt x="349" y="419"/>
                  </a:lnTo>
                  <a:lnTo>
                    <a:pt x="352" y="387"/>
                  </a:lnTo>
                  <a:lnTo>
                    <a:pt x="363" y="304"/>
                  </a:lnTo>
                  <a:lnTo>
                    <a:pt x="363" y="304"/>
                  </a:lnTo>
                  <a:lnTo>
                    <a:pt x="365" y="300"/>
                  </a:lnTo>
                  <a:lnTo>
                    <a:pt x="368" y="295"/>
                  </a:lnTo>
                  <a:lnTo>
                    <a:pt x="372" y="289"/>
                  </a:lnTo>
                  <a:lnTo>
                    <a:pt x="376" y="284"/>
                  </a:lnTo>
                  <a:lnTo>
                    <a:pt x="382" y="279"/>
                  </a:lnTo>
                  <a:lnTo>
                    <a:pt x="388" y="275"/>
                  </a:lnTo>
                  <a:lnTo>
                    <a:pt x="396" y="272"/>
                  </a:lnTo>
                  <a:lnTo>
                    <a:pt x="404" y="270"/>
                  </a:lnTo>
                  <a:lnTo>
                    <a:pt x="472" y="257"/>
                  </a:lnTo>
                  <a:lnTo>
                    <a:pt x="472" y="257"/>
                  </a:lnTo>
                  <a:lnTo>
                    <a:pt x="476" y="257"/>
                  </a:lnTo>
                  <a:lnTo>
                    <a:pt x="481" y="258"/>
                  </a:lnTo>
                  <a:lnTo>
                    <a:pt x="485" y="261"/>
                  </a:lnTo>
                  <a:lnTo>
                    <a:pt x="488" y="264"/>
                  </a:lnTo>
                  <a:lnTo>
                    <a:pt x="552" y="354"/>
                  </a:lnTo>
                  <a:lnTo>
                    <a:pt x="552" y="354"/>
                  </a:lnTo>
                  <a:close/>
                  <a:moveTo>
                    <a:pt x="204" y="557"/>
                  </a:moveTo>
                  <a:lnTo>
                    <a:pt x="204" y="557"/>
                  </a:lnTo>
                  <a:lnTo>
                    <a:pt x="194" y="557"/>
                  </a:lnTo>
                  <a:lnTo>
                    <a:pt x="185" y="559"/>
                  </a:lnTo>
                  <a:lnTo>
                    <a:pt x="176" y="561"/>
                  </a:lnTo>
                  <a:lnTo>
                    <a:pt x="167" y="565"/>
                  </a:lnTo>
                  <a:lnTo>
                    <a:pt x="158" y="569"/>
                  </a:lnTo>
                  <a:lnTo>
                    <a:pt x="151" y="574"/>
                  </a:lnTo>
                  <a:lnTo>
                    <a:pt x="143" y="580"/>
                  </a:lnTo>
                  <a:lnTo>
                    <a:pt x="137" y="587"/>
                  </a:lnTo>
                  <a:lnTo>
                    <a:pt x="131" y="594"/>
                  </a:lnTo>
                  <a:lnTo>
                    <a:pt x="126" y="602"/>
                  </a:lnTo>
                  <a:lnTo>
                    <a:pt x="121" y="610"/>
                  </a:lnTo>
                  <a:lnTo>
                    <a:pt x="117" y="619"/>
                  </a:lnTo>
                  <a:lnTo>
                    <a:pt x="114" y="629"/>
                  </a:lnTo>
                  <a:lnTo>
                    <a:pt x="112" y="638"/>
                  </a:lnTo>
                  <a:lnTo>
                    <a:pt x="111" y="648"/>
                  </a:lnTo>
                  <a:lnTo>
                    <a:pt x="110" y="658"/>
                  </a:lnTo>
                  <a:lnTo>
                    <a:pt x="110" y="658"/>
                  </a:lnTo>
                  <a:lnTo>
                    <a:pt x="111" y="669"/>
                  </a:lnTo>
                  <a:lnTo>
                    <a:pt x="113" y="679"/>
                  </a:lnTo>
                  <a:lnTo>
                    <a:pt x="115" y="690"/>
                  </a:lnTo>
                  <a:lnTo>
                    <a:pt x="119" y="701"/>
                  </a:lnTo>
                  <a:lnTo>
                    <a:pt x="123" y="711"/>
                  </a:lnTo>
                  <a:lnTo>
                    <a:pt x="128" y="721"/>
                  </a:lnTo>
                  <a:lnTo>
                    <a:pt x="134" y="731"/>
                  </a:lnTo>
                  <a:lnTo>
                    <a:pt x="140" y="740"/>
                  </a:lnTo>
                  <a:lnTo>
                    <a:pt x="147" y="748"/>
                  </a:lnTo>
                  <a:lnTo>
                    <a:pt x="154" y="756"/>
                  </a:lnTo>
                  <a:lnTo>
                    <a:pt x="163" y="762"/>
                  </a:lnTo>
                  <a:lnTo>
                    <a:pt x="170" y="769"/>
                  </a:lnTo>
                  <a:lnTo>
                    <a:pt x="180" y="773"/>
                  </a:lnTo>
                  <a:lnTo>
                    <a:pt x="189" y="776"/>
                  </a:lnTo>
                  <a:lnTo>
                    <a:pt x="198" y="779"/>
                  </a:lnTo>
                  <a:lnTo>
                    <a:pt x="208" y="779"/>
                  </a:lnTo>
                  <a:lnTo>
                    <a:pt x="208" y="779"/>
                  </a:lnTo>
                  <a:lnTo>
                    <a:pt x="218" y="779"/>
                  </a:lnTo>
                  <a:lnTo>
                    <a:pt x="227" y="775"/>
                  </a:lnTo>
                  <a:lnTo>
                    <a:pt x="236" y="772"/>
                  </a:lnTo>
                  <a:lnTo>
                    <a:pt x="245" y="767"/>
                  </a:lnTo>
                  <a:lnTo>
                    <a:pt x="253" y="761"/>
                  </a:lnTo>
                  <a:lnTo>
                    <a:pt x="261" y="754"/>
                  </a:lnTo>
                  <a:lnTo>
                    <a:pt x="268" y="746"/>
                  </a:lnTo>
                  <a:lnTo>
                    <a:pt x="275" y="738"/>
                  </a:lnTo>
                  <a:lnTo>
                    <a:pt x="281" y="728"/>
                  </a:lnTo>
                  <a:lnTo>
                    <a:pt x="287" y="718"/>
                  </a:lnTo>
                  <a:lnTo>
                    <a:pt x="291" y="707"/>
                  </a:lnTo>
                  <a:lnTo>
                    <a:pt x="294" y="698"/>
                  </a:lnTo>
                  <a:lnTo>
                    <a:pt x="297" y="687"/>
                  </a:lnTo>
                  <a:lnTo>
                    <a:pt x="300" y="676"/>
                  </a:lnTo>
                  <a:lnTo>
                    <a:pt x="301" y="665"/>
                  </a:lnTo>
                  <a:lnTo>
                    <a:pt x="302" y="655"/>
                  </a:lnTo>
                  <a:lnTo>
                    <a:pt x="302" y="655"/>
                  </a:lnTo>
                  <a:lnTo>
                    <a:pt x="301" y="644"/>
                  </a:lnTo>
                  <a:lnTo>
                    <a:pt x="300" y="634"/>
                  </a:lnTo>
                  <a:lnTo>
                    <a:pt x="296" y="624"/>
                  </a:lnTo>
                  <a:lnTo>
                    <a:pt x="293" y="616"/>
                  </a:lnTo>
                  <a:lnTo>
                    <a:pt x="289" y="607"/>
                  </a:lnTo>
                  <a:lnTo>
                    <a:pt x="285" y="599"/>
                  </a:lnTo>
                  <a:lnTo>
                    <a:pt x="278" y="591"/>
                  </a:lnTo>
                  <a:lnTo>
                    <a:pt x="273" y="585"/>
                  </a:lnTo>
                  <a:lnTo>
                    <a:pt x="265" y="578"/>
                  </a:lnTo>
                  <a:lnTo>
                    <a:pt x="258" y="572"/>
                  </a:lnTo>
                  <a:lnTo>
                    <a:pt x="250" y="567"/>
                  </a:lnTo>
                  <a:lnTo>
                    <a:pt x="241" y="563"/>
                  </a:lnTo>
                  <a:lnTo>
                    <a:pt x="233" y="560"/>
                  </a:lnTo>
                  <a:lnTo>
                    <a:pt x="223" y="558"/>
                  </a:lnTo>
                  <a:lnTo>
                    <a:pt x="213" y="557"/>
                  </a:lnTo>
                  <a:lnTo>
                    <a:pt x="204" y="557"/>
                  </a:lnTo>
                  <a:lnTo>
                    <a:pt x="204" y="557"/>
                  </a:lnTo>
                  <a:close/>
                  <a:moveTo>
                    <a:pt x="206" y="909"/>
                  </a:moveTo>
                  <a:lnTo>
                    <a:pt x="269" y="821"/>
                  </a:lnTo>
                  <a:lnTo>
                    <a:pt x="269" y="821"/>
                  </a:lnTo>
                  <a:lnTo>
                    <a:pt x="273" y="816"/>
                  </a:lnTo>
                  <a:lnTo>
                    <a:pt x="277" y="814"/>
                  </a:lnTo>
                  <a:lnTo>
                    <a:pt x="281" y="813"/>
                  </a:lnTo>
                  <a:lnTo>
                    <a:pt x="286" y="813"/>
                  </a:lnTo>
                  <a:lnTo>
                    <a:pt x="354" y="825"/>
                  </a:lnTo>
                  <a:lnTo>
                    <a:pt x="354" y="825"/>
                  </a:lnTo>
                  <a:lnTo>
                    <a:pt x="362" y="827"/>
                  </a:lnTo>
                  <a:lnTo>
                    <a:pt x="370" y="830"/>
                  </a:lnTo>
                  <a:lnTo>
                    <a:pt x="376" y="835"/>
                  </a:lnTo>
                  <a:lnTo>
                    <a:pt x="382" y="840"/>
                  </a:lnTo>
                  <a:lnTo>
                    <a:pt x="387" y="845"/>
                  </a:lnTo>
                  <a:lnTo>
                    <a:pt x="390" y="851"/>
                  </a:lnTo>
                  <a:lnTo>
                    <a:pt x="392" y="855"/>
                  </a:lnTo>
                  <a:lnTo>
                    <a:pt x="394" y="861"/>
                  </a:lnTo>
                  <a:lnTo>
                    <a:pt x="394" y="861"/>
                  </a:lnTo>
                  <a:lnTo>
                    <a:pt x="404" y="933"/>
                  </a:lnTo>
                  <a:lnTo>
                    <a:pt x="410" y="987"/>
                  </a:lnTo>
                  <a:lnTo>
                    <a:pt x="412" y="1009"/>
                  </a:lnTo>
                  <a:lnTo>
                    <a:pt x="412" y="1032"/>
                  </a:lnTo>
                  <a:lnTo>
                    <a:pt x="411" y="1054"/>
                  </a:lnTo>
                  <a:lnTo>
                    <a:pt x="410" y="1077"/>
                  </a:lnTo>
                  <a:lnTo>
                    <a:pt x="410" y="1077"/>
                  </a:lnTo>
                  <a:lnTo>
                    <a:pt x="409" y="1083"/>
                  </a:lnTo>
                  <a:lnTo>
                    <a:pt x="406" y="1088"/>
                  </a:lnTo>
                  <a:lnTo>
                    <a:pt x="403" y="1092"/>
                  </a:lnTo>
                  <a:lnTo>
                    <a:pt x="400" y="1097"/>
                  </a:lnTo>
                  <a:lnTo>
                    <a:pt x="396" y="1100"/>
                  </a:lnTo>
                  <a:lnTo>
                    <a:pt x="390" y="1102"/>
                  </a:lnTo>
                  <a:lnTo>
                    <a:pt x="385" y="1104"/>
                  </a:lnTo>
                  <a:lnTo>
                    <a:pt x="379" y="1104"/>
                  </a:lnTo>
                  <a:lnTo>
                    <a:pt x="32" y="1104"/>
                  </a:lnTo>
                  <a:lnTo>
                    <a:pt x="32" y="1104"/>
                  </a:lnTo>
                  <a:lnTo>
                    <a:pt x="27" y="1104"/>
                  </a:lnTo>
                  <a:lnTo>
                    <a:pt x="21" y="1102"/>
                  </a:lnTo>
                  <a:lnTo>
                    <a:pt x="17" y="1100"/>
                  </a:lnTo>
                  <a:lnTo>
                    <a:pt x="13" y="1097"/>
                  </a:lnTo>
                  <a:lnTo>
                    <a:pt x="9" y="1092"/>
                  </a:lnTo>
                  <a:lnTo>
                    <a:pt x="5" y="1088"/>
                  </a:lnTo>
                  <a:lnTo>
                    <a:pt x="4" y="1083"/>
                  </a:lnTo>
                  <a:lnTo>
                    <a:pt x="2" y="1077"/>
                  </a:lnTo>
                  <a:lnTo>
                    <a:pt x="2" y="1077"/>
                  </a:lnTo>
                  <a:lnTo>
                    <a:pt x="1" y="1054"/>
                  </a:lnTo>
                  <a:lnTo>
                    <a:pt x="0" y="1032"/>
                  </a:lnTo>
                  <a:lnTo>
                    <a:pt x="0" y="1009"/>
                  </a:lnTo>
                  <a:lnTo>
                    <a:pt x="2" y="987"/>
                  </a:lnTo>
                  <a:lnTo>
                    <a:pt x="9" y="933"/>
                  </a:lnTo>
                  <a:lnTo>
                    <a:pt x="17" y="861"/>
                  </a:lnTo>
                  <a:lnTo>
                    <a:pt x="17" y="861"/>
                  </a:lnTo>
                  <a:lnTo>
                    <a:pt x="19" y="855"/>
                  </a:lnTo>
                  <a:lnTo>
                    <a:pt x="21" y="851"/>
                  </a:lnTo>
                  <a:lnTo>
                    <a:pt x="26" y="845"/>
                  </a:lnTo>
                  <a:lnTo>
                    <a:pt x="30" y="840"/>
                  </a:lnTo>
                  <a:lnTo>
                    <a:pt x="35" y="835"/>
                  </a:lnTo>
                  <a:lnTo>
                    <a:pt x="42" y="830"/>
                  </a:lnTo>
                  <a:lnTo>
                    <a:pt x="50" y="827"/>
                  </a:lnTo>
                  <a:lnTo>
                    <a:pt x="58" y="825"/>
                  </a:lnTo>
                  <a:lnTo>
                    <a:pt x="126" y="813"/>
                  </a:lnTo>
                  <a:lnTo>
                    <a:pt x="126" y="813"/>
                  </a:lnTo>
                  <a:lnTo>
                    <a:pt x="130" y="813"/>
                  </a:lnTo>
                  <a:lnTo>
                    <a:pt x="136" y="814"/>
                  </a:lnTo>
                  <a:lnTo>
                    <a:pt x="139" y="816"/>
                  </a:lnTo>
                  <a:lnTo>
                    <a:pt x="142" y="821"/>
                  </a:lnTo>
                  <a:lnTo>
                    <a:pt x="206" y="909"/>
                  </a:lnTo>
                  <a:lnTo>
                    <a:pt x="206" y="909"/>
                  </a:lnTo>
                  <a:close/>
                  <a:moveTo>
                    <a:pt x="526" y="557"/>
                  </a:moveTo>
                  <a:lnTo>
                    <a:pt x="526" y="557"/>
                  </a:lnTo>
                  <a:lnTo>
                    <a:pt x="526" y="551"/>
                  </a:lnTo>
                  <a:lnTo>
                    <a:pt x="528" y="546"/>
                  </a:lnTo>
                  <a:lnTo>
                    <a:pt x="530" y="541"/>
                  </a:lnTo>
                  <a:lnTo>
                    <a:pt x="534" y="538"/>
                  </a:lnTo>
                  <a:lnTo>
                    <a:pt x="538" y="535"/>
                  </a:lnTo>
                  <a:lnTo>
                    <a:pt x="542" y="532"/>
                  </a:lnTo>
                  <a:lnTo>
                    <a:pt x="546" y="531"/>
                  </a:lnTo>
                  <a:lnTo>
                    <a:pt x="552" y="531"/>
                  </a:lnTo>
                  <a:lnTo>
                    <a:pt x="552" y="531"/>
                  </a:lnTo>
                  <a:lnTo>
                    <a:pt x="557" y="531"/>
                  </a:lnTo>
                  <a:lnTo>
                    <a:pt x="562" y="532"/>
                  </a:lnTo>
                  <a:lnTo>
                    <a:pt x="566" y="535"/>
                  </a:lnTo>
                  <a:lnTo>
                    <a:pt x="570" y="538"/>
                  </a:lnTo>
                  <a:lnTo>
                    <a:pt x="573" y="541"/>
                  </a:lnTo>
                  <a:lnTo>
                    <a:pt x="576" y="546"/>
                  </a:lnTo>
                  <a:lnTo>
                    <a:pt x="578" y="551"/>
                  </a:lnTo>
                  <a:lnTo>
                    <a:pt x="578" y="557"/>
                  </a:lnTo>
                  <a:lnTo>
                    <a:pt x="578" y="664"/>
                  </a:lnTo>
                  <a:lnTo>
                    <a:pt x="677" y="721"/>
                  </a:lnTo>
                  <a:lnTo>
                    <a:pt x="677" y="721"/>
                  </a:lnTo>
                  <a:lnTo>
                    <a:pt x="681" y="725"/>
                  </a:lnTo>
                  <a:lnTo>
                    <a:pt x="684" y="729"/>
                  </a:lnTo>
                  <a:lnTo>
                    <a:pt x="688" y="733"/>
                  </a:lnTo>
                  <a:lnTo>
                    <a:pt x="689" y="738"/>
                  </a:lnTo>
                  <a:lnTo>
                    <a:pt x="690" y="742"/>
                  </a:lnTo>
                  <a:lnTo>
                    <a:pt x="690" y="747"/>
                  </a:lnTo>
                  <a:lnTo>
                    <a:pt x="689" y="753"/>
                  </a:lnTo>
                  <a:lnTo>
                    <a:pt x="687" y="757"/>
                  </a:lnTo>
                  <a:lnTo>
                    <a:pt x="687" y="757"/>
                  </a:lnTo>
                  <a:lnTo>
                    <a:pt x="683" y="761"/>
                  </a:lnTo>
                  <a:lnTo>
                    <a:pt x="680" y="765"/>
                  </a:lnTo>
                  <a:lnTo>
                    <a:pt x="676" y="768"/>
                  </a:lnTo>
                  <a:lnTo>
                    <a:pt x="670" y="769"/>
                  </a:lnTo>
                  <a:lnTo>
                    <a:pt x="666" y="770"/>
                  </a:lnTo>
                  <a:lnTo>
                    <a:pt x="661" y="770"/>
                  </a:lnTo>
                  <a:lnTo>
                    <a:pt x="656" y="769"/>
                  </a:lnTo>
                  <a:lnTo>
                    <a:pt x="651" y="767"/>
                  </a:lnTo>
                  <a:lnTo>
                    <a:pt x="552" y="710"/>
                  </a:lnTo>
                  <a:lnTo>
                    <a:pt x="453" y="767"/>
                  </a:lnTo>
                  <a:lnTo>
                    <a:pt x="453" y="767"/>
                  </a:lnTo>
                  <a:lnTo>
                    <a:pt x="447" y="769"/>
                  </a:lnTo>
                  <a:lnTo>
                    <a:pt x="443" y="770"/>
                  </a:lnTo>
                  <a:lnTo>
                    <a:pt x="438" y="770"/>
                  </a:lnTo>
                  <a:lnTo>
                    <a:pt x="433" y="769"/>
                  </a:lnTo>
                  <a:lnTo>
                    <a:pt x="428" y="768"/>
                  </a:lnTo>
                  <a:lnTo>
                    <a:pt x="424" y="765"/>
                  </a:lnTo>
                  <a:lnTo>
                    <a:pt x="420" y="761"/>
                  </a:lnTo>
                  <a:lnTo>
                    <a:pt x="417" y="757"/>
                  </a:lnTo>
                  <a:lnTo>
                    <a:pt x="417" y="757"/>
                  </a:lnTo>
                  <a:lnTo>
                    <a:pt x="415" y="753"/>
                  </a:lnTo>
                  <a:lnTo>
                    <a:pt x="414" y="747"/>
                  </a:lnTo>
                  <a:lnTo>
                    <a:pt x="414" y="742"/>
                  </a:lnTo>
                  <a:lnTo>
                    <a:pt x="415" y="738"/>
                  </a:lnTo>
                  <a:lnTo>
                    <a:pt x="416" y="733"/>
                  </a:lnTo>
                  <a:lnTo>
                    <a:pt x="419" y="729"/>
                  </a:lnTo>
                  <a:lnTo>
                    <a:pt x="423" y="725"/>
                  </a:lnTo>
                  <a:lnTo>
                    <a:pt x="427" y="721"/>
                  </a:lnTo>
                  <a:lnTo>
                    <a:pt x="526" y="664"/>
                  </a:lnTo>
                  <a:lnTo>
                    <a:pt x="526" y="557"/>
                  </a:lnTo>
                  <a:lnTo>
                    <a:pt x="526" y="557"/>
                  </a:lnTo>
                  <a:close/>
                  <a:moveTo>
                    <a:pt x="896" y="557"/>
                  </a:moveTo>
                  <a:lnTo>
                    <a:pt x="896" y="557"/>
                  </a:lnTo>
                  <a:lnTo>
                    <a:pt x="886" y="557"/>
                  </a:lnTo>
                  <a:lnTo>
                    <a:pt x="876" y="559"/>
                  </a:lnTo>
                  <a:lnTo>
                    <a:pt x="868" y="561"/>
                  </a:lnTo>
                  <a:lnTo>
                    <a:pt x="859" y="565"/>
                  </a:lnTo>
                  <a:lnTo>
                    <a:pt x="851" y="569"/>
                  </a:lnTo>
                  <a:lnTo>
                    <a:pt x="843" y="574"/>
                  </a:lnTo>
                  <a:lnTo>
                    <a:pt x="835" y="580"/>
                  </a:lnTo>
                  <a:lnTo>
                    <a:pt x="829" y="587"/>
                  </a:lnTo>
                  <a:lnTo>
                    <a:pt x="822" y="594"/>
                  </a:lnTo>
                  <a:lnTo>
                    <a:pt x="817" y="602"/>
                  </a:lnTo>
                  <a:lnTo>
                    <a:pt x="813" y="610"/>
                  </a:lnTo>
                  <a:lnTo>
                    <a:pt x="810" y="619"/>
                  </a:lnTo>
                  <a:lnTo>
                    <a:pt x="806" y="629"/>
                  </a:lnTo>
                  <a:lnTo>
                    <a:pt x="804" y="638"/>
                  </a:lnTo>
                  <a:lnTo>
                    <a:pt x="803" y="648"/>
                  </a:lnTo>
                  <a:lnTo>
                    <a:pt x="802" y="658"/>
                  </a:lnTo>
                  <a:lnTo>
                    <a:pt x="802" y="658"/>
                  </a:lnTo>
                  <a:lnTo>
                    <a:pt x="803" y="669"/>
                  </a:lnTo>
                  <a:lnTo>
                    <a:pt x="804" y="679"/>
                  </a:lnTo>
                  <a:lnTo>
                    <a:pt x="807" y="690"/>
                  </a:lnTo>
                  <a:lnTo>
                    <a:pt x="811" y="701"/>
                  </a:lnTo>
                  <a:lnTo>
                    <a:pt x="815" y="711"/>
                  </a:lnTo>
                  <a:lnTo>
                    <a:pt x="819" y="721"/>
                  </a:lnTo>
                  <a:lnTo>
                    <a:pt x="826" y="731"/>
                  </a:lnTo>
                  <a:lnTo>
                    <a:pt x="832" y="740"/>
                  </a:lnTo>
                  <a:lnTo>
                    <a:pt x="839" y="748"/>
                  </a:lnTo>
                  <a:lnTo>
                    <a:pt x="846" y="756"/>
                  </a:lnTo>
                  <a:lnTo>
                    <a:pt x="854" y="762"/>
                  </a:lnTo>
                  <a:lnTo>
                    <a:pt x="862" y="769"/>
                  </a:lnTo>
                  <a:lnTo>
                    <a:pt x="872" y="773"/>
                  </a:lnTo>
                  <a:lnTo>
                    <a:pt x="881" y="776"/>
                  </a:lnTo>
                  <a:lnTo>
                    <a:pt x="890" y="779"/>
                  </a:lnTo>
                  <a:lnTo>
                    <a:pt x="900" y="779"/>
                  </a:lnTo>
                  <a:lnTo>
                    <a:pt x="900" y="779"/>
                  </a:lnTo>
                  <a:lnTo>
                    <a:pt x="910" y="779"/>
                  </a:lnTo>
                  <a:lnTo>
                    <a:pt x="920" y="775"/>
                  </a:lnTo>
                  <a:lnTo>
                    <a:pt x="928" y="772"/>
                  </a:lnTo>
                  <a:lnTo>
                    <a:pt x="937" y="767"/>
                  </a:lnTo>
                  <a:lnTo>
                    <a:pt x="945" y="761"/>
                  </a:lnTo>
                  <a:lnTo>
                    <a:pt x="953" y="754"/>
                  </a:lnTo>
                  <a:lnTo>
                    <a:pt x="960" y="746"/>
                  </a:lnTo>
                  <a:lnTo>
                    <a:pt x="967" y="738"/>
                  </a:lnTo>
                  <a:lnTo>
                    <a:pt x="973" y="728"/>
                  </a:lnTo>
                  <a:lnTo>
                    <a:pt x="979" y="718"/>
                  </a:lnTo>
                  <a:lnTo>
                    <a:pt x="983" y="707"/>
                  </a:lnTo>
                  <a:lnTo>
                    <a:pt x="986" y="698"/>
                  </a:lnTo>
                  <a:lnTo>
                    <a:pt x="990" y="687"/>
                  </a:lnTo>
                  <a:lnTo>
                    <a:pt x="992" y="676"/>
                  </a:lnTo>
                  <a:lnTo>
                    <a:pt x="993" y="665"/>
                  </a:lnTo>
                  <a:lnTo>
                    <a:pt x="994" y="655"/>
                  </a:lnTo>
                  <a:lnTo>
                    <a:pt x="994" y="655"/>
                  </a:lnTo>
                  <a:lnTo>
                    <a:pt x="993" y="644"/>
                  </a:lnTo>
                  <a:lnTo>
                    <a:pt x="991" y="634"/>
                  </a:lnTo>
                  <a:lnTo>
                    <a:pt x="989" y="624"/>
                  </a:lnTo>
                  <a:lnTo>
                    <a:pt x="985" y="616"/>
                  </a:lnTo>
                  <a:lnTo>
                    <a:pt x="981" y="607"/>
                  </a:lnTo>
                  <a:lnTo>
                    <a:pt x="977" y="599"/>
                  </a:lnTo>
                  <a:lnTo>
                    <a:pt x="970" y="591"/>
                  </a:lnTo>
                  <a:lnTo>
                    <a:pt x="964" y="585"/>
                  </a:lnTo>
                  <a:lnTo>
                    <a:pt x="957" y="578"/>
                  </a:lnTo>
                  <a:lnTo>
                    <a:pt x="950" y="572"/>
                  </a:lnTo>
                  <a:lnTo>
                    <a:pt x="942" y="567"/>
                  </a:lnTo>
                  <a:lnTo>
                    <a:pt x="934" y="563"/>
                  </a:lnTo>
                  <a:lnTo>
                    <a:pt x="925" y="560"/>
                  </a:lnTo>
                  <a:lnTo>
                    <a:pt x="915" y="558"/>
                  </a:lnTo>
                  <a:lnTo>
                    <a:pt x="905" y="557"/>
                  </a:lnTo>
                  <a:lnTo>
                    <a:pt x="896" y="557"/>
                  </a:lnTo>
                  <a:lnTo>
                    <a:pt x="896" y="557"/>
                  </a:lnTo>
                  <a:close/>
                  <a:moveTo>
                    <a:pt x="898" y="909"/>
                  </a:moveTo>
                  <a:lnTo>
                    <a:pt x="962" y="821"/>
                  </a:lnTo>
                  <a:lnTo>
                    <a:pt x="962" y="821"/>
                  </a:lnTo>
                  <a:lnTo>
                    <a:pt x="965" y="816"/>
                  </a:lnTo>
                  <a:lnTo>
                    <a:pt x="968" y="814"/>
                  </a:lnTo>
                  <a:lnTo>
                    <a:pt x="973" y="813"/>
                  </a:lnTo>
                  <a:lnTo>
                    <a:pt x="978" y="813"/>
                  </a:lnTo>
                  <a:lnTo>
                    <a:pt x="1046" y="825"/>
                  </a:lnTo>
                  <a:lnTo>
                    <a:pt x="1046" y="825"/>
                  </a:lnTo>
                  <a:lnTo>
                    <a:pt x="1054" y="827"/>
                  </a:lnTo>
                  <a:lnTo>
                    <a:pt x="1062" y="830"/>
                  </a:lnTo>
                  <a:lnTo>
                    <a:pt x="1068" y="835"/>
                  </a:lnTo>
                  <a:lnTo>
                    <a:pt x="1074" y="840"/>
                  </a:lnTo>
                  <a:lnTo>
                    <a:pt x="1078" y="845"/>
                  </a:lnTo>
                  <a:lnTo>
                    <a:pt x="1082" y="851"/>
                  </a:lnTo>
                  <a:lnTo>
                    <a:pt x="1084" y="855"/>
                  </a:lnTo>
                  <a:lnTo>
                    <a:pt x="1087" y="861"/>
                  </a:lnTo>
                  <a:lnTo>
                    <a:pt x="1087" y="861"/>
                  </a:lnTo>
                  <a:lnTo>
                    <a:pt x="1095" y="933"/>
                  </a:lnTo>
                  <a:lnTo>
                    <a:pt x="1102" y="987"/>
                  </a:lnTo>
                  <a:lnTo>
                    <a:pt x="1104" y="1009"/>
                  </a:lnTo>
                  <a:lnTo>
                    <a:pt x="1104" y="1032"/>
                  </a:lnTo>
                  <a:lnTo>
                    <a:pt x="1103" y="1054"/>
                  </a:lnTo>
                  <a:lnTo>
                    <a:pt x="1102" y="1077"/>
                  </a:lnTo>
                  <a:lnTo>
                    <a:pt x="1102" y="1077"/>
                  </a:lnTo>
                  <a:lnTo>
                    <a:pt x="1100" y="1083"/>
                  </a:lnTo>
                  <a:lnTo>
                    <a:pt x="1098" y="1088"/>
                  </a:lnTo>
                  <a:lnTo>
                    <a:pt x="1095" y="1092"/>
                  </a:lnTo>
                  <a:lnTo>
                    <a:pt x="1091" y="1097"/>
                  </a:lnTo>
                  <a:lnTo>
                    <a:pt x="1087" y="1100"/>
                  </a:lnTo>
                  <a:lnTo>
                    <a:pt x="1082" y="1102"/>
                  </a:lnTo>
                  <a:lnTo>
                    <a:pt x="1077" y="1104"/>
                  </a:lnTo>
                  <a:lnTo>
                    <a:pt x="1072" y="1104"/>
                  </a:lnTo>
                  <a:lnTo>
                    <a:pt x="724" y="1104"/>
                  </a:lnTo>
                  <a:lnTo>
                    <a:pt x="724" y="1104"/>
                  </a:lnTo>
                  <a:lnTo>
                    <a:pt x="719" y="1104"/>
                  </a:lnTo>
                  <a:lnTo>
                    <a:pt x="714" y="1102"/>
                  </a:lnTo>
                  <a:lnTo>
                    <a:pt x="708" y="1100"/>
                  </a:lnTo>
                  <a:lnTo>
                    <a:pt x="704" y="1097"/>
                  </a:lnTo>
                  <a:lnTo>
                    <a:pt x="701" y="1092"/>
                  </a:lnTo>
                  <a:lnTo>
                    <a:pt x="697" y="1088"/>
                  </a:lnTo>
                  <a:lnTo>
                    <a:pt x="695" y="1083"/>
                  </a:lnTo>
                  <a:lnTo>
                    <a:pt x="694" y="1077"/>
                  </a:lnTo>
                  <a:lnTo>
                    <a:pt x="694" y="1077"/>
                  </a:lnTo>
                  <a:lnTo>
                    <a:pt x="693" y="1054"/>
                  </a:lnTo>
                  <a:lnTo>
                    <a:pt x="692" y="1032"/>
                  </a:lnTo>
                  <a:lnTo>
                    <a:pt x="692" y="1009"/>
                  </a:lnTo>
                  <a:lnTo>
                    <a:pt x="694" y="987"/>
                  </a:lnTo>
                  <a:lnTo>
                    <a:pt x="700" y="933"/>
                  </a:lnTo>
                  <a:lnTo>
                    <a:pt x="709" y="861"/>
                  </a:lnTo>
                  <a:lnTo>
                    <a:pt x="709" y="861"/>
                  </a:lnTo>
                  <a:lnTo>
                    <a:pt x="711" y="855"/>
                  </a:lnTo>
                  <a:lnTo>
                    <a:pt x="714" y="851"/>
                  </a:lnTo>
                  <a:lnTo>
                    <a:pt x="717" y="845"/>
                  </a:lnTo>
                  <a:lnTo>
                    <a:pt x="722" y="840"/>
                  </a:lnTo>
                  <a:lnTo>
                    <a:pt x="728" y="835"/>
                  </a:lnTo>
                  <a:lnTo>
                    <a:pt x="734" y="830"/>
                  </a:lnTo>
                  <a:lnTo>
                    <a:pt x="742" y="827"/>
                  </a:lnTo>
                  <a:lnTo>
                    <a:pt x="750" y="825"/>
                  </a:lnTo>
                  <a:lnTo>
                    <a:pt x="818" y="813"/>
                  </a:lnTo>
                  <a:lnTo>
                    <a:pt x="818" y="813"/>
                  </a:lnTo>
                  <a:lnTo>
                    <a:pt x="822" y="813"/>
                  </a:lnTo>
                  <a:lnTo>
                    <a:pt x="827" y="814"/>
                  </a:lnTo>
                  <a:lnTo>
                    <a:pt x="831" y="816"/>
                  </a:lnTo>
                  <a:lnTo>
                    <a:pt x="834" y="821"/>
                  </a:lnTo>
                  <a:lnTo>
                    <a:pt x="898" y="909"/>
                  </a:lnTo>
                  <a:lnTo>
                    <a:pt x="898" y="9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20000"/>
                </a:lnSpc>
              </a:pPr>
              <a:endParaRPr sz="135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7" name="椭圆 6"/>
            <p:cNvSpPr/>
            <p:nvPr>
              <p:custDataLst>
                <p:tags r:id="rId8"/>
              </p:custDataLst>
            </p:nvPr>
          </p:nvSpPr>
          <p:spPr>
            <a:xfrm>
              <a:off x="5407" y="2435"/>
              <a:ext cx="1123" cy="1123"/>
            </a:xfrm>
            <a:prstGeom prst="ellipse">
              <a:avLst/>
            </a:prstGeom>
            <a:solidFill>
              <a:srgbClr val="23103A"/>
            </a:solidFill>
            <a:ln>
              <a:noFill/>
            </a:ln>
            <a:effectLst/>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20000"/>
                </a:lnSpc>
              </a:pPr>
              <a:endParaRPr sz="135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2" name="任意多边形 11"/>
            <p:cNvSpPr/>
            <p:nvPr>
              <p:custDataLst>
                <p:tags r:id="rId9"/>
              </p:custDataLst>
            </p:nvPr>
          </p:nvSpPr>
          <p:spPr bwMode="auto">
            <a:xfrm>
              <a:off x="5618" y="2646"/>
              <a:ext cx="700" cy="701"/>
            </a:xfrm>
            <a:custGeom>
              <a:avLst/>
              <a:gdLst>
                <a:gd name="T0" fmla="*/ 600 w 1102"/>
                <a:gd name="T1" fmla="*/ 929 h 1104"/>
                <a:gd name="T2" fmla="*/ 809 w 1102"/>
                <a:gd name="T3" fmla="*/ 836 h 1104"/>
                <a:gd name="T4" fmla="*/ 830 w 1102"/>
                <a:gd name="T5" fmla="*/ 805 h 1104"/>
                <a:gd name="T6" fmla="*/ 1099 w 1102"/>
                <a:gd name="T7" fmla="*/ 858 h 1104"/>
                <a:gd name="T8" fmla="*/ 886 w 1102"/>
                <a:gd name="T9" fmla="*/ 879 h 1104"/>
                <a:gd name="T10" fmla="*/ 871 w 1102"/>
                <a:gd name="T11" fmla="*/ 986 h 1104"/>
                <a:gd name="T12" fmla="*/ 670 w 1102"/>
                <a:gd name="T13" fmla="*/ 1076 h 1104"/>
                <a:gd name="T14" fmla="*/ 636 w 1102"/>
                <a:gd name="T15" fmla="*/ 1104 h 1104"/>
                <a:gd name="T16" fmla="*/ 388 w 1102"/>
                <a:gd name="T17" fmla="*/ 1036 h 1104"/>
                <a:gd name="T18" fmla="*/ 199 w 1102"/>
                <a:gd name="T19" fmla="*/ 690 h 1104"/>
                <a:gd name="T20" fmla="*/ 236 w 1102"/>
                <a:gd name="T21" fmla="*/ 669 h 1104"/>
                <a:gd name="T22" fmla="*/ 244 w 1102"/>
                <a:gd name="T23" fmla="*/ 543 h 1104"/>
                <a:gd name="T24" fmla="*/ 50 w 1102"/>
                <a:gd name="T25" fmla="*/ 510 h 1104"/>
                <a:gd name="T26" fmla="*/ 10 w 1102"/>
                <a:gd name="T27" fmla="*/ 536 h 1104"/>
                <a:gd name="T28" fmla="*/ 10 w 1102"/>
                <a:gd name="T29" fmla="*/ 662 h 1104"/>
                <a:gd name="T30" fmla="*/ 211 w 1102"/>
                <a:gd name="T31" fmla="*/ 900 h 1104"/>
                <a:gd name="T32" fmla="*/ 315 w 1102"/>
                <a:gd name="T33" fmla="*/ 753 h 1104"/>
                <a:gd name="T34" fmla="*/ 463 w 1102"/>
                <a:gd name="T35" fmla="*/ 691 h 1104"/>
                <a:gd name="T36" fmla="*/ 398 w 1102"/>
                <a:gd name="T37" fmla="*/ 848 h 1104"/>
                <a:gd name="T38" fmla="*/ 282 w 1102"/>
                <a:gd name="T39" fmla="*/ 979 h 1104"/>
                <a:gd name="T40" fmla="*/ 216 w 1102"/>
                <a:gd name="T41" fmla="*/ 974 h 1104"/>
                <a:gd name="T42" fmla="*/ 204 w 1102"/>
                <a:gd name="T43" fmla="*/ 910 h 1104"/>
                <a:gd name="T44" fmla="*/ 536 w 1102"/>
                <a:gd name="T45" fmla="*/ 10 h 1104"/>
                <a:gd name="T46" fmla="*/ 573 w 1102"/>
                <a:gd name="T47" fmla="*/ 55 h 1104"/>
                <a:gd name="T48" fmla="*/ 577 w 1102"/>
                <a:gd name="T49" fmla="*/ 106 h 1104"/>
                <a:gd name="T50" fmla="*/ 545 w 1102"/>
                <a:gd name="T51" fmla="*/ 166 h 1104"/>
                <a:gd name="T52" fmla="*/ 489 w 1102"/>
                <a:gd name="T53" fmla="*/ 196 h 1104"/>
                <a:gd name="T54" fmla="*/ 441 w 1102"/>
                <a:gd name="T55" fmla="*/ 179 h 1104"/>
                <a:gd name="T56" fmla="*/ 412 w 1102"/>
                <a:gd name="T57" fmla="*/ 119 h 1104"/>
                <a:gd name="T58" fmla="*/ 413 w 1102"/>
                <a:gd name="T59" fmla="*/ 62 h 1104"/>
                <a:gd name="T60" fmla="*/ 449 w 1102"/>
                <a:gd name="T61" fmla="*/ 15 h 1104"/>
                <a:gd name="T62" fmla="*/ 504 w 1102"/>
                <a:gd name="T63" fmla="*/ 1 h 1104"/>
                <a:gd name="T64" fmla="*/ 534 w 1102"/>
                <a:gd name="T65" fmla="*/ 253 h 1104"/>
                <a:gd name="T66" fmla="*/ 647 w 1102"/>
                <a:gd name="T67" fmla="*/ 356 h 1104"/>
                <a:gd name="T68" fmla="*/ 778 w 1102"/>
                <a:gd name="T69" fmla="*/ 369 h 1104"/>
                <a:gd name="T70" fmla="*/ 813 w 1102"/>
                <a:gd name="T71" fmla="*/ 394 h 1104"/>
                <a:gd name="T72" fmla="*/ 805 w 1102"/>
                <a:gd name="T73" fmla="*/ 445 h 1104"/>
                <a:gd name="T74" fmla="*/ 686 w 1102"/>
                <a:gd name="T75" fmla="*/ 462 h 1104"/>
                <a:gd name="T76" fmla="*/ 599 w 1102"/>
                <a:gd name="T77" fmla="*/ 441 h 1104"/>
                <a:gd name="T78" fmla="*/ 518 w 1102"/>
                <a:gd name="T79" fmla="*/ 528 h 1104"/>
                <a:gd name="T80" fmla="*/ 646 w 1102"/>
                <a:gd name="T81" fmla="*/ 595 h 1104"/>
                <a:gd name="T82" fmla="*/ 727 w 1102"/>
                <a:gd name="T83" fmla="*/ 705 h 1104"/>
                <a:gd name="T84" fmla="*/ 761 w 1102"/>
                <a:gd name="T85" fmla="*/ 829 h 1104"/>
                <a:gd name="T86" fmla="*/ 712 w 1102"/>
                <a:gd name="T87" fmla="*/ 869 h 1104"/>
                <a:gd name="T88" fmla="*/ 662 w 1102"/>
                <a:gd name="T89" fmla="*/ 841 h 1104"/>
                <a:gd name="T90" fmla="*/ 556 w 1102"/>
                <a:gd name="T91" fmla="*/ 687 h 1104"/>
                <a:gd name="T92" fmla="*/ 314 w 1102"/>
                <a:gd name="T93" fmla="*/ 598 h 1104"/>
                <a:gd name="T94" fmla="*/ 276 w 1102"/>
                <a:gd name="T95" fmla="*/ 547 h 1104"/>
                <a:gd name="T96" fmla="*/ 253 w 1102"/>
                <a:gd name="T97" fmla="*/ 338 h 1104"/>
                <a:gd name="T98" fmla="*/ 222 w 1102"/>
                <a:gd name="T99" fmla="*/ 391 h 1104"/>
                <a:gd name="T100" fmla="*/ 193 w 1102"/>
                <a:gd name="T101" fmla="*/ 482 h 1104"/>
                <a:gd name="T102" fmla="*/ 143 w 1102"/>
                <a:gd name="T103" fmla="*/ 479 h 1104"/>
                <a:gd name="T104" fmla="*/ 130 w 1102"/>
                <a:gd name="T105" fmla="*/ 413 h 1104"/>
                <a:gd name="T106" fmla="*/ 175 w 1102"/>
                <a:gd name="T107" fmla="*/ 281 h 1104"/>
                <a:gd name="T108" fmla="*/ 333 w 1102"/>
                <a:gd name="T109" fmla="*/ 201 h 1104"/>
                <a:gd name="T110" fmla="*/ 423 w 1102"/>
                <a:gd name="T111" fmla="*/ 21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2" h="1104">
                  <a:moveTo>
                    <a:pt x="412" y="1026"/>
                  </a:moveTo>
                  <a:lnTo>
                    <a:pt x="593" y="1026"/>
                  </a:lnTo>
                  <a:lnTo>
                    <a:pt x="593" y="948"/>
                  </a:lnTo>
                  <a:lnTo>
                    <a:pt x="593" y="948"/>
                  </a:lnTo>
                  <a:lnTo>
                    <a:pt x="594" y="942"/>
                  </a:lnTo>
                  <a:lnTo>
                    <a:pt x="596" y="935"/>
                  </a:lnTo>
                  <a:lnTo>
                    <a:pt x="600" y="929"/>
                  </a:lnTo>
                  <a:lnTo>
                    <a:pt x="603" y="924"/>
                  </a:lnTo>
                  <a:lnTo>
                    <a:pt x="608" y="919"/>
                  </a:lnTo>
                  <a:lnTo>
                    <a:pt x="615" y="917"/>
                  </a:lnTo>
                  <a:lnTo>
                    <a:pt x="621" y="915"/>
                  </a:lnTo>
                  <a:lnTo>
                    <a:pt x="628" y="914"/>
                  </a:lnTo>
                  <a:lnTo>
                    <a:pt x="809" y="914"/>
                  </a:lnTo>
                  <a:lnTo>
                    <a:pt x="809" y="836"/>
                  </a:lnTo>
                  <a:lnTo>
                    <a:pt x="809" y="836"/>
                  </a:lnTo>
                  <a:lnTo>
                    <a:pt x="810" y="830"/>
                  </a:lnTo>
                  <a:lnTo>
                    <a:pt x="812" y="823"/>
                  </a:lnTo>
                  <a:lnTo>
                    <a:pt x="815" y="817"/>
                  </a:lnTo>
                  <a:lnTo>
                    <a:pt x="819" y="811"/>
                  </a:lnTo>
                  <a:lnTo>
                    <a:pt x="824" y="807"/>
                  </a:lnTo>
                  <a:lnTo>
                    <a:pt x="830" y="805"/>
                  </a:lnTo>
                  <a:lnTo>
                    <a:pt x="837" y="803"/>
                  </a:lnTo>
                  <a:lnTo>
                    <a:pt x="843" y="802"/>
                  </a:lnTo>
                  <a:lnTo>
                    <a:pt x="1102" y="802"/>
                  </a:lnTo>
                  <a:lnTo>
                    <a:pt x="1102" y="845"/>
                  </a:lnTo>
                  <a:lnTo>
                    <a:pt x="1102" y="845"/>
                  </a:lnTo>
                  <a:lnTo>
                    <a:pt x="1101" y="851"/>
                  </a:lnTo>
                  <a:lnTo>
                    <a:pt x="1099" y="858"/>
                  </a:lnTo>
                  <a:lnTo>
                    <a:pt x="1096" y="864"/>
                  </a:lnTo>
                  <a:lnTo>
                    <a:pt x="1092" y="870"/>
                  </a:lnTo>
                  <a:lnTo>
                    <a:pt x="1087" y="874"/>
                  </a:lnTo>
                  <a:lnTo>
                    <a:pt x="1081" y="876"/>
                  </a:lnTo>
                  <a:lnTo>
                    <a:pt x="1074" y="878"/>
                  </a:lnTo>
                  <a:lnTo>
                    <a:pt x="1068" y="879"/>
                  </a:lnTo>
                  <a:lnTo>
                    <a:pt x="886" y="879"/>
                  </a:lnTo>
                  <a:lnTo>
                    <a:pt x="886" y="957"/>
                  </a:lnTo>
                  <a:lnTo>
                    <a:pt x="886" y="957"/>
                  </a:lnTo>
                  <a:lnTo>
                    <a:pt x="885" y="963"/>
                  </a:lnTo>
                  <a:lnTo>
                    <a:pt x="883" y="970"/>
                  </a:lnTo>
                  <a:lnTo>
                    <a:pt x="881" y="976"/>
                  </a:lnTo>
                  <a:lnTo>
                    <a:pt x="877" y="982"/>
                  </a:lnTo>
                  <a:lnTo>
                    <a:pt x="871" y="986"/>
                  </a:lnTo>
                  <a:lnTo>
                    <a:pt x="865" y="988"/>
                  </a:lnTo>
                  <a:lnTo>
                    <a:pt x="858" y="990"/>
                  </a:lnTo>
                  <a:lnTo>
                    <a:pt x="852" y="991"/>
                  </a:lnTo>
                  <a:lnTo>
                    <a:pt x="671" y="991"/>
                  </a:lnTo>
                  <a:lnTo>
                    <a:pt x="671" y="1069"/>
                  </a:lnTo>
                  <a:lnTo>
                    <a:pt x="671" y="1069"/>
                  </a:lnTo>
                  <a:lnTo>
                    <a:pt x="670" y="1076"/>
                  </a:lnTo>
                  <a:lnTo>
                    <a:pt x="668" y="1082"/>
                  </a:lnTo>
                  <a:lnTo>
                    <a:pt x="664" y="1088"/>
                  </a:lnTo>
                  <a:lnTo>
                    <a:pt x="661" y="1094"/>
                  </a:lnTo>
                  <a:lnTo>
                    <a:pt x="656" y="1098"/>
                  </a:lnTo>
                  <a:lnTo>
                    <a:pt x="649" y="1100"/>
                  </a:lnTo>
                  <a:lnTo>
                    <a:pt x="643" y="1103"/>
                  </a:lnTo>
                  <a:lnTo>
                    <a:pt x="636" y="1104"/>
                  </a:lnTo>
                  <a:lnTo>
                    <a:pt x="378" y="1104"/>
                  </a:lnTo>
                  <a:lnTo>
                    <a:pt x="378" y="1060"/>
                  </a:lnTo>
                  <a:lnTo>
                    <a:pt x="378" y="1060"/>
                  </a:lnTo>
                  <a:lnTo>
                    <a:pt x="379" y="1054"/>
                  </a:lnTo>
                  <a:lnTo>
                    <a:pt x="381" y="1048"/>
                  </a:lnTo>
                  <a:lnTo>
                    <a:pt x="384" y="1041"/>
                  </a:lnTo>
                  <a:lnTo>
                    <a:pt x="388" y="1036"/>
                  </a:lnTo>
                  <a:lnTo>
                    <a:pt x="393" y="1031"/>
                  </a:lnTo>
                  <a:lnTo>
                    <a:pt x="399" y="1029"/>
                  </a:lnTo>
                  <a:lnTo>
                    <a:pt x="406" y="1027"/>
                  </a:lnTo>
                  <a:lnTo>
                    <a:pt x="412" y="1026"/>
                  </a:lnTo>
                  <a:lnTo>
                    <a:pt x="412" y="1026"/>
                  </a:lnTo>
                  <a:close/>
                  <a:moveTo>
                    <a:pt x="36" y="676"/>
                  </a:moveTo>
                  <a:lnTo>
                    <a:pt x="199" y="690"/>
                  </a:lnTo>
                  <a:lnTo>
                    <a:pt x="199" y="690"/>
                  </a:lnTo>
                  <a:lnTo>
                    <a:pt x="206" y="690"/>
                  </a:lnTo>
                  <a:lnTo>
                    <a:pt x="214" y="687"/>
                  </a:lnTo>
                  <a:lnTo>
                    <a:pt x="221" y="684"/>
                  </a:lnTo>
                  <a:lnTo>
                    <a:pt x="227" y="681"/>
                  </a:lnTo>
                  <a:lnTo>
                    <a:pt x="232" y="676"/>
                  </a:lnTo>
                  <a:lnTo>
                    <a:pt x="236" y="669"/>
                  </a:lnTo>
                  <a:lnTo>
                    <a:pt x="240" y="662"/>
                  </a:lnTo>
                  <a:lnTo>
                    <a:pt x="241" y="654"/>
                  </a:lnTo>
                  <a:lnTo>
                    <a:pt x="248" y="566"/>
                  </a:lnTo>
                  <a:lnTo>
                    <a:pt x="248" y="566"/>
                  </a:lnTo>
                  <a:lnTo>
                    <a:pt x="248" y="557"/>
                  </a:lnTo>
                  <a:lnTo>
                    <a:pt x="247" y="549"/>
                  </a:lnTo>
                  <a:lnTo>
                    <a:pt x="244" y="543"/>
                  </a:lnTo>
                  <a:lnTo>
                    <a:pt x="240" y="536"/>
                  </a:lnTo>
                  <a:lnTo>
                    <a:pt x="234" y="531"/>
                  </a:lnTo>
                  <a:lnTo>
                    <a:pt x="228" y="528"/>
                  </a:lnTo>
                  <a:lnTo>
                    <a:pt x="221" y="525"/>
                  </a:lnTo>
                  <a:lnTo>
                    <a:pt x="213" y="524"/>
                  </a:lnTo>
                  <a:lnTo>
                    <a:pt x="50" y="510"/>
                  </a:lnTo>
                  <a:lnTo>
                    <a:pt x="50" y="510"/>
                  </a:lnTo>
                  <a:lnTo>
                    <a:pt x="42" y="510"/>
                  </a:lnTo>
                  <a:lnTo>
                    <a:pt x="35" y="511"/>
                  </a:lnTo>
                  <a:lnTo>
                    <a:pt x="28" y="514"/>
                  </a:lnTo>
                  <a:lnTo>
                    <a:pt x="22" y="518"/>
                  </a:lnTo>
                  <a:lnTo>
                    <a:pt x="16" y="524"/>
                  </a:lnTo>
                  <a:lnTo>
                    <a:pt x="12" y="530"/>
                  </a:lnTo>
                  <a:lnTo>
                    <a:pt x="10" y="536"/>
                  </a:lnTo>
                  <a:lnTo>
                    <a:pt x="8" y="544"/>
                  </a:lnTo>
                  <a:lnTo>
                    <a:pt x="0" y="634"/>
                  </a:lnTo>
                  <a:lnTo>
                    <a:pt x="0" y="634"/>
                  </a:lnTo>
                  <a:lnTo>
                    <a:pt x="0" y="641"/>
                  </a:lnTo>
                  <a:lnTo>
                    <a:pt x="2" y="649"/>
                  </a:lnTo>
                  <a:lnTo>
                    <a:pt x="6" y="655"/>
                  </a:lnTo>
                  <a:lnTo>
                    <a:pt x="10" y="662"/>
                  </a:lnTo>
                  <a:lnTo>
                    <a:pt x="15" y="667"/>
                  </a:lnTo>
                  <a:lnTo>
                    <a:pt x="21" y="671"/>
                  </a:lnTo>
                  <a:lnTo>
                    <a:pt x="28" y="674"/>
                  </a:lnTo>
                  <a:lnTo>
                    <a:pt x="36" y="676"/>
                  </a:lnTo>
                  <a:lnTo>
                    <a:pt x="36" y="676"/>
                  </a:lnTo>
                  <a:close/>
                  <a:moveTo>
                    <a:pt x="211" y="900"/>
                  </a:moveTo>
                  <a:lnTo>
                    <a:pt x="211" y="900"/>
                  </a:lnTo>
                  <a:lnTo>
                    <a:pt x="263" y="839"/>
                  </a:lnTo>
                  <a:lnTo>
                    <a:pt x="282" y="815"/>
                  </a:lnTo>
                  <a:lnTo>
                    <a:pt x="289" y="804"/>
                  </a:lnTo>
                  <a:lnTo>
                    <a:pt x="297" y="792"/>
                  </a:lnTo>
                  <a:lnTo>
                    <a:pt x="303" y="780"/>
                  </a:lnTo>
                  <a:lnTo>
                    <a:pt x="310" y="767"/>
                  </a:lnTo>
                  <a:lnTo>
                    <a:pt x="315" y="753"/>
                  </a:lnTo>
                  <a:lnTo>
                    <a:pt x="320" y="737"/>
                  </a:lnTo>
                  <a:lnTo>
                    <a:pt x="331" y="700"/>
                  </a:lnTo>
                  <a:lnTo>
                    <a:pt x="342" y="653"/>
                  </a:lnTo>
                  <a:lnTo>
                    <a:pt x="342" y="653"/>
                  </a:lnTo>
                  <a:lnTo>
                    <a:pt x="451" y="687"/>
                  </a:lnTo>
                  <a:lnTo>
                    <a:pt x="451" y="687"/>
                  </a:lnTo>
                  <a:lnTo>
                    <a:pt x="463" y="691"/>
                  </a:lnTo>
                  <a:lnTo>
                    <a:pt x="463" y="691"/>
                  </a:lnTo>
                  <a:lnTo>
                    <a:pt x="444" y="745"/>
                  </a:lnTo>
                  <a:lnTo>
                    <a:pt x="428" y="786"/>
                  </a:lnTo>
                  <a:lnTo>
                    <a:pt x="421" y="804"/>
                  </a:lnTo>
                  <a:lnTo>
                    <a:pt x="413" y="820"/>
                  </a:lnTo>
                  <a:lnTo>
                    <a:pt x="406" y="834"/>
                  </a:lnTo>
                  <a:lnTo>
                    <a:pt x="398" y="848"/>
                  </a:lnTo>
                  <a:lnTo>
                    <a:pt x="388" y="861"/>
                  </a:lnTo>
                  <a:lnTo>
                    <a:pt x="379" y="874"/>
                  </a:lnTo>
                  <a:lnTo>
                    <a:pt x="356" y="901"/>
                  </a:lnTo>
                  <a:lnTo>
                    <a:pt x="328" y="932"/>
                  </a:lnTo>
                  <a:lnTo>
                    <a:pt x="291" y="971"/>
                  </a:lnTo>
                  <a:lnTo>
                    <a:pt x="291" y="971"/>
                  </a:lnTo>
                  <a:lnTo>
                    <a:pt x="282" y="979"/>
                  </a:lnTo>
                  <a:lnTo>
                    <a:pt x="272" y="985"/>
                  </a:lnTo>
                  <a:lnTo>
                    <a:pt x="262" y="988"/>
                  </a:lnTo>
                  <a:lnTo>
                    <a:pt x="251" y="988"/>
                  </a:lnTo>
                  <a:lnTo>
                    <a:pt x="242" y="988"/>
                  </a:lnTo>
                  <a:lnTo>
                    <a:pt x="232" y="985"/>
                  </a:lnTo>
                  <a:lnTo>
                    <a:pt x="223" y="981"/>
                  </a:lnTo>
                  <a:lnTo>
                    <a:pt x="216" y="974"/>
                  </a:lnTo>
                  <a:lnTo>
                    <a:pt x="208" y="968"/>
                  </a:lnTo>
                  <a:lnTo>
                    <a:pt x="203" y="959"/>
                  </a:lnTo>
                  <a:lnTo>
                    <a:pt x="199" y="950"/>
                  </a:lnTo>
                  <a:lnTo>
                    <a:pt x="198" y="941"/>
                  </a:lnTo>
                  <a:lnTo>
                    <a:pt x="197" y="931"/>
                  </a:lnTo>
                  <a:lnTo>
                    <a:pt x="199" y="920"/>
                  </a:lnTo>
                  <a:lnTo>
                    <a:pt x="204" y="910"/>
                  </a:lnTo>
                  <a:lnTo>
                    <a:pt x="211" y="900"/>
                  </a:lnTo>
                  <a:lnTo>
                    <a:pt x="211" y="900"/>
                  </a:lnTo>
                  <a:close/>
                  <a:moveTo>
                    <a:pt x="512" y="2"/>
                  </a:moveTo>
                  <a:lnTo>
                    <a:pt x="512" y="2"/>
                  </a:lnTo>
                  <a:lnTo>
                    <a:pt x="521" y="4"/>
                  </a:lnTo>
                  <a:lnTo>
                    <a:pt x="529" y="7"/>
                  </a:lnTo>
                  <a:lnTo>
                    <a:pt x="536" y="10"/>
                  </a:lnTo>
                  <a:lnTo>
                    <a:pt x="544" y="16"/>
                  </a:lnTo>
                  <a:lnTo>
                    <a:pt x="550" y="20"/>
                  </a:lnTo>
                  <a:lnTo>
                    <a:pt x="556" y="27"/>
                  </a:lnTo>
                  <a:lnTo>
                    <a:pt x="561" y="33"/>
                  </a:lnTo>
                  <a:lnTo>
                    <a:pt x="565" y="39"/>
                  </a:lnTo>
                  <a:lnTo>
                    <a:pt x="570" y="47"/>
                  </a:lnTo>
                  <a:lnTo>
                    <a:pt x="573" y="55"/>
                  </a:lnTo>
                  <a:lnTo>
                    <a:pt x="576" y="62"/>
                  </a:lnTo>
                  <a:lnTo>
                    <a:pt x="577" y="71"/>
                  </a:lnTo>
                  <a:lnTo>
                    <a:pt x="578" y="79"/>
                  </a:lnTo>
                  <a:lnTo>
                    <a:pt x="579" y="88"/>
                  </a:lnTo>
                  <a:lnTo>
                    <a:pt x="578" y="98"/>
                  </a:lnTo>
                  <a:lnTo>
                    <a:pt x="577" y="106"/>
                  </a:lnTo>
                  <a:lnTo>
                    <a:pt x="577" y="106"/>
                  </a:lnTo>
                  <a:lnTo>
                    <a:pt x="575" y="115"/>
                  </a:lnTo>
                  <a:lnTo>
                    <a:pt x="572" y="125"/>
                  </a:lnTo>
                  <a:lnTo>
                    <a:pt x="567" y="133"/>
                  </a:lnTo>
                  <a:lnTo>
                    <a:pt x="563" y="142"/>
                  </a:lnTo>
                  <a:lnTo>
                    <a:pt x="558" y="149"/>
                  </a:lnTo>
                  <a:lnTo>
                    <a:pt x="551" y="158"/>
                  </a:lnTo>
                  <a:lnTo>
                    <a:pt x="545" y="166"/>
                  </a:lnTo>
                  <a:lnTo>
                    <a:pt x="538" y="172"/>
                  </a:lnTo>
                  <a:lnTo>
                    <a:pt x="531" y="179"/>
                  </a:lnTo>
                  <a:lnTo>
                    <a:pt x="522" y="184"/>
                  </a:lnTo>
                  <a:lnTo>
                    <a:pt x="515" y="188"/>
                  </a:lnTo>
                  <a:lnTo>
                    <a:pt x="506" y="192"/>
                  </a:lnTo>
                  <a:lnTo>
                    <a:pt x="497" y="195"/>
                  </a:lnTo>
                  <a:lnTo>
                    <a:pt x="489" y="196"/>
                  </a:lnTo>
                  <a:lnTo>
                    <a:pt x="480" y="196"/>
                  </a:lnTo>
                  <a:lnTo>
                    <a:pt x="471" y="195"/>
                  </a:lnTo>
                  <a:lnTo>
                    <a:pt x="471" y="195"/>
                  </a:lnTo>
                  <a:lnTo>
                    <a:pt x="464" y="193"/>
                  </a:lnTo>
                  <a:lnTo>
                    <a:pt x="455" y="188"/>
                  </a:lnTo>
                  <a:lnTo>
                    <a:pt x="449" y="184"/>
                  </a:lnTo>
                  <a:lnTo>
                    <a:pt x="441" y="179"/>
                  </a:lnTo>
                  <a:lnTo>
                    <a:pt x="436" y="171"/>
                  </a:lnTo>
                  <a:lnTo>
                    <a:pt x="430" y="165"/>
                  </a:lnTo>
                  <a:lnTo>
                    <a:pt x="425" y="156"/>
                  </a:lnTo>
                  <a:lnTo>
                    <a:pt x="421" y="147"/>
                  </a:lnTo>
                  <a:lnTo>
                    <a:pt x="418" y="139"/>
                  </a:lnTo>
                  <a:lnTo>
                    <a:pt x="414" y="129"/>
                  </a:lnTo>
                  <a:lnTo>
                    <a:pt x="412" y="119"/>
                  </a:lnTo>
                  <a:lnTo>
                    <a:pt x="410" y="110"/>
                  </a:lnTo>
                  <a:lnTo>
                    <a:pt x="409" y="100"/>
                  </a:lnTo>
                  <a:lnTo>
                    <a:pt x="409" y="90"/>
                  </a:lnTo>
                  <a:lnTo>
                    <a:pt x="410" y="80"/>
                  </a:lnTo>
                  <a:lnTo>
                    <a:pt x="411" y="71"/>
                  </a:lnTo>
                  <a:lnTo>
                    <a:pt x="411" y="71"/>
                  </a:lnTo>
                  <a:lnTo>
                    <a:pt x="413" y="62"/>
                  </a:lnTo>
                  <a:lnTo>
                    <a:pt x="416" y="54"/>
                  </a:lnTo>
                  <a:lnTo>
                    <a:pt x="421" y="46"/>
                  </a:lnTo>
                  <a:lnTo>
                    <a:pt x="425" y="38"/>
                  </a:lnTo>
                  <a:lnTo>
                    <a:pt x="430" y="32"/>
                  </a:lnTo>
                  <a:lnTo>
                    <a:pt x="436" y="25"/>
                  </a:lnTo>
                  <a:lnTo>
                    <a:pt x="442" y="20"/>
                  </a:lnTo>
                  <a:lnTo>
                    <a:pt x="449" y="15"/>
                  </a:lnTo>
                  <a:lnTo>
                    <a:pt x="455" y="10"/>
                  </a:lnTo>
                  <a:lnTo>
                    <a:pt x="463" y="7"/>
                  </a:lnTo>
                  <a:lnTo>
                    <a:pt x="470" y="4"/>
                  </a:lnTo>
                  <a:lnTo>
                    <a:pt x="479" y="2"/>
                  </a:lnTo>
                  <a:lnTo>
                    <a:pt x="487" y="1"/>
                  </a:lnTo>
                  <a:lnTo>
                    <a:pt x="495" y="0"/>
                  </a:lnTo>
                  <a:lnTo>
                    <a:pt x="504" y="1"/>
                  </a:lnTo>
                  <a:lnTo>
                    <a:pt x="512" y="2"/>
                  </a:lnTo>
                  <a:lnTo>
                    <a:pt x="512" y="2"/>
                  </a:lnTo>
                  <a:close/>
                  <a:moveTo>
                    <a:pt x="503" y="239"/>
                  </a:moveTo>
                  <a:lnTo>
                    <a:pt x="503" y="239"/>
                  </a:lnTo>
                  <a:lnTo>
                    <a:pt x="510" y="242"/>
                  </a:lnTo>
                  <a:lnTo>
                    <a:pt x="522" y="246"/>
                  </a:lnTo>
                  <a:lnTo>
                    <a:pt x="534" y="253"/>
                  </a:lnTo>
                  <a:lnTo>
                    <a:pt x="539" y="257"/>
                  </a:lnTo>
                  <a:lnTo>
                    <a:pt x="545" y="262"/>
                  </a:lnTo>
                  <a:lnTo>
                    <a:pt x="545" y="262"/>
                  </a:lnTo>
                  <a:lnTo>
                    <a:pt x="614" y="330"/>
                  </a:lnTo>
                  <a:lnTo>
                    <a:pt x="627" y="340"/>
                  </a:lnTo>
                  <a:lnTo>
                    <a:pt x="637" y="349"/>
                  </a:lnTo>
                  <a:lnTo>
                    <a:pt x="647" y="356"/>
                  </a:lnTo>
                  <a:lnTo>
                    <a:pt x="657" y="362"/>
                  </a:lnTo>
                  <a:lnTo>
                    <a:pt x="667" y="366"/>
                  </a:lnTo>
                  <a:lnTo>
                    <a:pt x="677" y="368"/>
                  </a:lnTo>
                  <a:lnTo>
                    <a:pt x="688" y="370"/>
                  </a:lnTo>
                  <a:lnTo>
                    <a:pt x="701" y="372"/>
                  </a:lnTo>
                  <a:lnTo>
                    <a:pt x="733" y="372"/>
                  </a:lnTo>
                  <a:lnTo>
                    <a:pt x="778" y="369"/>
                  </a:lnTo>
                  <a:lnTo>
                    <a:pt x="778" y="369"/>
                  </a:lnTo>
                  <a:lnTo>
                    <a:pt x="786" y="370"/>
                  </a:lnTo>
                  <a:lnTo>
                    <a:pt x="794" y="373"/>
                  </a:lnTo>
                  <a:lnTo>
                    <a:pt x="800" y="376"/>
                  </a:lnTo>
                  <a:lnTo>
                    <a:pt x="807" y="381"/>
                  </a:lnTo>
                  <a:lnTo>
                    <a:pt x="810" y="388"/>
                  </a:lnTo>
                  <a:lnTo>
                    <a:pt x="813" y="394"/>
                  </a:lnTo>
                  <a:lnTo>
                    <a:pt x="815" y="402"/>
                  </a:lnTo>
                  <a:lnTo>
                    <a:pt x="816" y="409"/>
                  </a:lnTo>
                  <a:lnTo>
                    <a:pt x="816" y="418"/>
                  </a:lnTo>
                  <a:lnTo>
                    <a:pt x="814" y="425"/>
                  </a:lnTo>
                  <a:lnTo>
                    <a:pt x="812" y="432"/>
                  </a:lnTo>
                  <a:lnTo>
                    <a:pt x="809" y="438"/>
                  </a:lnTo>
                  <a:lnTo>
                    <a:pt x="805" y="445"/>
                  </a:lnTo>
                  <a:lnTo>
                    <a:pt x="798" y="449"/>
                  </a:lnTo>
                  <a:lnTo>
                    <a:pt x="792" y="452"/>
                  </a:lnTo>
                  <a:lnTo>
                    <a:pt x="784" y="453"/>
                  </a:lnTo>
                  <a:lnTo>
                    <a:pt x="784" y="453"/>
                  </a:lnTo>
                  <a:lnTo>
                    <a:pt x="738" y="459"/>
                  </a:lnTo>
                  <a:lnTo>
                    <a:pt x="701" y="462"/>
                  </a:lnTo>
                  <a:lnTo>
                    <a:pt x="686" y="462"/>
                  </a:lnTo>
                  <a:lnTo>
                    <a:pt x="671" y="462"/>
                  </a:lnTo>
                  <a:lnTo>
                    <a:pt x="658" y="462"/>
                  </a:lnTo>
                  <a:lnTo>
                    <a:pt x="646" y="460"/>
                  </a:lnTo>
                  <a:lnTo>
                    <a:pt x="634" y="457"/>
                  </a:lnTo>
                  <a:lnTo>
                    <a:pt x="622" y="452"/>
                  </a:lnTo>
                  <a:lnTo>
                    <a:pt x="610" y="447"/>
                  </a:lnTo>
                  <a:lnTo>
                    <a:pt x="599" y="441"/>
                  </a:lnTo>
                  <a:lnTo>
                    <a:pt x="586" y="431"/>
                  </a:lnTo>
                  <a:lnTo>
                    <a:pt x="571" y="421"/>
                  </a:lnTo>
                  <a:lnTo>
                    <a:pt x="538" y="393"/>
                  </a:lnTo>
                  <a:lnTo>
                    <a:pt x="516" y="514"/>
                  </a:lnTo>
                  <a:lnTo>
                    <a:pt x="516" y="514"/>
                  </a:lnTo>
                  <a:lnTo>
                    <a:pt x="516" y="521"/>
                  </a:lnTo>
                  <a:lnTo>
                    <a:pt x="518" y="528"/>
                  </a:lnTo>
                  <a:lnTo>
                    <a:pt x="521" y="533"/>
                  </a:lnTo>
                  <a:lnTo>
                    <a:pt x="526" y="538"/>
                  </a:lnTo>
                  <a:lnTo>
                    <a:pt x="526" y="538"/>
                  </a:lnTo>
                  <a:lnTo>
                    <a:pt x="575" y="558"/>
                  </a:lnTo>
                  <a:lnTo>
                    <a:pt x="614" y="576"/>
                  </a:lnTo>
                  <a:lnTo>
                    <a:pt x="631" y="585"/>
                  </a:lnTo>
                  <a:lnTo>
                    <a:pt x="646" y="595"/>
                  </a:lnTo>
                  <a:lnTo>
                    <a:pt x="660" y="604"/>
                  </a:lnTo>
                  <a:lnTo>
                    <a:pt x="673" y="616"/>
                  </a:lnTo>
                  <a:lnTo>
                    <a:pt x="685" y="629"/>
                  </a:lnTo>
                  <a:lnTo>
                    <a:pt x="696" y="644"/>
                  </a:lnTo>
                  <a:lnTo>
                    <a:pt x="706" y="662"/>
                  </a:lnTo>
                  <a:lnTo>
                    <a:pt x="716" y="682"/>
                  </a:lnTo>
                  <a:lnTo>
                    <a:pt x="727" y="705"/>
                  </a:lnTo>
                  <a:lnTo>
                    <a:pt x="738" y="732"/>
                  </a:lnTo>
                  <a:lnTo>
                    <a:pt x="748" y="762"/>
                  </a:lnTo>
                  <a:lnTo>
                    <a:pt x="759" y="796"/>
                  </a:lnTo>
                  <a:lnTo>
                    <a:pt x="759" y="796"/>
                  </a:lnTo>
                  <a:lnTo>
                    <a:pt x="762" y="808"/>
                  </a:lnTo>
                  <a:lnTo>
                    <a:pt x="764" y="819"/>
                  </a:lnTo>
                  <a:lnTo>
                    <a:pt x="761" y="829"/>
                  </a:lnTo>
                  <a:lnTo>
                    <a:pt x="758" y="837"/>
                  </a:lnTo>
                  <a:lnTo>
                    <a:pt x="753" y="846"/>
                  </a:lnTo>
                  <a:lnTo>
                    <a:pt x="746" y="852"/>
                  </a:lnTo>
                  <a:lnTo>
                    <a:pt x="739" y="859"/>
                  </a:lnTo>
                  <a:lnTo>
                    <a:pt x="730" y="863"/>
                  </a:lnTo>
                  <a:lnTo>
                    <a:pt x="722" y="866"/>
                  </a:lnTo>
                  <a:lnTo>
                    <a:pt x="712" y="869"/>
                  </a:lnTo>
                  <a:lnTo>
                    <a:pt x="702" y="869"/>
                  </a:lnTo>
                  <a:lnTo>
                    <a:pt x="692" y="866"/>
                  </a:lnTo>
                  <a:lnTo>
                    <a:pt x="684" y="863"/>
                  </a:lnTo>
                  <a:lnTo>
                    <a:pt x="675" y="858"/>
                  </a:lnTo>
                  <a:lnTo>
                    <a:pt x="669" y="850"/>
                  </a:lnTo>
                  <a:lnTo>
                    <a:pt x="662" y="841"/>
                  </a:lnTo>
                  <a:lnTo>
                    <a:pt x="662" y="841"/>
                  </a:lnTo>
                  <a:lnTo>
                    <a:pt x="645" y="807"/>
                  </a:lnTo>
                  <a:lnTo>
                    <a:pt x="629" y="778"/>
                  </a:lnTo>
                  <a:lnTo>
                    <a:pt x="614" y="754"/>
                  </a:lnTo>
                  <a:lnTo>
                    <a:pt x="600" y="733"/>
                  </a:lnTo>
                  <a:lnTo>
                    <a:pt x="586" y="715"/>
                  </a:lnTo>
                  <a:lnTo>
                    <a:pt x="571" y="700"/>
                  </a:lnTo>
                  <a:lnTo>
                    <a:pt x="556" y="687"/>
                  </a:lnTo>
                  <a:lnTo>
                    <a:pt x="539" y="677"/>
                  </a:lnTo>
                  <a:lnTo>
                    <a:pt x="521" y="668"/>
                  </a:lnTo>
                  <a:lnTo>
                    <a:pt x="502" y="659"/>
                  </a:lnTo>
                  <a:lnTo>
                    <a:pt x="479" y="651"/>
                  </a:lnTo>
                  <a:lnTo>
                    <a:pt x="453" y="642"/>
                  </a:lnTo>
                  <a:lnTo>
                    <a:pt x="393" y="624"/>
                  </a:lnTo>
                  <a:lnTo>
                    <a:pt x="314" y="598"/>
                  </a:lnTo>
                  <a:lnTo>
                    <a:pt x="314" y="598"/>
                  </a:lnTo>
                  <a:lnTo>
                    <a:pt x="303" y="591"/>
                  </a:lnTo>
                  <a:lnTo>
                    <a:pt x="296" y="584"/>
                  </a:lnTo>
                  <a:lnTo>
                    <a:pt x="288" y="576"/>
                  </a:lnTo>
                  <a:lnTo>
                    <a:pt x="283" y="567"/>
                  </a:lnTo>
                  <a:lnTo>
                    <a:pt x="278" y="557"/>
                  </a:lnTo>
                  <a:lnTo>
                    <a:pt x="276" y="547"/>
                  </a:lnTo>
                  <a:lnTo>
                    <a:pt x="274" y="535"/>
                  </a:lnTo>
                  <a:lnTo>
                    <a:pt x="274" y="525"/>
                  </a:lnTo>
                  <a:lnTo>
                    <a:pt x="312" y="317"/>
                  </a:lnTo>
                  <a:lnTo>
                    <a:pt x="312" y="317"/>
                  </a:lnTo>
                  <a:lnTo>
                    <a:pt x="283" y="326"/>
                  </a:lnTo>
                  <a:lnTo>
                    <a:pt x="261" y="334"/>
                  </a:lnTo>
                  <a:lnTo>
                    <a:pt x="253" y="338"/>
                  </a:lnTo>
                  <a:lnTo>
                    <a:pt x="245" y="344"/>
                  </a:lnTo>
                  <a:lnTo>
                    <a:pt x="240" y="349"/>
                  </a:lnTo>
                  <a:lnTo>
                    <a:pt x="235" y="354"/>
                  </a:lnTo>
                  <a:lnTo>
                    <a:pt x="231" y="362"/>
                  </a:lnTo>
                  <a:lnTo>
                    <a:pt x="228" y="370"/>
                  </a:lnTo>
                  <a:lnTo>
                    <a:pt x="225" y="380"/>
                  </a:lnTo>
                  <a:lnTo>
                    <a:pt x="222" y="391"/>
                  </a:lnTo>
                  <a:lnTo>
                    <a:pt x="217" y="420"/>
                  </a:lnTo>
                  <a:lnTo>
                    <a:pt x="211" y="458"/>
                  </a:lnTo>
                  <a:lnTo>
                    <a:pt x="211" y="458"/>
                  </a:lnTo>
                  <a:lnTo>
                    <a:pt x="208" y="465"/>
                  </a:lnTo>
                  <a:lnTo>
                    <a:pt x="205" y="472"/>
                  </a:lnTo>
                  <a:lnTo>
                    <a:pt x="200" y="477"/>
                  </a:lnTo>
                  <a:lnTo>
                    <a:pt x="193" y="482"/>
                  </a:lnTo>
                  <a:lnTo>
                    <a:pt x="187" y="485"/>
                  </a:lnTo>
                  <a:lnTo>
                    <a:pt x="179" y="487"/>
                  </a:lnTo>
                  <a:lnTo>
                    <a:pt x="172" y="488"/>
                  </a:lnTo>
                  <a:lnTo>
                    <a:pt x="164" y="487"/>
                  </a:lnTo>
                  <a:lnTo>
                    <a:pt x="157" y="486"/>
                  </a:lnTo>
                  <a:lnTo>
                    <a:pt x="149" y="483"/>
                  </a:lnTo>
                  <a:lnTo>
                    <a:pt x="143" y="479"/>
                  </a:lnTo>
                  <a:lnTo>
                    <a:pt x="136" y="474"/>
                  </a:lnTo>
                  <a:lnTo>
                    <a:pt x="132" y="467"/>
                  </a:lnTo>
                  <a:lnTo>
                    <a:pt x="129" y="461"/>
                  </a:lnTo>
                  <a:lnTo>
                    <a:pt x="126" y="452"/>
                  </a:lnTo>
                  <a:lnTo>
                    <a:pt x="126" y="443"/>
                  </a:lnTo>
                  <a:lnTo>
                    <a:pt x="126" y="443"/>
                  </a:lnTo>
                  <a:lnTo>
                    <a:pt x="130" y="413"/>
                  </a:lnTo>
                  <a:lnTo>
                    <a:pt x="134" y="386"/>
                  </a:lnTo>
                  <a:lnTo>
                    <a:pt x="138" y="362"/>
                  </a:lnTo>
                  <a:lnTo>
                    <a:pt x="143" y="341"/>
                  </a:lnTo>
                  <a:lnTo>
                    <a:pt x="149" y="323"/>
                  </a:lnTo>
                  <a:lnTo>
                    <a:pt x="157" y="307"/>
                  </a:lnTo>
                  <a:lnTo>
                    <a:pt x="165" y="293"/>
                  </a:lnTo>
                  <a:lnTo>
                    <a:pt x="175" y="281"/>
                  </a:lnTo>
                  <a:lnTo>
                    <a:pt x="187" y="269"/>
                  </a:lnTo>
                  <a:lnTo>
                    <a:pt x="201" y="259"/>
                  </a:lnTo>
                  <a:lnTo>
                    <a:pt x="216" y="250"/>
                  </a:lnTo>
                  <a:lnTo>
                    <a:pt x="234" y="241"/>
                  </a:lnTo>
                  <a:lnTo>
                    <a:pt x="255" y="231"/>
                  </a:lnTo>
                  <a:lnTo>
                    <a:pt x="278" y="223"/>
                  </a:lnTo>
                  <a:lnTo>
                    <a:pt x="333" y="201"/>
                  </a:lnTo>
                  <a:lnTo>
                    <a:pt x="333" y="201"/>
                  </a:lnTo>
                  <a:lnTo>
                    <a:pt x="343" y="199"/>
                  </a:lnTo>
                  <a:lnTo>
                    <a:pt x="355" y="199"/>
                  </a:lnTo>
                  <a:lnTo>
                    <a:pt x="369" y="200"/>
                  </a:lnTo>
                  <a:lnTo>
                    <a:pt x="382" y="202"/>
                  </a:lnTo>
                  <a:lnTo>
                    <a:pt x="407" y="208"/>
                  </a:lnTo>
                  <a:lnTo>
                    <a:pt x="423" y="213"/>
                  </a:lnTo>
                  <a:lnTo>
                    <a:pt x="472" y="300"/>
                  </a:lnTo>
                  <a:lnTo>
                    <a:pt x="503" y="239"/>
                  </a:lnTo>
                  <a:lnTo>
                    <a:pt x="503" y="2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p>
              <a:pPr algn="ctr">
                <a:lnSpc>
                  <a:spcPct val="120000"/>
                </a:lnSpc>
              </a:pPr>
              <a:endParaRPr sz="135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27" name="文本框 26"/>
            <p:cNvSpPr txBox="1"/>
            <p:nvPr>
              <p:custDataLst>
                <p:tags r:id="rId10"/>
              </p:custDataLst>
            </p:nvPr>
          </p:nvSpPr>
          <p:spPr>
            <a:xfrm>
              <a:off x="1158" y="1597"/>
              <a:ext cx="3468" cy="731"/>
            </a:xfrm>
            <a:prstGeom prst="rect">
              <a:avLst/>
            </a:prstGeom>
            <a:noFill/>
          </p:spPr>
          <p:txBody>
            <a:bodyPr wrap="square" lIns="67500" tIns="35100" rIns="67500" bIns="0" anchor="b" anchorCtr="0">
              <a:normAutofit/>
            </a:bodyPr>
            <a:p>
              <a:pPr algn="r">
                <a:lnSpc>
                  <a:spcPct val="120000"/>
                </a:lnSpc>
              </a:pPr>
              <a:r>
                <a:rPr lang="zh-CN" altLang="en-US" sz="1600" b="1" spc="300" dirty="0">
                  <a:solidFill>
                    <a:srgbClr val="23103A"/>
                  </a:solidFill>
                  <a:latin typeface="黑体" panose="02010609060101010101" charset="-122"/>
                  <a:ea typeface="黑体" panose="02010609060101010101" charset="-122"/>
                  <a:cs typeface="黑体" panose="02010609060101010101" charset="-122"/>
                  <a:sym typeface="Arial" panose="020B0604020202020204" pitchFamily="34" charset="0"/>
                </a:rPr>
                <a:t>小额B2B和B2C模式</a:t>
              </a:r>
              <a:endParaRPr lang="zh-CN" altLang="en-US" sz="1600" b="1" spc="300" dirty="0">
                <a:solidFill>
                  <a:srgbClr val="23103A"/>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28" name="文本框 27"/>
            <p:cNvSpPr txBox="1"/>
            <p:nvPr>
              <p:custDataLst>
                <p:tags r:id="rId11"/>
              </p:custDataLst>
            </p:nvPr>
          </p:nvSpPr>
          <p:spPr>
            <a:xfrm>
              <a:off x="1158" y="2391"/>
              <a:ext cx="3468" cy="2447"/>
            </a:xfrm>
            <a:prstGeom prst="rect">
              <a:avLst/>
            </a:prstGeom>
          </p:spPr>
          <p:txBody>
            <a:bodyPr vert="horz" wrap="square" lIns="67500" tIns="0" rIns="67500" bIns="35100" anchor="t" anchorCtr="0">
              <a:no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以在线一站式交易为核心，</a:t>
              </a:r>
              <a:r>
                <a:rPr lang="zh-CN" altLang="en-US" sz="1400">
                  <a:latin typeface="黑体" panose="02010609060101010101" charset="-122"/>
                  <a:ea typeface="黑体" panose="02010609060101010101" charset="-122"/>
                  <a:cs typeface="黑体" panose="02010609060101010101" charset="-122"/>
                  <a:sym typeface="Arial" panose="020B0604020202020204" pitchFamily="34" charset="0"/>
                </a:rPr>
                <a:t>将信息撮合、在线交易、物流实时追踪进行一站式整合，解决了中小企业碎片化、高频化、个性化的需求。</a:t>
              </a:r>
              <a:endParaRPr lang="zh-CN" altLang="en-US" sz="1400">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25" name="文本框 24"/>
            <p:cNvSpPr txBox="1"/>
            <p:nvPr>
              <p:custDataLst>
                <p:tags r:id="rId12"/>
              </p:custDataLst>
            </p:nvPr>
          </p:nvSpPr>
          <p:spPr>
            <a:xfrm>
              <a:off x="9792" y="1597"/>
              <a:ext cx="3335" cy="731"/>
            </a:xfrm>
            <a:prstGeom prst="rect">
              <a:avLst/>
            </a:prstGeom>
            <a:noFill/>
          </p:spPr>
          <p:txBody>
            <a:bodyPr wrap="square" lIns="67500" tIns="35100" rIns="67500" bIns="0" anchor="b" anchorCtr="0">
              <a:normAutofit/>
            </a:bodyPr>
            <a:p>
              <a:pPr>
                <a:lnSpc>
                  <a:spcPct val="120000"/>
                </a:lnSpc>
              </a:pPr>
              <a:r>
                <a:rPr lang="zh-CN" altLang="en-US" sz="1600" b="1" spc="300">
                  <a:solidFill>
                    <a:srgbClr val="FF6C00"/>
                  </a:solidFill>
                  <a:latin typeface="黑体" panose="02010609060101010101" charset="-122"/>
                  <a:ea typeface="黑体" panose="02010609060101010101" charset="-122"/>
                  <a:cs typeface="+mn-ea"/>
                  <a:sym typeface="Arial" panose="020B0604020202020204" pitchFamily="34" charset="0"/>
                </a:rPr>
                <a:t>盈利模式</a:t>
              </a:r>
              <a:endParaRPr lang="zh-CN" altLang="en-US" sz="1600" b="1" spc="300">
                <a:solidFill>
                  <a:srgbClr val="FF6C00"/>
                </a:solidFill>
                <a:latin typeface="黑体" panose="02010609060101010101" charset="-122"/>
                <a:ea typeface="黑体" panose="02010609060101010101" charset="-122"/>
                <a:cs typeface="+mn-ea"/>
                <a:sym typeface="Arial" panose="020B0604020202020204" pitchFamily="34" charset="0"/>
              </a:endParaRPr>
            </a:p>
          </p:txBody>
        </p:sp>
        <p:sp>
          <p:nvSpPr>
            <p:cNvPr id="26" name="文本框 25"/>
            <p:cNvSpPr txBox="1"/>
            <p:nvPr>
              <p:custDataLst>
                <p:tags r:id="rId13"/>
              </p:custDataLst>
            </p:nvPr>
          </p:nvSpPr>
          <p:spPr>
            <a:xfrm>
              <a:off x="9792" y="2391"/>
              <a:ext cx="3335" cy="1331"/>
            </a:xfrm>
            <a:prstGeom prst="rect">
              <a:avLst/>
            </a:prstGeom>
          </p:spPr>
          <p:txBody>
            <a:bodyPr vert="horz" wrap="square" lIns="67500" tIns="0" rIns="67500" bIns="35100" anchor="t" anchorCtr="0">
              <a:no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Arial" panose="020B0604020202020204" pitchFamily="34" charset="0"/>
                </a:rPr>
                <a:t>交易产生的佣金。</a:t>
              </a:r>
              <a:endParaRPr lang="zh-CN" altLang="en-US" sz="1400">
                <a:latin typeface="黑体" panose="02010609060101010101" charset="-122"/>
                <a:ea typeface="黑体" panose="02010609060101010101" charset="-122"/>
                <a:cs typeface="黑体" panose="02010609060101010101" charset="-122"/>
                <a:sym typeface="Arial" panose="020B0604020202020204" pitchFamily="34" charset="0"/>
              </a:endParaRPr>
            </a:p>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数据服务、精准营销、金融、信保等增值服务。</a:t>
              </a:r>
              <a:endParaRPr lang="zh-CN" altLang="en-US" sz="1400">
                <a:latin typeface="黑体" panose="02010609060101010101" charset="-122"/>
                <a:ea typeface="黑体" panose="02010609060101010101" charset="-122"/>
                <a:cs typeface="黑体" panose="02010609060101010101" charset="-122"/>
                <a:sym typeface="+mn-ea"/>
              </a:endParaRPr>
            </a:p>
          </p:txBody>
        </p:sp>
        <p:sp>
          <p:nvSpPr>
            <p:cNvPr id="23" name="文本框 22"/>
            <p:cNvSpPr txBox="1"/>
            <p:nvPr>
              <p:custDataLst>
                <p:tags r:id="rId14"/>
              </p:custDataLst>
            </p:nvPr>
          </p:nvSpPr>
          <p:spPr>
            <a:xfrm>
              <a:off x="1158" y="4736"/>
              <a:ext cx="3468" cy="731"/>
            </a:xfrm>
            <a:prstGeom prst="rect">
              <a:avLst/>
            </a:prstGeom>
            <a:noFill/>
          </p:spPr>
          <p:txBody>
            <a:bodyPr wrap="square" lIns="67500" tIns="35100" rIns="67500" bIns="0" anchor="b" anchorCtr="0">
              <a:normAutofit/>
            </a:bodyPr>
            <a:p>
              <a:pPr algn="r">
                <a:lnSpc>
                  <a:spcPct val="120000"/>
                </a:lnSpc>
              </a:pPr>
              <a:r>
                <a:rPr lang="zh-CN" altLang="en-US" sz="1600" b="1" spc="300">
                  <a:solidFill>
                    <a:srgbClr val="A0204C"/>
                  </a:solidFill>
                  <a:latin typeface="黑体" panose="02010609060101010101" charset="-122"/>
                  <a:ea typeface="黑体" panose="02010609060101010101" charset="-122"/>
                  <a:cs typeface="+mn-ea"/>
                  <a:sym typeface="Arial" panose="020B0604020202020204" pitchFamily="34" charset="0"/>
                </a:rPr>
                <a:t>平台用户</a:t>
              </a:r>
              <a:endParaRPr lang="zh-CN" altLang="en-US" sz="1600" b="1" spc="300">
                <a:solidFill>
                  <a:srgbClr val="A0204C"/>
                </a:solidFill>
                <a:latin typeface="黑体" panose="02010609060101010101" charset="-122"/>
                <a:ea typeface="黑体" panose="02010609060101010101" charset="-122"/>
                <a:cs typeface="+mn-ea"/>
                <a:sym typeface="Arial" panose="020B0604020202020204" pitchFamily="34" charset="0"/>
              </a:endParaRPr>
            </a:p>
          </p:txBody>
        </p:sp>
        <p:sp>
          <p:nvSpPr>
            <p:cNvPr id="24" name="文本框 23"/>
            <p:cNvSpPr txBox="1"/>
            <p:nvPr>
              <p:custDataLst>
                <p:tags r:id="rId15"/>
              </p:custDataLst>
            </p:nvPr>
          </p:nvSpPr>
          <p:spPr>
            <a:xfrm>
              <a:off x="1158" y="5530"/>
              <a:ext cx="3468" cy="1112"/>
            </a:xfrm>
            <a:prstGeom prst="rect">
              <a:avLst/>
            </a:prstGeom>
          </p:spPr>
          <p:txBody>
            <a:bodyPr vert="horz" wrap="square" lIns="67500" tIns="0" rIns="67500" bIns="35100" anchor="t" anchorCtr="0">
              <a:normAutofit/>
            </a:bodyPr>
            <a:p>
              <a:pPr algn="just">
                <a:lnSpc>
                  <a:spcPct val="120000"/>
                </a:lnSpc>
              </a:pPr>
              <a:r>
                <a:rPr lang="zh-CN" altLang="en-US" sz="1400">
                  <a:latin typeface="黑体" panose="02010609060101010101" charset="-122"/>
                  <a:ea typeface="黑体" panose="02010609060101010101" charset="-122"/>
                  <a:cs typeface="黑体" panose="02010609060101010101" charset="-122"/>
                  <a:sym typeface="Arial" panose="020B0604020202020204" pitchFamily="34" charset="0"/>
                </a:rPr>
                <a:t>主要为中小贸易商、中小零售商和终端消费者</a:t>
              </a:r>
              <a:r>
                <a:rPr lang="zh-CN" altLang="en-US" sz="1400" spc="150" dirty="0">
                  <a:solidFill>
                    <a:srgbClr val="000000">
                      <a:lumMod val="100000"/>
                    </a:srgbClr>
                  </a:solidFill>
                  <a:latin typeface="黑体" panose="02010609060101010101" charset="-122"/>
                  <a:ea typeface="黑体" panose="02010609060101010101" charset="-122"/>
                  <a:cs typeface="黑体" panose="02010609060101010101" charset="-122"/>
                  <a:sym typeface="Arial" panose="020B0604020202020204" pitchFamily="34" charset="0"/>
                </a:rPr>
                <a:t>。</a:t>
              </a:r>
              <a:endParaRPr lang="zh-CN" altLang="en-US" sz="1400" spc="150" dirty="0">
                <a:solidFill>
                  <a:srgbClr val="000000">
                    <a:lumMod val="100000"/>
                  </a:srgbClr>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21" name="文本框 20"/>
            <p:cNvSpPr txBox="1"/>
            <p:nvPr>
              <p:custDataLst>
                <p:tags r:id="rId16"/>
              </p:custDataLst>
            </p:nvPr>
          </p:nvSpPr>
          <p:spPr>
            <a:xfrm>
              <a:off x="9792" y="4466"/>
              <a:ext cx="3335" cy="731"/>
            </a:xfrm>
            <a:prstGeom prst="rect">
              <a:avLst/>
            </a:prstGeom>
            <a:noFill/>
          </p:spPr>
          <p:txBody>
            <a:bodyPr wrap="square" lIns="67500" tIns="35100" rIns="67500" bIns="0" anchor="b" anchorCtr="0">
              <a:normAutofit/>
            </a:bodyPr>
            <a:p>
              <a:pPr>
                <a:lnSpc>
                  <a:spcPct val="120000"/>
                </a:lnSpc>
              </a:pPr>
              <a:r>
                <a:rPr lang="zh-CN" altLang="en-US" sz="1600" b="1" spc="300">
                  <a:solidFill>
                    <a:srgbClr val="304971"/>
                  </a:solidFill>
                  <a:latin typeface="黑体" panose="02010609060101010101" charset="-122"/>
                  <a:ea typeface="黑体" panose="02010609060101010101" charset="-122"/>
                  <a:cs typeface="+mn-ea"/>
                  <a:sym typeface="Arial" panose="020B0604020202020204" pitchFamily="34" charset="0"/>
                </a:rPr>
                <a:t>代表企业</a:t>
              </a:r>
              <a:endParaRPr lang="zh-CN" altLang="en-US" sz="1600" b="1" spc="300">
                <a:solidFill>
                  <a:srgbClr val="304971"/>
                </a:solidFill>
                <a:latin typeface="黑体" panose="02010609060101010101" charset="-122"/>
                <a:ea typeface="黑体" panose="02010609060101010101" charset="-122"/>
                <a:cs typeface="+mn-ea"/>
                <a:sym typeface="Arial" panose="020B0604020202020204" pitchFamily="34" charset="0"/>
              </a:endParaRPr>
            </a:p>
          </p:txBody>
        </p:sp>
        <p:sp>
          <p:nvSpPr>
            <p:cNvPr id="22" name="文本框 21"/>
            <p:cNvSpPr txBox="1"/>
            <p:nvPr>
              <p:custDataLst>
                <p:tags r:id="rId17"/>
              </p:custDataLst>
            </p:nvPr>
          </p:nvSpPr>
          <p:spPr>
            <a:xfrm>
              <a:off x="9792" y="5260"/>
              <a:ext cx="3335" cy="1112"/>
            </a:xfrm>
            <a:prstGeom prst="rect">
              <a:avLst/>
            </a:prstGeom>
          </p:spPr>
          <p:txBody>
            <a:bodyPr vert="horz" wrap="square" lIns="67500" tIns="0" rIns="67500" bIns="35100" anchor="t" anchorCtr="0">
              <a:norm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速卖通、敦煌网。</a:t>
              </a:r>
              <a:endParaRPr lang="zh-CN" altLang="en-US" sz="1400">
                <a:latin typeface="黑体" panose="02010609060101010101" charset="-122"/>
                <a:ea typeface="黑体" panose="02010609060101010101" charset="-122"/>
                <a:cs typeface="黑体" panose="02010609060101010101" charset="-122"/>
                <a:sym typeface="+mn-ea"/>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稻壳儿春秋广告/盗版必究        原创来源：http://chn.docer.com/works?userid=199329941#!/work_time"/>
          <p:cNvSpPr txBox="1"/>
          <p:nvPr userDrawn="1"/>
        </p:nvSpPr>
        <p:spPr>
          <a:xfrm>
            <a:off x="797560" y="241935"/>
            <a:ext cx="650176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自营零售平台与开放平台POP共建模式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grpSp>
        <p:nvGrpSpPr>
          <p:cNvPr id="6" name="组合 5"/>
          <p:cNvGrpSpPr/>
          <p:nvPr/>
        </p:nvGrpSpPr>
        <p:grpSpPr>
          <a:xfrm>
            <a:off x="1626332" y="849570"/>
            <a:ext cx="6308804" cy="3963717"/>
            <a:chOff x="751" y="4016"/>
            <a:chExt cx="8072" cy="5857"/>
          </a:xfrm>
        </p:grpSpPr>
        <p:cxnSp>
          <p:nvCxnSpPr>
            <p:cNvPr id="21" name="直接连接符 20"/>
            <p:cNvCxnSpPr/>
            <p:nvPr/>
          </p:nvCxnSpPr>
          <p:spPr>
            <a:xfrm>
              <a:off x="944" y="5874"/>
              <a:ext cx="761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009" y="7879"/>
              <a:ext cx="761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rot="0">
              <a:off x="766" y="6375"/>
              <a:ext cx="1739" cy="1383"/>
              <a:chOff x="312" y="6587"/>
              <a:chExt cx="1938" cy="1540"/>
            </a:xfrm>
          </p:grpSpPr>
          <p:pic>
            <p:nvPicPr>
              <p:cNvPr id="18" name="图片 17" descr="2-02"/>
              <p:cNvPicPr>
                <a:picLocks noChangeAspect="1"/>
              </p:cNvPicPr>
              <p:nvPr/>
            </p:nvPicPr>
            <p:blipFill>
              <a:blip r:embed="rId1"/>
              <a:stretch>
                <a:fillRect/>
              </a:stretch>
            </p:blipFill>
            <p:spPr>
              <a:xfrm>
                <a:off x="682" y="6587"/>
                <a:ext cx="1094" cy="930"/>
              </a:xfrm>
              <a:prstGeom prst="rect">
                <a:avLst/>
              </a:prstGeom>
            </p:spPr>
          </p:pic>
          <p:sp>
            <p:nvSpPr>
              <p:cNvPr id="45" name="文本框 44"/>
              <p:cNvSpPr txBox="1"/>
              <p:nvPr/>
            </p:nvSpPr>
            <p:spPr>
              <a:xfrm>
                <a:off x="312" y="7622"/>
                <a:ext cx="1938" cy="505"/>
              </a:xfrm>
              <a:prstGeom prst="rect">
                <a:avLst/>
              </a:prstGeom>
              <a:noFill/>
            </p:spPr>
            <p:txBody>
              <a:bodyPr wrap="square" rtlCol="0">
                <a:spAutoFit/>
              </a:bodyPr>
              <a:p>
                <a:pPr algn="l">
                  <a:buClrTx/>
                  <a:buSzTx/>
                  <a:buFontTx/>
                </a:pPr>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跨境电商平台</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59" name="组合 58"/>
            <p:cNvGrpSpPr/>
            <p:nvPr/>
          </p:nvGrpSpPr>
          <p:grpSpPr>
            <a:xfrm rot="0">
              <a:off x="7420" y="8252"/>
              <a:ext cx="1202" cy="1621"/>
              <a:chOff x="6916" y="8488"/>
              <a:chExt cx="1340" cy="1806"/>
            </a:xfrm>
          </p:grpSpPr>
          <p:pic>
            <p:nvPicPr>
              <p:cNvPr id="43" name="图片 42" descr="122-04"/>
              <p:cNvPicPr>
                <a:picLocks noChangeAspect="1"/>
              </p:cNvPicPr>
              <p:nvPr/>
            </p:nvPicPr>
            <p:blipFill>
              <a:blip r:embed="rId2"/>
              <a:stretch>
                <a:fillRect/>
              </a:stretch>
            </p:blipFill>
            <p:spPr>
              <a:xfrm>
                <a:off x="6916" y="8488"/>
                <a:ext cx="1095" cy="934"/>
              </a:xfrm>
              <a:prstGeom prst="rect">
                <a:avLst/>
              </a:prstGeom>
            </p:spPr>
          </p:pic>
          <p:sp>
            <p:nvSpPr>
              <p:cNvPr id="51" name="文本框 50"/>
              <p:cNvSpPr txBox="1"/>
              <p:nvPr/>
            </p:nvSpPr>
            <p:spPr>
              <a:xfrm>
                <a:off x="6967" y="9435"/>
                <a:ext cx="1289" cy="859"/>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交付完成</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sp>
          <p:nvSpPr>
            <p:cNvPr id="42" name="文本框 41"/>
            <p:cNvSpPr txBox="1"/>
            <p:nvPr/>
          </p:nvSpPr>
          <p:spPr>
            <a:xfrm>
              <a:off x="751" y="9275"/>
              <a:ext cx="1739" cy="453"/>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零售商</a:t>
              </a:r>
              <a:r>
                <a:rPr lang="en-US" altLang="zh-CN" sz="1400" b="1">
                  <a:solidFill>
                    <a:schemeClr val="tx1">
                      <a:lumMod val="65000"/>
                      <a:lumOff val="35000"/>
                    </a:schemeClr>
                  </a:solidFill>
                  <a:latin typeface="黑体" panose="02010609060101010101" charset="-122"/>
                  <a:ea typeface="黑体" panose="02010609060101010101" charset="-122"/>
                  <a:cs typeface="黑体" panose="02010609060101010101" charset="-122"/>
                </a:rPr>
                <a:t>/</a:t>
              </a:r>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消费者</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nvGrpSpPr>
            <p:cNvPr id="61" name="组合 60"/>
            <p:cNvGrpSpPr/>
            <p:nvPr/>
          </p:nvGrpSpPr>
          <p:grpSpPr>
            <a:xfrm rot="0">
              <a:off x="4974" y="6466"/>
              <a:ext cx="1225" cy="1291"/>
              <a:chOff x="2806" y="6984"/>
              <a:chExt cx="1364" cy="1439"/>
            </a:xfrm>
          </p:grpSpPr>
          <p:grpSp>
            <p:nvGrpSpPr>
              <p:cNvPr id="37" name="组合 36"/>
              <p:cNvGrpSpPr/>
              <p:nvPr/>
            </p:nvGrpSpPr>
            <p:grpSpPr>
              <a:xfrm>
                <a:off x="2820" y="6984"/>
                <a:ext cx="942" cy="892"/>
                <a:chOff x="6660" y="6743"/>
                <a:chExt cx="1024" cy="968"/>
              </a:xfrm>
            </p:grpSpPr>
            <p:pic>
              <p:nvPicPr>
                <p:cNvPr id="34" name="图片 33" descr="4-04"/>
                <p:cNvPicPr>
                  <a:picLocks noChangeAspect="1"/>
                </p:cNvPicPr>
                <p:nvPr/>
              </p:nvPicPr>
              <p:blipFill>
                <a:blip r:embed="rId3"/>
                <a:stretch>
                  <a:fillRect/>
                </a:stretch>
              </p:blipFill>
              <p:spPr>
                <a:xfrm>
                  <a:off x="6660" y="6743"/>
                  <a:ext cx="1024" cy="968"/>
                </a:xfrm>
                <a:prstGeom prst="rect">
                  <a:avLst/>
                </a:prstGeom>
              </p:spPr>
            </p:pic>
            <p:pic>
              <p:nvPicPr>
                <p:cNvPr id="35" name="图片 34" descr="文件"/>
                <p:cNvPicPr>
                  <a:picLocks noChangeAspect="1"/>
                </p:cNvPicPr>
                <p:nvPr/>
              </p:nvPicPr>
              <p:blipFill>
                <a:blip r:embed="rId4"/>
                <a:stretch>
                  <a:fillRect/>
                </a:stretch>
              </p:blipFill>
              <p:spPr>
                <a:xfrm>
                  <a:off x="6930" y="6841"/>
                  <a:ext cx="462" cy="462"/>
                </a:xfrm>
                <a:prstGeom prst="rect">
                  <a:avLst/>
                </a:prstGeom>
              </p:spPr>
            </p:pic>
          </p:grpSp>
          <p:sp>
            <p:nvSpPr>
              <p:cNvPr id="48" name="文本框 47"/>
              <p:cNvSpPr txBox="1"/>
              <p:nvPr/>
            </p:nvSpPr>
            <p:spPr>
              <a:xfrm>
                <a:off x="2806" y="7918"/>
                <a:ext cx="1364" cy="50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信息展示</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107" name="直接箭头连接符 106"/>
            <p:cNvCxnSpPr/>
            <p:nvPr/>
          </p:nvCxnSpPr>
          <p:spPr>
            <a:xfrm flipV="1">
              <a:off x="4380" y="6855"/>
              <a:ext cx="462" cy="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直接箭头连接符 115"/>
            <p:cNvCxnSpPr/>
            <p:nvPr/>
          </p:nvCxnSpPr>
          <p:spPr>
            <a:xfrm flipH="1">
              <a:off x="7908" y="7445"/>
              <a:ext cx="1" cy="66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rot="0">
              <a:off x="922" y="4016"/>
              <a:ext cx="1706" cy="1892"/>
              <a:chOff x="10237" y="3308"/>
              <a:chExt cx="1801" cy="2159"/>
            </a:xfrm>
          </p:grpSpPr>
          <p:sp>
            <p:nvSpPr>
              <p:cNvPr id="5" name="文本框 4"/>
              <p:cNvSpPr txBox="1"/>
              <p:nvPr/>
            </p:nvSpPr>
            <p:spPr>
              <a:xfrm>
                <a:off x="10237" y="4573"/>
                <a:ext cx="1801" cy="894"/>
              </a:xfrm>
              <a:prstGeom prst="rect">
                <a:avLst/>
              </a:prstGeom>
              <a:noFill/>
            </p:spPr>
            <p:txBody>
              <a:bodyPr wrap="square" rtlCol="0">
                <a:spAutoFit/>
              </a:bodyPr>
              <a:p>
                <a:pPr algn="l">
                  <a:buClrTx/>
                  <a:buSzTx/>
                  <a:buNone/>
                </a:pPr>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供应商/贸易商中小企业</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13" name="图片 12" descr="134-04"/>
              <p:cNvPicPr>
                <a:picLocks noChangeAspect="1"/>
              </p:cNvPicPr>
              <p:nvPr/>
            </p:nvPicPr>
            <p:blipFill>
              <a:blip r:embed="rId5"/>
              <a:stretch>
                <a:fillRect/>
              </a:stretch>
            </p:blipFill>
            <p:spPr>
              <a:xfrm>
                <a:off x="10340" y="3308"/>
                <a:ext cx="1226" cy="1317"/>
              </a:xfrm>
              <a:prstGeom prst="rect">
                <a:avLst/>
              </a:prstGeom>
            </p:spPr>
          </p:pic>
        </p:grpSp>
        <p:pic>
          <p:nvPicPr>
            <p:cNvPr id="14" name="图片 13" descr="2222-06"/>
            <p:cNvPicPr>
              <a:picLocks noChangeAspect="1"/>
            </p:cNvPicPr>
            <p:nvPr/>
          </p:nvPicPr>
          <p:blipFill>
            <a:blip r:embed="rId6"/>
            <a:stretch>
              <a:fillRect/>
            </a:stretch>
          </p:blipFill>
          <p:spPr>
            <a:xfrm>
              <a:off x="1123" y="8015"/>
              <a:ext cx="877" cy="1246"/>
            </a:xfrm>
            <a:prstGeom prst="rect">
              <a:avLst/>
            </a:prstGeom>
          </p:spPr>
        </p:pic>
        <p:grpSp>
          <p:nvGrpSpPr>
            <p:cNvPr id="67" name="组合 66"/>
            <p:cNvGrpSpPr/>
            <p:nvPr/>
          </p:nvGrpSpPr>
          <p:grpSpPr>
            <a:xfrm>
              <a:off x="3760" y="4476"/>
              <a:ext cx="1442" cy="1672"/>
              <a:chOff x="2593" y="4262"/>
              <a:chExt cx="1442" cy="1672"/>
            </a:xfrm>
          </p:grpSpPr>
          <p:pic>
            <p:nvPicPr>
              <p:cNvPr id="15" name="图片 14" descr="7-02"/>
              <p:cNvPicPr>
                <a:picLocks noChangeAspect="1"/>
              </p:cNvPicPr>
              <p:nvPr/>
            </p:nvPicPr>
            <p:blipFill>
              <a:blip r:embed="rId7"/>
              <a:stretch>
                <a:fillRect/>
              </a:stretch>
            </p:blipFill>
            <p:spPr>
              <a:xfrm>
                <a:off x="2593" y="4262"/>
                <a:ext cx="1214" cy="1003"/>
              </a:xfrm>
              <a:prstGeom prst="rect">
                <a:avLst/>
              </a:prstGeom>
            </p:spPr>
          </p:pic>
          <p:sp>
            <p:nvSpPr>
              <p:cNvPr id="17" name="文本框 16"/>
              <p:cNvSpPr txBox="1"/>
              <p:nvPr/>
            </p:nvSpPr>
            <p:spPr>
              <a:xfrm>
                <a:off x="2798" y="5225"/>
                <a:ext cx="1237" cy="709"/>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商品供应</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15" name="组合 114"/>
            <p:cNvGrpSpPr/>
            <p:nvPr/>
          </p:nvGrpSpPr>
          <p:grpSpPr>
            <a:xfrm>
              <a:off x="3574" y="6537"/>
              <a:ext cx="1170" cy="1253"/>
              <a:chOff x="12184" y="6284"/>
              <a:chExt cx="1451" cy="1553"/>
            </a:xfrm>
          </p:grpSpPr>
          <p:pic>
            <p:nvPicPr>
              <p:cNvPr id="32" name="图片 31" descr="01-购物车"/>
              <p:cNvPicPr>
                <a:picLocks noChangeAspect="1"/>
              </p:cNvPicPr>
              <p:nvPr/>
            </p:nvPicPr>
            <p:blipFill>
              <a:blip r:embed="rId8"/>
              <a:stretch>
                <a:fillRect/>
              </a:stretch>
            </p:blipFill>
            <p:spPr>
              <a:xfrm>
                <a:off x="12198" y="6284"/>
                <a:ext cx="990" cy="990"/>
              </a:xfrm>
              <a:prstGeom prst="rect">
                <a:avLst/>
              </a:prstGeom>
            </p:spPr>
          </p:pic>
          <p:sp>
            <p:nvSpPr>
              <p:cNvPr id="114" name="文本框 113"/>
              <p:cNvSpPr txBox="1"/>
              <p:nvPr/>
            </p:nvSpPr>
            <p:spPr>
              <a:xfrm>
                <a:off x="12184" y="7275"/>
                <a:ext cx="1451" cy="562"/>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选品采购</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47" name="组合 46"/>
            <p:cNvGrpSpPr/>
            <p:nvPr/>
          </p:nvGrpSpPr>
          <p:grpSpPr>
            <a:xfrm>
              <a:off x="2553" y="6595"/>
              <a:ext cx="1160" cy="1206"/>
              <a:chOff x="2399" y="6381"/>
              <a:chExt cx="1160" cy="1206"/>
            </a:xfrm>
          </p:grpSpPr>
          <p:pic>
            <p:nvPicPr>
              <p:cNvPr id="20" name="图片 19" descr="设计 (1)"/>
              <p:cNvPicPr>
                <a:picLocks noChangeAspect="1"/>
              </p:cNvPicPr>
              <p:nvPr/>
            </p:nvPicPr>
            <p:blipFill>
              <a:blip r:embed="rId9"/>
              <a:stretch>
                <a:fillRect/>
              </a:stretch>
            </p:blipFill>
            <p:spPr>
              <a:xfrm>
                <a:off x="2523" y="6381"/>
                <a:ext cx="724" cy="724"/>
              </a:xfrm>
              <a:prstGeom prst="rect">
                <a:avLst/>
              </a:prstGeom>
            </p:spPr>
          </p:pic>
          <p:sp>
            <p:nvSpPr>
              <p:cNvPr id="22" name="文本框 21"/>
              <p:cNvSpPr txBox="1"/>
              <p:nvPr/>
            </p:nvSpPr>
            <p:spPr>
              <a:xfrm>
                <a:off x="2399" y="7134"/>
                <a:ext cx="1160" cy="453"/>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选品设计</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25" name="肘形连接符 24"/>
            <p:cNvCxnSpPr/>
            <p:nvPr/>
          </p:nvCxnSpPr>
          <p:spPr>
            <a:xfrm rot="5400000" flipH="1" flipV="1">
              <a:off x="6022" y="6898"/>
              <a:ext cx="358" cy="1516"/>
            </a:xfrm>
            <a:prstGeom prst="bentConnector3">
              <a:avLst>
                <a:gd name="adj1" fmla="val -237988"/>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rot="0">
              <a:off x="5700" y="8253"/>
              <a:ext cx="973" cy="1307"/>
              <a:chOff x="4033" y="8771"/>
              <a:chExt cx="1084" cy="1457"/>
            </a:xfrm>
          </p:grpSpPr>
          <p:sp>
            <p:nvSpPr>
              <p:cNvPr id="50" name="文本框 49"/>
              <p:cNvSpPr txBox="1"/>
              <p:nvPr/>
            </p:nvSpPr>
            <p:spPr>
              <a:xfrm>
                <a:off x="4206" y="9718"/>
                <a:ext cx="911" cy="51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下单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38" name="图片 37" descr="一键下单，点击购买，下单"/>
              <p:cNvPicPr>
                <a:picLocks noChangeAspect="1"/>
              </p:cNvPicPr>
              <p:nvPr/>
            </p:nvPicPr>
            <p:blipFill>
              <a:blip r:embed="rId10"/>
              <a:stretch>
                <a:fillRect/>
              </a:stretch>
            </p:blipFill>
            <p:spPr>
              <a:xfrm>
                <a:off x="4033" y="8771"/>
                <a:ext cx="917" cy="917"/>
              </a:xfrm>
              <a:prstGeom prst="rect">
                <a:avLst/>
              </a:prstGeom>
            </p:spPr>
          </p:pic>
        </p:grpSp>
        <p:grpSp>
          <p:nvGrpSpPr>
            <p:cNvPr id="62" name="组合 61"/>
            <p:cNvGrpSpPr/>
            <p:nvPr/>
          </p:nvGrpSpPr>
          <p:grpSpPr>
            <a:xfrm rot="0">
              <a:off x="6439" y="6142"/>
              <a:ext cx="1273" cy="1380"/>
              <a:chOff x="4664" y="6593"/>
              <a:chExt cx="1419" cy="1538"/>
            </a:xfrm>
          </p:grpSpPr>
          <p:pic>
            <p:nvPicPr>
              <p:cNvPr id="36" name="图片 35" descr="订单"/>
              <p:cNvPicPr>
                <a:picLocks noChangeAspect="1"/>
              </p:cNvPicPr>
              <p:nvPr/>
            </p:nvPicPr>
            <p:blipFill>
              <a:blip r:embed="rId11"/>
              <a:stretch>
                <a:fillRect/>
              </a:stretch>
            </p:blipFill>
            <p:spPr>
              <a:xfrm>
                <a:off x="4664" y="6593"/>
                <a:ext cx="1009" cy="1009"/>
              </a:xfrm>
              <a:prstGeom prst="rect">
                <a:avLst/>
              </a:prstGeom>
            </p:spPr>
          </p:pic>
          <p:sp>
            <p:nvSpPr>
              <p:cNvPr id="49" name="文本框 48"/>
              <p:cNvSpPr txBox="1"/>
              <p:nvPr/>
            </p:nvSpPr>
            <p:spPr>
              <a:xfrm>
                <a:off x="4677" y="7626"/>
                <a:ext cx="1406" cy="505"/>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形成订单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39" name="组合 38"/>
            <p:cNvGrpSpPr/>
            <p:nvPr/>
          </p:nvGrpSpPr>
          <p:grpSpPr>
            <a:xfrm rot="0">
              <a:off x="7252" y="6142"/>
              <a:ext cx="1571" cy="1333"/>
              <a:chOff x="7327" y="4449"/>
              <a:chExt cx="1750" cy="1485"/>
            </a:xfrm>
          </p:grpSpPr>
          <p:grpSp>
            <p:nvGrpSpPr>
              <p:cNvPr id="46" name="组合 45"/>
              <p:cNvGrpSpPr/>
              <p:nvPr/>
            </p:nvGrpSpPr>
            <p:grpSpPr>
              <a:xfrm>
                <a:off x="7327" y="4449"/>
                <a:ext cx="1374" cy="1153"/>
                <a:chOff x="7254" y="4194"/>
                <a:chExt cx="2137" cy="1791"/>
              </a:xfrm>
            </p:grpSpPr>
            <p:pic>
              <p:nvPicPr>
                <p:cNvPr id="53" name="图片 52" descr="仓库名称"/>
                <p:cNvPicPr>
                  <a:picLocks noChangeAspect="1"/>
                </p:cNvPicPr>
                <p:nvPr/>
              </p:nvPicPr>
              <p:blipFill>
                <a:blip r:embed="rId12"/>
                <a:stretch>
                  <a:fillRect/>
                </a:stretch>
              </p:blipFill>
              <p:spPr>
                <a:xfrm>
                  <a:off x="7254" y="4194"/>
                  <a:ext cx="1791" cy="1791"/>
                </a:xfrm>
                <a:prstGeom prst="rect">
                  <a:avLst/>
                </a:prstGeom>
              </p:spPr>
            </p:pic>
            <p:pic>
              <p:nvPicPr>
                <p:cNvPr id="64" name="图片 63" descr="物流发货"/>
                <p:cNvPicPr>
                  <a:picLocks noChangeAspect="1"/>
                </p:cNvPicPr>
                <p:nvPr/>
              </p:nvPicPr>
              <p:blipFill>
                <a:blip r:embed="rId13"/>
                <a:stretch>
                  <a:fillRect/>
                </a:stretch>
              </p:blipFill>
              <p:spPr>
                <a:xfrm>
                  <a:off x="8280" y="4874"/>
                  <a:ext cx="1111" cy="1111"/>
                </a:xfrm>
                <a:prstGeom prst="rect">
                  <a:avLst/>
                </a:prstGeom>
              </p:spPr>
            </p:pic>
          </p:grpSp>
          <p:sp>
            <p:nvSpPr>
              <p:cNvPr id="66" name="文本框 65"/>
              <p:cNvSpPr txBox="1"/>
              <p:nvPr/>
            </p:nvSpPr>
            <p:spPr>
              <a:xfrm>
                <a:off x="7494" y="5498"/>
                <a:ext cx="1583" cy="436"/>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保税仓发货 </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19" name="肘形连接符 18"/>
            <p:cNvCxnSpPr>
              <a:endCxn id="15" idx="1"/>
            </p:cNvCxnSpPr>
            <p:nvPr/>
          </p:nvCxnSpPr>
          <p:spPr>
            <a:xfrm rot="16200000">
              <a:off x="2614" y="5412"/>
              <a:ext cx="1579" cy="711"/>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肘形连接符 27"/>
            <p:cNvCxnSpPr/>
            <p:nvPr/>
          </p:nvCxnSpPr>
          <p:spPr>
            <a:xfrm rot="5400000">
              <a:off x="3905" y="6031"/>
              <a:ext cx="616" cy="344"/>
            </a:xfrm>
            <a:prstGeom prst="bentConnector3">
              <a:avLst>
                <a:gd name="adj1" fmla="val 53896"/>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7" name="直接连接符 26"/>
          <p:cNvCxnSpPr/>
          <p:nvPr/>
        </p:nvCxnSpPr>
        <p:spPr>
          <a:xfrm>
            <a:off x="2962275" y="1294765"/>
            <a:ext cx="0" cy="318516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650176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自营零售平台与开放平台POP共建模式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sp>
        <p:nvSpPr>
          <p:cNvPr id="53" name="文本框 52"/>
          <p:cNvSpPr txBox="1"/>
          <p:nvPr>
            <p:custDataLst>
              <p:tags r:id="rId1"/>
            </p:custDataLst>
          </p:nvPr>
        </p:nvSpPr>
        <p:spPr>
          <a:xfrm>
            <a:off x="5480325" y="1261021"/>
            <a:ext cx="2240638" cy="276999"/>
          </a:xfrm>
          <a:prstGeom prst="rect">
            <a:avLst/>
          </a:prstGeom>
          <a:noFill/>
        </p:spPr>
        <p:txBody>
          <a:bodyPr wrap="square" bIns="0" rtlCol="0" anchor="b">
            <a:noAutofit/>
          </a:bodyPr>
          <a:p>
            <a:pPr defTabSz="457200">
              <a:lnSpc>
                <a:spcPct val="120000"/>
              </a:lnSpc>
            </a:pPr>
            <a:r>
              <a:rPr kumimoji="1" lang="zh-CN" altLang="en-US" sz="1600" b="1" spc="300" dirty="0">
                <a:solidFill>
                  <a:srgbClr val="FF6C00"/>
                </a:solidFill>
                <a:latin typeface="黑体" panose="02010609060101010101" charset="-122"/>
                <a:ea typeface="黑体" panose="02010609060101010101" charset="-122"/>
                <a:cs typeface="黑体" panose="02010609060101010101" charset="-122"/>
              </a:rPr>
              <a:t>平台模式</a:t>
            </a:r>
            <a:endParaRPr kumimoji="1" lang="zh-CN" altLang="en-US" sz="1600" b="1" spc="300" dirty="0">
              <a:solidFill>
                <a:srgbClr val="FF6C00"/>
              </a:solidFill>
              <a:latin typeface="黑体" panose="02010609060101010101" charset="-122"/>
              <a:ea typeface="黑体" panose="02010609060101010101" charset="-122"/>
              <a:cs typeface="黑体" panose="02010609060101010101" charset="-122"/>
            </a:endParaRPr>
          </a:p>
        </p:txBody>
      </p:sp>
      <p:sp>
        <p:nvSpPr>
          <p:cNvPr id="54" name="文本框 53"/>
          <p:cNvSpPr txBox="1"/>
          <p:nvPr>
            <p:custDataLst>
              <p:tags r:id="rId2"/>
            </p:custDataLst>
          </p:nvPr>
        </p:nvSpPr>
        <p:spPr>
          <a:xfrm>
            <a:off x="5469890" y="1560195"/>
            <a:ext cx="3088005" cy="1995170"/>
          </a:xfrm>
          <a:prstGeom prst="rect">
            <a:avLst/>
          </a:prstGeom>
          <a:noFill/>
        </p:spPr>
        <p:txBody>
          <a:bodyPr wrap="square" tIns="0" rtlCol="0">
            <a:noAutofit/>
          </a:bodyPr>
          <a:p>
            <a:pPr algn="just" defTabSz="914400">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自营型出口电商专注于某一领域或品类，对于市场需求变化的把握和对资金的管理有较高要求。</a:t>
            </a:r>
            <a:endParaRPr lang="zh-CN" altLang="en-US" sz="1400">
              <a:latin typeface="黑体" panose="02010609060101010101" charset="-122"/>
              <a:ea typeface="黑体" panose="02010609060101010101" charset="-122"/>
              <a:cs typeface="黑体" panose="02010609060101010101" charset="-122"/>
              <a:sym typeface="+mn-ea"/>
            </a:endParaRPr>
          </a:p>
          <a:p>
            <a:pPr algn="just" defTabSz="914400">
              <a:lnSpc>
                <a:spcPct val="130000"/>
              </a:lnSpc>
              <a:buClrTx/>
              <a:buSzTx/>
              <a:buFontTx/>
            </a:pPr>
            <a:r>
              <a:rPr lang="zh-CN" altLang="en-US" sz="1400">
                <a:latin typeface="黑体" panose="02010609060101010101" charset="-122"/>
                <a:ea typeface="黑体" panose="02010609060101010101" charset="-122"/>
                <a:cs typeface="黑体" panose="02010609060101010101" charset="-122"/>
                <a:sym typeface="+mn-ea"/>
              </a:rPr>
              <a:t>开放平台POP模式大部分以垂直型为主，采用品牌化的战略，针对终端消费者的核心需求，以高性价比通过平台进行销售。</a:t>
            </a:r>
            <a:endParaRPr lang="zh-CN" altLang="en-US" sz="1400">
              <a:latin typeface="黑体" panose="02010609060101010101" charset="-122"/>
              <a:ea typeface="黑体" panose="02010609060101010101" charset="-122"/>
              <a:cs typeface="黑体" panose="02010609060101010101" charset="-122"/>
              <a:sym typeface="+mn-ea"/>
            </a:endParaRPr>
          </a:p>
        </p:txBody>
      </p:sp>
      <p:sp>
        <p:nvSpPr>
          <p:cNvPr id="55" name="文本框 54"/>
          <p:cNvSpPr txBox="1"/>
          <p:nvPr>
            <p:custDataLst>
              <p:tags r:id="rId3"/>
            </p:custDataLst>
          </p:nvPr>
        </p:nvSpPr>
        <p:spPr>
          <a:xfrm>
            <a:off x="5456116" y="3555865"/>
            <a:ext cx="2240638" cy="276999"/>
          </a:xfrm>
          <a:prstGeom prst="rect">
            <a:avLst/>
          </a:prstGeom>
          <a:noFill/>
        </p:spPr>
        <p:txBody>
          <a:bodyPr wrap="square" bIns="0" rtlCol="0" anchor="b">
            <a:noAutofit/>
          </a:bodyPr>
          <a:p>
            <a:pPr defTabSz="457200">
              <a:lnSpc>
                <a:spcPct val="120000"/>
              </a:lnSpc>
            </a:pPr>
            <a:r>
              <a:rPr kumimoji="1" lang="zh-CN" altLang="en-US" sz="1600" b="1" spc="300" dirty="0">
                <a:solidFill>
                  <a:srgbClr val="A0204C"/>
                </a:solidFill>
                <a:latin typeface="黑体" panose="02010609060101010101" charset="-122"/>
                <a:ea typeface="黑体" panose="02010609060101010101" charset="-122"/>
                <a:cs typeface="黑体" panose="02010609060101010101" charset="-122"/>
              </a:rPr>
              <a:t>代表企业</a:t>
            </a:r>
            <a:endParaRPr kumimoji="1" lang="zh-CN" altLang="en-US" sz="1600" b="1" spc="300" dirty="0">
              <a:solidFill>
                <a:srgbClr val="A0204C"/>
              </a:solidFill>
              <a:latin typeface="黑体" panose="02010609060101010101" charset="-122"/>
              <a:ea typeface="黑体" panose="02010609060101010101" charset="-122"/>
              <a:cs typeface="黑体" panose="02010609060101010101" charset="-122"/>
            </a:endParaRPr>
          </a:p>
        </p:txBody>
      </p:sp>
      <p:sp>
        <p:nvSpPr>
          <p:cNvPr id="56" name="文本框 55"/>
          <p:cNvSpPr txBox="1"/>
          <p:nvPr>
            <p:custDataLst>
              <p:tags r:id="rId4"/>
            </p:custDataLst>
          </p:nvPr>
        </p:nvSpPr>
        <p:spPr>
          <a:xfrm>
            <a:off x="5506085" y="3842385"/>
            <a:ext cx="3051810" cy="659765"/>
          </a:xfrm>
          <a:prstGeom prst="rect">
            <a:avLst/>
          </a:prstGeom>
          <a:noFill/>
        </p:spPr>
        <p:txBody>
          <a:bodyPr wrap="square" tIns="0" rtlCol="0">
            <a:normAutofit/>
          </a:bodyPr>
          <a:p>
            <a:pPr algn="just" defTabSz="914400">
              <a:lnSpc>
                <a:spcPct val="130000"/>
              </a:lnSpc>
              <a:buClrTx/>
              <a:buSzTx/>
              <a:buFontTx/>
            </a:pPr>
            <a:r>
              <a:rPr lang="zh-CN" altLang="en-US" sz="1400">
                <a:latin typeface="黑体" panose="02010609060101010101" charset="-122"/>
                <a:ea typeface="黑体" panose="02010609060101010101" charset="-122"/>
                <a:cs typeface="黑体" panose="02010609060101010101" charset="-122"/>
              </a:rPr>
              <a:t>环球易购、帕拓逊、有棵树、棒谷、通拓科技。</a:t>
            </a:r>
            <a:endParaRPr lang="zh-CN" altLang="en-US" sz="1400">
              <a:latin typeface="黑体" panose="02010609060101010101" charset="-122"/>
              <a:ea typeface="黑体" panose="02010609060101010101" charset="-122"/>
              <a:cs typeface="黑体" panose="02010609060101010101" charset="-122"/>
            </a:endParaRPr>
          </a:p>
        </p:txBody>
      </p:sp>
      <p:sp>
        <p:nvSpPr>
          <p:cNvPr id="57" name="文本框 56"/>
          <p:cNvSpPr txBox="1"/>
          <p:nvPr>
            <p:custDataLst>
              <p:tags r:id="rId5"/>
            </p:custDataLst>
          </p:nvPr>
        </p:nvSpPr>
        <p:spPr>
          <a:xfrm flipH="1">
            <a:off x="710337" y="3576234"/>
            <a:ext cx="2231733" cy="276999"/>
          </a:xfrm>
          <a:prstGeom prst="rect">
            <a:avLst/>
          </a:prstGeom>
          <a:noFill/>
        </p:spPr>
        <p:txBody>
          <a:bodyPr wrap="square" bIns="0" rtlCol="0" anchor="b">
            <a:noAutofit/>
          </a:bodyPr>
          <a:p>
            <a:pPr algn="r" defTabSz="457200">
              <a:lnSpc>
                <a:spcPct val="120000"/>
              </a:lnSpc>
            </a:pPr>
            <a:r>
              <a:rPr kumimoji="1" lang="zh-CN" altLang="en-US" sz="1600" b="1" spc="300" dirty="0">
                <a:solidFill>
                  <a:srgbClr val="009587"/>
                </a:solidFill>
                <a:latin typeface="黑体" panose="02010609060101010101" charset="-122"/>
                <a:ea typeface="黑体" panose="02010609060101010101" charset="-122"/>
                <a:cs typeface="黑体" panose="02010609060101010101" charset="-122"/>
              </a:rPr>
              <a:t>盈利模式</a:t>
            </a:r>
            <a:endParaRPr kumimoji="1" lang="zh-CN" altLang="en-US" sz="1600" b="1" spc="300" dirty="0">
              <a:solidFill>
                <a:srgbClr val="009587"/>
              </a:solidFill>
              <a:latin typeface="黑体" panose="02010609060101010101" charset="-122"/>
              <a:ea typeface="黑体" panose="02010609060101010101" charset="-122"/>
              <a:cs typeface="黑体" panose="02010609060101010101" charset="-122"/>
            </a:endParaRPr>
          </a:p>
        </p:txBody>
      </p:sp>
      <p:sp>
        <p:nvSpPr>
          <p:cNvPr id="58" name="文本框 57"/>
          <p:cNvSpPr txBox="1"/>
          <p:nvPr>
            <p:custDataLst>
              <p:tags r:id="rId6"/>
            </p:custDataLst>
          </p:nvPr>
        </p:nvSpPr>
        <p:spPr>
          <a:xfrm flipH="1">
            <a:off x="699770" y="3861435"/>
            <a:ext cx="2232025" cy="431165"/>
          </a:xfrm>
          <a:prstGeom prst="rect">
            <a:avLst/>
          </a:prstGeom>
          <a:noFill/>
        </p:spPr>
        <p:txBody>
          <a:bodyPr wrap="square" tIns="0" rtlCol="0">
            <a:normAutofit/>
          </a:bodyPr>
          <a:p>
            <a:pPr algn="just" defTabSz="914400">
              <a:lnSpc>
                <a:spcPct val="130000"/>
              </a:lnSpc>
              <a:buClrTx/>
              <a:buSzTx/>
              <a:buFontTx/>
            </a:pPr>
            <a:r>
              <a:rPr lang="zh-CN" altLang="en-US" sz="1400">
                <a:latin typeface="黑体" panose="02010609060101010101" charset="-122"/>
                <a:ea typeface="黑体" panose="02010609060101010101" charset="-122"/>
                <a:cs typeface="黑体" panose="02010609060101010101" charset="-122"/>
              </a:rPr>
              <a:t>商品销售产生的利润。</a:t>
            </a:r>
            <a:endParaRPr lang="zh-CN" altLang="en-US" sz="1400">
              <a:latin typeface="黑体" panose="02010609060101010101" charset="-122"/>
              <a:ea typeface="黑体" panose="02010609060101010101" charset="-122"/>
              <a:cs typeface="黑体" panose="02010609060101010101" charset="-122"/>
            </a:endParaRPr>
          </a:p>
        </p:txBody>
      </p:sp>
      <p:sp>
        <p:nvSpPr>
          <p:cNvPr id="59" name="文本框 58"/>
          <p:cNvSpPr txBox="1"/>
          <p:nvPr>
            <p:custDataLst>
              <p:tags r:id="rId7"/>
            </p:custDataLst>
          </p:nvPr>
        </p:nvSpPr>
        <p:spPr>
          <a:xfrm flipH="1">
            <a:off x="713004" y="1283543"/>
            <a:ext cx="2229064" cy="276999"/>
          </a:xfrm>
          <a:prstGeom prst="rect">
            <a:avLst/>
          </a:prstGeom>
          <a:noFill/>
        </p:spPr>
        <p:txBody>
          <a:bodyPr wrap="square" bIns="0" rtlCol="0" anchor="b">
            <a:noAutofit/>
          </a:bodyPr>
          <a:p>
            <a:pPr algn="r" defTabSz="457200">
              <a:lnSpc>
                <a:spcPct val="120000"/>
              </a:lnSpc>
            </a:pPr>
            <a:r>
              <a:rPr kumimoji="1" lang="zh-CN" altLang="en-US" sz="1600" b="1" spc="300" dirty="0">
                <a:solidFill>
                  <a:srgbClr val="304971"/>
                </a:solidFill>
                <a:latin typeface="黑体" panose="02010609060101010101" charset="-122"/>
                <a:ea typeface="黑体" panose="02010609060101010101" charset="-122"/>
                <a:cs typeface="黑体" panose="02010609060101010101" charset="-122"/>
              </a:rPr>
              <a:t>主要业务形式</a:t>
            </a:r>
            <a:endParaRPr kumimoji="1" lang="zh-CN" altLang="en-US" sz="1600" b="1" spc="300" dirty="0">
              <a:solidFill>
                <a:srgbClr val="304971"/>
              </a:solidFill>
              <a:latin typeface="黑体" panose="02010609060101010101" charset="-122"/>
              <a:ea typeface="黑体" panose="02010609060101010101" charset="-122"/>
              <a:cs typeface="黑体" panose="02010609060101010101" charset="-122"/>
            </a:endParaRPr>
          </a:p>
        </p:txBody>
      </p:sp>
      <p:sp>
        <p:nvSpPr>
          <p:cNvPr id="60" name="文本框 59"/>
          <p:cNvSpPr txBox="1"/>
          <p:nvPr>
            <p:custDataLst>
              <p:tags r:id="rId8"/>
            </p:custDataLst>
          </p:nvPr>
        </p:nvSpPr>
        <p:spPr>
          <a:xfrm flipH="1">
            <a:off x="699770" y="1550670"/>
            <a:ext cx="2232025" cy="1087755"/>
          </a:xfrm>
          <a:prstGeom prst="rect">
            <a:avLst/>
          </a:prstGeom>
          <a:noFill/>
        </p:spPr>
        <p:txBody>
          <a:bodyPr wrap="square" tIns="0" rtlCol="0">
            <a:noAutofit/>
          </a:bodyPr>
          <a:p>
            <a:pPr algn="just" defTabSz="914400">
              <a:lnSpc>
                <a:spcPct val="130000"/>
              </a:lnSpc>
              <a:buClrTx/>
              <a:buSzTx/>
              <a:buFontTx/>
            </a:pPr>
            <a:r>
              <a:rPr lang="zh-CN" altLang="en-US" sz="1400">
                <a:latin typeface="黑体" panose="02010609060101010101" charset="-122"/>
                <a:ea typeface="黑体" panose="02010609060101010101" charset="-122"/>
                <a:cs typeface="黑体" panose="02010609060101010101" charset="-122"/>
              </a:rPr>
              <a:t>以面对海外终端消费者的需求为核心，以自营B2C和商家入驻平台销售为主要业务形式。</a:t>
            </a:r>
            <a:endParaRPr lang="zh-CN" altLang="en-US" sz="1400">
              <a:latin typeface="黑体" panose="02010609060101010101" charset="-122"/>
              <a:ea typeface="黑体" panose="02010609060101010101" charset="-122"/>
              <a:cs typeface="黑体" panose="02010609060101010101" charset="-122"/>
            </a:endParaRPr>
          </a:p>
        </p:txBody>
      </p:sp>
      <p:grpSp>
        <p:nvGrpSpPr>
          <p:cNvPr id="61" name="组合 60"/>
          <p:cNvGrpSpPr/>
          <p:nvPr/>
        </p:nvGrpSpPr>
        <p:grpSpPr>
          <a:xfrm>
            <a:off x="2790190" y="1595120"/>
            <a:ext cx="2623820" cy="2360930"/>
            <a:chOff x="4711" y="2218"/>
            <a:chExt cx="5010" cy="5010"/>
          </a:xfrm>
        </p:grpSpPr>
        <p:sp>
          <p:nvSpPr>
            <p:cNvPr id="62" name="任意形状 3"/>
            <p:cNvSpPr/>
            <p:nvPr>
              <p:custDataLst>
                <p:tags r:id="rId9"/>
              </p:custDataLst>
            </p:nvPr>
          </p:nvSpPr>
          <p:spPr>
            <a:xfrm>
              <a:off x="5512" y="2863"/>
              <a:ext cx="1063" cy="844"/>
            </a:xfrm>
            <a:custGeom>
              <a:avLst/>
              <a:gdLst>
                <a:gd name="connsiteX0" fmla="*/ 775947 w 777240"/>
                <a:gd name="connsiteY0" fmla="*/ 28861 h 617220"/>
                <a:gd name="connsiteX1" fmla="*/ 775947 w 777240"/>
                <a:gd name="connsiteY1" fmla="*/ 4286 h 617220"/>
                <a:gd name="connsiteX2" fmla="*/ 136438 w 777240"/>
                <a:gd name="connsiteY2" fmla="*/ 450628 h 617220"/>
                <a:gd name="connsiteX3" fmla="*/ 131295 w 777240"/>
                <a:gd name="connsiteY3" fmla="*/ 447770 h 617220"/>
                <a:gd name="connsiteX4" fmla="*/ 13565 w 777240"/>
                <a:gd name="connsiteY4" fmla="*/ 487204 h 617220"/>
                <a:gd name="connsiteX5" fmla="*/ 52999 w 777240"/>
                <a:gd name="connsiteY5" fmla="*/ 604933 h 617220"/>
                <a:gd name="connsiteX6" fmla="*/ 170728 w 777240"/>
                <a:gd name="connsiteY6" fmla="*/ 565499 h 617220"/>
                <a:gd name="connsiteX7" fmla="*/ 154155 w 777240"/>
                <a:gd name="connsiteY7" fmla="*/ 464344 h 617220"/>
                <a:gd name="connsiteX8" fmla="*/ 775947 w 777240"/>
                <a:gd name="connsiteY8" fmla="*/ 28861 h 617220"/>
                <a:gd name="connsiteX9" fmla="*/ 66144 w 777240"/>
                <a:gd name="connsiteY9" fmla="*/ 564356 h 617220"/>
                <a:gd name="connsiteX10" fmla="*/ 76430 w 777240"/>
                <a:gd name="connsiteY10" fmla="*/ 491776 h 617220"/>
                <a:gd name="connsiteX11" fmla="*/ 131295 w 777240"/>
                <a:gd name="connsiteY11" fmla="*/ 531209 h 617220"/>
                <a:gd name="connsiteX12" fmla="*/ 66144 w 777240"/>
                <a:gd name="connsiteY12" fmla="*/ 564356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240" h="617220">
                  <a:moveTo>
                    <a:pt x="775947" y="28861"/>
                  </a:moveTo>
                  <a:lnTo>
                    <a:pt x="775947" y="4286"/>
                  </a:lnTo>
                  <a:cubicBezTo>
                    <a:pt x="528487" y="90583"/>
                    <a:pt x="305602" y="243173"/>
                    <a:pt x="136438" y="450628"/>
                  </a:cubicBezTo>
                  <a:cubicBezTo>
                    <a:pt x="134724" y="449485"/>
                    <a:pt x="133009" y="448913"/>
                    <a:pt x="131295" y="447770"/>
                  </a:cubicBezTo>
                  <a:cubicBezTo>
                    <a:pt x="87860" y="426053"/>
                    <a:pt x="35282" y="443770"/>
                    <a:pt x="13565" y="487204"/>
                  </a:cubicBezTo>
                  <a:cubicBezTo>
                    <a:pt x="-8151" y="530638"/>
                    <a:pt x="9565" y="583216"/>
                    <a:pt x="52999" y="604933"/>
                  </a:cubicBezTo>
                  <a:cubicBezTo>
                    <a:pt x="96433" y="626650"/>
                    <a:pt x="149011" y="608933"/>
                    <a:pt x="170728" y="565499"/>
                  </a:cubicBezTo>
                  <a:cubicBezTo>
                    <a:pt x="187873" y="530638"/>
                    <a:pt x="179872" y="490633"/>
                    <a:pt x="154155" y="464344"/>
                  </a:cubicBezTo>
                  <a:cubicBezTo>
                    <a:pt x="319318" y="263747"/>
                    <a:pt x="535345" y="114014"/>
                    <a:pt x="775947" y="28861"/>
                  </a:cubicBezTo>
                  <a:close/>
                  <a:moveTo>
                    <a:pt x="66144" y="564356"/>
                  </a:moveTo>
                  <a:lnTo>
                    <a:pt x="76430" y="491776"/>
                  </a:lnTo>
                  <a:lnTo>
                    <a:pt x="131295" y="531209"/>
                  </a:lnTo>
                  <a:lnTo>
                    <a:pt x="66144" y="564356"/>
                  </a:lnTo>
                  <a:close/>
                </a:path>
              </a:pathLst>
            </a:custGeom>
            <a:solidFill>
              <a:srgbClr val="2196F3"/>
            </a:solidFill>
            <a:ln w="9525" cap="flat">
              <a:noFill/>
              <a:prstDash val="solid"/>
              <a:miter/>
            </a:ln>
          </p:spPr>
          <p:txBody>
            <a:bodyPr rtlCol="0" anchor="ctr">
              <a:normAutofit lnSpcReduction="10000"/>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63" name="任意形状 4"/>
            <p:cNvSpPr/>
            <p:nvPr>
              <p:custDataLst>
                <p:tags r:id="rId10"/>
              </p:custDataLst>
            </p:nvPr>
          </p:nvSpPr>
          <p:spPr>
            <a:xfrm>
              <a:off x="5356" y="5366"/>
              <a:ext cx="844" cy="1063"/>
            </a:xfrm>
            <a:custGeom>
              <a:avLst/>
              <a:gdLst>
                <a:gd name="connsiteX0" fmla="*/ 28861 w 617220"/>
                <a:gd name="connsiteY0" fmla="*/ 4286 h 777240"/>
                <a:gd name="connsiteX1" fmla="*/ 4286 w 617220"/>
                <a:gd name="connsiteY1" fmla="*/ 4286 h 777240"/>
                <a:gd name="connsiteX2" fmla="*/ 450628 w 617220"/>
                <a:gd name="connsiteY2" fmla="*/ 643795 h 777240"/>
                <a:gd name="connsiteX3" fmla="*/ 447770 w 617220"/>
                <a:gd name="connsiteY3" fmla="*/ 648939 h 777240"/>
                <a:gd name="connsiteX4" fmla="*/ 487204 w 617220"/>
                <a:gd name="connsiteY4" fmla="*/ 766667 h 777240"/>
                <a:gd name="connsiteX5" fmla="*/ 604933 w 617220"/>
                <a:gd name="connsiteY5" fmla="*/ 727234 h 777240"/>
                <a:gd name="connsiteX6" fmla="*/ 565499 w 617220"/>
                <a:gd name="connsiteY6" fmla="*/ 609505 h 777240"/>
                <a:gd name="connsiteX7" fmla="*/ 464344 w 617220"/>
                <a:gd name="connsiteY7" fmla="*/ 626079 h 777240"/>
                <a:gd name="connsiteX8" fmla="*/ 28861 w 617220"/>
                <a:gd name="connsiteY8" fmla="*/ 4286 h 777240"/>
                <a:gd name="connsiteX9" fmla="*/ 564356 w 617220"/>
                <a:gd name="connsiteY9" fmla="*/ 714089 h 777240"/>
                <a:gd name="connsiteX10" fmla="*/ 491776 w 617220"/>
                <a:gd name="connsiteY10" fmla="*/ 703802 h 777240"/>
                <a:gd name="connsiteX11" fmla="*/ 531209 w 617220"/>
                <a:gd name="connsiteY11" fmla="*/ 648939 h 777240"/>
                <a:gd name="connsiteX12" fmla="*/ 564356 w 617220"/>
                <a:gd name="connsiteY12" fmla="*/ 714089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220" h="777240">
                  <a:moveTo>
                    <a:pt x="28861" y="4286"/>
                  </a:moveTo>
                  <a:lnTo>
                    <a:pt x="4286" y="4286"/>
                  </a:lnTo>
                  <a:cubicBezTo>
                    <a:pt x="90583" y="251746"/>
                    <a:pt x="243173" y="474631"/>
                    <a:pt x="450628" y="643795"/>
                  </a:cubicBezTo>
                  <a:cubicBezTo>
                    <a:pt x="449485" y="645509"/>
                    <a:pt x="448913" y="647224"/>
                    <a:pt x="447770" y="648939"/>
                  </a:cubicBezTo>
                  <a:cubicBezTo>
                    <a:pt x="426053" y="692372"/>
                    <a:pt x="443770" y="744950"/>
                    <a:pt x="487204" y="766667"/>
                  </a:cubicBezTo>
                  <a:cubicBezTo>
                    <a:pt x="530638" y="788384"/>
                    <a:pt x="583216" y="770668"/>
                    <a:pt x="604933" y="727234"/>
                  </a:cubicBezTo>
                  <a:cubicBezTo>
                    <a:pt x="626650" y="683800"/>
                    <a:pt x="608933" y="631222"/>
                    <a:pt x="565499" y="609505"/>
                  </a:cubicBezTo>
                  <a:cubicBezTo>
                    <a:pt x="530638" y="592360"/>
                    <a:pt x="490633" y="600361"/>
                    <a:pt x="464344" y="626079"/>
                  </a:cubicBezTo>
                  <a:cubicBezTo>
                    <a:pt x="263747" y="460915"/>
                    <a:pt x="114014" y="244888"/>
                    <a:pt x="28861" y="4286"/>
                  </a:cubicBezTo>
                  <a:close/>
                  <a:moveTo>
                    <a:pt x="564356" y="714089"/>
                  </a:moveTo>
                  <a:lnTo>
                    <a:pt x="491776" y="703802"/>
                  </a:lnTo>
                  <a:lnTo>
                    <a:pt x="531209" y="648939"/>
                  </a:lnTo>
                  <a:lnTo>
                    <a:pt x="564356" y="714089"/>
                  </a:lnTo>
                  <a:close/>
                </a:path>
              </a:pathLst>
            </a:custGeom>
            <a:solidFill>
              <a:srgbClr val="009587"/>
            </a:solidFill>
            <a:ln w="9525" cap="flat">
              <a:noFill/>
              <a:prstDash val="solid"/>
              <a:miter/>
            </a:ln>
          </p:spPr>
          <p:txBody>
            <a:bodyPr rtlCol="0" anchor="ctr">
              <a:normAutofit/>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64" name="任意形状 5"/>
            <p:cNvSpPr/>
            <p:nvPr>
              <p:custDataLst>
                <p:tags r:id="rId11"/>
              </p:custDataLst>
            </p:nvPr>
          </p:nvSpPr>
          <p:spPr>
            <a:xfrm>
              <a:off x="7858" y="5743"/>
              <a:ext cx="1063" cy="844"/>
            </a:xfrm>
            <a:custGeom>
              <a:avLst/>
              <a:gdLst>
                <a:gd name="connsiteX0" fmla="*/ 4286 w 777240"/>
                <a:gd name="connsiteY0" fmla="*/ 589637 h 617220"/>
                <a:gd name="connsiteX1" fmla="*/ 4286 w 777240"/>
                <a:gd name="connsiteY1" fmla="*/ 614212 h 617220"/>
                <a:gd name="connsiteX2" fmla="*/ 643795 w 777240"/>
                <a:gd name="connsiteY2" fmla="*/ 167870 h 617220"/>
                <a:gd name="connsiteX3" fmla="*/ 648939 w 777240"/>
                <a:gd name="connsiteY3" fmla="*/ 170728 h 617220"/>
                <a:gd name="connsiteX4" fmla="*/ 766667 w 777240"/>
                <a:gd name="connsiteY4" fmla="*/ 131294 h 617220"/>
                <a:gd name="connsiteX5" fmla="*/ 727234 w 777240"/>
                <a:gd name="connsiteY5" fmla="*/ 13565 h 617220"/>
                <a:gd name="connsiteX6" fmla="*/ 609505 w 777240"/>
                <a:gd name="connsiteY6" fmla="*/ 52999 h 617220"/>
                <a:gd name="connsiteX7" fmla="*/ 626079 w 777240"/>
                <a:gd name="connsiteY7" fmla="*/ 154154 h 617220"/>
                <a:gd name="connsiteX8" fmla="*/ 4286 w 777240"/>
                <a:gd name="connsiteY8" fmla="*/ 589637 h 617220"/>
                <a:gd name="connsiteX9" fmla="*/ 714089 w 777240"/>
                <a:gd name="connsiteY9" fmla="*/ 54142 h 617220"/>
                <a:gd name="connsiteX10" fmla="*/ 703802 w 777240"/>
                <a:gd name="connsiteY10" fmla="*/ 126722 h 617220"/>
                <a:gd name="connsiteX11" fmla="*/ 648939 w 777240"/>
                <a:gd name="connsiteY11" fmla="*/ 87289 h 617220"/>
                <a:gd name="connsiteX12" fmla="*/ 714089 w 777240"/>
                <a:gd name="connsiteY12" fmla="*/ 54142 h 617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240" h="617220">
                  <a:moveTo>
                    <a:pt x="4286" y="589637"/>
                  </a:moveTo>
                  <a:lnTo>
                    <a:pt x="4286" y="614212"/>
                  </a:lnTo>
                  <a:cubicBezTo>
                    <a:pt x="251746" y="527915"/>
                    <a:pt x="474631" y="375325"/>
                    <a:pt x="643795" y="167870"/>
                  </a:cubicBezTo>
                  <a:cubicBezTo>
                    <a:pt x="645509" y="169014"/>
                    <a:pt x="647224" y="169585"/>
                    <a:pt x="648939" y="170728"/>
                  </a:cubicBezTo>
                  <a:cubicBezTo>
                    <a:pt x="692372" y="192445"/>
                    <a:pt x="744950" y="174729"/>
                    <a:pt x="766667" y="131294"/>
                  </a:cubicBezTo>
                  <a:cubicBezTo>
                    <a:pt x="788384" y="87860"/>
                    <a:pt x="770668" y="35282"/>
                    <a:pt x="727234" y="13565"/>
                  </a:cubicBezTo>
                  <a:cubicBezTo>
                    <a:pt x="683800" y="-8151"/>
                    <a:pt x="631222" y="9565"/>
                    <a:pt x="609505" y="52999"/>
                  </a:cubicBezTo>
                  <a:cubicBezTo>
                    <a:pt x="592360" y="87860"/>
                    <a:pt x="600361" y="127865"/>
                    <a:pt x="626079" y="154154"/>
                  </a:cubicBezTo>
                  <a:cubicBezTo>
                    <a:pt x="460915" y="354751"/>
                    <a:pt x="244888" y="504484"/>
                    <a:pt x="4286" y="589637"/>
                  </a:cubicBezTo>
                  <a:close/>
                  <a:moveTo>
                    <a:pt x="714089" y="54142"/>
                  </a:moveTo>
                  <a:lnTo>
                    <a:pt x="703802" y="126722"/>
                  </a:lnTo>
                  <a:lnTo>
                    <a:pt x="648939" y="87289"/>
                  </a:lnTo>
                  <a:lnTo>
                    <a:pt x="714089" y="54142"/>
                  </a:lnTo>
                  <a:close/>
                </a:path>
              </a:pathLst>
            </a:custGeom>
            <a:solidFill>
              <a:srgbClr val="8BC34A"/>
            </a:solidFill>
            <a:ln w="9525" cap="flat">
              <a:noFill/>
              <a:prstDash val="solid"/>
              <a:miter/>
            </a:ln>
          </p:spPr>
          <p:txBody>
            <a:bodyPr rtlCol="0" anchor="ctr">
              <a:normAutofit lnSpcReduction="10000"/>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65" name="任意形状 6"/>
            <p:cNvSpPr/>
            <p:nvPr>
              <p:custDataLst>
                <p:tags r:id="rId12"/>
              </p:custDataLst>
            </p:nvPr>
          </p:nvSpPr>
          <p:spPr>
            <a:xfrm>
              <a:off x="8236" y="3019"/>
              <a:ext cx="844" cy="1063"/>
            </a:xfrm>
            <a:custGeom>
              <a:avLst/>
              <a:gdLst>
                <a:gd name="connsiteX0" fmla="*/ 589637 w 617220"/>
                <a:gd name="connsiteY0" fmla="*/ 775947 h 777240"/>
                <a:gd name="connsiteX1" fmla="*/ 614212 w 617220"/>
                <a:gd name="connsiteY1" fmla="*/ 775947 h 777240"/>
                <a:gd name="connsiteX2" fmla="*/ 167870 w 617220"/>
                <a:gd name="connsiteY2" fmla="*/ 136438 h 777240"/>
                <a:gd name="connsiteX3" fmla="*/ 170728 w 617220"/>
                <a:gd name="connsiteY3" fmla="*/ 131295 h 777240"/>
                <a:gd name="connsiteX4" fmla="*/ 131294 w 617220"/>
                <a:gd name="connsiteY4" fmla="*/ 13565 h 777240"/>
                <a:gd name="connsiteX5" fmla="*/ 13565 w 617220"/>
                <a:gd name="connsiteY5" fmla="*/ 52999 h 777240"/>
                <a:gd name="connsiteX6" fmla="*/ 52999 w 617220"/>
                <a:gd name="connsiteY6" fmla="*/ 170728 h 777240"/>
                <a:gd name="connsiteX7" fmla="*/ 154154 w 617220"/>
                <a:gd name="connsiteY7" fmla="*/ 154155 h 777240"/>
                <a:gd name="connsiteX8" fmla="*/ 589637 w 617220"/>
                <a:gd name="connsiteY8" fmla="*/ 775947 h 777240"/>
                <a:gd name="connsiteX9" fmla="*/ 54142 w 617220"/>
                <a:gd name="connsiteY9" fmla="*/ 66144 h 777240"/>
                <a:gd name="connsiteX10" fmla="*/ 126722 w 617220"/>
                <a:gd name="connsiteY10" fmla="*/ 76430 h 777240"/>
                <a:gd name="connsiteX11" fmla="*/ 87289 w 617220"/>
                <a:gd name="connsiteY11" fmla="*/ 131295 h 777240"/>
                <a:gd name="connsiteX12" fmla="*/ 54142 w 617220"/>
                <a:gd name="connsiteY12" fmla="*/ 66144 h 7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7220" h="777240">
                  <a:moveTo>
                    <a:pt x="589637" y="775947"/>
                  </a:moveTo>
                  <a:lnTo>
                    <a:pt x="614212" y="775947"/>
                  </a:lnTo>
                  <a:cubicBezTo>
                    <a:pt x="527915" y="528487"/>
                    <a:pt x="375325" y="305602"/>
                    <a:pt x="167870" y="136438"/>
                  </a:cubicBezTo>
                  <a:cubicBezTo>
                    <a:pt x="169014" y="134724"/>
                    <a:pt x="169585" y="133009"/>
                    <a:pt x="170728" y="131295"/>
                  </a:cubicBezTo>
                  <a:cubicBezTo>
                    <a:pt x="192445" y="87860"/>
                    <a:pt x="174729" y="35282"/>
                    <a:pt x="131294" y="13565"/>
                  </a:cubicBezTo>
                  <a:cubicBezTo>
                    <a:pt x="87860" y="-8151"/>
                    <a:pt x="35282" y="9565"/>
                    <a:pt x="13565" y="52999"/>
                  </a:cubicBezTo>
                  <a:cubicBezTo>
                    <a:pt x="-8151" y="96433"/>
                    <a:pt x="9565" y="149011"/>
                    <a:pt x="52999" y="170728"/>
                  </a:cubicBezTo>
                  <a:cubicBezTo>
                    <a:pt x="87860" y="187873"/>
                    <a:pt x="127865" y="179872"/>
                    <a:pt x="154154" y="154155"/>
                  </a:cubicBezTo>
                  <a:cubicBezTo>
                    <a:pt x="354751" y="319318"/>
                    <a:pt x="504484" y="535345"/>
                    <a:pt x="589637" y="775947"/>
                  </a:cubicBezTo>
                  <a:close/>
                  <a:moveTo>
                    <a:pt x="54142" y="66144"/>
                  </a:moveTo>
                  <a:lnTo>
                    <a:pt x="126722" y="76430"/>
                  </a:lnTo>
                  <a:lnTo>
                    <a:pt x="87289" y="131295"/>
                  </a:lnTo>
                  <a:lnTo>
                    <a:pt x="54142" y="66144"/>
                  </a:lnTo>
                  <a:close/>
                </a:path>
              </a:pathLst>
            </a:custGeom>
            <a:solidFill>
              <a:srgbClr val="CDDC39"/>
            </a:solidFill>
            <a:ln w="9525" cap="flat">
              <a:noFill/>
              <a:prstDash val="solid"/>
              <a:miter/>
            </a:ln>
          </p:spPr>
          <p:txBody>
            <a:bodyPr rtlCol="0" anchor="ctr">
              <a:normAutofit/>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66" name="任意形状 7"/>
            <p:cNvSpPr/>
            <p:nvPr>
              <p:custDataLst>
                <p:tags r:id="rId13"/>
              </p:custDataLst>
            </p:nvPr>
          </p:nvSpPr>
          <p:spPr>
            <a:xfrm>
              <a:off x="6352" y="2218"/>
              <a:ext cx="1727" cy="2564"/>
            </a:xfrm>
            <a:custGeom>
              <a:avLst/>
              <a:gdLst>
                <a:gd name="connsiteX0" fmla="*/ 633508 w 1263015"/>
                <a:gd name="connsiteY0" fmla="*/ 4286 h 1874520"/>
                <a:gd name="connsiteX1" fmla="*/ 4286 w 1263015"/>
                <a:gd name="connsiteY1" fmla="*/ 633508 h 1874520"/>
                <a:gd name="connsiteX2" fmla="*/ 4286 w 1263015"/>
                <a:gd name="connsiteY2" fmla="*/ 1204436 h 1874520"/>
                <a:gd name="connsiteX3" fmla="*/ 591788 w 1263015"/>
                <a:gd name="connsiteY3" fmla="*/ 1204436 h 1874520"/>
                <a:gd name="connsiteX4" fmla="*/ 591788 w 1263015"/>
                <a:gd name="connsiteY4" fmla="*/ 633508 h 1874520"/>
                <a:gd name="connsiteX5" fmla="*/ 632936 w 1263015"/>
                <a:gd name="connsiteY5" fmla="*/ 592360 h 1874520"/>
                <a:gd name="connsiteX6" fmla="*/ 674084 w 1263015"/>
                <a:gd name="connsiteY6" fmla="*/ 633508 h 1874520"/>
                <a:gd name="connsiteX7" fmla="*/ 674084 w 1263015"/>
                <a:gd name="connsiteY7" fmla="*/ 1875377 h 1874520"/>
                <a:gd name="connsiteX8" fmla="*/ 1261586 w 1263015"/>
                <a:gd name="connsiteY8" fmla="*/ 1875377 h 1874520"/>
                <a:gd name="connsiteX9" fmla="*/ 1261586 w 1263015"/>
                <a:gd name="connsiteY9" fmla="*/ 633508 h 1874520"/>
                <a:gd name="connsiteX10" fmla="*/ 633508 w 1263015"/>
                <a:gd name="connsiteY10" fmla="*/ 4286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3015" h="1874520">
                  <a:moveTo>
                    <a:pt x="633508" y="4286"/>
                  </a:moveTo>
                  <a:cubicBezTo>
                    <a:pt x="286036" y="4286"/>
                    <a:pt x="4286" y="286036"/>
                    <a:pt x="4286" y="633508"/>
                  </a:cubicBezTo>
                  <a:lnTo>
                    <a:pt x="4286" y="1204436"/>
                  </a:lnTo>
                  <a:lnTo>
                    <a:pt x="591788" y="1204436"/>
                  </a:lnTo>
                  <a:lnTo>
                    <a:pt x="591788" y="633508"/>
                  </a:lnTo>
                  <a:cubicBezTo>
                    <a:pt x="591788" y="610648"/>
                    <a:pt x="610076" y="592360"/>
                    <a:pt x="632936" y="592360"/>
                  </a:cubicBezTo>
                  <a:cubicBezTo>
                    <a:pt x="655796" y="592360"/>
                    <a:pt x="674084" y="610648"/>
                    <a:pt x="674084" y="633508"/>
                  </a:cubicBezTo>
                  <a:lnTo>
                    <a:pt x="674084" y="1875377"/>
                  </a:lnTo>
                  <a:lnTo>
                    <a:pt x="1261586" y="1875377"/>
                  </a:lnTo>
                  <a:lnTo>
                    <a:pt x="1261586" y="633508"/>
                  </a:lnTo>
                  <a:cubicBezTo>
                    <a:pt x="1262729" y="286036"/>
                    <a:pt x="980980" y="4286"/>
                    <a:pt x="633508" y="4286"/>
                  </a:cubicBezTo>
                  <a:close/>
                </a:path>
              </a:pathLst>
            </a:custGeom>
            <a:solidFill>
              <a:srgbClr val="304971"/>
            </a:solidFill>
            <a:ln w="8068" cap="flat">
              <a:noFill/>
              <a:prstDash val="solid"/>
              <a:miter/>
            </a:ln>
          </p:spPr>
          <p:txBody>
            <a:bodyPr rtlCol="0" anchor="ctr">
              <a:normAutofit/>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67" name="任意形状 8"/>
            <p:cNvSpPr/>
            <p:nvPr>
              <p:custDataLst>
                <p:tags r:id="rId14"/>
              </p:custDataLst>
            </p:nvPr>
          </p:nvSpPr>
          <p:spPr>
            <a:xfrm>
              <a:off x="4711" y="3860"/>
              <a:ext cx="2564" cy="1727"/>
            </a:xfrm>
            <a:custGeom>
              <a:avLst/>
              <a:gdLst>
                <a:gd name="connsiteX0" fmla="*/ 4286 w 1874520"/>
                <a:gd name="connsiteY0" fmla="*/ 633508 h 1263015"/>
                <a:gd name="connsiteX1" fmla="*/ 633508 w 1874520"/>
                <a:gd name="connsiteY1" fmla="*/ 1262729 h 1263015"/>
                <a:gd name="connsiteX2" fmla="*/ 1204436 w 1874520"/>
                <a:gd name="connsiteY2" fmla="*/ 1262729 h 1263015"/>
                <a:gd name="connsiteX3" fmla="*/ 1204436 w 1874520"/>
                <a:gd name="connsiteY3" fmla="*/ 674656 h 1263015"/>
                <a:gd name="connsiteX4" fmla="*/ 633508 w 1874520"/>
                <a:gd name="connsiteY4" fmla="*/ 674656 h 1263015"/>
                <a:gd name="connsiteX5" fmla="*/ 592360 w 1874520"/>
                <a:gd name="connsiteY5" fmla="*/ 633508 h 1263015"/>
                <a:gd name="connsiteX6" fmla="*/ 633508 w 1874520"/>
                <a:gd name="connsiteY6" fmla="*/ 592360 h 1263015"/>
                <a:gd name="connsiteX7" fmla="*/ 1875377 w 1874520"/>
                <a:gd name="connsiteY7" fmla="*/ 592360 h 1263015"/>
                <a:gd name="connsiteX8" fmla="*/ 1875377 w 1874520"/>
                <a:gd name="connsiteY8" fmla="*/ 4286 h 1263015"/>
                <a:gd name="connsiteX9" fmla="*/ 633508 w 1874520"/>
                <a:gd name="connsiteY9" fmla="*/ 4286 h 1263015"/>
                <a:gd name="connsiteX10" fmla="*/ 4286 w 1874520"/>
                <a:gd name="connsiteY10" fmla="*/ 633508 h 12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520" h="1263015">
                  <a:moveTo>
                    <a:pt x="4286" y="633508"/>
                  </a:moveTo>
                  <a:cubicBezTo>
                    <a:pt x="4286" y="980980"/>
                    <a:pt x="286036" y="1262729"/>
                    <a:pt x="633508" y="1262729"/>
                  </a:cubicBezTo>
                  <a:lnTo>
                    <a:pt x="1204436" y="1262729"/>
                  </a:lnTo>
                  <a:lnTo>
                    <a:pt x="1204436" y="674656"/>
                  </a:lnTo>
                  <a:lnTo>
                    <a:pt x="633508" y="674656"/>
                  </a:lnTo>
                  <a:cubicBezTo>
                    <a:pt x="610648" y="674656"/>
                    <a:pt x="592360" y="656368"/>
                    <a:pt x="592360" y="633508"/>
                  </a:cubicBezTo>
                  <a:cubicBezTo>
                    <a:pt x="592360" y="610648"/>
                    <a:pt x="610648" y="592360"/>
                    <a:pt x="633508" y="592360"/>
                  </a:cubicBezTo>
                  <a:lnTo>
                    <a:pt x="1875377" y="592360"/>
                  </a:lnTo>
                  <a:lnTo>
                    <a:pt x="1875377" y="4286"/>
                  </a:lnTo>
                  <a:lnTo>
                    <a:pt x="633508" y="4286"/>
                  </a:lnTo>
                  <a:cubicBezTo>
                    <a:pt x="286036" y="4286"/>
                    <a:pt x="4286" y="286036"/>
                    <a:pt x="4286" y="633508"/>
                  </a:cubicBezTo>
                  <a:close/>
                </a:path>
              </a:pathLst>
            </a:custGeom>
            <a:solidFill>
              <a:srgbClr val="009587"/>
            </a:solidFill>
            <a:ln w="8068" cap="flat">
              <a:noFill/>
              <a:prstDash val="solid"/>
              <a:miter/>
            </a:ln>
          </p:spPr>
          <p:txBody>
            <a:bodyPr rtlCol="0" anchor="ctr">
              <a:normAutofit/>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68" name="任意形状 9"/>
            <p:cNvSpPr/>
            <p:nvPr>
              <p:custDataLst>
                <p:tags r:id="rId15"/>
              </p:custDataLst>
            </p:nvPr>
          </p:nvSpPr>
          <p:spPr>
            <a:xfrm>
              <a:off x="6352" y="4664"/>
              <a:ext cx="1727" cy="2564"/>
            </a:xfrm>
            <a:custGeom>
              <a:avLst/>
              <a:gdLst>
                <a:gd name="connsiteX0" fmla="*/ 633508 w 1263015"/>
                <a:gd name="connsiteY0" fmla="*/ 1874806 h 1874520"/>
                <a:gd name="connsiteX1" fmla="*/ 1262729 w 1263015"/>
                <a:gd name="connsiteY1" fmla="*/ 1245584 h 1874520"/>
                <a:gd name="connsiteX2" fmla="*/ 1262729 w 1263015"/>
                <a:gd name="connsiteY2" fmla="*/ 674656 h 1874520"/>
                <a:gd name="connsiteX3" fmla="*/ 674656 w 1263015"/>
                <a:gd name="connsiteY3" fmla="*/ 674656 h 1874520"/>
                <a:gd name="connsiteX4" fmla="*/ 674656 w 1263015"/>
                <a:gd name="connsiteY4" fmla="*/ 1245584 h 1874520"/>
                <a:gd name="connsiteX5" fmla="*/ 633508 w 1263015"/>
                <a:gd name="connsiteY5" fmla="*/ 1286732 h 1874520"/>
                <a:gd name="connsiteX6" fmla="*/ 592360 w 1263015"/>
                <a:gd name="connsiteY6" fmla="*/ 1245584 h 1874520"/>
                <a:gd name="connsiteX7" fmla="*/ 592360 w 1263015"/>
                <a:gd name="connsiteY7" fmla="*/ 4286 h 1874520"/>
                <a:gd name="connsiteX8" fmla="*/ 4286 w 1263015"/>
                <a:gd name="connsiteY8" fmla="*/ 4286 h 1874520"/>
                <a:gd name="connsiteX9" fmla="*/ 4286 w 1263015"/>
                <a:gd name="connsiteY9" fmla="*/ 1245584 h 1874520"/>
                <a:gd name="connsiteX10" fmla="*/ 633508 w 1263015"/>
                <a:gd name="connsiteY10" fmla="*/ 1874806 h 187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3015" h="1874520">
                  <a:moveTo>
                    <a:pt x="633508" y="1874806"/>
                  </a:moveTo>
                  <a:cubicBezTo>
                    <a:pt x="980980" y="1874806"/>
                    <a:pt x="1262729" y="1593056"/>
                    <a:pt x="1262729" y="1245584"/>
                  </a:cubicBezTo>
                  <a:lnTo>
                    <a:pt x="1262729" y="674656"/>
                  </a:lnTo>
                  <a:lnTo>
                    <a:pt x="674656" y="674656"/>
                  </a:lnTo>
                  <a:lnTo>
                    <a:pt x="674656" y="1245584"/>
                  </a:lnTo>
                  <a:cubicBezTo>
                    <a:pt x="674656" y="1268444"/>
                    <a:pt x="656368" y="1286732"/>
                    <a:pt x="633508" y="1286732"/>
                  </a:cubicBezTo>
                  <a:cubicBezTo>
                    <a:pt x="610648" y="1286732"/>
                    <a:pt x="592360" y="1268444"/>
                    <a:pt x="592360" y="1245584"/>
                  </a:cubicBezTo>
                  <a:lnTo>
                    <a:pt x="592360" y="4286"/>
                  </a:lnTo>
                  <a:lnTo>
                    <a:pt x="4286" y="4286"/>
                  </a:lnTo>
                  <a:lnTo>
                    <a:pt x="4286" y="1245584"/>
                  </a:lnTo>
                  <a:cubicBezTo>
                    <a:pt x="4286" y="1593056"/>
                    <a:pt x="286036" y="1874806"/>
                    <a:pt x="633508" y="1874806"/>
                  </a:cubicBezTo>
                  <a:close/>
                </a:path>
              </a:pathLst>
            </a:custGeom>
            <a:solidFill>
              <a:srgbClr val="A0204C"/>
            </a:solidFill>
            <a:ln w="8068" cap="flat">
              <a:noFill/>
              <a:prstDash val="solid"/>
              <a:miter/>
            </a:ln>
          </p:spPr>
          <p:txBody>
            <a:bodyPr rtlCol="0" anchor="ctr">
              <a:normAutofit/>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69" name="任意形状 10"/>
            <p:cNvSpPr/>
            <p:nvPr>
              <p:custDataLst>
                <p:tags r:id="rId16"/>
              </p:custDataLst>
            </p:nvPr>
          </p:nvSpPr>
          <p:spPr>
            <a:xfrm>
              <a:off x="7157" y="3860"/>
              <a:ext cx="2564" cy="1727"/>
            </a:xfrm>
            <a:custGeom>
              <a:avLst/>
              <a:gdLst>
                <a:gd name="connsiteX0" fmla="*/ 1874806 w 1874520"/>
                <a:gd name="connsiteY0" fmla="*/ 633508 h 1263015"/>
                <a:gd name="connsiteX1" fmla="*/ 1245584 w 1874520"/>
                <a:gd name="connsiteY1" fmla="*/ 4286 h 1263015"/>
                <a:gd name="connsiteX2" fmla="*/ 674656 w 1874520"/>
                <a:gd name="connsiteY2" fmla="*/ 4286 h 1263015"/>
                <a:gd name="connsiteX3" fmla="*/ 674656 w 1874520"/>
                <a:gd name="connsiteY3" fmla="*/ 591788 h 1263015"/>
                <a:gd name="connsiteX4" fmla="*/ 1245584 w 1874520"/>
                <a:gd name="connsiteY4" fmla="*/ 591788 h 1263015"/>
                <a:gd name="connsiteX5" fmla="*/ 1286732 w 1874520"/>
                <a:gd name="connsiteY5" fmla="*/ 632936 h 1263015"/>
                <a:gd name="connsiteX6" fmla="*/ 1245584 w 1874520"/>
                <a:gd name="connsiteY6" fmla="*/ 674084 h 1263015"/>
                <a:gd name="connsiteX7" fmla="*/ 4286 w 1874520"/>
                <a:gd name="connsiteY7" fmla="*/ 674084 h 1263015"/>
                <a:gd name="connsiteX8" fmla="*/ 4286 w 1874520"/>
                <a:gd name="connsiteY8" fmla="*/ 1261586 h 1263015"/>
                <a:gd name="connsiteX9" fmla="*/ 1245584 w 1874520"/>
                <a:gd name="connsiteY9" fmla="*/ 1261586 h 1263015"/>
                <a:gd name="connsiteX10" fmla="*/ 1874806 w 1874520"/>
                <a:gd name="connsiteY10" fmla="*/ 633508 h 126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4520" h="1263015">
                  <a:moveTo>
                    <a:pt x="1874806" y="633508"/>
                  </a:moveTo>
                  <a:cubicBezTo>
                    <a:pt x="1874806" y="286036"/>
                    <a:pt x="1593056" y="4286"/>
                    <a:pt x="1245584" y="4286"/>
                  </a:cubicBezTo>
                  <a:lnTo>
                    <a:pt x="674656" y="4286"/>
                  </a:lnTo>
                  <a:lnTo>
                    <a:pt x="674656" y="591788"/>
                  </a:lnTo>
                  <a:lnTo>
                    <a:pt x="1245584" y="591788"/>
                  </a:lnTo>
                  <a:cubicBezTo>
                    <a:pt x="1268444" y="591788"/>
                    <a:pt x="1286732" y="610076"/>
                    <a:pt x="1286732" y="632936"/>
                  </a:cubicBezTo>
                  <a:cubicBezTo>
                    <a:pt x="1286732" y="655796"/>
                    <a:pt x="1268444" y="674084"/>
                    <a:pt x="1245584" y="674084"/>
                  </a:cubicBezTo>
                  <a:lnTo>
                    <a:pt x="4286" y="674084"/>
                  </a:lnTo>
                  <a:lnTo>
                    <a:pt x="4286" y="1261586"/>
                  </a:lnTo>
                  <a:lnTo>
                    <a:pt x="1245584" y="1261586"/>
                  </a:lnTo>
                  <a:cubicBezTo>
                    <a:pt x="1593056" y="1262729"/>
                    <a:pt x="1874806" y="980980"/>
                    <a:pt x="1874806" y="633508"/>
                  </a:cubicBezTo>
                  <a:close/>
                </a:path>
              </a:pathLst>
            </a:custGeom>
            <a:solidFill>
              <a:srgbClr val="FF6C00"/>
            </a:solidFill>
            <a:ln w="8068" cap="flat">
              <a:noFill/>
              <a:prstDash val="solid"/>
              <a:miter/>
            </a:ln>
          </p:spPr>
          <p:txBody>
            <a:bodyPr rtlCol="0" anchor="ctr">
              <a:normAutofit/>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70" name="圆角矩形 69"/>
            <p:cNvSpPr/>
            <p:nvPr>
              <p:custDataLst>
                <p:tags r:id="rId17"/>
              </p:custDataLst>
            </p:nvPr>
          </p:nvSpPr>
          <p:spPr>
            <a:xfrm>
              <a:off x="6606" y="4129"/>
              <a:ext cx="1189" cy="1189"/>
            </a:xfrm>
            <a:prstGeom prst="roundRect">
              <a:avLst/>
            </a:prstGeom>
            <a:solidFill>
              <a:srgbClr val="222222">
                <a:alpha val="30000"/>
              </a:srgbClr>
            </a:solidFill>
            <a:ln w="25400" cap="flat">
              <a:noFill/>
              <a:prstDash val="solid"/>
              <a:miter/>
            </a:ln>
          </p:spPr>
          <p:txBody>
            <a:bodyPr rtlCol="0" anchor="ctr">
              <a:normAutofit/>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71" name="圆角矩形 70"/>
            <p:cNvSpPr/>
            <p:nvPr>
              <p:custDataLst>
                <p:tags r:id="rId18"/>
              </p:custDataLst>
            </p:nvPr>
          </p:nvSpPr>
          <p:spPr>
            <a:xfrm>
              <a:off x="6713" y="4236"/>
              <a:ext cx="975" cy="975"/>
            </a:xfrm>
            <a:prstGeom prst="roundRect">
              <a:avLst/>
            </a:prstGeom>
            <a:solidFill>
              <a:srgbClr val="FFFFFF"/>
            </a:solidFill>
            <a:ln w="25400" cap="flat">
              <a:noFill/>
              <a:prstDash val="solid"/>
              <a:miter/>
            </a:ln>
            <a:effectLst/>
          </p:spPr>
          <p:txBody>
            <a:bodyPr rot="0" spcFirstLastPara="0" vertOverflow="overflow" horzOverflow="overflow" vert="horz" wrap="square" lIns="68580" tIns="34290" rIns="68580" bIns="34290" numCol="1" spcCol="0" rtlCol="0" fromWordArt="0" anchor="ctr" anchorCtr="0" forceAA="0" compatLnSpc="1">
              <a:normAutofit/>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72" name="任意形状 47"/>
            <p:cNvSpPr/>
            <p:nvPr>
              <p:custDataLst>
                <p:tags r:id="rId19"/>
              </p:custDataLst>
            </p:nvPr>
          </p:nvSpPr>
          <p:spPr>
            <a:xfrm>
              <a:off x="7003" y="2460"/>
              <a:ext cx="424" cy="426"/>
            </a:xfrm>
            <a:custGeom>
              <a:avLst/>
              <a:gdLst>
                <a:gd name="connsiteX0" fmla="*/ 214591 w 359403"/>
                <a:gd name="connsiteY0" fmla="*/ 203450 h 360276"/>
                <a:gd name="connsiteX1" fmla="*/ 202616 w 359403"/>
                <a:gd name="connsiteY1" fmla="*/ 203452 h 360276"/>
                <a:gd name="connsiteX2" fmla="*/ 202605 w 359403"/>
                <a:gd name="connsiteY2" fmla="*/ 215439 h 360276"/>
                <a:gd name="connsiteX3" fmla="*/ 202602 w 359403"/>
                <a:gd name="connsiteY3" fmla="*/ 215439 h 360276"/>
                <a:gd name="connsiteX4" fmla="*/ 289141 w 359403"/>
                <a:gd name="connsiteY4" fmla="*/ 301975 h 360276"/>
                <a:gd name="connsiteX5" fmla="*/ 301125 w 359403"/>
                <a:gd name="connsiteY5" fmla="*/ 301975 h 360276"/>
                <a:gd name="connsiteX6" fmla="*/ 303610 w 359403"/>
                <a:gd name="connsiteY6" fmla="*/ 295982 h 360276"/>
                <a:gd name="connsiteX7" fmla="*/ 301127 w 359403"/>
                <a:gd name="connsiteY7" fmla="*/ 289992 h 360276"/>
                <a:gd name="connsiteX8" fmla="*/ 131744 w 359403"/>
                <a:gd name="connsiteY8" fmla="*/ 202930 h 360276"/>
                <a:gd name="connsiteX9" fmla="*/ 84559 w 359403"/>
                <a:gd name="connsiteY9" fmla="*/ 250117 h 360276"/>
                <a:gd name="connsiteX10" fmla="*/ 81178 w 359403"/>
                <a:gd name="connsiteY10" fmla="*/ 248862 h 360276"/>
                <a:gd name="connsiteX11" fmla="*/ 59925 w 359403"/>
                <a:gd name="connsiteY11" fmla="*/ 245728 h 360276"/>
                <a:gd name="connsiteX12" fmla="*/ 11615 w 359403"/>
                <a:gd name="connsiteY12" fmla="*/ 300542 h 360276"/>
                <a:gd name="connsiteX13" fmla="*/ 38095 w 359403"/>
                <a:gd name="connsiteY13" fmla="*/ 274059 h 360276"/>
                <a:gd name="connsiteX14" fmla="*/ 76679 w 359403"/>
                <a:gd name="connsiteY14" fmla="*/ 283829 h 360276"/>
                <a:gd name="connsiteX15" fmla="*/ 86446 w 359403"/>
                <a:gd name="connsiteY15" fmla="*/ 322413 h 360276"/>
                <a:gd name="connsiteX16" fmla="*/ 59966 w 359403"/>
                <a:gd name="connsiteY16" fmla="*/ 348893 h 360276"/>
                <a:gd name="connsiteX17" fmla="*/ 81213 w 359403"/>
                <a:gd name="connsiteY17" fmla="*/ 345759 h 360276"/>
                <a:gd name="connsiteX18" fmla="*/ 111646 w 359403"/>
                <a:gd name="connsiteY18" fmla="*/ 279330 h 360276"/>
                <a:gd name="connsiteX19" fmla="*/ 110390 w 359403"/>
                <a:gd name="connsiteY19" fmla="*/ 275949 h 360276"/>
                <a:gd name="connsiteX20" fmla="*/ 164592 w 359403"/>
                <a:gd name="connsiteY20" fmla="*/ 221751 h 360276"/>
                <a:gd name="connsiteX21" fmla="*/ 164710 w 359403"/>
                <a:gd name="connsiteY21" fmla="*/ 207584 h 360276"/>
                <a:gd name="connsiteX22" fmla="*/ 136623 w 359403"/>
                <a:gd name="connsiteY22" fmla="*/ 207809 h 360276"/>
                <a:gd name="connsiteX23" fmla="*/ 208597 w 359403"/>
                <a:gd name="connsiteY23" fmla="*/ 189731 h 360276"/>
                <a:gd name="connsiteX24" fmla="*/ 222545 w 359403"/>
                <a:gd name="connsiteY24" fmla="*/ 195496 h 360276"/>
                <a:gd name="connsiteX25" fmla="*/ 309081 w 359403"/>
                <a:gd name="connsiteY25" fmla="*/ 282035 h 360276"/>
                <a:gd name="connsiteX26" fmla="*/ 314860 w 359403"/>
                <a:gd name="connsiteY26" fmla="*/ 295983 h 360276"/>
                <a:gd name="connsiteX27" fmla="*/ 295137 w 359403"/>
                <a:gd name="connsiteY27" fmla="*/ 315708 h 360276"/>
                <a:gd name="connsiteX28" fmla="*/ 295134 w 359403"/>
                <a:gd name="connsiteY28" fmla="*/ 315708 h 360276"/>
                <a:gd name="connsiteX29" fmla="*/ 281187 w 359403"/>
                <a:gd name="connsiteY29" fmla="*/ 309930 h 360276"/>
                <a:gd name="connsiteX30" fmla="*/ 194645 w 359403"/>
                <a:gd name="connsiteY30" fmla="*/ 223393 h 360276"/>
                <a:gd name="connsiteX31" fmla="*/ 194651 w 359403"/>
                <a:gd name="connsiteY31" fmla="*/ 195502 h 360276"/>
                <a:gd name="connsiteX32" fmla="*/ 208597 w 359403"/>
                <a:gd name="connsiteY32" fmla="*/ 189731 h 360276"/>
                <a:gd name="connsiteX33" fmla="*/ 194153 w 359403"/>
                <a:gd name="connsiteY33" fmla="*/ 140573 h 360276"/>
                <a:gd name="connsiteX34" fmla="*/ 179299 w 359403"/>
                <a:gd name="connsiteY34" fmla="*/ 155426 h 360276"/>
                <a:gd name="connsiteX35" fmla="*/ 154555 w 359403"/>
                <a:gd name="connsiteY35" fmla="*/ 180173 h 360276"/>
                <a:gd name="connsiteX36" fmla="*/ 154554 w 359403"/>
                <a:gd name="connsiteY36" fmla="*/ 180172 h 360276"/>
                <a:gd name="connsiteX37" fmla="*/ 139724 w 359403"/>
                <a:gd name="connsiteY37" fmla="*/ 195002 h 360276"/>
                <a:gd name="connsiteX38" fmla="*/ 141243 w 359403"/>
                <a:gd name="connsiteY38" fmla="*/ 196521 h 360276"/>
                <a:gd name="connsiteX39" fmla="*/ 176053 w 359403"/>
                <a:gd name="connsiteY39" fmla="*/ 196241 h 360276"/>
                <a:gd name="connsiteX40" fmla="*/ 175765 w 359403"/>
                <a:gd name="connsiteY40" fmla="*/ 231040 h 360276"/>
                <a:gd name="connsiteX41" fmla="*/ 282453 w 359403"/>
                <a:gd name="connsiteY41" fmla="*/ 337731 h 360276"/>
                <a:gd name="connsiteX42" fmla="*/ 336890 w 359403"/>
                <a:gd name="connsiteY42" fmla="*/ 337722 h 360276"/>
                <a:gd name="connsiteX43" fmla="*/ 336882 w 359403"/>
                <a:gd name="connsiteY43" fmla="*/ 283302 h 360276"/>
                <a:gd name="connsiteX44" fmla="*/ 230191 w 359403"/>
                <a:gd name="connsiteY44" fmla="*/ 176611 h 360276"/>
                <a:gd name="connsiteX45" fmla="*/ 195392 w 359403"/>
                <a:gd name="connsiteY45" fmla="*/ 176899 h 360276"/>
                <a:gd name="connsiteX46" fmla="*/ 195672 w 359403"/>
                <a:gd name="connsiteY46" fmla="*/ 142092 h 360276"/>
                <a:gd name="connsiteX47" fmla="*/ 13554 w 359403"/>
                <a:gd name="connsiteY47" fmla="*/ 13447 h 360276"/>
                <a:gd name="connsiteX48" fmla="*/ 13442 w 359403"/>
                <a:gd name="connsiteY48" fmla="*/ 13557 h 360276"/>
                <a:gd name="connsiteX49" fmla="*/ 20569 w 359403"/>
                <a:gd name="connsiteY49" fmla="*/ 29424 h 360276"/>
                <a:gd name="connsiteX50" fmla="*/ 154577 w 359403"/>
                <a:gd name="connsiteY50" fmla="*/ 164237 h 360276"/>
                <a:gd name="connsiteX51" fmla="*/ 163413 w 359403"/>
                <a:gd name="connsiteY51" fmla="*/ 155404 h 360276"/>
                <a:gd name="connsiteX52" fmla="*/ 29391 w 359403"/>
                <a:gd name="connsiteY52" fmla="*/ 20574 h 360276"/>
                <a:gd name="connsiteX53" fmla="*/ 299698 w 359403"/>
                <a:gd name="connsiteY53" fmla="*/ 12456 h 360276"/>
                <a:gd name="connsiteX54" fmla="*/ 278456 w 359403"/>
                <a:gd name="connsiteY54" fmla="*/ 15589 h 360276"/>
                <a:gd name="connsiteX55" fmla="*/ 248019 w 359403"/>
                <a:gd name="connsiteY55" fmla="*/ 82021 h 360276"/>
                <a:gd name="connsiteX56" fmla="*/ 249271 w 359403"/>
                <a:gd name="connsiteY56" fmla="*/ 85402 h 360276"/>
                <a:gd name="connsiteX57" fmla="*/ 202081 w 359403"/>
                <a:gd name="connsiteY57" fmla="*/ 132593 h 360276"/>
                <a:gd name="connsiteX58" fmla="*/ 206960 w 359403"/>
                <a:gd name="connsiteY58" fmla="*/ 137472 h 360276"/>
                <a:gd name="connsiteX59" fmla="*/ 206735 w 359403"/>
                <a:gd name="connsiteY59" fmla="*/ 165556 h 360276"/>
                <a:gd name="connsiteX60" fmla="*/ 220902 w 359403"/>
                <a:gd name="connsiteY60" fmla="*/ 165438 h 360276"/>
                <a:gd name="connsiteX61" fmla="*/ 275105 w 359403"/>
                <a:gd name="connsiteY61" fmla="*/ 111231 h 360276"/>
                <a:gd name="connsiteX62" fmla="*/ 278487 w 359403"/>
                <a:gd name="connsiteY62" fmla="*/ 112486 h 360276"/>
                <a:gd name="connsiteX63" fmla="*/ 299737 w 359403"/>
                <a:gd name="connsiteY63" fmla="*/ 115621 h 360276"/>
                <a:gd name="connsiteX64" fmla="*/ 348049 w 359403"/>
                <a:gd name="connsiteY64" fmla="*/ 60809 h 360276"/>
                <a:gd name="connsiteX65" fmla="*/ 321569 w 359403"/>
                <a:gd name="connsiteY65" fmla="*/ 87289 h 360276"/>
                <a:gd name="connsiteX66" fmla="*/ 282985 w 359403"/>
                <a:gd name="connsiteY66" fmla="*/ 77520 h 360276"/>
                <a:gd name="connsiteX67" fmla="*/ 273219 w 359403"/>
                <a:gd name="connsiteY67" fmla="*/ 38938 h 360276"/>
                <a:gd name="connsiteX68" fmla="*/ 11088 w 359403"/>
                <a:gd name="connsiteY68" fmla="*/ 0 h 360276"/>
                <a:gd name="connsiteX69" fmla="*/ 35906 w 359403"/>
                <a:gd name="connsiteY69" fmla="*/ 11170 h 360276"/>
                <a:gd name="connsiteX70" fmla="*/ 171369 w 359403"/>
                <a:gd name="connsiteY70" fmla="*/ 147449 h 360276"/>
                <a:gd name="connsiteX71" fmla="*/ 190175 w 359403"/>
                <a:gd name="connsiteY71" fmla="*/ 128643 h 360276"/>
                <a:gd name="connsiteX72" fmla="*/ 190149 w 359403"/>
                <a:gd name="connsiteY72" fmla="*/ 128617 h 360276"/>
                <a:gd name="connsiteX73" fmla="*/ 236302 w 359403"/>
                <a:gd name="connsiteY73" fmla="*/ 82463 h 360276"/>
                <a:gd name="connsiteX74" fmla="*/ 235715 w 359403"/>
                <a:gd name="connsiteY74" fmla="*/ 47624 h 360276"/>
                <a:gd name="connsiteX75" fmla="*/ 312874 w 359403"/>
                <a:gd name="connsiteY75" fmla="*/ 3266 h 360276"/>
                <a:gd name="connsiteX76" fmla="*/ 322273 w 359403"/>
                <a:gd name="connsiteY76" fmla="*/ 5795 h 360276"/>
                <a:gd name="connsiteX77" fmla="*/ 285694 w 359403"/>
                <a:gd name="connsiteY77" fmla="*/ 42372 h 360276"/>
                <a:gd name="connsiteX78" fmla="*/ 292247 w 359403"/>
                <a:gd name="connsiteY78" fmla="*/ 68258 h 360276"/>
                <a:gd name="connsiteX79" fmla="*/ 318136 w 359403"/>
                <a:gd name="connsiteY79" fmla="*/ 74814 h 360276"/>
                <a:gd name="connsiteX80" fmla="*/ 354715 w 359403"/>
                <a:gd name="connsiteY80" fmla="*/ 38235 h 360276"/>
                <a:gd name="connsiteX81" fmla="*/ 357242 w 359403"/>
                <a:gd name="connsiteY81" fmla="*/ 47634 h 360276"/>
                <a:gd name="connsiteX82" fmla="*/ 340985 w 359403"/>
                <a:gd name="connsiteY82" fmla="*/ 108534 h 360276"/>
                <a:gd name="connsiteX83" fmla="*/ 278044 w 359403"/>
                <a:gd name="connsiteY83" fmla="*/ 124203 h 360276"/>
                <a:gd name="connsiteX84" fmla="*/ 235868 w 359403"/>
                <a:gd name="connsiteY84" fmla="*/ 166380 h 360276"/>
                <a:gd name="connsiteX85" fmla="*/ 344836 w 359403"/>
                <a:gd name="connsiteY85" fmla="*/ 275348 h 360276"/>
                <a:gd name="connsiteX86" fmla="*/ 344836 w 359403"/>
                <a:gd name="connsiteY86" fmla="*/ 345685 h 360276"/>
                <a:gd name="connsiteX87" fmla="*/ 274499 w 359403"/>
                <a:gd name="connsiteY87" fmla="*/ 345685 h 360276"/>
                <a:gd name="connsiteX88" fmla="*/ 165534 w 359403"/>
                <a:gd name="connsiteY88" fmla="*/ 236717 h 360276"/>
                <a:gd name="connsiteX89" fmla="*/ 123363 w 359403"/>
                <a:gd name="connsiteY89" fmla="*/ 278888 h 360276"/>
                <a:gd name="connsiteX90" fmla="*/ 123950 w 359403"/>
                <a:gd name="connsiteY90" fmla="*/ 313728 h 360276"/>
                <a:gd name="connsiteX91" fmla="*/ 46790 w 359403"/>
                <a:gd name="connsiteY91" fmla="*/ 358086 h 360276"/>
                <a:gd name="connsiteX92" fmla="*/ 37392 w 359403"/>
                <a:gd name="connsiteY92" fmla="*/ 355559 h 360276"/>
                <a:gd name="connsiteX93" fmla="*/ 73971 w 359403"/>
                <a:gd name="connsiteY93" fmla="*/ 318980 h 360276"/>
                <a:gd name="connsiteX94" fmla="*/ 67417 w 359403"/>
                <a:gd name="connsiteY94" fmla="*/ 293091 h 360276"/>
                <a:gd name="connsiteX95" fmla="*/ 41528 w 359403"/>
                <a:gd name="connsiteY95" fmla="*/ 286534 h 360276"/>
                <a:gd name="connsiteX96" fmla="*/ 4949 w 359403"/>
                <a:gd name="connsiteY96" fmla="*/ 323116 h 360276"/>
                <a:gd name="connsiteX97" fmla="*/ 2422 w 359403"/>
                <a:gd name="connsiteY97" fmla="*/ 313717 h 360276"/>
                <a:gd name="connsiteX98" fmla="*/ 3010 w 359403"/>
                <a:gd name="connsiteY98" fmla="*/ 278873 h 360276"/>
                <a:gd name="connsiteX99" fmla="*/ 81620 w 359403"/>
                <a:gd name="connsiteY99" fmla="*/ 237145 h 360276"/>
                <a:gd name="connsiteX100" fmla="*/ 127793 w 359403"/>
                <a:gd name="connsiteY100" fmla="*/ 190973 h 360276"/>
                <a:gd name="connsiteX101" fmla="*/ 127819 w 359403"/>
                <a:gd name="connsiteY101" fmla="*/ 190999 h 360276"/>
                <a:gd name="connsiteX102" fmla="*/ 146624 w 359403"/>
                <a:gd name="connsiteY102" fmla="*/ 172194 h 360276"/>
                <a:gd name="connsiteX103" fmla="*/ 11148 w 359403"/>
                <a:gd name="connsiteY103" fmla="*/ 35901 h 360276"/>
                <a:gd name="connsiteX104" fmla="*/ 0 w 359403"/>
                <a:gd name="connsiteY104" fmla="*/ 11091 h 36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59403" h="360276">
                  <a:moveTo>
                    <a:pt x="214591" y="203450"/>
                  </a:moveTo>
                  <a:cubicBezTo>
                    <a:pt x="211282" y="200149"/>
                    <a:pt x="205924" y="200149"/>
                    <a:pt x="202616" y="203452"/>
                  </a:cubicBezTo>
                  <a:cubicBezTo>
                    <a:pt x="199303" y="206759"/>
                    <a:pt x="199298" y="212126"/>
                    <a:pt x="202605" y="215439"/>
                  </a:cubicBezTo>
                  <a:lnTo>
                    <a:pt x="202602" y="215439"/>
                  </a:lnTo>
                  <a:lnTo>
                    <a:pt x="289141" y="301975"/>
                  </a:lnTo>
                  <a:cubicBezTo>
                    <a:pt x="292494" y="305178"/>
                    <a:pt x="297772" y="305178"/>
                    <a:pt x="301125" y="301975"/>
                  </a:cubicBezTo>
                  <a:cubicBezTo>
                    <a:pt x="302721" y="300391"/>
                    <a:pt x="303616" y="298232"/>
                    <a:pt x="303610" y="295982"/>
                  </a:cubicBezTo>
                  <a:cubicBezTo>
                    <a:pt x="303617" y="293734"/>
                    <a:pt x="302722" y="291577"/>
                    <a:pt x="301127" y="289992"/>
                  </a:cubicBezTo>
                  <a:close/>
                  <a:moveTo>
                    <a:pt x="131744" y="202930"/>
                  </a:moveTo>
                  <a:lnTo>
                    <a:pt x="84559" y="250117"/>
                  </a:lnTo>
                  <a:lnTo>
                    <a:pt x="81178" y="248862"/>
                  </a:lnTo>
                  <a:cubicBezTo>
                    <a:pt x="74391" y="246340"/>
                    <a:pt x="67151" y="245272"/>
                    <a:pt x="59925" y="245728"/>
                  </a:cubicBezTo>
                  <a:cubicBezTo>
                    <a:pt x="31448" y="247524"/>
                    <a:pt x="9819" y="272065"/>
                    <a:pt x="11615" y="300542"/>
                  </a:cubicBezTo>
                  <a:lnTo>
                    <a:pt x="38095" y="274059"/>
                  </a:lnTo>
                  <a:lnTo>
                    <a:pt x="76679" y="283829"/>
                  </a:lnTo>
                  <a:lnTo>
                    <a:pt x="86446" y="322413"/>
                  </a:lnTo>
                  <a:lnTo>
                    <a:pt x="59966" y="348893"/>
                  </a:lnTo>
                  <a:cubicBezTo>
                    <a:pt x="67190" y="349348"/>
                    <a:pt x="74428" y="348280"/>
                    <a:pt x="81213" y="345759"/>
                  </a:cubicBezTo>
                  <a:cubicBezTo>
                    <a:pt x="107960" y="335819"/>
                    <a:pt x="121586" y="306078"/>
                    <a:pt x="111646" y="279330"/>
                  </a:cubicBezTo>
                  <a:lnTo>
                    <a:pt x="110390" y="275949"/>
                  </a:lnTo>
                  <a:lnTo>
                    <a:pt x="164592" y="221751"/>
                  </a:lnTo>
                  <a:lnTo>
                    <a:pt x="164710" y="207584"/>
                  </a:lnTo>
                  <a:lnTo>
                    <a:pt x="136623" y="207809"/>
                  </a:lnTo>
                  <a:close/>
                  <a:moveTo>
                    <a:pt x="208597" y="189731"/>
                  </a:moveTo>
                  <a:cubicBezTo>
                    <a:pt x="213643" y="189730"/>
                    <a:pt x="218690" y="191652"/>
                    <a:pt x="222545" y="195496"/>
                  </a:cubicBezTo>
                  <a:lnTo>
                    <a:pt x="309081" y="282035"/>
                  </a:lnTo>
                  <a:cubicBezTo>
                    <a:pt x="312781" y="285734"/>
                    <a:pt x="314860" y="290752"/>
                    <a:pt x="314860" y="295983"/>
                  </a:cubicBezTo>
                  <a:cubicBezTo>
                    <a:pt x="314861" y="306877"/>
                    <a:pt x="306030" y="315708"/>
                    <a:pt x="295137" y="315708"/>
                  </a:cubicBezTo>
                  <a:lnTo>
                    <a:pt x="295134" y="315708"/>
                  </a:lnTo>
                  <a:cubicBezTo>
                    <a:pt x="289900" y="315723"/>
                    <a:pt x="284877" y="313642"/>
                    <a:pt x="281187" y="309930"/>
                  </a:cubicBezTo>
                  <a:lnTo>
                    <a:pt x="194645" y="223393"/>
                  </a:lnTo>
                  <a:cubicBezTo>
                    <a:pt x="186959" y="215684"/>
                    <a:pt x="186961" y="203208"/>
                    <a:pt x="194651" y="195502"/>
                  </a:cubicBezTo>
                  <a:cubicBezTo>
                    <a:pt x="198504" y="191656"/>
                    <a:pt x="203550" y="189732"/>
                    <a:pt x="208597" y="189731"/>
                  </a:cubicBezTo>
                  <a:close/>
                  <a:moveTo>
                    <a:pt x="194153" y="140573"/>
                  </a:moveTo>
                  <a:lnTo>
                    <a:pt x="179299" y="155426"/>
                  </a:lnTo>
                  <a:lnTo>
                    <a:pt x="154555" y="180173"/>
                  </a:lnTo>
                  <a:lnTo>
                    <a:pt x="154554" y="180172"/>
                  </a:lnTo>
                  <a:lnTo>
                    <a:pt x="139724" y="195002"/>
                  </a:lnTo>
                  <a:lnTo>
                    <a:pt x="141243" y="196521"/>
                  </a:lnTo>
                  <a:lnTo>
                    <a:pt x="176053" y="196241"/>
                  </a:lnTo>
                  <a:lnTo>
                    <a:pt x="175765" y="231040"/>
                  </a:lnTo>
                  <a:lnTo>
                    <a:pt x="282453" y="337731"/>
                  </a:lnTo>
                  <a:cubicBezTo>
                    <a:pt x="297498" y="352736"/>
                    <a:pt x="321850" y="352732"/>
                    <a:pt x="336890" y="337722"/>
                  </a:cubicBezTo>
                  <a:cubicBezTo>
                    <a:pt x="351891" y="322682"/>
                    <a:pt x="351887" y="298338"/>
                    <a:pt x="336882" y="283302"/>
                  </a:cubicBezTo>
                  <a:lnTo>
                    <a:pt x="230191" y="176611"/>
                  </a:lnTo>
                  <a:lnTo>
                    <a:pt x="195392" y="176899"/>
                  </a:lnTo>
                  <a:lnTo>
                    <a:pt x="195672" y="142092"/>
                  </a:lnTo>
                  <a:close/>
                  <a:moveTo>
                    <a:pt x="13554" y="13447"/>
                  </a:moveTo>
                  <a:lnTo>
                    <a:pt x="13442" y="13557"/>
                  </a:lnTo>
                  <a:lnTo>
                    <a:pt x="20569" y="29424"/>
                  </a:lnTo>
                  <a:lnTo>
                    <a:pt x="154577" y="164237"/>
                  </a:lnTo>
                  <a:lnTo>
                    <a:pt x="163413" y="155404"/>
                  </a:lnTo>
                  <a:lnTo>
                    <a:pt x="29391" y="20574"/>
                  </a:lnTo>
                  <a:close/>
                  <a:moveTo>
                    <a:pt x="299698" y="12456"/>
                  </a:moveTo>
                  <a:cubicBezTo>
                    <a:pt x="292476" y="12001"/>
                    <a:pt x="285240" y="13069"/>
                    <a:pt x="278456" y="15589"/>
                  </a:cubicBezTo>
                  <a:cubicBezTo>
                    <a:pt x="251707" y="25529"/>
                    <a:pt x="238079" y="55271"/>
                    <a:pt x="248019" y="82021"/>
                  </a:cubicBezTo>
                  <a:lnTo>
                    <a:pt x="249271" y="85402"/>
                  </a:lnTo>
                  <a:lnTo>
                    <a:pt x="202081" y="132593"/>
                  </a:lnTo>
                  <a:lnTo>
                    <a:pt x="206960" y="137472"/>
                  </a:lnTo>
                  <a:lnTo>
                    <a:pt x="206735" y="165556"/>
                  </a:lnTo>
                  <a:lnTo>
                    <a:pt x="220902" y="165438"/>
                  </a:lnTo>
                  <a:lnTo>
                    <a:pt x="275105" y="111231"/>
                  </a:lnTo>
                  <a:lnTo>
                    <a:pt x="278487" y="112486"/>
                  </a:lnTo>
                  <a:cubicBezTo>
                    <a:pt x="285272" y="115008"/>
                    <a:pt x="292512" y="116076"/>
                    <a:pt x="299737" y="115621"/>
                  </a:cubicBezTo>
                  <a:cubicBezTo>
                    <a:pt x="328214" y="113826"/>
                    <a:pt x="349844" y="89286"/>
                    <a:pt x="348049" y="60809"/>
                  </a:cubicBezTo>
                  <a:lnTo>
                    <a:pt x="321569" y="87289"/>
                  </a:lnTo>
                  <a:lnTo>
                    <a:pt x="282985" y="77520"/>
                  </a:lnTo>
                  <a:lnTo>
                    <a:pt x="273219" y="38938"/>
                  </a:lnTo>
                  <a:close/>
                  <a:moveTo>
                    <a:pt x="11088" y="0"/>
                  </a:moveTo>
                  <a:lnTo>
                    <a:pt x="35906" y="11170"/>
                  </a:lnTo>
                  <a:lnTo>
                    <a:pt x="171369" y="147449"/>
                  </a:lnTo>
                  <a:lnTo>
                    <a:pt x="190175" y="128643"/>
                  </a:lnTo>
                  <a:lnTo>
                    <a:pt x="190149" y="128617"/>
                  </a:lnTo>
                  <a:lnTo>
                    <a:pt x="236302" y="82463"/>
                  </a:lnTo>
                  <a:cubicBezTo>
                    <a:pt x="232831" y="71137"/>
                    <a:pt x="232628" y="59061"/>
                    <a:pt x="235715" y="47624"/>
                  </a:cubicBezTo>
                  <a:cubicBezTo>
                    <a:pt x="244773" y="14068"/>
                    <a:pt x="279318" y="-5792"/>
                    <a:pt x="312874" y="3266"/>
                  </a:cubicBezTo>
                  <a:lnTo>
                    <a:pt x="322273" y="5795"/>
                  </a:lnTo>
                  <a:lnTo>
                    <a:pt x="285694" y="42372"/>
                  </a:lnTo>
                  <a:lnTo>
                    <a:pt x="292247" y="68258"/>
                  </a:lnTo>
                  <a:lnTo>
                    <a:pt x="318136" y="74814"/>
                  </a:lnTo>
                  <a:lnTo>
                    <a:pt x="354715" y="38235"/>
                  </a:lnTo>
                  <a:lnTo>
                    <a:pt x="357242" y="47634"/>
                  </a:lnTo>
                  <a:cubicBezTo>
                    <a:pt x="363064" y="69381"/>
                    <a:pt x="356871" y="92582"/>
                    <a:pt x="340985" y="108534"/>
                  </a:cubicBezTo>
                  <a:cubicBezTo>
                    <a:pt x="324497" y="124959"/>
                    <a:pt x="300309" y="130981"/>
                    <a:pt x="278044" y="124203"/>
                  </a:cubicBezTo>
                  <a:lnTo>
                    <a:pt x="235868" y="166380"/>
                  </a:lnTo>
                  <a:lnTo>
                    <a:pt x="344836" y="275348"/>
                  </a:lnTo>
                  <a:cubicBezTo>
                    <a:pt x="364259" y="294771"/>
                    <a:pt x="364259" y="326262"/>
                    <a:pt x="344836" y="345685"/>
                  </a:cubicBezTo>
                  <a:cubicBezTo>
                    <a:pt x="325413" y="365108"/>
                    <a:pt x="293922" y="365108"/>
                    <a:pt x="274499" y="345685"/>
                  </a:cubicBezTo>
                  <a:lnTo>
                    <a:pt x="165534" y="236717"/>
                  </a:lnTo>
                  <a:lnTo>
                    <a:pt x="123363" y="278888"/>
                  </a:lnTo>
                  <a:cubicBezTo>
                    <a:pt x="126833" y="290215"/>
                    <a:pt x="127037" y="302291"/>
                    <a:pt x="123950" y="313728"/>
                  </a:cubicBezTo>
                  <a:cubicBezTo>
                    <a:pt x="114892" y="347284"/>
                    <a:pt x="80347" y="367144"/>
                    <a:pt x="46790" y="358086"/>
                  </a:cubicBezTo>
                  <a:lnTo>
                    <a:pt x="37392" y="355559"/>
                  </a:lnTo>
                  <a:lnTo>
                    <a:pt x="73971" y="318980"/>
                  </a:lnTo>
                  <a:lnTo>
                    <a:pt x="67417" y="293091"/>
                  </a:lnTo>
                  <a:lnTo>
                    <a:pt x="41528" y="286534"/>
                  </a:lnTo>
                  <a:lnTo>
                    <a:pt x="4949" y="323116"/>
                  </a:lnTo>
                  <a:lnTo>
                    <a:pt x="2422" y="313717"/>
                  </a:lnTo>
                  <a:cubicBezTo>
                    <a:pt x="-666" y="302279"/>
                    <a:pt x="-462" y="290201"/>
                    <a:pt x="3010" y="278873"/>
                  </a:cubicBezTo>
                  <a:cubicBezTo>
                    <a:pt x="13195" y="245642"/>
                    <a:pt x="48390" y="226960"/>
                    <a:pt x="81620" y="237145"/>
                  </a:cubicBezTo>
                  <a:lnTo>
                    <a:pt x="127793" y="190973"/>
                  </a:lnTo>
                  <a:lnTo>
                    <a:pt x="127819" y="190999"/>
                  </a:lnTo>
                  <a:lnTo>
                    <a:pt x="146624" y="172194"/>
                  </a:lnTo>
                  <a:lnTo>
                    <a:pt x="11148" y="35901"/>
                  </a:lnTo>
                  <a:lnTo>
                    <a:pt x="0" y="11091"/>
                  </a:lnTo>
                  <a:close/>
                </a:path>
              </a:pathLst>
            </a:custGeom>
            <a:solidFill>
              <a:srgbClr val="FFFFFF"/>
            </a:solidFill>
            <a:ln w="5506" cap="flat">
              <a:noFill/>
              <a:prstDash val="solid"/>
              <a:miter/>
            </a:ln>
          </p:spPr>
          <p:txBody>
            <a:bodyPr rtlCol="0" anchor="ctr">
              <a:normAutofit fontScale="35000"/>
            </a:bodyPr>
            <a:p>
              <a:pPr defTabSz="457200">
                <a:lnSpc>
                  <a:spcPct val="13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73" name="图形 15"/>
            <p:cNvSpPr/>
            <p:nvPr>
              <p:custDataLst>
                <p:tags r:id="rId20"/>
              </p:custDataLst>
            </p:nvPr>
          </p:nvSpPr>
          <p:spPr>
            <a:xfrm>
              <a:off x="9095" y="4511"/>
              <a:ext cx="425" cy="425"/>
            </a:xfrm>
            <a:custGeom>
              <a:avLst/>
              <a:gdLst>
                <a:gd name="connsiteX0" fmla="*/ 228332 w 360000"/>
                <a:gd name="connsiteY0" fmla="*/ 57552 h 360000"/>
                <a:gd name="connsiteX1" fmla="*/ 228332 w 360000"/>
                <a:gd name="connsiteY1" fmla="*/ 20012 h 360000"/>
                <a:gd name="connsiteX2" fmla="*/ 208320 w 360000"/>
                <a:gd name="connsiteY2" fmla="*/ 0 h 360000"/>
                <a:gd name="connsiteX3" fmla="*/ 0 w 360000"/>
                <a:gd name="connsiteY3" fmla="*/ 22 h 360000"/>
                <a:gd name="connsiteX4" fmla="*/ 0 w 360000"/>
                <a:gd name="connsiteY4" fmla="*/ 360022 h 360000"/>
                <a:gd name="connsiteX5" fmla="*/ 11250 w 360000"/>
                <a:gd name="connsiteY5" fmla="*/ 360022 h 360000"/>
                <a:gd name="connsiteX6" fmla="*/ 11250 w 360000"/>
                <a:gd name="connsiteY6" fmla="*/ 191293 h 360000"/>
                <a:gd name="connsiteX7" fmla="*/ 22514 w 360000"/>
                <a:gd name="connsiteY7" fmla="*/ 191291 h 360000"/>
                <a:gd name="connsiteX8" fmla="*/ 22514 w 360000"/>
                <a:gd name="connsiteY8" fmla="*/ 331908 h 360000"/>
                <a:gd name="connsiteX9" fmla="*/ 50639 w 360000"/>
                <a:gd name="connsiteY9" fmla="*/ 360033 h 360000"/>
                <a:gd name="connsiteX10" fmla="*/ 88635 w 360000"/>
                <a:gd name="connsiteY10" fmla="*/ 360033 h 360000"/>
                <a:gd name="connsiteX11" fmla="*/ 104546 w 360000"/>
                <a:gd name="connsiteY11" fmla="*/ 353441 h 360000"/>
                <a:gd name="connsiteX12" fmla="*/ 140666 w 360000"/>
                <a:gd name="connsiteY12" fmla="*/ 317324 h 360000"/>
                <a:gd name="connsiteX13" fmla="*/ 155327 w 360000"/>
                <a:gd name="connsiteY13" fmla="*/ 331741 h 360000"/>
                <a:gd name="connsiteX14" fmla="*/ 155171 w 360000"/>
                <a:gd name="connsiteY14" fmla="*/ 331897 h 360000"/>
                <a:gd name="connsiteX15" fmla="*/ 163125 w 360000"/>
                <a:gd name="connsiteY15" fmla="*/ 339851 h 360000"/>
                <a:gd name="connsiteX16" fmla="*/ 163348 w 360000"/>
                <a:gd name="connsiteY16" fmla="*/ 339628 h 360000"/>
                <a:gd name="connsiteX17" fmla="*/ 183233 w 360000"/>
                <a:gd name="connsiteY17" fmla="*/ 359181 h 360000"/>
                <a:gd name="connsiteX18" fmla="*/ 191121 w 360000"/>
                <a:gd name="connsiteY18" fmla="*/ 351161 h 360000"/>
                <a:gd name="connsiteX19" fmla="*/ 171303 w 360000"/>
                <a:gd name="connsiteY19" fmla="*/ 331673 h 360000"/>
                <a:gd name="connsiteX20" fmla="*/ 230644 w 360000"/>
                <a:gd name="connsiteY20" fmla="*/ 272335 h 360000"/>
                <a:gd name="connsiteX21" fmla="*/ 279137 w 360000"/>
                <a:gd name="connsiteY21" fmla="*/ 320434 h 360000"/>
                <a:gd name="connsiteX22" fmla="*/ 278924 w 360000"/>
                <a:gd name="connsiteY22" fmla="*/ 320647 h 360000"/>
                <a:gd name="connsiteX23" fmla="*/ 286878 w 360000"/>
                <a:gd name="connsiteY23" fmla="*/ 328601 h 360000"/>
                <a:gd name="connsiteX24" fmla="*/ 287123 w 360000"/>
                <a:gd name="connsiteY24" fmla="*/ 328356 h 360000"/>
                <a:gd name="connsiteX25" fmla="*/ 318200 w 360000"/>
                <a:gd name="connsiteY25" fmla="*/ 359181 h 360000"/>
                <a:gd name="connsiteX26" fmla="*/ 326121 w 360000"/>
                <a:gd name="connsiteY26" fmla="*/ 351194 h 360000"/>
                <a:gd name="connsiteX27" fmla="*/ 295077 w 360000"/>
                <a:gd name="connsiteY27" fmla="*/ 320402 h 360000"/>
                <a:gd name="connsiteX28" fmla="*/ 309378 w 360000"/>
                <a:gd name="connsiteY28" fmla="*/ 306101 h 360000"/>
                <a:gd name="connsiteX29" fmla="*/ 339552 w 360000"/>
                <a:gd name="connsiteY29" fmla="*/ 336275 h 360000"/>
                <a:gd name="connsiteX30" fmla="*/ 347506 w 360000"/>
                <a:gd name="connsiteY30" fmla="*/ 328321 h 360000"/>
                <a:gd name="connsiteX31" fmla="*/ 309378 w 360000"/>
                <a:gd name="connsiteY31" fmla="*/ 290193 h 360000"/>
                <a:gd name="connsiteX32" fmla="*/ 287090 w 360000"/>
                <a:gd name="connsiteY32" fmla="*/ 312480 h 360000"/>
                <a:gd name="connsiteX33" fmla="*/ 230611 w 360000"/>
                <a:gd name="connsiteY33" fmla="*/ 256459 h 360000"/>
                <a:gd name="connsiteX34" fmla="*/ 163282 w 360000"/>
                <a:gd name="connsiteY34" fmla="*/ 323786 h 360000"/>
                <a:gd name="connsiteX35" fmla="*/ 140600 w 360000"/>
                <a:gd name="connsiteY35" fmla="*/ 301481 h 360000"/>
                <a:gd name="connsiteX36" fmla="*/ 96592 w 360000"/>
                <a:gd name="connsiteY36" fmla="*/ 345487 h 360000"/>
                <a:gd name="connsiteX37" fmla="*/ 88635 w 360000"/>
                <a:gd name="connsiteY37" fmla="*/ 348783 h 360000"/>
                <a:gd name="connsiteX38" fmla="*/ 50639 w 360000"/>
                <a:gd name="connsiteY38" fmla="*/ 348783 h 360000"/>
                <a:gd name="connsiteX39" fmla="*/ 33764 w 360000"/>
                <a:gd name="connsiteY39" fmla="*/ 331908 h 360000"/>
                <a:gd name="connsiteX40" fmla="*/ 33764 w 360000"/>
                <a:gd name="connsiteY40" fmla="*/ 191291 h 360000"/>
                <a:gd name="connsiteX41" fmla="*/ 208320 w 360000"/>
                <a:gd name="connsiteY41" fmla="*/ 191272 h 360000"/>
                <a:gd name="connsiteX42" fmla="*/ 217104 w 360000"/>
                <a:gd name="connsiteY42" fmla="*/ 200012 h 360000"/>
                <a:gd name="connsiteX43" fmla="*/ 208364 w 360000"/>
                <a:gd name="connsiteY43" fmla="*/ 208795 h 360000"/>
                <a:gd name="connsiteX44" fmla="*/ 208320 w 360000"/>
                <a:gd name="connsiteY44" fmla="*/ 208795 h 360000"/>
                <a:gd name="connsiteX45" fmla="*/ 121995 w 360000"/>
                <a:gd name="connsiteY45" fmla="*/ 208795 h 360000"/>
                <a:gd name="connsiteX46" fmla="*/ 102012 w 360000"/>
                <a:gd name="connsiteY46" fmla="*/ 228841 h 360000"/>
                <a:gd name="connsiteX47" fmla="*/ 121995 w 360000"/>
                <a:gd name="connsiteY47" fmla="*/ 248824 h 360000"/>
                <a:gd name="connsiteX48" fmla="*/ 360508 w 360000"/>
                <a:gd name="connsiteY48" fmla="*/ 248824 h 360000"/>
                <a:gd name="connsiteX49" fmla="*/ 322270 w 360000"/>
                <a:gd name="connsiteY49" fmla="*/ 153188 h 360000"/>
                <a:gd name="connsiteX50" fmla="*/ 360508 w 360000"/>
                <a:gd name="connsiteY50" fmla="*/ 57552 h 360000"/>
                <a:gd name="connsiteX51" fmla="*/ 228332 w 360000"/>
                <a:gd name="connsiteY51" fmla="*/ 57552 h 360000"/>
                <a:gd name="connsiteX52" fmla="*/ 208320 w 360000"/>
                <a:gd name="connsiteY52" fmla="*/ 180022 h 360000"/>
                <a:gd name="connsiteX53" fmla="*/ 11250 w 360000"/>
                <a:gd name="connsiteY53" fmla="*/ 180044 h 360000"/>
                <a:gd name="connsiteX54" fmla="*/ 11250 w 360000"/>
                <a:gd name="connsiteY54" fmla="*/ 11272 h 360000"/>
                <a:gd name="connsiteX55" fmla="*/ 208320 w 360000"/>
                <a:gd name="connsiteY55" fmla="*/ 11250 h 360000"/>
                <a:gd name="connsiteX56" fmla="*/ 217082 w 360000"/>
                <a:gd name="connsiteY56" fmla="*/ 20012 h 360000"/>
                <a:gd name="connsiteX57" fmla="*/ 217087 w 360000"/>
                <a:gd name="connsiteY57" fmla="*/ 182044 h 360000"/>
                <a:gd name="connsiteX58" fmla="*/ 208320 w 360000"/>
                <a:gd name="connsiteY58" fmla="*/ 180022 h 360000"/>
                <a:gd name="connsiteX59" fmla="*/ 343897 w 360000"/>
                <a:gd name="connsiteY59" fmla="*/ 237574 h 360000"/>
                <a:gd name="connsiteX60" fmla="*/ 121995 w 360000"/>
                <a:gd name="connsiteY60" fmla="*/ 237574 h 360000"/>
                <a:gd name="connsiteX61" fmla="*/ 113252 w 360000"/>
                <a:gd name="connsiteY61" fmla="*/ 228788 h 360000"/>
                <a:gd name="connsiteX62" fmla="*/ 121995 w 360000"/>
                <a:gd name="connsiteY62" fmla="*/ 220045 h 360000"/>
                <a:gd name="connsiteX63" fmla="*/ 208320 w 360000"/>
                <a:gd name="connsiteY63" fmla="*/ 220045 h 360000"/>
                <a:gd name="connsiteX64" fmla="*/ 227529 w 360000"/>
                <a:gd name="connsiteY64" fmla="*/ 205659 h 360000"/>
                <a:gd name="connsiteX65" fmla="*/ 228337 w 360000"/>
                <a:gd name="connsiteY65" fmla="*/ 205659 h 360000"/>
                <a:gd name="connsiteX66" fmla="*/ 228331 w 360000"/>
                <a:gd name="connsiteY66" fmla="*/ 68802 h 360000"/>
                <a:gd name="connsiteX67" fmla="*/ 343897 w 360000"/>
                <a:gd name="connsiteY67" fmla="*/ 68802 h 360000"/>
                <a:gd name="connsiteX68" fmla="*/ 310152 w 360000"/>
                <a:gd name="connsiteY68" fmla="*/ 153188 h 360000"/>
                <a:gd name="connsiteX69" fmla="*/ 343897 w 360000"/>
                <a:gd name="connsiteY69" fmla="*/ 237574 h 3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60000" h="360000">
                  <a:moveTo>
                    <a:pt x="228332" y="57552"/>
                  </a:moveTo>
                  <a:lnTo>
                    <a:pt x="228332" y="20012"/>
                  </a:lnTo>
                  <a:cubicBezTo>
                    <a:pt x="228320" y="8964"/>
                    <a:pt x="219367" y="12"/>
                    <a:pt x="208320" y="0"/>
                  </a:cubicBezTo>
                  <a:lnTo>
                    <a:pt x="0" y="22"/>
                  </a:lnTo>
                  <a:lnTo>
                    <a:pt x="0" y="360022"/>
                  </a:lnTo>
                  <a:lnTo>
                    <a:pt x="11250" y="360022"/>
                  </a:lnTo>
                  <a:lnTo>
                    <a:pt x="11250" y="191293"/>
                  </a:lnTo>
                  <a:lnTo>
                    <a:pt x="22514" y="191291"/>
                  </a:lnTo>
                  <a:lnTo>
                    <a:pt x="22514" y="331908"/>
                  </a:lnTo>
                  <a:cubicBezTo>
                    <a:pt x="22532" y="347433"/>
                    <a:pt x="35113" y="360015"/>
                    <a:pt x="50639" y="360033"/>
                  </a:cubicBezTo>
                  <a:lnTo>
                    <a:pt x="88635" y="360033"/>
                  </a:lnTo>
                  <a:cubicBezTo>
                    <a:pt x="94606" y="360048"/>
                    <a:pt x="100335" y="357675"/>
                    <a:pt x="104546" y="353441"/>
                  </a:cubicBezTo>
                  <a:lnTo>
                    <a:pt x="140666" y="317324"/>
                  </a:lnTo>
                  <a:lnTo>
                    <a:pt x="155327" y="331741"/>
                  </a:lnTo>
                  <a:lnTo>
                    <a:pt x="155171" y="331897"/>
                  </a:lnTo>
                  <a:lnTo>
                    <a:pt x="163125" y="339851"/>
                  </a:lnTo>
                  <a:lnTo>
                    <a:pt x="163348" y="339628"/>
                  </a:lnTo>
                  <a:lnTo>
                    <a:pt x="183233" y="359181"/>
                  </a:lnTo>
                  <a:lnTo>
                    <a:pt x="191121" y="351161"/>
                  </a:lnTo>
                  <a:lnTo>
                    <a:pt x="171303" y="331673"/>
                  </a:lnTo>
                  <a:lnTo>
                    <a:pt x="230644" y="272335"/>
                  </a:lnTo>
                  <a:lnTo>
                    <a:pt x="279137" y="320434"/>
                  </a:lnTo>
                  <a:lnTo>
                    <a:pt x="278924" y="320647"/>
                  </a:lnTo>
                  <a:lnTo>
                    <a:pt x="286878" y="328601"/>
                  </a:lnTo>
                  <a:lnTo>
                    <a:pt x="287123" y="328356"/>
                  </a:lnTo>
                  <a:lnTo>
                    <a:pt x="318200" y="359181"/>
                  </a:lnTo>
                  <a:lnTo>
                    <a:pt x="326121" y="351194"/>
                  </a:lnTo>
                  <a:lnTo>
                    <a:pt x="295077" y="320402"/>
                  </a:lnTo>
                  <a:lnTo>
                    <a:pt x="309378" y="306101"/>
                  </a:lnTo>
                  <a:lnTo>
                    <a:pt x="339552" y="336275"/>
                  </a:lnTo>
                  <a:lnTo>
                    <a:pt x="347506" y="328321"/>
                  </a:lnTo>
                  <a:lnTo>
                    <a:pt x="309378" y="290193"/>
                  </a:lnTo>
                  <a:lnTo>
                    <a:pt x="287090" y="312480"/>
                  </a:lnTo>
                  <a:lnTo>
                    <a:pt x="230611" y="256459"/>
                  </a:lnTo>
                  <a:lnTo>
                    <a:pt x="163282" y="323786"/>
                  </a:lnTo>
                  <a:lnTo>
                    <a:pt x="140600" y="301481"/>
                  </a:lnTo>
                  <a:lnTo>
                    <a:pt x="96592" y="345487"/>
                  </a:lnTo>
                  <a:cubicBezTo>
                    <a:pt x="94485" y="347603"/>
                    <a:pt x="91621" y="348790"/>
                    <a:pt x="88635" y="348783"/>
                  </a:cubicBezTo>
                  <a:lnTo>
                    <a:pt x="50639" y="348783"/>
                  </a:lnTo>
                  <a:cubicBezTo>
                    <a:pt x="41323" y="348773"/>
                    <a:pt x="33774" y="341224"/>
                    <a:pt x="33764" y="331908"/>
                  </a:cubicBezTo>
                  <a:lnTo>
                    <a:pt x="33764" y="191291"/>
                  </a:lnTo>
                  <a:lnTo>
                    <a:pt x="208320" y="191272"/>
                  </a:lnTo>
                  <a:cubicBezTo>
                    <a:pt x="213159" y="191260"/>
                    <a:pt x="217092" y="195173"/>
                    <a:pt x="217104" y="200012"/>
                  </a:cubicBezTo>
                  <a:cubicBezTo>
                    <a:pt x="217115" y="204851"/>
                    <a:pt x="213202" y="208783"/>
                    <a:pt x="208364" y="208795"/>
                  </a:cubicBezTo>
                  <a:cubicBezTo>
                    <a:pt x="208349" y="208795"/>
                    <a:pt x="208335" y="208795"/>
                    <a:pt x="208320" y="208795"/>
                  </a:cubicBezTo>
                  <a:lnTo>
                    <a:pt x="121995" y="208795"/>
                  </a:lnTo>
                  <a:cubicBezTo>
                    <a:pt x="110941" y="208813"/>
                    <a:pt x="101995" y="217788"/>
                    <a:pt x="102012" y="228841"/>
                  </a:cubicBezTo>
                  <a:cubicBezTo>
                    <a:pt x="102030" y="239870"/>
                    <a:pt x="110966" y="248806"/>
                    <a:pt x="121995" y="248824"/>
                  </a:cubicBezTo>
                  <a:lnTo>
                    <a:pt x="360508" y="248824"/>
                  </a:lnTo>
                  <a:lnTo>
                    <a:pt x="322270" y="153188"/>
                  </a:lnTo>
                  <a:lnTo>
                    <a:pt x="360508" y="57552"/>
                  </a:lnTo>
                  <a:lnTo>
                    <a:pt x="228332" y="57552"/>
                  </a:lnTo>
                  <a:close/>
                  <a:moveTo>
                    <a:pt x="208320" y="180022"/>
                  </a:moveTo>
                  <a:lnTo>
                    <a:pt x="11250" y="180044"/>
                  </a:lnTo>
                  <a:lnTo>
                    <a:pt x="11250" y="11272"/>
                  </a:lnTo>
                  <a:lnTo>
                    <a:pt x="208320" y="11250"/>
                  </a:lnTo>
                  <a:cubicBezTo>
                    <a:pt x="213156" y="11257"/>
                    <a:pt x="217074" y="15176"/>
                    <a:pt x="217082" y="20012"/>
                  </a:cubicBezTo>
                  <a:lnTo>
                    <a:pt x="217087" y="182044"/>
                  </a:lnTo>
                  <a:cubicBezTo>
                    <a:pt x="214358" y="180709"/>
                    <a:pt x="211358" y="180017"/>
                    <a:pt x="208320" y="180022"/>
                  </a:cubicBezTo>
                  <a:close/>
                  <a:moveTo>
                    <a:pt x="343897" y="237574"/>
                  </a:moveTo>
                  <a:lnTo>
                    <a:pt x="121995" y="237574"/>
                  </a:lnTo>
                  <a:cubicBezTo>
                    <a:pt x="117154" y="237562"/>
                    <a:pt x="113240" y="233629"/>
                    <a:pt x="113252" y="228788"/>
                  </a:cubicBezTo>
                  <a:cubicBezTo>
                    <a:pt x="113263" y="223964"/>
                    <a:pt x="117171" y="220057"/>
                    <a:pt x="121995" y="220045"/>
                  </a:cubicBezTo>
                  <a:lnTo>
                    <a:pt x="208320" y="220045"/>
                  </a:lnTo>
                  <a:cubicBezTo>
                    <a:pt x="217204" y="220036"/>
                    <a:pt x="225022" y="214181"/>
                    <a:pt x="227529" y="205659"/>
                  </a:cubicBezTo>
                  <a:lnTo>
                    <a:pt x="228337" y="205659"/>
                  </a:lnTo>
                  <a:lnTo>
                    <a:pt x="228331" y="68802"/>
                  </a:lnTo>
                  <a:lnTo>
                    <a:pt x="343897" y="68802"/>
                  </a:lnTo>
                  <a:lnTo>
                    <a:pt x="310152" y="153188"/>
                  </a:lnTo>
                  <a:lnTo>
                    <a:pt x="343897" y="237574"/>
                  </a:lnTo>
                  <a:close/>
                </a:path>
              </a:pathLst>
            </a:custGeom>
            <a:solidFill>
              <a:schemeClr val="bg1"/>
            </a:solidFill>
            <a:ln w="5507" cap="flat">
              <a:noFill/>
              <a:prstDash val="solid"/>
              <a:miter/>
            </a:ln>
          </p:spPr>
          <p:txBody>
            <a:bodyPr rtlCol="0" anchor="ctr">
              <a:normAutofit fontScale="35000"/>
            </a:bodyPr>
            <a:p>
              <a:pPr defTabSz="457200">
                <a:lnSpc>
                  <a:spcPct val="13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74" name="任意形状 48"/>
            <p:cNvSpPr/>
            <p:nvPr>
              <p:custDataLst>
                <p:tags r:id="rId21"/>
              </p:custDataLst>
            </p:nvPr>
          </p:nvSpPr>
          <p:spPr>
            <a:xfrm>
              <a:off x="7014" y="6584"/>
              <a:ext cx="372" cy="411"/>
            </a:xfrm>
            <a:custGeom>
              <a:avLst/>
              <a:gdLst>
                <a:gd name="connsiteX0" fmla="*/ 112538 w 315000"/>
                <a:gd name="connsiteY0" fmla="*/ 89851 h 348376"/>
                <a:gd name="connsiteX1" fmla="*/ 112538 w 315000"/>
                <a:gd name="connsiteY1" fmla="*/ 153638 h 348376"/>
                <a:gd name="connsiteX2" fmla="*/ 169650 w 315000"/>
                <a:gd name="connsiteY2" fmla="*/ 124985 h 348376"/>
                <a:gd name="connsiteX3" fmla="*/ 112538 w 315000"/>
                <a:gd name="connsiteY3" fmla="*/ 89851 h 348376"/>
                <a:gd name="connsiteX4" fmla="*/ 87199 w 315000"/>
                <a:gd name="connsiteY4" fmla="*/ 80502 h 348376"/>
                <a:gd name="connsiteX5" fmla="*/ 90539 w 315000"/>
                <a:gd name="connsiteY5" fmla="*/ 91247 h 348376"/>
                <a:gd name="connsiteX6" fmla="*/ 85166 w 315000"/>
                <a:gd name="connsiteY6" fmla="*/ 92917 h 348376"/>
                <a:gd name="connsiteX7" fmla="*/ 33789 w 315000"/>
                <a:gd name="connsiteY7" fmla="*/ 162751 h 348376"/>
                <a:gd name="connsiteX8" fmla="*/ 35310 w 315000"/>
                <a:gd name="connsiteY8" fmla="*/ 177584 h 348376"/>
                <a:gd name="connsiteX9" fmla="*/ 121762 w 315000"/>
                <a:gd name="connsiteY9" fmla="*/ 234355 h 348376"/>
                <a:gd name="connsiteX10" fmla="*/ 178533 w 315000"/>
                <a:gd name="connsiteY10" fmla="*/ 147903 h 348376"/>
                <a:gd name="connsiteX11" fmla="*/ 177402 w 315000"/>
                <a:gd name="connsiteY11" fmla="*/ 142393 h 348376"/>
                <a:gd name="connsiteX12" fmla="*/ 188421 w 315000"/>
                <a:gd name="connsiteY12" fmla="*/ 140130 h 348376"/>
                <a:gd name="connsiteX13" fmla="*/ 189553 w 315000"/>
                <a:gd name="connsiteY13" fmla="*/ 145640 h 348376"/>
                <a:gd name="connsiteX14" fmla="*/ 191289 w 315000"/>
                <a:gd name="connsiteY14" fmla="*/ 162751 h 348376"/>
                <a:gd name="connsiteX15" fmla="*/ 131984 w 315000"/>
                <a:gd name="connsiteY15" fmla="*/ 243314 h 348376"/>
                <a:gd name="connsiteX16" fmla="*/ 26334 w 315000"/>
                <a:gd name="connsiteY16" fmla="*/ 187821 h 348376"/>
                <a:gd name="connsiteX17" fmla="*/ 81827 w 315000"/>
                <a:gd name="connsiteY17" fmla="*/ 82172 h 348376"/>
                <a:gd name="connsiteX18" fmla="*/ 101288 w 315000"/>
                <a:gd name="connsiteY18" fmla="*/ 78376 h 348376"/>
                <a:gd name="connsiteX19" fmla="*/ 106913 w 315000"/>
                <a:gd name="connsiteY19" fmla="*/ 78376 h 348376"/>
                <a:gd name="connsiteX20" fmla="*/ 182455 w 315000"/>
                <a:gd name="connsiteY20" fmla="*/ 124771 h 348376"/>
                <a:gd name="connsiteX21" fmla="*/ 185075 w 315000"/>
                <a:gd name="connsiteY21" fmla="*/ 129830 h 348376"/>
                <a:gd name="connsiteX22" fmla="*/ 101288 w 315000"/>
                <a:gd name="connsiteY22" fmla="*/ 171864 h 348376"/>
                <a:gd name="connsiteX23" fmla="*/ 269835 w 315000"/>
                <a:gd name="connsiteY23" fmla="*/ 0 h 348376"/>
                <a:gd name="connsiteX24" fmla="*/ 300646 w 315000"/>
                <a:gd name="connsiteY24" fmla="*/ 48851 h 348376"/>
                <a:gd name="connsiteX25" fmla="*/ 291132 w 315000"/>
                <a:gd name="connsiteY25" fmla="*/ 54849 h 348376"/>
                <a:gd name="connsiteX26" fmla="*/ 270231 w 315000"/>
                <a:gd name="connsiteY26" fmla="*/ 21709 h 348376"/>
                <a:gd name="connsiteX27" fmla="*/ 257316 w 315000"/>
                <a:gd name="connsiteY27" fmla="*/ 43929 h 348376"/>
                <a:gd name="connsiteX28" fmla="*/ 275658 w 315000"/>
                <a:gd name="connsiteY28" fmla="*/ 43929 h 348376"/>
                <a:gd name="connsiteX29" fmla="*/ 275669 w 315000"/>
                <a:gd name="connsiteY29" fmla="*/ 78701 h 348376"/>
                <a:gd name="connsiteX30" fmla="*/ 205126 w 315000"/>
                <a:gd name="connsiteY30" fmla="*/ 252708 h 348376"/>
                <a:gd name="connsiteX31" fmla="*/ 34124 w 315000"/>
                <a:gd name="connsiteY31" fmla="*/ 326530 h 348376"/>
                <a:gd name="connsiteX32" fmla="*/ 16666 w 315000"/>
                <a:gd name="connsiteY32" fmla="*/ 325871 h 348376"/>
                <a:gd name="connsiteX33" fmla="*/ 11247 w 315000"/>
                <a:gd name="connsiteY33" fmla="*/ 331495 h 348376"/>
                <a:gd name="connsiteX34" fmla="*/ 16875 w 315000"/>
                <a:gd name="connsiteY34" fmla="*/ 337126 h 348376"/>
                <a:gd name="connsiteX35" fmla="*/ 140625 w 315000"/>
                <a:gd name="connsiteY35" fmla="*/ 337126 h 348376"/>
                <a:gd name="connsiteX36" fmla="*/ 146250 w 315000"/>
                <a:gd name="connsiteY36" fmla="*/ 331501 h 348376"/>
                <a:gd name="connsiteX37" fmla="*/ 146250 w 315000"/>
                <a:gd name="connsiteY37" fmla="*/ 320251 h 348376"/>
                <a:gd name="connsiteX38" fmla="*/ 163125 w 315000"/>
                <a:gd name="connsiteY38" fmla="*/ 303376 h 348376"/>
                <a:gd name="connsiteX39" fmla="*/ 180000 w 315000"/>
                <a:gd name="connsiteY39" fmla="*/ 320251 h 348376"/>
                <a:gd name="connsiteX40" fmla="*/ 180000 w 315000"/>
                <a:gd name="connsiteY40" fmla="*/ 331501 h 348376"/>
                <a:gd name="connsiteX41" fmla="*/ 185625 w 315000"/>
                <a:gd name="connsiteY41" fmla="*/ 337126 h 348376"/>
                <a:gd name="connsiteX42" fmla="*/ 191250 w 315000"/>
                <a:gd name="connsiteY42" fmla="*/ 331501 h 348376"/>
                <a:gd name="connsiteX43" fmla="*/ 191250 w 315000"/>
                <a:gd name="connsiteY43" fmla="*/ 297751 h 348376"/>
                <a:gd name="connsiteX44" fmla="*/ 208125 w 315000"/>
                <a:gd name="connsiteY44" fmla="*/ 280876 h 348376"/>
                <a:gd name="connsiteX45" fmla="*/ 225000 w 315000"/>
                <a:gd name="connsiteY45" fmla="*/ 297751 h 348376"/>
                <a:gd name="connsiteX46" fmla="*/ 225000 w 315000"/>
                <a:gd name="connsiteY46" fmla="*/ 331501 h 348376"/>
                <a:gd name="connsiteX47" fmla="*/ 230625 w 315000"/>
                <a:gd name="connsiteY47" fmla="*/ 337126 h 348376"/>
                <a:gd name="connsiteX48" fmla="*/ 236250 w 315000"/>
                <a:gd name="connsiteY48" fmla="*/ 331501 h 348376"/>
                <a:gd name="connsiteX49" fmla="*/ 236250 w 315000"/>
                <a:gd name="connsiteY49" fmla="*/ 241501 h 348376"/>
                <a:gd name="connsiteX50" fmla="*/ 253125 w 315000"/>
                <a:gd name="connsiteY50" fmla="*/ 224626 h 348376"/>
                <a:gd name="connsiteX51" fmla="*/ 270000 w 315000"/>
                <a:gd name="connsiteY51" fmla="*/ 241501 h 348376"/>
                <a:gd name="connsiteX52" fmla="*/ 270000 w 315000"/>
                <a:gd name="connsiteY52" fmla="*/ 331501 h 348376"/>
                <a:gd name="connsiteX53" fmla="*/ 275625 w 315000"/>
                <a:gd name="connsiteY53" fmla="*/ 337126 h 348376"/>
                <a:gd name="connsiteX54" fmla="*/ 281250 w 315000"/>
                <a:gd name="connsiteY54" fmla="*/ 331501 h 348376"/>
                <a:gd name="connsiteX55" fmla="*/ 281250 w 315000"/>
                <a:gd name="connsiteY55" fmla="*/ 123382 h 348376"/>
                <a:gd name="connsiteX56" fmla="*/ 298125 w 315000"/>
                <a:gd name="connsiteY56" fmla="*/ 106507 h 348376"/>
                <a:gd name="connsiteX57" fmla="*/ 315000 w 315000"/>
                <a:gd name="connsiteY57" fmla="*/ 123382 h 348376"/>
                <a:gd name="connsiteX58" fmla="*/ 315000 w 315000"/>
                <a:gd name="connsiteY58" fmla="*/ 342740 h 348376"/>
                <a:gd name="connsiteX59" fmla="*/ 303750 w 315000"/>
                <a:gd name="connsiteY59" fmla="*/ 342740 h 348376"/>
                <a:gd name="connsiteX60" fmla="*/ 303750 w 315000"/>
                <a:gd name="connsiteY60" fmla="*/ 123382 h 348376"/>
                <a:gd name="connsiteX61" fmla="*/ 298125 w 315000"/>
                <a:gd name="connsiteY61" fmla="*/ 117757 h 348376"/>
                <a:gd name="connsiteX62" fmla="*/ 292500 w 315000"/>
                <a:gd name="connsiteY62" fmla="*/ 123382 h 348376"/>
                <a:gd name="connsiteX63" fmla="*/ 292500 w 315000"/>
                <a:gd name="connsiteY63" fmla="*/ 331501 h 348376"/>
                <a:gd name="connsiteX64" fmla="*/ 275625 w 315000"/>
                <a:gd name="connsiteY64" fmla="*/ 348376 h 348376"/>
                <a:gd name="connsiteX65" fmla="*/ 258750 w 315000"/>
                <a:gd name="connsiteY65" fmla="*/ 331501 h 348376"/>
                <a:gd name="connsiteX66" fmla="*/ 258750 w 315000"/>
                <a:gd name="connsiteY66" fmla="*/ 241501 h 348376"/>
                <a:gd name="connsiteX67" fmla="*/ 253125 w 315000"/>
                <a:gd name="connsiteY67" fmla="*/ 235876 h 348376"/>
                <a:gd name="connsiteX68" fmla="*/ 247500 w 315000"/>
                <a:gd name="connsiteY68" fmla="*/ 241501 h 348376"/>
                <a:gd name="connsiteX69" fmla="*/ 247500 w 315000"/>
                <a:gd name="connsiteY69" fmla="*/ 331501 h 348376"/>
                <a:gd name="connsiteX70" fmla="*/ 230625 w 315000"/>
                <a:gd name="connsiteY70" fmla="*/ 348376 h 348376"/>
                <a:gd name="connsiteX71" fmla="*/ 213750 w 315000"/>
                <a:gd name="connsiteY71" fmla="*/ 331501 h 348376"/>
                <a:gd name="connsiteX72" fmla="*/ 213750 w 315000"/>
                <a:gd name="connsiteY72" fmla="*/ 297751 h 348376"/>
                <a:gd name="connsiteX73" fmla="*/ 208125 w 315000"/>
                <a:gd name="connsiteY73" fmla="*/ 292126 h 348376"/>
                <a:gd name="connsiteX74" fmla="*/ 202500 w 315000"/>
                <a:gd name="connsiteY74" fmla="*/ 297751 h 348376"/>
                <a:gd name="connsiteX75" fmla="*/ 202500 w 315000"/>
                <a:gd name="connsiteY75" fmla="*/ 331501 h 348376"/>
                <a:gd name="connsiteX76" fmla="*/ 185625 w 315000"/>
                <a:gd name="connsiteY76" fmla="*/ 348376 h 348376"/>
                <a:gd name="connsiteX77" fmla="*/ 168750 w 315000"/>
                <a:gd name="connsiteY77" fmla="*/ 331501 h 348376"/>
                <a:gd name="connsiteX78" fmla="*/ 168750 w 315000"/>
                <a:gd name="connsiteY78" fmla="*/ 320251 h 348376"/>
                <a:gd name="connsiteX79" fmla="*/ 163125 w 315000"/>
                <a:gd name="connsiteY79" fmla="*/ 314626 h 348376"/>
                <a:gd name="connsiteX80" fmla="*/ 157500 w 315000"/>
                <a:gd name="connsiteY80" fmla="*/ 320251 h 348376"/>
                <a:gd name="connsiteX81" fmla="*/ 157500 w 315000"/>
                <a:gd name="connsiteY81" fmla="*/ 331501 h 348376"/>
                <a:gd name="connsiteX82" fmla="*/ 140625 w 315000"/>
                <a:gd name="connsiteY82" fmla="*/ 348376 h 348376"/>
                <a:gd name="connsiteX83" fmla="*/ 16875 w 315000"/>
                <a:gd name="connsiteY83" fmla="*/ 348376 h 348376"/>
                <a:gd name="connsiteX84" fmla="*/ 0 w 315000"/>
                <a:gd name="connsiteY84" fmla="*/ 331501 h 348376"/>
                <a:gd name="connsiteX85" fmla="*/ 16875 w 315000"/>
                <a:gd name="connsiteY85" fmla="*/ 314626 h 348376"/>
                <a:gd name="connsiteX86" fmla="*/ 34338 w 315000"/>
                <a:gd name="connsiteY86" fmla="*/ 315286 h 348376"/>
                <a:gd name="connsiteX87" fmla="*/ 264419 w 315000"/>
                <a:gd name="connsiteY87" fmla="*/ 78701 h 348376"/>
                <a:gd name="connsiteX88" fmla="*/ 264408 w 315000"/>
                <a:gd name="connsiteY88" fmla="*/ 55179 h 348376"/>
                <a:gd name="connsiteX89" fmla="*/ 237772 w 315000"/>
                <a:gd name="connsiteY89" fmla="*/ 55179 h 34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15000" h="348376">
                  <a:moveTo>
                    <a:pt x="112538" y="89851"/>
                  </a:moveTo>
                  <a:lnTo>
                    <a:pt x="112538" y="153638"/>
                  </a:lnTo>
                  <a:lnTo>
                    <a:pt x="169650" y="124985"/>
                  </a:lnTo>
                  <a:cubicBezTo>
                    <a:pt x="157200" y="104942"/>
                    <a:pt x="136042" y="91926"/>
                    <a:pt x="112538" y="89851"/>
                  </a:cubicBezTo>
                  <a:close/>
                  <a:moveTo>
                    <a:pt x="87199" y="80502"/>
                  </a:moveTo>
                  <a:lnTo>
                    <a:pt x="90539" y="91247"/>
                  </a:lnTo>
                  <a:lnTo>
                    <a:pt x="85166" y="92917"/>
                  </a:lnTo>
                  <a:cubicBezTo>
                    <a:pt x="54533" y="102344"/>
                    <a:pt x="33671" y="130700"/>
                    <a:pt x="33789" y="162751"/>
                  </a:cubicBezTo>
                  <a:cubicBezTo>
                    <a:pt x="33789" y="167734"/>
                    <a:pt x="34299" y="172704"/>
                    <a:pt x="35310" y="177584"/>
                  </a:cubicBezTo>
                  <a:cubicBezTo>
                    <a:pt x="43506" y="217134"/>
                    <a:pt x="82212" y="242551"/>
                    <a:pt x="121762" y="234355"/>
                  </a:cubicBezTo>
                  <a:cubicBezTo>
                    <a:pt x="161312" y="226159"/>
                    <a:pt x="186729" y="187453"/>
                    <a:pt x="178533" y="147903"/>
                  </a:cubicBezTo>
                  <a:lnTo>
                    <a:pt x="177402" y="142393"/>
                  </a:lnTo>
                  <a:lnTo>
                    <a:pt x="188421" y="140130"/>
                  </a:lnTo>
                  <a:lnTo>
                    <a:pt x="189553" y="145640"/>
                  </a:lnTo>
                  <a:cubicBezTo>
                    <a:pt x="190708" y="151270"/>
                    <a:pt x="191290" y="157003"/>
                    <a:pt x="191289" y="162751"/>
                  </a:cubicBezTo>
                  <a:cubicBezTo>
                    <a:pt x="191285" y="199691"/>
                    <a:pt x="167255" y="232335"/>
                    <a:pt x="131984" y="243314"/>
                  </a:cubicBezTo>
                  <a:cubicBezTo>
                    <a:pt x="87486" y="257164"/>
                    <a:pt x="40185" y="232319"/>
                    <a:pt x="26334" y="187821"/>
                  </a:cubicBezTo>
                  <a:cubicBezTo>
                    <a:pt x="12484" y="143323"/>
                    <a:pt x="37329" y="96022"/>
                    <a:pt x="81827" y="82172"/>
                  </a:cubicBezTo>
                  <a:close/>
                  <a:moveTo>
                    <a:pt x="101288" y="78376"/>
                  </a:moveTo>
                  <a:lnTo>
                    <a:pt x="106913" y="78376"/>
                  </a:lnTo>
                  <a:cubicBezTo>
                    <a:pt x="138731" y="78697"/>
                    <a:pt x="167780" y="96537"/>
                    <a:pt x="182455" y="124771"/>
                  </a:cubicBezTo>
                  <a:lnTo>
                    <a:pt x="185075" y="129830"/>
                  </a:lnTo>
                  <a:lnTo>
                    <a:pt x="101288" y="171864"/>
                  </a:lnTo>
                  <a:close/>
                  <a:moveTo>
                    <a:pt x="269835" y="0"/>
                  </a:moveTo>
                  <a:lnTo>
                    <a:pt x="300646" y="48851"/>
                  </a:lnTo>
                  <a:lnTo>
                    <a:pt x="291132" y="54849"/>
                  </a:lnTo>
                  <a:lnTo>
                    <a:pt x="270231" y="21709"/>
                  </a:lnTo>
                  <a:lnTo>
                    <a:pt x="257316" y="43929"/>
                  </a:lnTo>
                  <a:lnTo>
                    <a:pt x="275658" y="43929"/>
                  </a:lnTo>
                  <a:lnTo>
                    <a:pt x="275669" y="78701"/>
                  </a:lnTo>
                  <a:cubicBezTo>
                    <a:pt x="275698" y="143673"/>
                    <a:pt x="250391" y="206097"/>
                    <a:pt x="205126" y="252708"/>
                  </a:cubicBezTo>
                  <a:cubicBezTo>
                    <a:pt x="160641" y="299697"/>
                    <a:pt x="98829" y="326381"/>
                    <a:pt x="34124" y="326530"/>
                  </a:cubicBezTo>
                  <a:lnTo>
                    <a:pt x="16666" y="325871"/>
                  </a:lnTo>
                  <a:cubicBezTo>
                    <a:pt x="13642" y="325984"/>
                    <a:pt x="11248" y="328468"/>
                    <a:pt x="11247" y="331495"/>
                  </a:cubicBezTo>
                  <a:cubicBezTo>
                    <a:pt x="11246" y="334604"/>
                    <a:pt x="13766" y="337125"/>
                    <a:pt x="16875" y="337126"/>
                  </a:cubicBezTo>
                  <a:lnTo>
                    <a:pt x="140625" y="337126"/>
                  </a:lnTo>
                  <a:cubicBezTo>
                    <a:pt x="143731" y="337124"/>
                    <a:pt x="146248" y="334607"/>
                    <a:pt x="146250" y="331501"/>
                  </a:cubicBezTo>
                  <a:lnTo>
                    <a:pt x="146250" y="320251"/>
                  </a:lnTo>
                  <a:cubicBezTo>
                    <a:pt x="146250" y="310932"/>
                    <a:pt x="153805" y="303376"/>
                    <a:pt x="163125" y="303376"/>
                  </a:cubicBezTo>
                  <a:cubicBezTo>
                    <a:pt x="172445" y="303376"/>
                    <a:pt x="180000" y="310932"/>
                    <a:pt x="180000" y="320251"/>
                  </a:cubicBezTo>
                  <a:lnTo>
                    <a:pt x="180000" y="331501"/>
                  </a:lnTo>
                  <a:cubicBezTo>
                    <a:pt x="180000" y="334608"/>
                    <a:pt x="182518" y="337126"/>
                    <a:pt x="185625" y="337126"/>
                  </a:cubicBezTo>
                  <a:cubicBezTo>
                    <a:pt x="188732" y="337126"/>
                    <a:pt x="191250" y="334608"/>
                    <a:pt x="191250" y="331501"/>
                  </a:cubicBezTo>
                  <a:lnTo>
                    <a:pt x="191250" y="297751"/>
                  </a:lnTo>
                  <a:cubicBezTo>
                    <a:pt x="191250" y="288432"/>
                    <a:pt x="198805" y="280876"/>
                    <a:pt x="208125" y="280876"/>
                  </a:cubicBezTo>
                  <a:cubicBezTo>
                    <a:pt x="217445" y="280876"/>
                    <a:pt x="225000" y="288432"/>
                    <a:pt x="225000" y="297751"/>
                  </a:cubicBezTo>
                  <a:lnTo>
                    <a:pt x="225000" y="331501"/>
                  </a:lnTo>
                  <a:cubicBezTo>
                    <a:pt x="225000" y="334608"/>
                    <a:pt x="227518" y="337126"/>
                    <a:pt x="230625" y="337126"/>
                  </a:cubicBezTo>
                  <a:cubicBezTo>
                    <a:pt x="233732" y="337126"/>
                    <a:pt x="236250" y="334608"/>
                    <a:pt x="236250" y="331501"/>
                  </a:cubicBezTo>
                  <a:lnTo>
                    <a:pt x="236250" y="241501"/>
                  </a:lnTo>
                  <a:cubicBezTo>
                    <a:pt x="236250" y="232182"/>
                    <a:pt x="243805" y="224626"/>
                    <a:pt x="253125" y="224626"/>
                  </a:cubicBezTo>
                  <a:cubicBezTo>
                    <a:pt x="262445" y="224626"/>
                    <a:pt x="270000" y="232182"/>
                    <a:pt x="270000" y="241501"/>
                  </a:cubicBezTo>
                  <a:lnTo>
                    <a:pt x="270000" y="331501"/>
                  </a:lnTo>
                  <a:cubicBezTo>
                    <a:pt x="270000" y="334608"/>
                    <a:pt x="272518" y="337126"/>
                    <a:pt x="275625" y="337126"/>
                  </a:cubicBezTo>
                  <a:cubicBezTo>
                    <a:pt x="278732" y="337126"/>
                    <a:pt x="281250" y="334608"/>
                    <a:pt x="281250" y="331501"/>
                  </a:cubicBezTo>
                  <a:lnTo>
                    <a:pt x="281250" y="123382"/>
                  </a:lnTo>
                  <a:cubicBezTo>
                    <a:pt x="281250" y="114062"/>
                    <a:pt x="288805" y="106507"/>
                    <a:pt x="298125" y="106507"/>
                  </a:cubicBezTo>
                  <a:cubicBezTo>
                    <a:pt x="307445" y="106507"/>
                    <a:pt x="315000" y="114062"/>
                    <a:pt x="315000" y="123382"/>
                  </a:cubicBezTo>
                  <a:lnTo>
                    <a:pt x="315000" y="342740"/>
                  </a:lnTo>
                  <a:lnTo>
                    <a:pt x="303750" y="342740"/>
                  </a:lnTo>
                  <a:lnTo>
                    <a:pt x="303750" y="123382"/>
                  </a:lnTo>
                  <a:cubicBezTo>
                    <a:pt x="303750" y="120275"/>
                    <a:pt x="301232" y="117757"/>
                    <a:pt x="298125" y="117757"/>
                  </a:cubicBezTo>
                  <a:cubicBezTo>
                    <a:pt x="295018" y="117757"/>
                    <a:pt x="292500" y="120275"/>
                    <a:pt x="292500" y="123382"/>
                  </a:cubicBezTo>
                  <a:lnTo>
                    <a:pt x="292500" y="331501"/>
                  </a:lnTo>
                  <a:cubicBezTo>
                    <a:pt x="292500" y="340821"/>
                    <a:pt x="284945" y="348376"/>
                    <a:pt x="275625" y="348376"/>
                  </a:cubicBezTo>
                  <a:cubicBezTo>
                    <a:pt x="266305" y="348376"/>
                    <a:pt x="258750" y="340821"/>
                    <a:pt x="258750" y="331501"/>
                  </a:cubicBezTo>
                  <a:lnTo>
                    <a:pt x="258750" y="241501"/>
                  </a:lnTo>
                  <a:cubicBezTo>
                    <a:pt x="258750" y="238395"/>
                    <a:pt x="256232" y="235876"/>
                    <a:pt x="253125" y="235876"/>
                  </a:cubicBezTo>
                  <a:cubicBezTo>
                    <a:pt x="250018" y="235876"/>
                    <a:pt x="247500" y="238395"/>
                    <a:pt x="247500" y="241501"/>
                  </a:cubicBezTo>
                  <a:lnTo>
                    <a:pt x="247500" y="331501"/>
                  </a:lnTo>
                  <a:cubicBezTo>
                    <a:pt x="247500" y="340821"/>
                    <a:pt x="239945" y="348376"/>
                    <a:pt x="230625" y="348376"/>
                  </a:cubicBezTo>
                  <a:cubicBezTo>
                    <a:pt x="221305" y="348376"/>
                    <a:pt x="213750" y="340821"/>
                    <a:pt x="213750" y="331501"/>
                  </a:cubicBezTo>
                  <a:lnTo>
                    <a:pt x="213750" y="297751"/>
                  </a:lnTo>
                  <a:cubicBezTo>
                    <a:pt x="213750" y="294645"/>
                    <a:pt x="211232" y="292126"/>
                    <a:pt x="208125" y="292126"/>
                  </a:cubicBezTo>
                  <a:cubicBezTo>
                    <a:pt x="205018" y="292126"/>
                    <a:pt x="202500" y="294645"/>
                    <a:pt x="202500" y="297751"/>
                  </a:cubicBezTo>
                  <a:lnTo>
                    <a:pt x="202500" y="331501"/>
                  </a:lnTo>
                  <a:cubicBezTo>
                    <a:pt x="202500" y="340821"/>
                    <a:pt x="194945" y="348376"/>
                    <a:pt x="185625" y="348376"/>
                  </a:cubicBezTo>
                  <a:cubicBezTo>
                    <a:pt x="176305" y="348376"/>
                    <a:pt x="168750" y="340821"/>
                    <a:pt x="168750" y="331501"/>
                  </a:cubicBezTo>
                  <a:lnTo>
                    <a:pt x="168750" y="320251"/>
                  </a:lnTo>
                  <a:cubicBezTo>
                    <a:pt x="168750" y="317145"/>
                    <a:pt x="166232" y="314626"/>
                    <a:pt x="163125" y="314626"/>
                  </a:cubicBezTo>
                  <a:cubicBezTo>
                    <a:pt x="160018" y="314626"/>
                    <a:pt x="157500" y="317145"/>
                    <a:pt x="157500" y="320251"/>
                  </a:cubicBezTo>
                  <a:lnTo>
                    <a:pt x="157500" y="331501"/>
                  </a:lnTo>
                  <a:cubicBezTo>
                    <a:pt x="157490" y="340817"/>
                    <a:pt x="149941" y="348366"/>
                    <a:pt x="140625" y="348376"/>
                  </a:cubicBezTo>
                  <a:lnTo>
                    <a:pt x="16875" y="348376"/>
                  </a:lnTo>
                  <a:cubicBezTo>
                    <a:pt x="7555" y="348376"/>
                    <a:pt x="0" y="340821"/>
                    <a:pt x="0" y="331501"/>
                  </a:cubicBezTo>
                  <a:cubicBezTo>
                    <a:pt x="0" y="322182"/>
                    <a:pt x="7555" y="314626"/>
                    <a:pt x="16875" y="314626"/>
                  </a:cubicBezTo>
                  <a:lnTo>
                    <a:pt x="34338" y="315286"/>
                  </a:lnTo>
                  <a:cubicBezTo>
                    <a:pt x="158956" y="315280"/>
                    <a:pt x="264419" y="206938"/>
                    <a:pt x="264419" y="78701"/>
                  </a:cubicBezTo>
                  <a:lnTo>
                    <a:pt x="264408" y="55179"/>
                  </a:lnTo>
                  <a:lnTo>
                    <a:pt x="237772" y="55179"/>
                  </a:lnTo>
                  <a:close/>
                </a:path>
              </a:pathLst>
            </a:custGeom>
            <a:solidFill>
              <a:srgbClr val="FFFFFF"/>
            </a:solidFill>
            <a:ln w="5507" cap="flat">
              <a:noFill/>
              <a:prstDash val="solid"/>
              <a:miter/>
            </a:ln>
          </p:spPr>
          <p:txBody>
            <a:bodyPr rtlCol="0" anchor="ctr">
              <a:normAutofit fontScale="35000" lnSpcReduction="10000"/>
            </a:bodyPr>
            <a:p>
              <a:pPr defTabSz="457200">
                <a:lnSpc>
                  <a:spcPct val="13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75" name="图形 14"/>
            <p:cNvSpPr/>
            <p:nvPr>
              <p:custDataLst>
                <p:tags r:id="rId22"/>
              </p:custDataLst>
            </p:nvPr>
          </p:nvSpPr>
          <p:spPr>
            <a:xfrm>
              <a:off x="6886" y="4409"/>
              <a:ext cx="628" cy="628"/>
            </a:xfrm>
            <a:custGeom>
              <a:avLst/>
              <a:gdLst>
                <a:gd name="connsiteX0" fmla="*/ 17745 w 531641"/>
                <a:gd name="connsiteY0" fmla="*/ 289567 h 531641"/>
                <a:gd name="connsiteX1" fmla="*/ 242071 w 531641"/>
                <a:gd name="connsiteY1" fmla="*/ 513858 h 531641"/>
                <a:gd name="connsiteX2" fmla="*/ 272793 w 531641"/>
                <a:gd name="connsiteY2" fmla="*/ 530647 h 531641"/>
                <a:gd name="connsiteX3" fmla="*/ 289577 w 531641"/>
                <a:gd name="connsiteY3" fmla="*/ 513875 h 531641"/>
                <a:gd name="connsiteX4" fmla="*/ 513876 w 531641"/>
                <a:gd name="connsiteY4" fmla="*/ 289577 h 531641"/>
                <a:gd name="connsiteX5" fmla="*/ 530641 w 531641"/>
                <a:gd name="connsiteY5" fmla="*/ 258842 h 531641"/>
                <a:gd name="connsiteX6" fmla="*/ 513849 w 531641"/>
                <a:gd name="connsiteY6" fmla="*/ 242068 h 531641"/>
                <a:gd name="connsiteX7" fmla="*/ 289572 w 531641"/>
                <a:gd name="connsiteY7" fmla="*/ 17763 h 531641"/>
                <a:gd name="connsiteX8" fmla="*/ 258827 w 531641"/>
                <a:gd name="connsiteY8" fmla="*/ 1017 h 531641"/>
                <a:gd name="connsiteX9" fmla="*/ 242068 w 531641"/>
                <a:gd name="connsiteY9" fmla="*/ 17806 h 531641"/>
                <a:gd name="connsiteX10" fmla="*/ 17779 w 531641"/>
                <a:gd name="connsiteY10" fmla="*/ 242076 h 531641"/>
                <a:gd name="connsiteX11" fmla="*/ 1012 w 531641"/>
                <a:gd name="connsiteY11" fmla="*/ 272809 h 531641"/>
                <a:gd name="connsiteX12" fmla="*/ 17745 w 531641"/>
                <a:gd name="connsiteY12" fmla="*/ 289567 h 531641"/>
                <a:gd name="connsiteX13" fmla="*/ 17745 w 531641"/>
                <a:gd name="connsiteY13" fmla="*/ 289567 h 531641"/>
                <a:gd name="connsiteX14" fmla="*/ 121912 w 531641"/>
                <a:gd name="connsiteY14" fmla="*/ 168870 h 531641"/>
                <a:gd name="connsiteX15" fmla="*/ 133691 w 531641"/>
                <a:gd name="connsiteY15" fmla="*/ 181264 h 531641"/>
                <a:gd name="connsiteX16" fmla="*/ 126661 w 531641"/>
                <a:gd name="connsiteY16" fmla="*/ 233391 h 531641"/>
                <a:gd name="connsiteX17" fmla="*/ 101672 w 531641"/>
                <a:gd name="connsiteY17" fmla="*/ 257520 h 531641"/>
                <a:gd name="connsiteX18" fmla="*/ 48316 w 531641"/>
                <a:gd name="connsiteY18" fmla="*/ 257520 h 531641"/>
                <a:gd name="connsiteX19" fmla="*/ 36991 w 531641"/>
                <a:gd name="connsiteY19" fmla="*/ 244157 h 531641"/>
                <a:gd name="connsiteX20" fmla="*/ 121912 w 531641"/>
                <a:gd name="connsiteY20" fmla="*/ 168870 h 531641"/>
                <a:gd name="connsiteX21" fmla="*/ 244140 w 531641"/>
                <a:gd name="connsiteY21" fmla="*/ 36959 h 531641"/>
                <a:gd name="connsiteX22" fmla="*/ 257520 w 531641"/>
                <a:gd name="connsiteY22" fmla="*/ 48317 h 531641"/>
                <a:gd name="connsiteX23" fmla="*/ 257520 w 531641"/>
                <a:gd name="connsiteY23" fmla="*/ 92562 h 531641"/>
                <a:gd name="connsiteX24" fmla="*/ 232599 w 531641"/>
                <a:gd name="connsiteY24" fmla="*/ 124610 h 531641"/>
                <a:gd name="connsiteX25" fmla="*/ 232807 w 531641"/>
                <a:gd name="connsiteY25" fmla="*/ 126659 h 531641"/>
                <a:gd name="connsiteX26" fmla="*/ 178324 w 531641"/>
                <a:gd name="connsiteY26" fmla="*/ 134256 h 531641"/>
                <a:gd name="connsiteX27" fmla="*/ 167787 w 531641"/>
                <a:gd name="connsiteY27" fmla="*/ 124523 h 531641"/>
                <a:gd name="connsiteX28" fmla="*/ 244139 w 531641"/>
                <a:gd name="connsiteY28" fmla="*/ 36959 h 531641"/>
                <a:gd name="connsiteX29" fmla="*/ 244140 w 531641"/>
                <a:gd name="connsiteY29" fmla="*/ 36959 h 531641"/>
                <a:gd name="connsiteX30" fmla="*/ 287512 w 531641"/>
                <a:gd name="connsiteY30" fmla="*/ 36962 h 531641"/>
                <a:gd name="connsiteX31" fmla="*/ 364312 w 531641"/>
                <a:gd name="connsiteY31" fmla="*/ 125728 h 531641"/>
                <a:gd name="connsiteX32" fmla="*/ 355052 w 531641"/>
                <a:gd name="connsiteY32" fmla="*/ 134544 h 531641"/>
                <a:gd name="connsiteX33" fmla="*/ 298848 w 531641"/>
                <a:gd name="connsiteY33" fmla="*/ 126649 h 531641"/>
                <a:gd name="connsiteX34" fmla="*/ 299054 w 531641"/>
                <a:gd name="connsiteY34" fmla="*/ 124610 h 531641"/>
                <a:gd name="connsiteX35" fmla="*/ 274133 w 531641"/>
                <a:gd name="connsiteY35" fmla="*/ 92562 h 531641"/>
                <a:gd name="connsiteX36" fmla="*/ 274133 w 531641"/>
                <a:gd name="connsiteY36" fmla="*/ 48317 h 531641"/>
                <a:gd name="connsiteX37" fmla="*/ 287512 w 531641"/>
                <a:gd name="connsiteY37" fmla="*/ 36962 h 531641"/>
                <a:gd name="connsiteX38" fmla="*/ 494754 w 531641"/>
                <a:gd name="connsiteY38" fmla="*/ 244108 h 531641"/>
                <a:gd name="connsiteX39" fmla="*/ 483336 w 531641"/>
                <a:gd name="connsiteY39" fmla="*/ 257520 h 531641"/>
                <a:gd name="connsiteX40" fmla="*/ 429981 w 531641"/>
                <a:gd name="connsiteY40" fmla="*/ 257520 h 531641"/>
                <a:gd name="connsiteX41" fmla="*/ 404994 w 531641"/>
                <a:gd name="connsiteY41" fmla="*/ 233391 h 531641"/>
                <a:gd name="connsiteX42" fmla="*/ 398216 w 531641"/>
                <a:gd name="connsiteY42" fmla="*/ 182574 h 531641"/>
                <a:gd name="connsiteX43" fmla="*/ 411186 w 531641"/>
                <a:gd name="connsiteY43" fmla="*/ 169458 h 531641"/>
                <a:gd name="connsiteX44" fmla="*/ 494754 w 531641"/>
                <a:gd name="connsiteY44" fmla="*/ 244108 h 531641"/>
                <a:gd name="connsiteX45" fmla="*/ 397488 w 531641"/>
                <a:gd name="connsiteY45" fmla="*/ 352838 h 531641"/>
                <a:gd name="connsiteX46" fmla="*/ 404993 w 531641"/>
                <a:gd name="connsiteY46" fmla="*/ 298263 h 531641"/>
                <a:gd name="connsiteX47" fmla="*/ 429981 w 531641"/>
                <a:gd name="connsiteY47" fmla="*/ 274134 h 531641"/>
                <a:gd name="connsiteX48" fmla="*/ 483337 w 531641"/>
                <a:gd name="connsiteY48" fmla="*/ 274134 h 531641"/>
                <a:gd name="connsiteX49" fmla="*/ 494721 w 531641"/>
                <a:gd name="connsiteY49" fmla="*/ 287529 h 531641"/>
                <a:gd name="connsiteX50" fmla="*/ 409191 w 531641"/>
                <a:gd name="connsiteY50" fmla="*/ 362980 h 531641"/>
                <a:gd name="connsiteX51" fmla="*/ 397488 w 531641"/>
                <a:gd name="connsiteY51" fmla="*/ 352838 h 531641"/>
                <a:gd name="connsiteX52" fmla="*/ 397488 w 531641"/>
                <a:gd name="connsiteY52" fmla="*/ 352838 h 531641"/>
                <a:gd name="connsiteX53" fmla="*/ 287514 w 531641"/>
                <a:gd name="connsiteY53" fmla="*/ 494695 h 531641"/>
                <a:gd name="connsiteX54" fmla="*/ 274133 w 531641"/>
                <a:gd name="connsiteY54" fmla="*/ 483337 h 531641"/>
                <a:gd name="connsiteX55" fmla="*/ 274133 w 531641"/>
                <a:gd name="connsiteY55" fmla="*/ 439092 h 531641"/>
                <a:gd name="connsiteX56" fmla="*/ 299054 w 531641"/>
                <a:gd name="connsiteY56" fmla="*/ 407044 h 531641"/>
                <a:gd name="connsiteX57" fmla="*/ 298838 w 531641"/>
                <a:gd name="connsiteY57" fmla="*/ 404909 h 531641"/>
                <a:gd name="connsiteX58" fmla="*/ 352822 w 531641"/>
                <a:gd name="connsiteY58" fmla="*/ 397459 h 531641"/>
                <a:gd name="connsiteX59" fmla="*/ 362998 w 531641"/>
                <a:gd name="connsiteY59" fmla="*/ 409208 h 531641"/>
                <a:gd name="connsiteX60" fmla="*/ 287514 w 531641"/>
                <a:gd name="connsiteY60" fmla="*/ 494695 h 531641"/>
                <a:gd name="connsiteX61" fmla="*/ 287514 w 531641"/>
                <a:gd name="connsiteY61" fmla="*/ 494695 h 531641"/>
                <a:gd name="connsiteX62" fmla="*/ 244141 w 531641"/>
                <a:gd name="connsiteY62" fmla="*/ 494692 h 531641"/>
                <a:gd name="connsiteX63" fmla="*/ 168746 w 531641"/>
                <a:gd name="connsiteY63" fmla="*/ 409376 h 531641"/>
                <a:gd name="connsiteX64" fmla="*/ 179758 w 531641"/>
                <a:gd name="connsiteY64" fmla="*/ 397611 h 531641"/>
                <a:gd name="connsiteX65" fmla="*/ 232816 w 531641"/>
                <a:gd name="connsiteY65" fmla="*/ 404900 h 531641"/>
                <a:gd name="connsiteX66" fmla="*/ 232599 w 531641"/>
                <a:gd name="connsiteY66" fmla="*/ 407044 h 531641"/>
                <a:gd name="connsiteX67" fmla="*/ 257520 w 531641"/>
                <a:gd name="connsiteY67" fmla="*/ 439092 h 531641"/>
                <a:gd name="connsiteX68" fmla="*/ 257520 w 531641"/>
                <a:gd name="connsiteY68" fmla="*/ 483337 h 531641"/>
                <a:gd name="connsiteX69" fmla="*/ 244141 w 531641"/>
                <a:gd name="connsiteY69" fmla="*/ 494691 h 531641"/>
                <a:gd name="connsiteX70" fmla="*/ 244141 w 531641"/>
                <a:gd name="connsiteY70" fmla="*/ 494692 h 531641"/>
                <a:gd name="connsiteX71" fmla="*/ 123181 w 531641"/>
                <a:gd name="connsiteY71" fmla="*/ 363216 h 531641"/>
                <a:gd name="connsiteX72" fmla="*/ 37016 w 531641"/>
                <a:gd name="connsiteY72" fmla="*/ 287483 h 531641"/>
                <a:gd name="connsiteX73" fmla="*/ 48317 w 531641"/>
                <a:gd name="connsiteY73" fmla="*/ 274134 h 531641"/>
                <a:gd name="connsiteX74" fmla="*/ 101672 w 531641"/>
                <a:gd name="connsiteY74" fmla="*/ 274134 h 531641"/>
                <a:gd name="connsiteX75" fmla="*/ 126664 w 531641"/>
                <a:gd name="connsiteY75" fmla="*/ 298264 h 531641"/>
                <a:gd name="connsiteX76" fmla="*/ 134209 w 531641"/>
                <a:gd name="connsiteY76" fmla="*/ 352875 h 531641"/>
                <a:gd name="connsiteX77" fmla="*/ 123181 w 531641"/>
                <a:gd name="connsiteY77" fmla="*/ 363216 h 531641"/>
                <a:gd name="connsiteX78" fmla="*/ 150917 w 531641"/>
                <a:gd name="connsiteY78" fmla="*/ 186218 h 531641"/>
                <a:gd name="connsiteX79" fmla="*/ 184145 w 531641"/>
                <a:gd name="connsiteY79" fmla="*/ 152990 h 531641"/>
                <a:gd name="connsiteX80" fmla="*/ 183851 w 531641"/>
                <a:gd name="connsiteY80" fmla="*/ 150084 h 531641"/>
                <a:gd name="connsiteX81" fmla="*/ 238139 w 531641"/>
                <a:gd name="connsiteY81" fmla="*/ 142915 h 531641"/>
                <a:gd name="connsiteX82" fmla="*/ 257520 w 531641"/>
                <a:gd name="connsiteY82" fmla="*/ 156658 h 531641"/>
                <a:gd name="connsiteX83" fmla="*/ 257520 w 531641"/>
                <a:gd name="connsiteY83" fmla="*/ 216736 h 531641"/>
                <a:gd name="connsiteX84" fmla="*/ 216735 w 531641"/>
                <a:gd name="connsiteY84" fmla="*/ 257520 h 531641"/>
                <a:gd name="connsiteX85" fmla="*/ 165767 w 531641"/>
                <a:gd name="connsiteY85" fmla="*/ 257520 h 531641"/>
                <a:gd name="connsiteX86" fmla="*/ 143262 w 531641"/>
                <a:gd name="connsiteY86" fmla="*/ 234164 h 531641"/>
                <a:gd name="connsiteX87" fmla="*/ 149677 w 531641"/>
                <a:gd name="connsiteY87" fmla="*/ 186093 h 531641"/>
                <a:gd name="connsiteX88" fmla="*/ 150917 w 531641"/>
                <a:gd name="connsiteY88" fmla="*/ 186218 h 531641"/>
                <a:gd name="connsiteX89" fmla="*/ 265826 w 531641"/>
                <a:gd name="connsiteY89" fmla="*/ 107996 h 531641"/>
                <a:gd name="connsiteX90" fmla="*/ 282440 w 531641"/>
                <a:gd name="connsiteY90" fmla="*/ 124610 h 531641"/>
                <a:gd name="connsiteX91" fmla="*/ 265826 w 531641"/>
                <a:gd name="connsiteY91" fmla="*/ 141224 h 531641"/>
                <a:gd name="connsiteX92" fmla="*/ 249213 w 531641"/>
                <a:gd name="connsiteY92" fmla="*/ 124610 h 531641"/>
                <a:gd name="connsiteX93" fmla="*/ 265826 w 531641"/>
                <a:gd name="connsiteY93" fmla="*/ 107996 h 531641"/>
                <a:gd name="connsiteX94" fmla="*/ 293512 w 531641"/>
                <a:gd name="connsiteY94" fmla="*/ 142918 h 531641"/>
                <a:gd name="connsiteX95" fmla="*/ 349235 w 531641"/>
                <a:gd name="connsiteY95" fmla="*/ 150329 h 531641"/>
                <a:gd name="connsiteX96" fmla="*/ 348895 w 531641"/>
                <a:gd name="connsiteY96" fmla="*/ 153684 h 531641"/>
                <a:gd name="connsiteX97" fmla="*/ 382123 w 531641"/>
                <a:gd name="connsiteY97" fmla="*/ 186912 h 531641"/>
                <a:gd name="connsiteX98" fmla="*/ 382137 w 531641"/>
                <a:gd name="connsiteY98" fmla="*/ 186910 h 531641"/>
                <a:gd name="connsiteX99" fmla="*/ 388398 w 531641"/>
                <a:gd name="connsiteY99" fmla="*/ 234162 h 531641"/>
                <a:gd name="connsiteX100" fmla="*/ 365886 w 531641"/>
                <a:gd name="connsiteY100" fmla="*/ 257521 h 531641"/>
                <a:gd name="connsiteX101" fmla="*/ 314917 w 531641"/>
                <a:gd name="connsiteY101" fmla="*/ 257521 h 531641"/>
                <a:gd name="connsiteX102" fmla="*/ 274133 w 531641"/>
                <a:gd name="connsiteY102" fmla="*/ 216736 h 531641"/>
                <a:gd name="connsiteX103" fmla="*/ 274133 w 531641"/>
                <a:gd name="connsiteY103" fmla="*/ 156658 h 531641"/>
                <a:gd name="connsiteX104" fmla="*/ 293512 w 531641"/>
                <a:gd name="connsiteY104" fmla="*/ 142918 h 531641"/>
                <a:gd name="connsiteX105" fmla="*/ 381315 w 531641"/>
                <a:gd name="connsiteY105" fmla="*/ 348978 h 531641"/>
                <a:gd name="connsiteX106" fmla="*/ 348981 w 531641"/>
                <a:gd name="connsiteY106" fmla="*/ 381281 h 531641"/>
                <a:gd name="connsiteX107" fmla="*/ 293449 w 531641"/>
                <a:gd name="connsiteY107" fmla="*/ 388621 h 531641"/>
                <a:gd name="connsiteX108" fmla="*/ 274133 w 531641"/>
                <a:gd name="connsiteY108" fmla="*/ 374996 h 531641"/>
                <a:gd name="connsiteX109" fmla="*/ 274133 w 531641"/>
                <a:gd name="connsiteY109" fmla="*/ 314918 h 531641"/>
                <a:gd name="connsiteX110" fmla="*/ 314917 w 531641"/>
                <a:gd name="connsiteY110" fmla="*/ 274134 h 531641"/>
                <a:gd name="connsiteX111" fmla="*/ 365886 w 531641"/>
                <a:gd name="connsiteY111" fmla="*/ 274134 h 531641"/>
                <a:gd name="connsiteX112" fmla="*/ 388398 w 531641"/>
                <a:gd name="connsiteY112" fmla="*/ 297493 h 531641"/>
                <a:gd name="connsiteX113" fmla="*/ 381315 w 531641"/>
                <a:gd name="connsiteY113" fmla="*/ 348978 h 531641"/>
                <a:gd name="connsiteX114" fmla="*/ 265826 w 531641"/>
                <a:gd name="connsiteY114" fmla="*/ 423658 h 531641"/>
                <a:gd name="connsiteX115" fmla="*/ 249213 w 531641"/>
                <a:gd name="connsiteY115" fmla="*/ 407044 h 531641"/>
                <a:gd name="connsiteX116" fmla="*/ 265826 w 531641"/>
                <a:gd name="connsiteY116" fmla="*/ 390430 h 531641"/>
                <a:gd name="connsiteX117" fmla="*/ 282440 w 531641"/>
                <a:gd name="connsiteY117" fmla="*/ 407044 h 531641"/>
                <a:gd name="connsiteX118" fmla="*/ 265826 w 531641"/>
                <a:gd name="connsiteY118" fmla="*/ 423658 h 531641"/>
                <a:gd name="connsiteX119" fmla="*/ 238191 w 531641"/>
                <a:gd name="connsiteY119" fmla="*/ 388644 h 531641"/>
                <a:gd name="connsiteX120" fmla="*/ 184134 w 531641"/>
                <a:gd name="connsiteY120" fmla="*/ 381540 h 531641"/>
                <a:gd name="connsiteX121" fmla="*/ 184145 w 531641"/>
                <a:gd name="connsiteY121" fmla="*/ 381430 h 531641"/>
                <a:gd name="connsiteX122" fmla="*/ 150917 w 531641"/>
                <a:gd name="connsiteY122" fmla="*/ 348202 h 531641"/>
                <a:gd name="connsiteX123" fmla="*/ 150224 w 531641"/>
                <a:gd name="connsiteY123" fmla="*/ 348272 h 531641"/>
                <a:gd name="connsiteX124" fmla="*/ 143257 w 531641"/>
                <a:gd name="connsiteY124" fmla="*/ 297492 h 531641"/>
                <a:gd name="connsiteX125" fmla="*/ 165767 w 531641"/>
                <a:gd name="connsiteY125" fmla="*/ 274134 h 531641"/>
                <a:gd name="connsiteX126" fmla="*/ 216735 w 531641"/>
                <a:gd name="connsiteY126" fmla="*/ 274134 h 531641"/>
                <a:gd name="connsiteX127" fmla="*/ 257520 w 531641"/>
                <a:gd name="connsiteY127" fmla="*/ 314918 h 531641"/>
                <a:gd name="connsiteX128" fmla="*/ 257520 w 531641"/>
                <a:gd name="connsiteY128" fmla="*/ 374996 h 531641"/>
                <a:gd name="connsiteX129" fmla="*/ 238191 w 531641"/>
                <a:gd name="connsiteY129" fmla="*/ 388644 h 531641"/>
                <a:gd name="connsiteX130" fmla="*/ 265826 w 531641"/>
                <a:gd name="connsiteY130" fmla="*/ 232599 h 531641"/>
                <a:gd name="connsiteX131" fmla="*/ 299054 w 531641"/>
                <a:gd name="connsiteY131" fmla="*/ 265827 h 531641"/>
                <a:gd name="connsiteX132" fmla="*/ 265826 w 531641"/>
                <a:gd name="connsiteY132" fmla="*/ 299055 h 531641"/>
                <a:gd name="connsiteX133" fmla="*/ 232599 w 531641"/>
                <a:gd name="connsiteY133" fmla="*/ 265827 h 531641"/>
                <a:gd name="connsiteX134" fmla="*/ 265826 w 531641"/>
                <a:gd name="connsiteY134" fmla="*/ 232599 h 531641"/>
                <a:gd name="connsiteX135" fmla="*/ 397934 w 531641"/>
                <a:gd name="connsiteY135" fmla="*/ 282441 h 531641"/>
                <a:gd name="connsiteX136" fmla="*/ 381320 w 531641"/>
                <a:gd name="connsiteY136" fmla="*/ 265827 h 531641"/>
                <a:gd name="connsiteX137" fmla="*/ 397934 w 531641"/>
                <a:gd name="connsiteY137" fmla="*/ 249213 h 531641"/>
                <a:gd name="connsiteX138" fmla="*/ 414547 w 531641"/>
                <a:gd name="connsiteY138" fmla="*/ 265827 h 531641"/>
                <a:gd name="connsiteX139" fmla="*/ 397934 w 531641"/>
                <a:gd name="connsiteY139" fmla="*/ 282441 h 531641"/>
                <a:gd name="connsiteX140" fmla="*/ 133719 w 531641"/>
                <a:gd name="connsiteY140" fmla="*/ 249213 h 531641"/>
                <a:gd name="connsiteX141" fmla="*/ 150333 w 531641"/>
                <a:gd name="connsiteY141" fmla="*/ 265827 h 531641"/>
                <a:gd name="connsiteX142" fmla="*/ 133719 w 531641"/>
                <a:gd name="connsiteY142" fmla="*/ 282441 h 531641"/>
                <a:gd name="connsiteX143" fmla="*/ 117106 w 531641"/>
                <a:gd name="connsiteY143" fmla="*/ 265827 h 531641"/>
                <a:gd name="connsiteX144" fmla="*/ 133719 w 531641"/>
                <a:gd name="connsiteY144" fmla="*/ 249213 h 531641"/>
                <a:gd name="connsiteX145" fmla="*/ 150917 w 531641"/>
                <a:gd name="connsiteY145" fmla="*/ 364816 h 531641"/>
                <a:gd name="connsiteX146" fmla="*/ 167531 w 531641"/>
                <a:gd name="connsiteY146" fmla="*/ 381430 h 531641"/>
                <a:gd name="connsiteX147" fmla="*/ 150917 w 531641"/>
                <a:gd name="connsiteY147" fmla="*/ 398044 h 531641"/>
                <a:gd name="connsiteX148" fmla="*/ 134303 w 531641"/>
                <a:gd name="connsiteY148" fmla="*/ 381430 h 531641"/>
                <a:gd name="connsiteX149" fmla="*/ 150917 w 531641"/>
                <a:gd name="connsiteY149" fmla="*/ 364816 h 531641"/>
                <a:gd name="connsiteX150" fmla="*/ 382123 w 531641"/>
                <a:gd name="connsiteY150" fmla="*/ 398737 h 531641"/>
                <a:gd name="connsiteX151" fmla="*/ 365509 w 531641"/>
                <a:gd name="connsiteY151" fmla="*/ 382124 h 531641"/>
                <a:gd name="connsiteX152" fmla="*/ 382123 w 531641"/>
                <a:gd name="connsiteY152" fmla="*/ 365510 h 531641"/>
                <a:gd name="connsiteX153" fmla="*/ 398737 w 531641"/>
                <a:gd name="connsiteY153" fmla="*/ 382124 h 531641"/>
                <a:gd name="connsiteX154" fmla="*/ 382123 w 531641"/>
                <a:gd name="connsiteY154" fmla="*/ 398737 h 531641"/>
                <a:gd name="connsiteX155" fmla="*/ 382123 w 531641"/>
                <a:gd name="connsiteY155" fmla="*/ 170298 h 531641"/>
                <a:gd name="connsiteX156" fmla="*/ 365509 w 531641"/>
                <a:gd name="connsiteY156" fmla="*/ 153684 h 531641"/>
                <a:gd name="connsiteX157" fmla="*/ 382123 w 531641"/>
                <a:gd name="connsiteY157" fmla="*/ 137070 h 531641"/>
                <a:gd name="connsiteX158" fmla="*/ 398737 w 531641"/>
                <a:gd name="connsiteY158" fmla="*/ 153684 h 531641"/>
                <a:gd name="connsiteX159" fmla="*/ 382123 w 531641"/>
                <a:gd name="connsiteY159" fmla="*/ 170298 h 531641"/>
                <a:gd name="connsiteX160" fmla="*/ 150917 w 531641"/>
                <a:gd name="connsiteY160" fmla="*/ 136377 h 531641"/>
                <a:gd name="connsiteX161" fmla="*/ 167531 w 531641"/>
                <a:gd name="connsiteY161" fmla="*/ 152990 h 531641"/>
                <a:gd name="connsiteX162" fmla="*/ 150917 w 531641"/>
                <a:gd name="connsiteY162" fmla="*/ 169604 h 531641"/>
                <a:gd name="connsiteX163" fmla="*/ 134303 w 531641"/>
                <a:gd name="connsiteY163" fmla="*/ 152990 h 531641"/>
                <a:gd name="connsiteX164" fmla="*/ 150917 w 531641"/>
                <a:gd name="connsiteY164" fmla="*/ 136377 h 531641"/>
                <a:gd name="connsiteX165" fmla="*/ 41427 w 531641"/>
                <a:gd name="connsiteY165" fmla="*/ 327159 h 531641"/>
                <a:gd name="connsiteX166" fmla="*/ 117935 w 531641"/>
                <a:gd name="connsiteY166" fmla="*/ 379000 h 531641"/>
                <a:gd name="connsiteX167" fmla="*/ 117690 w 531641"/>
                <a:gd name="connsiteY167" fmla="*/ 381430 h 531641"/>
                <a:gd name="connsiteX168" fmla="*/ 150917 w 531641"/>
                <a:gd name="connsiteY168" fmla="*/ 414658 h 531641"/>
                <a:gd name="connsiteX169" fmla="*/ 152894 w 531641"/>
                <a:gd name="connsiteY169" fmla="*/ 414458 h 531641"/>
                <a:gd name="connsiteX170" fmla="*/ 204377 w 531641"/>
                <a:gd name="connsiteY170" fmla="*/ 490197 h 531641"/>
                <a:gd name="connsiteX171" fmla="*/ 41427 w 531641"/>
                <a:gd name="connsiteY171" fmla="*/ 327159 h 531641"/>
                <a:gd name="connsiteX172" fmla="*/ 265826 w 531641"/>
                <a:gd name="connsiteY172" fmla="*/ 515034 h 531641"/>
                <a:gd name="connsiteX173" fmla="*/ 257520 w 531641"/>
                <a:gd name="connsiteY173" fmla="*/ 506727 h 531641"/>
                <a:gd name="connsiteX174" fmla="*/ 265826 w 531641"/>
                <a:gd name="connsiteY174" fmla="*/ 498420 h 531641"/>
                <a:gd name="connsiteX175" fmla="*/ 274133 w 531641"/>
                <a:gd name="connsiteY175" fmla="*/ 506727 h 531641"/>
                <a:gd name="connsiteX176" fmla="*/ 265826 w 531641"/>
                <a:gd name="connsiteY176" fmla="*/ 515034 h 531641"/>
                <a:gd name="connsiteX177" fmla="*/ 327318 w 531641"/>
                <a:gd name="connsiteY177" fmla="*/ 490177 h 531641"/>
                <a:gd name="connsiteX178" fmla="*/ 378559 w 531641"/>
                <a:gd name="connsiteY178" fmla="*/ 414991 h 531641"/>
                <a:gd name="connsiteX179" fmla="*/ 382123 w 531641"/>
                <a:gd name="connsiteY179" fmla="*/ 415351 h 531641"/>
                <a:gd name="connsiteX180" fmla="*/ 415350 w 531641"/>
                <a:gd name="connsiteY180" fmla="*/ 382124 h 531641"/>
                <a:gd name="connsiteX181" fmla="*/ 414987 w 531641"/>
                <a:gd name="connsiteY181" fmla="*/ 378535 h 531641"/>
                <a:gd name="connsiteX182" fmla="*/ 490168 w 531641"/>
                <a:gd name="connsiteY182" fmla="*/ 327356 h 531641"/>
                <a:gd name="connsiteX183" fmla="*/ 327318 w 531641"/>
                <a:gd name="connsiteY183" fmla="*/ 490177 h 531641"/>
                <a:gd name="connsiteX184" fmla="*/ 506726 w 531641"/>
                <a:gd name="connsiteY184" fmla="*/ 274134 h 531641"/>
                <a:gd name="connsiteX185" fmla="*/ 498419 w 531641"/>
                <a:gd name="connsiteY185" fmla="*/ 265827 h 531641"/>
                <a:gd name="connsiteX186" fmla="*/ 506726 w 531641"/>
                <a:gd name="connsiteY186" fmla="*/ 257520 h 531641"/>
                <a:gd name="connsiteX187" fmla="*/ 515033 w 531641"/>
                <a:gd name="connsiteY187" fmla="*/ 265827 h 531641"/>
                <a:gd name="connsiteX188" fmla="*/ 506726 w 531641"/>
                <a:gd name="connsiteY188" fmla="*/ 274134 h 531641"/>
                <a:gd name="connsiteX189" fmla="*/ 490084 w 531641"/>
                <a:gd name="connsiteY189" fmla="*/ 204053 h 531641"/>
                <a:gd name="connsiteX190" fmla="*/ 415294 w 531641"/>
                <a:gd name="connsiteY190" fmla="*/ 153125 h 531641"/>
                <a:gd name="connsiteX191" fmla="*/ 382123 w 531641"/>
                <a:gd name="connsiteY191" fmla="*/ 120456 h 531641"/>
                <a:gd name="connsiteX192" fmla="*/ 380163 w 531641"/>
                <a:gd name="connsiteY192" fmla="*/ 120655 h 531641"/>
                <a:gd name="connsiteX193" fmla="*/ 327418 w 531641"/>
                <a:gd name="connsiteY193" fmla="*/ 41551 h 531641"/>
                <a:gd name="connsiteX194" fmla="*/ 490084 w 531641"/>
                <a:gd name="connsiteY194" fmla="*/ 204053 h 531641"/>
                <a:gd name="connsiteX195" fmla="*/ 265826 w 531641"/>
                <a:gd name="connsiteY195" fmla="*/ 16620 h 531641"/>
                <a:gd name="connsiteX196" fmla="*/ 274133 w 531641"/>
                <a:gd name="connsiteY196" fmla="*/ 24927 h 531641"/>
                <a:gd name="connsiteX197" fmla="*/ 265826 w 531641"/>
                <a:gd name="connsiteY197" fmla="*/ 33234 h 531641"/>
                <a:gd name="connsiteX198" fmla="*/ 257520 w 531641"/>
                <a:gd name="connsiteY198" fmla="*/ 24927 h 531641"/>
                <a:gd name="connsiteX199" fmla="*/ 265826 w 531641"/>
                <a:gd name="connsiteY199" fmla="*/ 16620 h 531641"/>
                <a:gd name="connsiteX200" fmla="*/ 204301 w 531641"/>
                <a:gd name="connsiteY200" fmla="*/ 41447 h 531641"/>
                <a:gd name="connsiteX201" fmla="*/ 151789 w 531641"/>
                <a:gd name="connsiteY201" fmla="*/ 119851 h 531641"/>
                <a:gd name="connsiteX202" fmla="*/ 150917 w 531641"/>
                <a:gd name="connsiteY202" fmla="*/ 119763 h 531641"/>
                <a:gd name="connsiteX203" fmla="*/ 117724 w 531641"/>
                <a:gd name="connsiteY203" fmla="*/ 152650 h 531641"/>
                <a:gd name="connsiteX204" fmla="*/ 41404 w 531641"/>
                <a:gd name="connsiteY204" fmla="*/ 204445 h 531641"/>
                <a:gd name="connsiteX205" fmla="*/ 204301 w 531641"/>
                <a:gd name="connsiteY205" fmla="*/ 41447 h 531641"/>
                <a:gd name="connsiteX206" fmla="*/ 24927 w 531641"/>
                <a:gd name="connsiteY206" fmla="*/ 257520 h 531641"/>
                <a:gd name="connsiteX207" fmla="*/ 33234 w 531641"/>
                <a:gd name="connsiteY207" fmla="*/ 265827 h 531641"/>
                <a:gd name="connsiteX208" fmla="*/ 24927 w 531641"/>
                <a:gd name="connsiteY208" fmla="*/ 274134 h 531641"/>
                <a:gd name="connsiteX209" fmla="*/ 16620 w 531641"/>
                <a:gd name="connsiteY209" fmla="*/ 265827 h 531641"/>
                <a:gd name="connsiteX210" fmla="*/ 24927 w 531641"/>
                <a:gd name="connsiteY210" fmla="*/ 257520 h 53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531641" h="531641">
                  <a:moveTo>
                    <a:pt x="17745" y="289567"/>
                  </a:moveTo>
                  <a:cubicBezTo>
                    <a:pt x="28939" y="408508"/>
                    <a:pt x="123128" y="502682"/>
                    <a:pt x="242071" y="513858"/>
                  </a:cubicBezTo>
                  <a:cubicBezTo>
                    <a:pt x="245918" y="526978"/>
                    <a:pt x="259673" y="534495"/>
                    <a:pt x="272793" y="530647"/>
                  </a:cubicBezTo>
                  <a:cubicBezTo>
                    <a:pt x="280877" y="528277"/>
                    <a:pt x="287201" y="521957"/>
                    <a:pt x="289577" y="513875"/>
                  </a:cubicBezTo>
                  <a:cubicBezTo>
                    <a:pt x="408509" y="502680"/>
                    <a:pt x="502680" y="408508"/>
                    <a:pt x="513876" y="289577"/>
                  </a:cubicBezTo>
                  <a:cubicBezTo>
                    <a:pt x="526993" y="285719"/>
                    <a:pt x="534499" y="271959"/>
                    <a:pt x="530641" y="258842"/>
                  </a:cubicBezTo>
                  <a:cubicBezTo>
                    <a:pt x="528264" y="250757"/>
                    <a:pt x="521936" y="244437"/>
                    <a:pt x="513849" y="242068"/>
                  </a:cubicBezTo>
                  <a:cubicBezTo>
                    <a:pt x="502372" y="123277"/>
                    <a:pt x="408363" y="29256"/>
                    <a:pt x="289572" y="17763"/>
                  </a:cubicBezTo>
                  <a:cubicBezTo>
                    <a:pt x="285707" y="4649"/>
                    <a:pt x="271942" y="-2849"/>
                    <a:pt x="258827" y="1017"/>
                  </a:cubicBezTo>
                  <a:cubicBezTo>
                    <a:pt x="250748" y="3398"/>
                    <a:pt x="244435" y="9723"/>
                    <a:pt x="242068" y="17806"/>
                  </a:cubicBezTo>
                  <a:cubicBezTo>
                    <a:pt x="123116" y="28930"/>
                    <a:pt x="28914" y="123125"/>
                    <a:pt x="17779" y="242076"/>
                  </a:cubicBezTo>
                  <a:cubicBezTo>
                    <a:pt x="4662" y="245933"/>
                    <a:pt x="-2845" y="259692"/>
                    <a:pt x="1012" y="272809"/>
                  </a:cubicBezTo>
                  <a:cubicBezTo>
                    <a:pt x="3383" y="280874"/>
                    <a:pt x="9684" y="287184"/>
                    <a:pt x="17745" y="289567"/>
                  </a:cubicBezTo>
                  <a:lnTo>
                    <a:pt x="17745" y="289567"/>
                  </a:lnTo>
                  <a:close/>
                  <a:moveTo>
                    <a:pt x="121912" y="168870"/>
                  </a:moveTo>
                  <a:cubicBezTo>
                    <a:pt x="124690" y="173958"/>
                    <a:pt x="128751" y="178230"/>
                    <a:pt x="133691" y="181264"/>
                  </a:cubicBezTo>
                  <a:cubicBezTo>
                    <a:pt x="130257" y="198475"/>
                    <a:pt x="127909" y="215885"/>
                    <a:pt x="126661" y="233391"/>
                  </a:cubicBezTo>
                  <a:cubicBezTo>
                    <a:pt x="114455" y="236093"/>
                    <a:pt x="104799" y="245417"/>
                    <a:pt x="101672" y="257520"/>
                  </a:cubicBezTo>
                  <a:lnTo>
                    <a:pt x="48316" y="257520"/>
                  </a:lnTo>
                  <a:cubicBezTo>
                    <a:pt x="46286" y="251840"/>
                    <a:pt x="42261" y="247091"/>
                    <a:pt x="36991" y="244157"/>
                  </a:cubicBezTo>
                  <a:cubicBezTo>
                    <a:pt x="46969" y="214652"/>
                    <a:pt x="77111" y="187843"/>
                    <a:pt x="121912" y="168870"/>
                  </a:cubicBezTo>
                  <a:close/>
                  <a:moveTo>
                    <a:pt x="244140" y="36959"/>
                  </a:moveTo>
                  <a:cubicBezTo>
                    <a:pt x="247072" y="42245"/>
                    <a:pt x="251828" y="46282"/>
                    <a:pt x="257520" y="48317"/>
                  </a:cubicBezTo>
                  <a:lnTo>
                    <a:pt x="257520" y="92562"/>
                  </a:lnTo>
                  <a:cubicBezTo>
                    <a:pt x="242887" y="96328"/>
                    <a:pt x="232644" y="109501"/>
                    <a:pt x="232599" y="124610"/>
                  </a:cubicBezTo>
                  <a:cubicBezTo>
                    <a:pt x="232599" y="125312"/>
                    <a:pt x="232763" y="125968"/>
                    <a:pt x="232807" y="126659"/>
                  </a:cubicBezTo>
                  <a:cubicBezTo>
                    <a:pt x="214498" y="127988"/>
                    <a:pt x="196297" y="130526"/>
                    <a:pt x="178324" y="134256"/>
                  </a:cubicBezTo>
                  <a:cubicBezTo>
                    <a:pt x="175559" y="130286"/>
                    <a:pt x="171963" y="126965"/>
                    <a:pt x="167787" y="124523"/>
                  </a:cubicBezTo>
                  <a:cubicBezTo>
                    <a:pt x="186798" y="78216"/>
                    <a:pt x="213976" y="47159"/>
                    <a:pt x="244139" y="36959"/>
                  </a:cubicBezTo>
                  <a:lnTo>
                    <a:pt x="244140" y="36959"/>
                  </a:lnTo>
                  <a:close/>
                  <a:moveTo>
                    <a:pt x="287512" y="36962"/>
                  </a:moveTo>
                  <a:cubicBezTo>
                    <a:pt x="317868" y="47250"/>
                    <a:pt x="345274" y="78817"/>
                    <a:pt x="364312" y="125728"/>
                  </a:cubicBezTo>
                  <a:cubicBezTo>
                    <a:pt x="360686" y="128043"/>
                    <a:pt x="357542" y="131036"/>
                    <a:pt x="355052" y="134544"/>
                  </a:cubicBezTo>
                  <a:cubicBezTo>
                    <a:pt x="336519" y="130634"/>
                    <a:pt x="317740" y="127996"/>
                    <a:pt x="298848" y="126649"/>
                  </a:cubicBezTo>
                  <a:cubicBezTo>
                    <a:pt x="298890" y="125961"/>
                    <a:pt x="299054" y="125308"/>
                    <a:pt x="299054" y="124610"/>
                  </a:cubicBezTo>
                  <a:cubicBezTo>
                    <a:pt x="299009" y="109501"/>
                    <a:pt x="288766" y="96328"/>
                    <a:pt x="274133" y="92562"/>
                  </a:cubicBezTo>
                  <a:lnTo>
                    <a:pt x="274133" y="48317"/>
                  </a:lnTo>
                  <a:cubicBezTo>
                    <a:pt x="279824" y="46282"/>
                    <a:pt x="284580" y="42246"/>
                    <a:pt x="287512" y="36962"/>
                  </a:cubicBezTo>
                  <a:close/>
                  <a:moveTo>
                    <a:pt x="494754" y="244108"/>
                  </a:moveTo>
                  <a:cubicBezTo>
                    <a:pt x="489440" y="247037"/>
                    <a:pt x="485380" y="251807"/>
                    <a:pt x="483336" y="257520"/>
                  </a:cubicBezTo>
                  <a:lnTo>
                    <a:pt x="429981" y="257520"/>
                  </a:lnTo>
                  <a:cubicBezTo>
                    <a:pt x="426854" y="245417"/>
                    <a:pt x="417199" y="236094"/>
                    <a:pt x="404994" y="233391"/>
                  </a:cubicBezTo>
                  <a:cubicBezTo>
                    <a:pt x="403775" y="216330"/>
                    <a:pt x="401511" y="199358"/>
                    <a:pt x="398216" y="182574"/>
                  </a:cubicBezTo>
                  <a:cubicBezTo>
                    <a:pt x="403690" y="179514"/>
                    <a:pt x="408187" y="174967"/>
                    <a:pt x="411186" y="169458"/>
                  </a:cubicBezTo>
                  <a:cubicBezTo>
                    <a:pt x="455270" y="188378"/>
                    <a:pt x="484861" y="214824"/>
                    <a:pt x="494754" y="244108"/>
                  </a:cubicBezTo>
                  <a:close/>
                  <a:moveTo>
                    <a:pt x="397488" y="352838"/>
                  </a:moveTo>
                  <a:cubicBezTo>
                    <a:pt x="401193" y="334833"/>
                    <a:pt x="403700" y="316601"/>
                    <a:pt x="404993" y="298263"/>
                  </a:cubicBezTo>
                  <a:cubicBezTo>
                    <a:pt x="417198" y="295561"/>
                    <a:pt x="426854" y="286237"/>
                    <a:pt x="429981" y="274134"/>
                  </a:cubicBezTo>
                  <a:lnTo>
                    <a:pt x="483337" y="274134"/>
                  </a:lnTo>
                  <a:cubicBezTo>
                    <a:pt x="485375" y="279836"/>
                    <a:pt x="489423" y="284598"/>
                    <a:pt x="494721" y="287529"/>
                  </a:cubicBezTo>
                  <a:cubicBezTo>
                    <a:pt x="484645" y="317178"/>
                    <a:pt x="454328" y="344023"/>
                    <a:pt x="409191" y="362980"/>
                  </a:cubicBezTo>
                  <a:cubicBezTo>
                    <a:pt x="406141" y="358727"/>
                    <a:pt x="402132" y="355253"/>
                    <a:pt x="397488" y="352838"/>
                  </a:cubicBezTo>
                  <a:lnTo>
                    <a:pt x="397488" y="352838"/>
                  </a:lnTo>
                  <a:close/>
                  <a:moveTo>
                    <a:pt x="287514" y="494695"/>
                  </a:moveTo>
                  <a:cubicBezTo>
                    <a:pt x="284582" y="489410"/>
                    <a:pt x="279825" y="485372"/>
                    <a:pt x="274133" y="483337"/>
                  </a:cubicBezTo>
                  <a:lnTo>
                    <a:pt x="274133" y="439092"/>
                  </a:lnTo>
                  <a:cubicBezTo>
                    <a:pt x="288766" y="435326"/>
                    <a:pt x="299009" y="422154"/>
                    <a:pt x="299054" y="407044"/>
                  </a:cubicBezTo>
                  <a:cubicBezTo>
                    <a:pt x="299054" y="406313"/>
                    <a:pt x="298885" y="405629"/>
                    <a:pt x="298838" y="404909"/>
                  </a:cubicBezTo>
                  <a:cubicBezTo>
                    <a:pt x="316976" y="403604"/>
                    <a:pt x="335009" y="401115"/>
                    <a:pt x="352822" y="397459"/>
                  </a:cubicBezTo>
                  <a:cubicBezTo>
                    <a:pt x="355241" y="402123"/>
                    <a:pt x="358727" y="406149"/>
                    <a:pt x="362998" y="409208"/>
                  </a:cubicBezTo>
                  <a:cubicBezTo>
                    <a:pt x="344021" y="454311"/>
                    <a:pt x="317153" y="484641"/>
                    <a:pt x="287514" y="494695"/>
                  </a:cubicBezTo>
                  <a:lnTo>
                    <a:pt x="287514" y="494695"/>
                  </a:lnTo>
                  <a:close/>
                  <a:moveTo>
                    <a:pt x="244141" y="494692"/>
                  </a:moveTo>
                  <a:cubicBezTo>
                    <a:pt x="214574" y="484655"/>
                    <a:pt x="187716" y="454369"/>
                    <a:pt x="168746" y="409376"/>
                  </a:cubicBezTo>
                  <a:cubicBezTo>
                    <a:pt x="173325" y="406416"/>
                    <a:pt x="177106" y="402376"/>
                    <a:pt x="179758" y="397611"/>
                  </a:cubicBezTo>
                  <a:cubicBezTo>
                    <a:pt x="197270" y="401173"/>
                    <a:pt x="214992" y="403607"/>
                    <a:pt x="232816" y="404900"/>
                  </a:cubicBezTo>
                  <a:cubicBezTo>
                    <a:pt x="232769" y="405622"/>
                    <a:pt x="232599" y="406310"/>
                    <a:pt x="232599" y="407044"/>
                  </a:cubicBezTo>
                  <a:cubicBezTo>
                    <a:pt x="232644" y="422154"/>
                    <a:pt x="242887" y="435326"/>
                    <a:pt x="257520" y="439092"/>
                  </a:cubicBezTo>
                  <a:lnTo>
                    <a:pt x="257520" y="483337"/>
                  </a:lnTo>
                  <a:cubicBezTo>
                    <a:pt x="251829" y="485371"/>
                    <a:pt x="247074" y="489407"/>
                    <a:pt x="244141" y="494691"/>
                  </a:cubicBezTo>
                  <a:lnTo>
                    <a:pt x="244141" y="494692"/>
                  </a:lnTo>
                  <a:close/>
                  <a:moveTo>
                    <a:pt x="123181" y="363216"/>
                  </a:moveTo>
                  <a:cubicBezTo>
                    <a:pt x="77722" y="344240"/>
                    <a:pt x="47130" y="317263"/>
                    <a:pt x="37016" y="287483"/>
                  </a:cubicBezTo>
                  <a:cubicBezTo>
                    <a:pt x="42274" y="284548"/>
                    <a:pt x="46289" y="279805"/>
                    <a:pt x="48317" y="274134"/>
                  </a:cubicBezTo>
                  <a:lnTo>
                    <a:pt x="101672" y="274134"/>
                  </a:lnTo>
                  <a:cubicBezTo>
                    <a:pt x="104800" y="286239"/>
                    <a:pt x="114457" y="295563"/>
                    <a:pt x="126664" y="298264"/>
                  </a:cubicBezTo>
                  <a:cubicBezTo>
                    <a:pt x="127972" y="316614"/>
                    <a:pt x="130492" y="334857"/>
                    <a:pt x="134209" y="352875"/>
                  </a:cubicBezTo>
                  <a:cubicBezTo>
                    <a:pt x="129789" y="355431"/>
                    <a:pt x="126016" y="358970"/>
                    <a:pt x="123181" y="363216"/>
                  </a:cubicBezTo>
                  <a:close/>
                  <a:moveTo>
                    <a:pt x="150917" y="186218"/>
                  </a:moveTo>
                  <a:cubicBezTo>
                    <a:pt x="169260" y="186198"/>
                    <a:pt x="184125" y="171333"/>
                    <a:pt x="184145" y="152990"/>
                  </a:cubicBezTo>
                  <a:cubicBezTo>
                    <a:pt x="184145" y="151995"/>
                    <a:pt x="183937" y="151057"/>
                    <a:pt x="183851" y="150084"/>
                  </a:cubicBezTo>
                  <a:cubicBezTo>
                    <a:pt x="201763" y="146466"/>
                    <a:pt x="219901" y="144071"/>
                    <a:pt x="238139" y="142915"/>
                  </a:cubicBezTo>
                  <a:cubicBezTo>
                    <a:pt x="242686" y="149727"/>
                    <a:pt x="249587" y="154620"/>
                    <a:pt x="257520" y="156658"/>
                  </a:cubicBezTo>
                  <a:lnTo>
                    <a:pt x="257520" y="216736"/>
                  </a:lnTo>
                  <a:cubicBezTo>
                    <a:pt x="236647" y="220298"/>
                    <a:pt x="220297" y="236648"/>
                    <a:pt x="216735" y="257520"/>
                  </a:cubicBezTo>
                  <a:lnTo>
                    <a:pt x="165767" y="257520"/>
                  </a:lnTo>
                  <a:cubicBezTo>
                    <a:pt x="162846" y="246346"/>
                    <a:pt x="154320" y="237497"/>
                    <a:pt x="143262" y="234164"/>
                  </a:cubicBezTo>
                  <a:cubicBezTo>
                    <a:pt x="144428" y="218025"/>
                    <a:pt x="146570" y="201972"/>
                    <a:pt x="149677" y="186093"/>
                  </a:cubicBezTo>
                  <a:cubicBezTo>
                    <a:pt x="150098" y="186108"/>
                    <a:pt x="150492" y="186218"/>
                    <a:pt x="150917" y="186218"/>
                  </a:cubicBezTo>
                  <a:close/>
                  <a:moveTo>
                    <a:pt x="265826" y="107996"/>
                  </a:moveTo>
                  <a:cubicBezTo>
                    <a:pt x="275002" y="107996"/>
                    <a:pt x="282440" y="115434"/>
                    <a:pt x="282440" y="124610"/>
                  </a:cubicBezTo>
                  <a:cubicBezTo>
                    <a:pt x="282440" y="133785"/>
                    <a:pt x="275002" y="141224"/>
                    <a:pt x="265826" y="141224"/>
                  </a:cubicBezTo>
                  <a:cubicBezTo>
                    <a:pt x="256651" y="141224"/>
                    <a:pt x="249213" y="133785"/>
                    <a:pt x="249213" y="124610"/>
                  </a:cubicBezTo>
                  <a:cubicBezTo>
                    <a:pt x="249223" y="115439"/>
                    <a:pt x="256655" y="108007"/>
                    <a:pt x="265826" y="107996"/>
                  </a:cubicBezTo>
                  <a:close/>
                  <a:moveTo>
                    <a:pt x="293512" y="142918"/>
                  </a:moveTo>
                  <a:cubicBezTo>
                    <a:pt x="312237" y="144085"/>
                    <a:pt x="330856" y="146561"/>
                    <a:pt x="349235" y="150329"/>
                  </a:cubicBezTo>
                  <a:cubicBezTo>
                    <a:pt x="349063" y="151440"/>
                    <a:pt x="348950" y="152560"/>
                    <a:pt x="348895" y="153684"/>
                  </a:cubicBezTo>
                  <a:cubicBezTo>
                    <a:pt x="348915" y="172027"/>
                    <a:pt x="363780" y="186892"/>
                    <a:pt x="382123" y="186912"/>
                  </a:cubicBezTo>
                  <a:lnTo>
                    <a:pt x="382137" y="186910"/>
                  </a:lnTo>
                  <a:cubicBezTo>
                    <a:pt x="385157" y="202523"/>
                    <a:pt x="387248" y="218301"/>
                    <a:pt x="388398" y="234162"/>
                  </a:cubicBezTo>
                  <a:cubicBezTo>
                    <a:pt x="377336" y="237494"/>
                    <a:pt x="368807" y="246344"/>
                    <a:pt x="365886" y="257521"/>
                  </a:cubicBezTo>
                  <a:lnTo>
                    <a:pt x="314917" y="257521"/>
                  </a:lnTo>
                  <a:cubicBezTo>
                    <a:pt x="311356" y="236648"/>
                    <a:pt x="295006" y="220298"/>
                    <a:pt x="274133" y="216736"/>
                  </a:cubicBezTo>
                  <a:lnTo>
                    <a:pt x="274133" y="156658"/>
                  </a:lnTo>
                  <a:cubicBezTo>
                    <a:pt x="282065" y="154621"/>
                    <a:pt x="288965" y="149728"/>
                    <a:pt x="293512" y="142918"/>
                  </a:cubicBezTo>
                  <a:close/>
                  <a:moveTo>
                    <a:pt x="381315" y="348978"/>
                  </a:moveTo>
                  <a:cubicBezTo>
                    <a:pt x="363655" y="349418"/>
                    <a:pt x="349438" y="363621"/>
                    <a:pt x="348981" y="381281"/>
                  </a:cubicBezTo>
                  <a:cubicBezTo>
                    <a:pt x="330663" y="385015"/>
                    <a:pt x="312108" y="387467"/>
                    <a:pt x="293449" y="388621"/>
                  </a:cubicBezTo>
                  <a:cubicBezTo>
                    <a:pt x="288897" y="381867"/>
                    <a:pt x="282023" y="377019"/>
                    <a:pt x="274133" y="374996"/>
                  </a:cubicBezTo>
                  <a:lnTo>
                    <a:pt x="274133" y="314918"/>
                  </a:lnTo>
                  <a:cubicBezTo>
                    <a:pt x="295006" y="311356"/>
                    <a:pt x="311356" y="295006"/>
                    <a:pt x="314917" y="274134"/>
                  </a:cubicBezTo>
                  <a:lnTo>
                    <a:pt x="365886" y="274134"/>
                  </a:lnTo>
                  <a:cubicBezTo>
                    <a:pt x="368808" y="285311"/>
                    <a:pt x="377337" y="294161"/>
                    <a:pt x="388398" y="297493"/>
                  </a:cubicBezTo>
                  <a:cubicBezTo>
                    <a:pt x="387157" y="314790"/>
                    <a:pt x="384791" y="331988"/>
                    <a:pt x="381315" y="348978"/>
                  </a:cubicBezTo>
                  <a:close/>
                  <a:moveTo>
                    <a:pt x="265826" y="423658"/>
                  </a:moveTo>
                  <a:cubicBezTo>
                    <a:pt x="256651" y="423658"/>
                    <a:pt x="249213" y="416220"/>
                    <a:pt x="249213" y="407044"/>
                  </a:cubicBezTo>
                  <a:cubicBezTo>
                    <a:pt x="249213" y="397869"/>
                    <a:pt x="256651" y="390430"/>
                    <a:pt x="265826" y="390430"/>
                  </a:cubicBezTo>
                  <a:cubicBezTo>
                    <a:pt x="275002" y="390430"/>
                    <a:pt x="282440" y="397869"/>
                    <a:pt x="282440" y="407044"/>
                  </a:cubicBezTo>
                  <a:cubicBezTo>
                    <a:pt x="282430" y="416215"/>
                    <a:pt x="274998" y="423648"/>
                    <a:pt x="265826" y="423658"/>
                  </a:cubicBezTo>
                  <a:close/>
                  <a:moveTo>
                    <a:pt x="238191" y="388644"/>
                  </a:moveTo>
                  <a:cubicBezTo>
                    <a:pt x="220032" y="387500"/>
                    <a:pt x="201971" y="385127"/>
                    <a:pt x="184134" y="381540"/>
                  </a:cubicBezTo>
                  <a:lnTo>
                    <a:pt x="184145" y="381430"/>
                  </a:lnTo>
                  <a:cubicBezTo>
                    <a:pt x="184125" y="363087"/>
                    <a:pt x="169260" y="348222"/>
                    <a:pt x="150917" y="348202"/>
                  </a:cubicBezTo>
                  <a:cubicBezTo>
                    <a:pt x="150680" y="348202"/>
                    <a:pt x="150460" y="348267"/>
                    <a:pt x="150224" y="348272"/>
                  </a:cubicBezTo>
                  <a:cubicBezTo>
                    <a:pt x="146822" y="331511"/>
                    <a:pt x="144495" y="314550"/>
                    <a:pt x="143257" y="297492"/>
                  </a:cubicBezTo>
                  <a:cubicBezTo>
                    <a:pt x="154317" y="294159"/>
                    <a:pt x="162846" y="285310"/>
                    <a:pt x="165767" y="274134"/>
                  </a:cubicBezTo>
                  <a:lnTo>
                    <a:pt x="216735" y="274134"/>
                  </a:lnTo>
                  <a:cubicBezTo>
                    <a:pt x="220297" y="295006"/>
                    <a:pt x="236647" y="311356"/>
                    <a:pt x="257520" y="314918"/>
                  </a:cubicBezTo>
                  <a:lnTo>
                    <a:pt x="257520" y="374996"/>
                  </a:lnTo>
                  <a:cubicBezTo>
                    <a:pt x="249621" y="377022"/>
                    <a:pt x="242743" y="381879"/>
                    <a:pt x="238191" y="388644"/>
                  </a:cubicBezTo>
                  <a:close/>
                  <a:moveTo>
                    <a:pt x="265826" y="232599"/>
                  </a:moveTo>
                  <a:cubicBezTo>
                    <a:pt x="284178" y="232599"/>
                    <a:pt x="299054" y="247476"/>
                    <a:pt x="299054" y="265827"/>
                  </a:cubicBezTo>
                  <a:cubicBezTo>
                    <a:pt x="299054" y="284178"/>
                    <a:pt x="284178" y="299055"/>
                    <a:pt x="265826" y="299055"/>
                  </a:cubicBezTo>
                  <a:cubicBezTo>
                    <a:pt x="247475" y="299055"/>
                    <a:pt x="232599" y="284178"/>
                    <a:pt x="232599" y="265827"/>
                  </a:cubicBezTo>
                  <a:cubicBezTo>
                    <a:pt x="232618" y="247484"/>
                    <a:pt x="247484" y="232619"/>
                    <a:pt x="265826" y="232599"/>
                  </a:cubicBezTo>
                  <a:close/>
                  <a:moveTo>
                    <a:pt x="397934" y="282441"/>
                  </a:moveTo>
                  <a:cubicBezTo>
                    <a:pt x="388758" y="282441"/>
                    <a:pt x="381320" y="275003"/>
                    <a:pt x="381320" y="265827"/>
                  </a:cubicBezTo>
                  <a:cubicBezTo>
                    <a:pt x="381320" y="256652"/>
                    <a:pt x="388758" y="249213"/>
                    <a:pt x="397934" y="249213"/>
                  </a:cubicBezTo>
                  <a:cubicBezTo>
                    <a:pt x="407109" y="249213"/>
                    <a:pt x="414547" y="256652"/>
                    <a:pt x="414547" y="265827"/>
                  </a:cubicBezTo>
                  <a:cubicBezTo>
                    <a:pt x="414537" y="274998"/>
                    <a:pt x="407105" y="282430"/>
                    <a:pt x="397934" y="282441"/>
                  </a:cubicBezTo>
                  <a:close/>
                  <a:moveTo>
                    <a:pt x="133719" y="249213"/>
                  </a:moveTo>
                  <a:cubicBezTo>
                    <a:pt x="142895" y="249213"/>
                    <a:pt x="150333" y="256652"/>
                    <a:pt x="150333" y="265827"/>
                  </a:cubicBezTo>
                  <a:cubicBezTo>
                    <a:pt x="150333" y="275003"/>
                    <a:pt x="142895" y="282441"/>
                    <a:pt x="133719" y="282441"/>
                  </a:cubicBezTo>
                  <a:cubicBezTo>
                    <a:pt x="124544" y="282441"/>
                    <a:pt x="117106" y="275003"/>
                    <a:pt x="117106" y="265827"/>
                  </a:cubicBezTo>
                  <a:cubicBezTo>
                    <a:pt x="117116" y="256656"/>
                    <a:pt x="124548" y="249224"/>
                    <a:pt x="133719" y="249213"/>
                  </a:cubicBezTo>
                  <a:close/>
                  <a:moveTo>
                    <a:pt x="150917" y="364816"/>
                  </a:moveTo>
                  <a:cubicBezTo>
                    <a:pt x="160093" y="364816"/>
                    <a:pt x="167531" y="372254"/>
                    <a:pt x="167531" y="381430"/>
                  </a:cubicBezTo>
                  <a:cubicBezTo>
                    <a:pt x="167531" y="390605"/>
                    <a:pt x="160093" y="398044"/>
                    <a:pt x="150917" y="398044"/>
                  </a:cubicBezTo>
                  <a:cubicBezTo>
                    <a:pt x="141742" y="398044"/>
                    <a:pt x="134303" y="390605"/>
                    <a:pt x="134303" y="381430"/>
                  </a:cubicBezTo>
                  <a:cubicBezTo>
                    <a:pt x="134314" y="372259"/>
                    <a:pt x="141746" y="364827"/>
                    <a:pt x="150917" y="364816"/>
                  </a:cubicBezTo>
                  <a:close/>
                  <a:moveTo>
                    <a:pt x="382123" y="398737"/>
                  </a:moveTo>
                  <a:cubicBezTo>
                    <a:pt x="372947" y="398737"/>
                    <a:pt x="365509" y="391299"/>
                    <a:pt x="365509" y="382124"/>
                  </a:cubicBezTo>
                  <a:cubicBezTo>
                    <a:pt x="365509" y="372948"/>
                    <a:pt x="372947" y="365510"/>
                    <a:pt x="382123" y="365510"/>
                  </a:cubicBezTo>
                  <a:cubicBezTo>
                    <a:pt x="391298" y="365510"/>
                    <a:pt x="398737" y="372948"/>
                    <a:pt x="398737" y="382124"/>
                  </a:cubicBezTo>
                  <a:cubicBezTo>
                    <a:pt x="398726" y="391295"/>
                    <a:pt x="391294" y="398727"/>
                    <a:pt x="382123" y="398737"/>
                  </a:cubicBezTo>
                  <a:close/>
                  <a:moveTo>
                    <a:pt x="382123" y="170298"/>
                  </a:moveTo>
                  <a:cubicBezTo>
                    <a:pt x="372947" y="170298"/>
                    <a:pt x="365509" y="162860"/>
                    <a:pt x="365509" y="153684"/>
                  </a:cubicBezTo>
                  <a:cubicBezTo>
                    <a:pt x="365509" y="144508"/>
                    <a:pt x="372947" y="137070"/>
                    <a:pt x="382123" y="137070"/>
                  </a:cubicBezTo>
                  <a:cubicBezTo>
                    <a:pt x="391298" y="137070"/>
                    <a:pt x="398737" y="144508"/>
                    <a:pt x="398737" y="153684"/>
                  </a:cubicBezTo>
                  <a:cubicBezTo>
                    <a:pt x="398726" y="162855"/>
                    <a:pt x="391294" y="170287"/>
                    <a:pt x="382123" y="170298"/>
                  </a:cubicBezTo>
                  <a:close/>
                  <a:moveTo>
                    <a:pt x="150917" y="136377"/>
                  </a:moveTo>
                  <a:cubicBezTo>
                    <a:pt x="160093" y="136377"/>
                    <a:pt x="167531" y="143815"/>
                    <a:pt x="167531" y="152990"/>
                  </a:cubicBezTo>
                  <a:cubicBezTo>
                    <a:pt x="167531" y="162166"/>
                    <a:pt x="160093" y="169604"/>
                    <a:pt x="150917" y="169604"/>
                  </a:cubicBezTo>
                  <a:cubicBezTo>
                    <a:pt x="141742" y="169604"/>
                    <a:pt x="134303" y="162166"/>
                    <a:pt x="134303" y="152990"/>
                  </a:cubicBezTo>
                  <a:cubicBezTo>
                    <a:pt x="134314" y="143819"/>
                    <a:pt x="141746" y="136387"/>
                    <a:pt x="150917" y="136377"/>
                  </a:cubicBezTo>
                  <a:close/>
                  <a:moveTo>
                    <a:pt x="41427" y="327159"/>
                  </a:moveTo>
                  <a:cubicBezTo>
                    <a:pt x="62543" y="350164"/>
                    <a:pt x="88742" y="367916"/>
                    <a:pt x="117935" y="379000"/>
                  </a:cubicBezTo>
                  <a:cubicBezTo>
                    <a:pt x="117875" y="379817"/>
                    <a:pt x="117690" y="380598"/>
                    <a:pt x="117690" y="381430"/>
                  </a:cubicBezTo>
                  <a:cubicBezTo>
                    <a:pt x="117709" y="399773"/>
                    <a:pt x="132574" y="414638"/>
                    <a:pt x="150917" y="414658"/>
                  </a:cubicBezTo>
                  <a:cubicBezTo>
                    <a:pt x="151594" y="414658"/>
                    <a:pt x="152227" y="414498"/>
                    <a:pt x="152894" y="414458"/>
                  </a:cubicBezTo>
                  <a:cubicBezTo>
                    <a:pt x="163964" y="443348"/>
                    <a:pt x="181588" y="469274"/>
                    <a:pt x="204377" y="490197"/>
                  </a:cubicBezTo>
                  <a:cubicBezTo>
                    <a:pt x="125013" y="468556"/>
                    <a:pt x="63026" y="406535"/>
                    <a:pt x="41427" y="327159"/>
                  </a:cubicBezTo>
                  <a:close/>
                  <a:moveTo>
                    <a:pt x="265826" y="515034"/>
                  </a:moveTo>
                  <a:cubicBezTo>
                    <a:pt x="261239" y="515034"/>
                    <a:pt x="257520" y="511315"/>
                    <a:pt x="257520" y="506727"/>
                  </a:cubicBezTo>
                  <a:cubicBezTo>
                    <a:pt x="257520" y="502139"/>
                    <a:pt x="261239" y="498420"/>
                    <a:pt x="265826" y="498420"/>
                  </a:cubicBezTo>
                  <a:cubicBezTo>
                    <a:pt x="270414" y="498420"/>
                    <a:pt x="274133" y="502139"/>
                    <a:pt x="274133" y="506727"/>
                  </a:cubicBezTo>
                  <a:cubicBezTo>
                    <a:pt x="274129" y="511313"/>
                    <a:pt x="270412" y="515029"/>
                    <a:pt x="265826" y="515034"/>
                  </a:cubicBezTo>
                  <a:close/>
                  <a:moveTo>
                    <a:pt x="327318" y="490177"/>
                  </a:moveTo>
                  <a:cubicBezTo>
                    <a:pt x="349960" y="469395"/>
                    <a:pt x="367497" y="443664"/>
                    <a:pt x="378559" y="414991"/>
                  </a:cubicBezTo>
                  <a:cubicBezTo>
                    <a:pt x="379740" y="415176"/>
                    <a:pt x="380929" y="415297"/>
                    <a:pt x="382123" y="415351"/>
                  </a:cubicBezTo>
                  <a:cubicBezTo>
                    <a:pt x="400466" y="415332"/>
                    <a:pt x="415331" y="400466"/>
                    <a:pt x="415350" y="382124"/>
                  </a:cubicBezTo>
                  <a:cubicBezTo>
                    <a:pt x="415296" y="380922"/>
                    <a:pt x="415175" y="379723"/>
                    <a:pt x="414987" y="378535"/>
                  </a:cubicBezTo>
                  <a:cubicBezTo>
                    <a:pt x="443653" y="367490"/>
                    <a:pt x="469382" y="349976"/>
                    <a:pt x="490168" y="327356"/>
                  </a:cubicBezTo>
                  <a:cubicBezTo>
                    <a:pt x="468514" y="406619"/>
                    <a:pt x="406585" y="468537"/>
                    <a:pt x="327318" y="490177"/>
                  </a:cubicBezTo>
                  <a:close/>
                  <a:moveTo>
                    <a:pt x="506726" y="274134"/>
                  </a:moveTo>
                  <a:cubicBezTo>
                    <a:pt x="502139" y="274134"/>
                    <a:pt x="498419" y="270415"/>
                    <a:pt x="498419" y="265827"/>
                  </a:cubicBezTo>
                  <a:cubicBezTo>
                    <a:pt x="498419" y="261239"/>
                    <a:pt x="502139" y="257520"/>
                    <a:pt x="506726" y="257520"/>
                  </a:cubicBezTo>
                  <a:cubicBezTo>
                    <a:pt x="511314" y="257520"/>
                    <a:pt x="515033" y="261239"/>
                    <a:pt x="515033" y="265827"/>
                  </a:cubicBezTo>
                  <a:cubicBezTo>
                    <a:pt x="515029" y="270413"/>
                    <a:pt x="511312" y="274129"/>
                    <a:pt x="506726" y="274134"/>
                  </a:cubicBezTo>
                  <a:close/>
                  <a:moveTo>
                    <a:pt x="490084" y="204053"/>
                  </a:moveTo>
                  <a:cubicBezTo>
                    <a:pt x="469389" y="181567"/>
                    <a:pt x="443799" y="164142"/>
                    <a:pt x="415294" y="153125"/>
                  </a:cubicBezTo>
                  <a:cubicBezTo>
                    <a:pt x="414987" y="135015"/>
                    <a:pt x="400235" y="120487"/>
                    <a:pt x="382123" y="120456"/>
                  </a:cubicBezTo>
                  <a:cubicBezTo>
                    <a:pt x="381452" y="120456"/>
                    <a:pt x="380824" y="120615"/>
                    <a:pt x="380163" y="120655"/>
                  </a:cubicBezTo>
                  <a:cubicBezTo>
                    <a:pt x="369095" y="90481"/>
                    <a:pt x="351017" y="63369"/>
                    <a:pt x="327418" y="41551"/>
                  </a:cubicBezTo>
                  <a:cubicBezTo>
                    <a:pt x="406423" y="63380"/>
                    <a:pt x="468176" y="125070"/>
                    <a:pt x="490084" y="204053"/>
                  </a:cubicBezTo>
                  <a:close/>
                  <a:moveTo>
                    <a:pt x="265826" y="16620"/>
                  </a:moveTo>
                  <a:cubicBezTo>
                    <a:pt x="270414" y="16620"/>
                    <a:pt x="274133" y="20339"/>
                    <a:pt x="274133" y="24927"/>
                  </a:cubicBezTo>
                  <a:cubicBezTo>
                    <a:pt x="274133" y="29515"/>
                    <a:pt x="270414" y="33234"/>
                    <a:pt x="265826" y="33234"/>
                  </a:cubicBezTo>
                  <a:cubicBezTo>
                    <a:pt x="261239" y="33234"/>
                    <a:pt x="257520" y="29515"/>
                    <a:pt x="257520" y="24927"/>
                  </a:cubicBezTo>
                  <a:cubicBezTo>
                    <a:pt x="257524" y="20341"/>
                    <a:pt x="261241" y="16625"/>
                    <a:pt x="265826" y="16620"/>
                  </a:cubicBezTo>
                  <a:close/>
                  <a:moveTo>
                    <a:pt x="204301" y="41447"/>
                  </a:moveTo>
                  <a:cubicBezTo>
                    <a:pt x="180851" y="63067"/>
                    <a:pt x="162855" y="89936"/>
                    <a:pt x="151789" y="119851"/>
                  </a:cubicBezTo>
                  <a:cubicBezTo>
                    <a:pt x="151493" y="119843"/>
                    <a:pt x="151216" y="119763"/>
                    <a:pt x="150917" y="119763"/>
                  </a:cubicBezTo>
                  <a:cubicBezTo>
                    <a:pt x="132715" y="119789"/>
                    <a:pt x="117919" y="134449"/>
                    <a:pt x="117724" y="152650"/>
                  </a:cubicBezTo>
                  <a:cubicBezTo>
                    <a:pt x="88600" y="163740"/>
                    <a:pt x="62467" y="181476"/>
                    <a:pt x="41404" y="204445"/>
                  </a:cubicBezTo>
                  <a:cubicBezTo>
                    <a:pt x="62975" y="125081"/>
                    <a:pt x="124950" y="63067"/>
                    <a:pt x="204301" y="41447"/>
                  </a:cubicBezTo>
                  <a:close/>
                  <a:moveTo>
                    <a:pt x="24927" y="257520"/>
                  </a:moveTo>
                  <a:cubicBezTo>
                    <a:pt x="29514" y="257520"/>
                    <a:pt x="33234" y="261239"/>
                    <a:pt x="33234" y="265827"/>
                  </a:cubicBezTo>
                  <a:cubicBezTo>
                    <a:pt x="33234" y="270415"/>
                    <a:pt x="29514" y="274134"/>
                    <a:pt x="24927" y="274134"/>
                  </a:cubicBezTo>
                  <a:cubicBezTo>
                    <a:pt x="20339" y="274134"/>
                    <a:pt x="16620" y="270415"/>
                    <a:pt x="16620" y="265827"/>
                  </a:cubicBezTo>
                  <a:cubicBezTo>
                    <a:pt x="16624" y="261241"/>
                    <a:pt x="20341" y="257525"/>
                    <a:pt x="24927" y="257520"/>
                  </a:cubicBezTo>
                  <a:close/>
                </a:path>
              </a:pathLst>
            </a:custGeom>
            <a:solidFill>
              <a:srgbClr val="2196F3"/>
            </a:solidFill>
            <a:ln w="8186" cap="flat">
              <a:noFill/>
              <a:prstDash val="solid"/>
              <a:miter/>
            </a:ln>
          </p:spPr>
          <p:txBody>
            <a:bodyPr rtlCol="0" anchor="ctr">
              <a:normAutofit fontScale="80000"/>
            </a:bodyPr>
            <a:p>
              <a:pPr defTabSz="457200">
                <a:lnSpc>
                  <a:spcPct val="12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sp>
          <p:nvSpPr>
            <p:cNvPr id="76" name="任意形状 46"/>
            <p:cNvSpPr/>
            <p:nvPr>
              <p:custDataLst>
                <p:tags r:id="rId23"/>
              </p:custDataLst>
            </p:nvPr>
          </p:nvSpPr>
          <p:spPr>
            <a:xfrm>
              <a:off x="4963" y="4510"/>
              <a:ext cx="425" cy="425"/>
            </a:xfrm>
            <a:custGeom>
              <a:avLst/>
              <a:gdLst>
                <a:gd name="connsiteX0" fmla="*/ 146574 w 359999"/>
                <a:gd name="connsiteY0" fmla="*/ 315058 h 360058"/>
                <a:gd name="connsiteX1" fmla="*/ 146532 w 359999"/>
                <a:gd name="connsiteY1" fmla="*/ 348808 h 360058"/>
                <a:gd name="connsiteX2" fmla="*/ 214032 w 359999"/>
                <a:gd name="connsiteY2" fmla="*/ 348808 h 360058"/>
                <a:gd name="connsiteX3" fmla="*/ 214074 w 359999"/>
                <a:gd name="connsiteY3" fmla="*/ 315058 h 360058"/>
                <a:gd name="connsiteX4" fmla="*/ 11250 w 359999"/>
                <a:gd name="connsiteY4" fmla="*/ 283388 h 360058"/>
                <a:gd name="connsiteX5" fmla="*/ 11250 w 359999"/>
                <a:gd name="connsiteY5" fmla="*/ 303808 h 360058"/>
                <a:gd name="connsiteX6" fmla="*/ 348749 w 359999"/>
                <a:gd name="connsiteY6" fmla="*/ 303808 h 360058"/>
                <a:gd name="connsiteX7" fmla="*/ 348749 w 359999"/>
                <a:gd name="connsiteY7" fmla="*/ 283971 h 360058"/>
                <a:gd name="connsiteX8" fmla="*/ 230626 w 359999"/>
                <a:gd name="connsiteY8" fmla="*/ 225003 h 360058"/>
                <a:gd name="connsiteX9" fmla="*/ 225001 w 359999"/>
                <a:gd name="connsiteY9" fmla="*/ 230628 h 360058"/>
                <a:gd name="connsiteX10" fmla="*/ 230626 w 359999"/>
                <a:gd name="connsiteY10" fmla="*/ 236253 h 360058"/>
                <a:gd name="connsiteX11" fmla="*/ 236251 w 359999"/>
                <a:gd name="connsiteY11" fmla="*/ 230628 h 360058"/>
                <a:gd name="connsiteX12" fmla="*/ 230626 w 359999"/>
                <a:gd name="connsiteY12" fmla="*/ 225003 h 360058"/>
                <a:gd name="connsiteX13" fmla="*/ 151876 w 359999"/>
                <a:gd name="connsiteY13" fmla="*/ 225003 h 360058"/>
                <a:gd name="connsiteX14" fmla="*/ 146251 w 359999"/>
                <a:gd name="connsiteY14" fmla="*/ 230628 h 360058"/>
                <a:gd name="connsiteX15" fmla="*/ 151876 w 359999"/>
                <a:gd name="connsiteY15" fmla="*/ 236253 h 360058"/>
                <a:gd name="connsiteX16" fmla="*/ 157501 w 359999"/>
                <a:gd name="connsiteY16" fmla="*/ 230628 h 360058"/>
                <a:gd name="connsiteX17" fmla="*/ 151876 w 359999"/>
                <a:gd name="connsiteY17" fmla="*/ 225003 h 360058"/>
                <a:gd name="connsiteX18" fmla="*/ 315674 w 359999"/>
                <a:gd name="connsiteY18" fmla="*/ 93647 h 360058"/>
                <a:gd name="connsiteX19" fmla="*/ 315417 w 359999"/>
                <a:gd name="connsiteY19" fmla="*/ 272663 h 360058"/>
                <a:gd name="connsiteX20" fmla="*/ 348749 w 359999"/>
                <a:gd name="connsiteY20" fmla="*/ 272721 h 360058"/>
                <a:gd name="connsiteX21" fmla="*/ 348749 w 359999"/>
                <a:gd name="connsiteY21" fmla="*/ 93647 h 360058"/>
                <a:gd name="connsiteX22" fmla="*/ 11250 w 359999"/>
                <a:gd name="connsiteY22" fmla="*/ 93647 h 360058"/>
                <a:gd name="connsiteX23" fmla="*/ 11250 w 359999"/>
                <a:gd name="connsiteY23" fmla="*/ 272138 h 360058"/>
                <a:gd name="connsiteX24" fmla="*/ 45247 w 359999"/>
                <a:gd name="connsiteY24" fmla="*/ 272197 h 360058"/>
                <a:gd name="connsiteX25" fmla="*/ 45505 w 359999"/>
                <a:gd name="connsiteY25" fmla="*/ 93647 h 360058"/>
                <a:gd name="connsiteX26" fmla="*/ 95625 w 359999"/>
                <a:gd name="connsiteY26" fmla="*/ 90003 h 360058"/>
                <a:gd name="connsiteX27" fmla="*/ 123091 w 359999"/>
                <a:gd name="connsiteY27" fmla="*/ 90003 h 360058"/>
                <a:gd name="connsiteX28" fmla="*/ 134341 w 359999"/>
                <a:gd name="connsiteY28" fmla="*/ 180003 h 360058"/>
                <a:gd name="connsiteX29" fmla="*/ 237110 w 359999"/>
                <a:gd name="connsiteY29" fmla="*/ 180003 h 360058"/>
                <a:gd name="connsiteX30" fmla="*/ 246484 w 359999"/>
                <a:gd name="connsiteY30" fmla="*/ 123753 h 360058"/>
                <a:gd name="connsiteX31" fmla="*/ 140626 w 359999"/>
                <a:gd name="connsiteY31" fmla="*/ 123753 h 360058"/>
                <a:gd name="connsiteX32" fmla="*/ 140626 w 359999"/>
                <a:gd name="connsiteY32" fmla="*/ 112503 h 360058"/>
                <a:gd name="connsiteX33" fmla="*/ 259767 w 359999"/>
                <a:gd name="connsiteY33" fmla="*/ 112503 h 360058"/>
                <a:gd name="connsiteX34" fmla="*/ 246641 w 359999"/>
                <a:gd name="connsiteY34" fmla="*/ 191253 h 360058"/>
                <a:gd name="connsiteX35" fmla="*/ 135000 w 359999"/>
                <a:gd name="connsiteY35" fmla="*/ 191253 h 360058"/>
                <a:gd name="connsiteX36" fmla="*/ 123750 w 359999"/>
                <a:gd name="connsiteY36" fmla="*/ 202503 h 360058"/>
                <a:gd name="connsiteX37" fmla="*/ 135000 w 359999"/>
                <a:gd name="connsiteY37" fmla="*/ 213753 h 360058"/>
                <a:gd name="connsiteX38" fmla="*/ 230626 w 359999"/>
                <a:gd name="connsiteY38" fmla="*/ 213753 h 360058"/>
                <a:gd name="connsiteX39" fmla="*/ 247501 w 359999"/>
                <a:gd name="connsiteY39" fmla="*/ 230628 h 360058"/>
                <a:gd name="connsiteX40" fmla="*/ 230626 w 359999"/>
                <a:gd name="connsiteY40" fmla="*/ 247503 h 360058"/>
                <a:gd name="connsiteX41" fmla="*/ 213751 w 359999"/>
                <a:gd name="connsiteY41" fmla="*/ 230628 h 360058"/>
                <a:gd name="connsiteX42" fmla="*/ 214787 w 359999"/>
                <a:gd name="connsiteY42" fmla="*/ 225003 h 360058"/>
                <a:gd name="connsiteX43" fmla="*/ 167714 w 359999"/>
                <a:gd name="connsiteY43" fmla="*/ 225003 h 360058"/>
                <a:gd name="connsiteX44" fmla="*/ 168751 w 359999"/>
                <a:gd name="connsiteY44" fmla="*/ 230628 h 360058"/>
                <a:gd name="connsiteX45" fmla="*/ 151876 w 359999"/>
                <a:gd name="connsiteY45" fmla="*/ 247503 h 360058"/>
                <a:gd name="connsiteX46" fmla="*/ 135000 w 359999"/>
                <a:gd name="connsiteY46" fmla="*/ 230628 h 360058"/>
                <a:gd name="connsiteX47" fmla="*/ 136036 w 359999"/>
                <a:gd name="connsiteY47" fmla="*/ 225003 h 360058"/>
                <a:gd name="connsiteX48" fmla="*/ 135000 w 359999"/>
                <a:gd name="connsiteY48" fmla="*/ 225003 h 360058"/>
                <a:gd name="connsiteX49" fmla="*/ 115682 w 359999"/>
                <a:gd name="connsiteY49" fmla="*/ 214086 h 360058"/>
                <a:gd name="connsiteX50" fmla="*/ 123417 w 359999"/>
                <a:gd name="connsiteY50" fmla="*/ 183314 h 360058"/>
                <a:gd name="connsiteX51" fmla="*/ 113159 w 359999"/>
                <a:gd name="connsiteY51" fmla="*/ 101253 h 360058"/>
                <a:gd name="connsiteX52" fmla="*/ 95625 w 359999"/>
                <a:gd name="connsiteY52" fmla="*/ 101253 h 360058"/>
                <a:gd name="connsiteX53" fmla="*/ 56808 w 359999"/>
                <a:gd name="connsiteY53" fmla="*/ 56255 h 360058"/>
                <a:gd name="connsiteX54" fmla="*/ 56497 w 359999"/>
                <a:gd name="connsiteY54" fmla="*/ 272216 h 360058"/>
                <a:gd name="connsiteX55" fmla="*/ 304167 w 359999"/>
                <a:gd name="connsiteY55" fmla="*/ 272644 h 360058"/>
                <a:gd name="connsiteX56" fmla="*/ 304478 w 359999"/>
                <a:gd name="connsiteY56" fmla="*/ 56360 h 360058"/>
                <a:gd name="connsiteX57" fmla="*/ 134720 w 359999"/>
                <a:gd name="connsiteY57" fmla="*/ 22558 h 360058"/>
                <a:gd name="connsiteX58" fmla="*/ 292454 w 359999"/>
                <a:gd name="connsiteY58" fmla="*/ 22558 h 360058"/>
                <a:gd name="connsiteX59" fmla="*/ 292454 w 359999"/>
                <a:gd name="connsiteY59" fmla="*/ 33808 h 360058"/>
                <a:gd name="connsiteX60" fmla="*/ 134720 w 359999"/>
                <a:gd name="connsiteY60" fmla="*/ 33808 h 360058"/>
                <a:gd name="connsiteX61" fmla="*/ 112571 w 359999"/>
                <a:gd name="connsiteY61" fmla="*/ 22558 h 360058"/>
                <a:gd name="connsiteX62" fmla="*/ 123822 w 359999"/>
                <a:gd name="connsiteY62" fmla="*/ 22558 h 360058"/>
                <a:gd name="connsiteX63" fmla="*/ 123822 w 359999"/>
                <a:gd name="connsiteY63" fmla="*/ 33808 h 360058"/>
                <a:gd name="connsiteX64" fmla="*/ 112571 w 359999"/>
                <a:gd name="connsiteY64" fmla="*/ 33808 h 360058"/>
                <a:gd name="connsiteX65" fmla="*/ 90071 w 359999"/>
                <a:gd name="connsiteY65" fmla="*/ 22558 h 360058"/>
                <a:gd name="connsiteX66" fmla="*/ 101322 w 359999"/>
                <a:gd name="connsiteY66" fmla="*/ 22558 h 360058"/>
                <a:gd name="connsiteX67" fmla="*/ 101322 w 359999"/>
                <a:gd name="connsiteY67" fmla="*/ 33808 h 360058"/>
                <a:gd name="connsiteX68" fmla="*/ 90071 w 359999"/>
                <a:gd name="connsiteY68" fmla="*/ 33808 h 360058"/>
                <a:gd name="connsiteX69" fmla="*/ 67571 w 359999"/>
                <a:gd name="connsiteY69" fmla="*/ 22558 h 360058"/>
                <a:gd name="connsiteX70" fmla="*/ 78822 w 359999"/>
                <a:gd name="connsiteY70" fmla="*/ 22558 h 360058"/>
                <a:gd name="connsiteX71" fmla="*/ 78822 w 359999"/>
                <a:gd name="connsiteY71" fmla="*/ 33808 h 360058"/>
                <a:gd name="connsiteX72" fmla="*/ 67571 w 359999"/>
                <a:gd name="connsiteY72" fmla="*/ 33808 h 360058"/>
                <a:gd name="connsiteX73" fmla="*/ 56873 w 359999"/>
                <a:gd name="connsiteY73" fmla="*/ 11255 h 360058"/>
                <a:gd name="connsiteX74" fmla="*/ 56825 w 359999"/>
                <a:gd name="connsiteY74" fmla="*/ 45005 h 360058"/>
                <a:gd name="connsiteX75" fmla="*/ 304494 w 359999"/>
                <a:gd name="connsiteY75" fmla="*/ 45110 h 360058"/>
                <a:gd name="connsiteX76" fmla="*/ 304543 w 359999"/>
                <a:gd name="connsiteY76" fmla="*/ 11360 h 360058"/>
                <a:gd name="connsiteX77" fmla="*/ 45640 w 359999"/>
                <a:gd name="connsiteY77" fmla="*/ 0 h 360058"/>
                <a:gd name="connsiteX78" fmla="*/ 315809 w 359999"/>
                <a:gd name="connsiteY78" fmla="*/ 115 h 360058"/>
                <a:gd name="connsiteX79" fmla="*/ 315691 w 359999"/>
                <a:gd name="connsiteY79" fmla="*/ 82397 h 360058"/>
                <a:gd name="connsiteX80" fmla="*/ 348749 w 359999"/>
                <a:gd name="connsiteY80" fmla="*/ 82397 h 360058"/>
                <a:gd name="connsiteX81" fmla="*/ 359999 w 359999"/>
                <a:gd name="connsiteY81" fmla="*/ 93647 h 360058"/>
                <a:gd name="connsiteX82" fmla="*/ 359999 w 359999"/>
                <a:gd name="connsiteY82" fmla="*/ 303808 h 360058"/>
                <a:gd name="connsiteX83" fmla="*/ 348749 w 359999"/>
                <a:gd name="connsiteY83" fmla="*/ 315058 h 360058"/>
                <a:gd name="connsiteX84" fmla="*/ 225324 w 359999"/>
                <a:gd name="connsiteY84" fmla="*/ 315058 h 360058"/>
                <a:gd name="connsiteX85" fmla="*/ 225282 w 359999"/>
                <a:gd name="connsiteY85" fmla="*/ 348808 h 360058"/>
                <a:gd name="connsiteX86" fmla="*/ 247453 w 359999"/>
                <a:gd name="connsiteY86" fmla="*/ 348808 h 360058"/>
                <a:gd name="connsiteX87" fmla="*/ 247453 w 359999"/>
                <a:gd name="connsiteY87" fmla="*/ 360058 h 360058"/>
                <a:gd name="connsiteX88" fmla="*/ 112453 w 359999"/>
                <a:gd name="connsiteY88" fmla="*/ 360058 h 360058"/>
                <a:gd name="connsiteX89" fmla="*/ 112453 w 359999"/>
                <a:gd name="connsiteY89" fmla="*/ 348808 h 360058"/>
                <a:gd name="connsiteX90" fmla="*/ 135282 w 359999"/>
                <a:gd name="connsiteY90" fmla="*/ 348808 h 360058"/>
                <a:gd name="connsiteX91" fmla="*/ 135324 w 359999"/>
                <a:gd name="connsiteY91" fmla="*/ 315058 h 360058"/>
                <a:gd name="connsiteX92" fmla="*/ 11250 w 359999"/>
                <a:gd name="connsiteY92" fmla="*/ 315058 h 360058"/>
                <a:gd name="connsiteX93" fmla="*/ 0 w 359999"/>
                <a:gd name="connsiteY93" fmla="*/ 303808 h 360058"/>
                <a:gd name="connsiteX94" fmla="*/ 0 w 359999"/>
                <a:gd name="connsiteY94" fmla="*/ 93647 h 360058"/>
                <a:gd name="connsiteX95" fmla="*/ 11250 w 359999"/>
                <a:gd name="connsiteY95" fmla="*/ 82397 h 360058"/>
                <a:gd name="connsiteX96" fmla="*/ 45521 w 359999"/>
                <a:gd name="connsiteY96" fmla="*/ 82397 h 36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59999" h="360058">
                  <a:moveTo>
                    <a:pt x="146574" y="315058"/>
                  </a:moveTo>
                  <a:lnTo>
                    <a:pt x="146532" y="348808"/>
                  </a:lnTo>
                  <a:lnTo>
                    <a:pt x="214032" y="348808"/>
                  </a:lnTo>
                  <a:lnTo>
                    <a:pt x="214074" y="315058"/>
                  </a:lnTo>
                  <a:close/>
                  <a:moveTo>
                    <a:pt x="11250" y="283388"/>
                  </a:moveTo>
                  <a:lnTo>
                    <a:pt x="11250" y="303808"/>
                  </a:lnTo>
                  <a:lnTo>
                    <a:pt x="348749" y="303808"/>
                  </a:lnTo>
                  <a:lnTo>
                    <a:pt x="348749" y="283971"/>
                  </a:lnTo>
                  <a:close/>
                  <a:moveTo>
                    <a:pt x="230626" y="225003"/>
                  </a:moveTo>
                  <a:cubicBezTo>
                    <a:pt x="227519" y="225003"/>
                    <a:pt x="225001" y="227521"/>
                    <a:pt x="225001" y="230628"/>
                  </a:cubicBezTo>
                  <a:cubicBezTo>
                    <a:pt x="225001" y="233735"/>
                    <a:pt x="227519" y="236253"/>
                    <a:pt x="230626" y="236253"/>
                  </a:cubicBezTo>
                  <a:cubicBezTo>
                    <a:pt x="233732" y="236253"/>
                    <a:pt x="236251" y="233735"/>
                    <a:pt x="236251" y="230628"/>
                  </a:cubicBezTo>
                  <a:cubicBezTo>
                    <a:pt x="236247" y="227523"/>
                    <a:pt x="233731" y="225007"/>
                    <a:pt x="230626" y="225003"/>
                  </a:cubicBezTo>
                  <a:close/>
                  <a:moveTo>
                    <a:pt x="151876" y="225003"/>
                  </a:moveTo>
                  <a:cubicBezTo>
                    <a:pt x="148769" y="225003"/>
                    <a:pt x="146251" y="227521"/>
                    <a:pt x="146251" y="230628"/>
                  </a:cubicBezTo>
                  <a:cubicBezTo>
                    <a:pt x="146251" y="233735"/>
                    <a:pt x="148769" y="236253"/>
                    <a:pt x="151876" y="236253"/>
                  </a:cubicBezTo>
                  <a:cubicBezTo>
                    <a:pt x="154982" y="236253"/>
                    <a:pt x="157501" y="233735"/>
                    <a:pt x="157501" y="230628"/>
                  </a:cubicBezTo>
                  <a:cubicBezTo>
                    <a:pt x="157497" y="227523"/>
                    <a:pt x="154981" y="225007"/>
                    <a:pt x="151876" y="225003"/>
                  </a:cubicBezTo>
                  <a:close/>
                  <a:moveTo>
                    <a:pt x="315674" y="93647"/>
                  </a:moveTo>
                  <a:lnTo>
                    <a:pt x="315417" y="272663"/>
                  </a:lnTo>
                  <a:lnTo>
                    <a:pt x="348749" y="272721"/>
                  </a:lnTo>
                  <a:lnTo>
                    <a:pt x="348749" y="93647"/>
                  </a:lnTo>
                  <a:close/>
                  <a:moveTo>
                    <a:pt x="11250" y="93647"/>
                  </a:moveTo>
                  <a:lnTo>
                    <a:pt x="11250" y="272138"/>
                  </a:lnTo>
                  <a:lnTo>
                    <a:pt x="45247" y="272197"/>
                  </a:lnTo>
                  <a:lnTo>
                    <a:pt x="45505" y="93647"/>
                  </a:lnTo>
                  <a:close/>
                  <a:moveTo>
                    <a:pt x="95625" y="90003"/>
                  </a:moveTo>
                  <a:lnTo>
                    <a:pt x="123091" y="90003"/>
                  </a:lnTo>
                  <a:lnTo>
                    <a:pt x="134341" y="180003"/>
                  </a:lnTo>
                  <a:lnTo>
                    <a:pt x="237110" y="180003"/>
                  </a:lnTo>
                  <a:lnTo>
                    <a:pt x="246484" y="123753"/>
                  </a:lnTo>
                  <a:lnTo>
                    <a:pt x="140626" y="123753"/>
                  </a:lnTo>
                  <a:lnTo>
                    <a:pt x="140626" y="112503"/>
                  </a:lnTo>
                  <a:lnTo>
                    <a:pt x="259767" y="112503"/>
                  </a:lnTo>
                  <a:lnTo>
                    <a:pt x="246641" y="191253"/>
                  </a:lnTo>
                  <a:lnTo>
                    <a:pt x="135000" y="191253"/>
                  </a:lnTo>
                  <a:cubicBezTo>
                    <a:pt x="128787" y="191253"/>
                    <a:pt x="123750" y="196290"/>
                    <a:pt x="123750" y="202503"/>
                  </a:cubicBezTo>
                  <a:cubicBezTo>
                    <a:pt x="123750" y="208716"/>
                    <a:pt x="128787" y="213753"/>
                    <a:pt x="135000" y="213753"/>
                  </a:cubicBezTo>
                  <a:lnTo>
                    <a:pt x="230626" y="213753"/>
                  </a:lnTo>
                  <a:cubicBezTo>
                    <a:pt x="239945" y="213753"/>
                    <a:pt x="247501" y="221308"/>
                    <a:pt x="247501" y="230628"/>
                  </a:cubicBezTo>
                  <a:cubicBezTo>
                    <a:pt x="247501" y="239948"/>
                    <a:pt x="239945" y="247503"/>
                    <a:pt x="230626" y="247503"/>
                  </a:cubicBezTo>
                  <a:cubicBezTo>
                    <a:pt x="221306" y="247503"/>
                    <a:pt x="213751" y="239948"/>
                    <a:pt x="213751" y="230628"/>
                  </a:cubicBezTo>
                  <a:cubicBezTo>
                    <a:pt x="213770" y="228707"/>
                    <a:pt x="214120" y="226804"/>
                    <a:pt x="214787" y="225003"/>
                  </a:cubicBezTo>
                  <a:lnTo>
                    <a:pt x="167714" y="225003"/>
                  </a:lnTo>
                  <a:cubicBezTo>
                    <a:pt x="168381" y="226804"/>
                    <a:pt x="168732" y="228707"/>
                    <a:pt x="168751" y="230628"/>
                  </a:cubicBezTo>
                  <a:cubicBezTo>
                    <a:pt x="168751" y="239948"/>
                    <a:pt x="161196" y="247503"/>
                    <a:pt x="151876" y="247503"/>
                  </a:cubicBezTo>
                  <a:cubicBezTo>
                    <a:pt x="142556" y="247503"/>
                    <a:pt x="135000" y="239948"/>
                    <a:pt x="135000" y="230628"/>
                  </a:cubicBezTo>
                  <a:cubicBezTo>
                    <a:pt x="135019" y="228707"/>
                    <a:pt x="135370" y="226804"/>
                    <a:pt x="136036" y="225003"/>
                  </a:cubicBezTo>
                  <a:lnTo>
                    <a:pt x="135000" y="225003"/>
                  </a:lnTo>
                  <a:cubicBezTo>
                    <a:pt x="127086" y="225026"/>
                    <a:pt x="119745" y="220877"/>
                    <a:pt x="115682" y="214086"/>
                  </a:cubicBezTo>
                  <a:cubicBezTo>
                    <a:pt x="109321" y="203453"/>
                    <a:pt x="112784" y="189676"/>
                    <a:pt x="123417" y="183314"/>
                  </a:cubicBezTo>
                  <a:lnTo>
                    <a:pt x="113159" y="101253"/>
                  </a:lnTo>
                  <a:lnTo>
                    <a:pt x="95625" y="101253"/>
                  </a:lnTo>
                  <a:close/>
                  <a:moveTo>
                    <a:pt x="56808" y="56255"/>
                  </a:moveTo>
                  <a:lnTo>
                    <a:pt x="56497" y="272216"/>
                  </a:lnTo>
                  <a:lnTo>
                    <a:pt x="304167" y="272644"/>
                  </a:lnTo>
                  <a:lnTo>
                    <a:pt x="304478" y="56360"/>
                  </a:lnTo>
                  <a:close/>
                  <a:moveTo>
                    <a:pt x="134720" y="22558"/>
                  </a:moveTo>
                  <a:lnTo>
                    <a:pt x="292454" y="22558"/>
                  </a:lnTo>
                  <a:lnTo>
                    <a:pt x="292454" y="33808"/>
                  </a:lnTo>
                  <a:lnTo>
                    <a:pt x="134720" y="33808"/>
                  </a:lnTo>
                  <a:close/>
                  <a:moveTo>
                    <a:pt x="112571" y="22558"/>
                  </a:moveTo>
                  <a:lnTo>
                    <a:pt x="123822" y="22558"/>
                  </a:lnTo>
                  <a:lnTo>
                    <a:pt x="123822" y="33808"/>
                  </a:lnTo>
                  <a:lnTo>
                    <a:pt x="112571" y="33808"/>
                  </a:lnTo>
                  <a:close/>
                  <a:moveTo>
                    <a:pt x="90071" y="22558"/>
                  </a:moveTo>
                  <a:lnTo>
                    <a:pt x="101322" y="22558"/>
                  </a:lnTo>
                  <a:lnTo>
                    <a:pt x="101322" y="33808"/>
                  </a:lnTo>
                  <a:lnTo>
                    <a:pt x="90071" y="33808"/>
                  </a:lnTo>
                  <a:close/>
                  <a:moveTo>
                    <a:pt x="67571" y="22558"/>
                  </a:moveTo>
                  <a:lnTo>
                    <a:pt x="78822" y="22558"/>
                  </a:lnTo>
                  <a:lnTo>
                    <a:pt x="78822" y="33808"/>
                  </a:lnTo>
                  <a:lnTo>
                    <a:pt x="67571" y="33808"/>
                  </a:lnTo>
                  <a:close/>
                  <a:moveTo>
                    <a:pt x="56873" y="11255"/>
                  </a:moveTo>
                  <a:lnTo>
                    <a:pt x="56825" y="45005"/>
                  </a:lnTo>
                  <a:lnTo>
                    <a:pt x="304494" y="45110"/>
                  </a:lnTo>
                  <a:lnTo>
                    <a:pt x="304543" y="11360"/>
                  </a:lnTo>
                  <a:close/>
                  <a:moveTo>
                    <a:pt x="45640" y="0"/>
                  </a:moveTo>
                  <a:lnTo>
                    <a:pt x="315809" y="115"/>
                  </a:lnTo>
                  <a:lnTo>
                    <a:pt x="315691" y="82397"/>
                  </a:lnTo>
                  <a:lnTo>
                    <a:pt x="348749" y="82397"/>
                  </a:lnTo>
                  <a:cubicBezTo>
                    <a:pt x="354960" y="82404"/>
                    <a:pt x="359993" y="87437"/>
                    <a:pt x="359999" y="93647"/>
                  </a:cubicBezTo>
                  <a:lnTo>
                    <a:pt x="359999" y="303808"/>
                  </a:lnTo>
                  <a:cubicBezTo>
                    <a:pt x="359993" y="310018"/>
                    <a:pt x="354960" y="315051"/>
                    <a:pt x="348749" y="315058"/>
                  </a:cubicBezTo>
                  <a:lnTo>
                    <a:pt x="225324" y="315058"/>
                  </a:lnTo>
                  <a:lnTo>
                    <a:pt x="225282" y="348808"/>
                  </a:lnTo>
                  <a:lnTo>
                    <a:pt x="247453" y="348808"/>
                  </a:lnTo>
                  <a:lnTo>
                    <a:pt x="247453" y="360058"/>
                  </a:lnTo>
                  <a:lnTo>
                    <a:pt x="112453" y="360058"/>
                  </a:lnTo>
                  <a:lnTo>
                    <a:pt x="112453" y="348808"/>
                  </a:lnTo>
                  <a:lnTo>
                    <a:pt x="135282" y="348808"/>
                  </a:lnTo>
                  <a:lnTo>
                    <a:pt x="135324" y="315058"/>
                  </a:lnTo>
                  <a:lnTo>
                    <a:pt x="11250" y="315058"/>
                  </a:lnTo>
                  <a:cubicBezTo>
                    <a:pt x="5039" y="315051"/>
                    <a:pt x="6" y="310018"/>
                    <a:pt x="0" y="303808"/>
                  </a:cubicBezTo>
                  <a:lnTo>
                    <a:pt x="0" y="93647"/>
                  </a:lnTo>
                  <a:cubicBezTo>
                    <a:pt x="6" y="87437"/>
                    <a:pt x="5039" y="82404"/>
                    <a:pt x="11250" y="82397"/>
                  </a:cubicBezTo>
                  <a:lnTo>
                    <a:pt x="45521" y="82397"/>
                  </a:lnTo>
                  <a:close/>
                </a:path>
              </a:pathLst>
            </a:custGeom>
            <a:solidFill>
              <a:srgbClr val="FFFFFF"/>
            </a:solidFill>
            <a:ln w="5506" cap="flat">
              <a:noFill/>
              <a:prstDash val="solid"/>
              <a:miter/>
            </a:ln>
          </p:spPr>
          <p:txBody>
            <a:bodyPr rtlCol="0" anchor="ctr">
              <a:normAutofit fontScale="35000"/>
            </a:bodyPr>
            <a:p>
              <a:pPr defTabSz="457200">
                <a:lnSpc>
                  <a:spcPct val="130000"/>
                </a:lnSpc>
              </a:pPr>
              <a:endParaRPr lang="zh-CN" altLang="en-US" sz="1350">
                <a:solidFill>
                  <a:srgbClr val="222222"/>
                </a:solidFill>
                <a:latin typeface="黑体" panose="02010609060101010101" charset="-122"/>
                <a:ea typeface="黑体" panose="02010609060101010101" charset="-122"/>
                <a:cs typeface="黑体" panose="02010609060101010101" charset="-122"/>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650176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本土化蓝海战略模式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grpSp>
        <p:nvGrpSpPr>
          <p:cNvPr id="3" name="组合 2"/>
          <p:cNvGrpSpPr/>
          <p:nvPr/>
        </p:nvGrpSpPr>
        <p:grpSpPr>
          <a:xfrm>
            <a:off x="1507490" y="1017905"/>
            <a:ext cx="6338570" cy="3753110"/>
            <a:chOff x="9911" y="4171"/>
            <a:chExt cx="8117" cy="5216"/>
          </a:xfrm>
        </p:grpSpPr>
        <p:cxnSp>
          <p:nvCxnSpPr>
            <p:cNvPr id="73" name="直接连接符 72"/>
            <p:cNvCxnSpPr/>
            <p:nvPr/>
          </p:nvCxnSpPr>
          <p:spPr>
            <a:xfrm>
              <a:off x="9911" y="5647"/>
              <a:ext cx="8117"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0003" y="7688"/>
              <a:ext cx="8005"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1829" y="4171"/>
              <a:ext cx="6" cy="5177"/>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rot="0">
              <a:off x="14909" y="5975"/>
              <a:ext cx="1443" cy="1271"/>
              <a:chOff x="4594" y="6704"/>
              <a:chExt cx="2031" cy="1788"/>
            </a:xfrm>
          </p:grpSpPr>
          <p:pic>
            <p:nvPicPr>
              <p:cNvPr id="94" name="图片 93" descr="订单"/>
              <p:cNvPicPr>
                <a:picLocks noChangeAspect="1"/>
              </p:cNvPicPr>
              <p:nvPr/>
            </p:nvPicPr>
            <p:blipFill>
              <a:blip r:embed="rId1"/>
              <a:stretch>
                <a:fillRect/>
              </a:stretch>
            </p:blipFill>
            <p:spPr>
              <a:xfrm>
                <a:off x="4818" y="6704"/>
                <a:ext cx="1009" cy="1009"/>
              </a:xfrm>
              <a:prstGeom prst="rect">
                <a:avLst/>
              </a:prstGeom>
            </p:spPr>
          </p:pic>
          <p:sp>
            <p:nvSpPr>
              <p:cNvPr id="95" name="文本框 94"/>
              <p:cNvSpPr txBox="1"/>
              <p:nvPr/>
            </p:nvSpPr>
            <p:spPr>
              <a:xfrm>
                <a:off x="4594" y="7885"/>
                <a:ext cx="2031" cy="607"/>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形成订单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96" name="组合 95"/>
            <p:cNvGrpSpPr/>
            <p:nvPr/>
          </p:nvGrpSpPr>
          <p:grpSpPr>
            <a:xfrm rot="0">
              <a:off x="16561" y="8141"/>
              <a:ext cx="1465" cy="1229"/>
              <a:chOff x="6823" y="8797"/>
              <a:chExt cx="1705" cy="1430"/>
            </a:xfrm>
          </p:grpSpPr>
          <p:pic>
            <p:nvPicPr>
              <p:cNvPr id="97" name="图片 96" descr="122-04"/>
              <p:cNvPicPr>
                <a:picLocks noChangeAspect="1"/>
              </p:cNvPicPr>
              <p:nvPr/>
            </p:nvPicPr>
            <p:blipFill>
              <a:blip r:embed="rId2"/>
              <a:stretch>
                <a:fillRect/>
              </a:stretch>
            </p:blipFill>
            <p:spPr>
              <a:xfrm>
                <a:off x="6915" y="8797"/>
                <a:ext cx="1095" cy="934"/>
              </a:xfrm>
              <a:prstGeom prst="rect">
                <a:avLst/>
              </a:prstGeom>
            </p:spPr>
          </p:pic>
          <p:sp>
            <p:nvSpPr>
              <p:cNvPr id="98" name="文本框 97"/>
              <p:cNvSpPr txBox="1"/>
              <p:nvPr/>
            </p:nvSpPr>
            <p:spPr>
              <a:xfrm>
                <a:off x="6823" y="9731"/>
                <a:ext cx="1705" cy="496"/>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交付完成</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pic>
          <p:nvPicPr>
            <p:cNvPr id="137" name="图片 136" descr="2-02"/>
            <p:cNvPicPr>
              <a:picLocks noChangeAspect="1"/>
            </p:cNvPicPr>
            <p:nvPr/>
          </p:nvPicPr>
          <p:blipFill>
            <a:blip r:embed="rId3"/>
            <a:stretch>
              <a:fillRect/>
            </a:stretch>
          </p:blipFill>
          <p:spPr>
            <a:xfrm>
              <a:off x="10349" y="6121"/>
              <a:ext cx="1177" cy="1001"/>
            </a:xfrm>
            <a:prstGeom prst="rect">
              <a:avLst/>
            </a:prstGeom>
          </p:spPr>
        </p:pic>
        <p:sp>
          <p:nvSpPr>
            <p:cNvPr id="138" name="文本框 137"/>
            <p:cNvSpPr txBox="1"/>
            <p:nvPr/>
          </p:nvSpPr>
          <p:spPr>
            <a:xfrm>
              <a:off x="10201" y="7201"/>
              <a:ext cx="1965" cy="426"/>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跨境电商平台</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cxnSp>
          <p:nvCxnSpPr>
            <p:cNvPr id="156" name="直接箭头连接符 155"/>
            <p:cNvCxnSpPr/>
            <p:nvPr/>
          </p:nvCxnSpPr>
          <p:spPr>
            <a:xfrm>
              <a:off x="12997" y="6704"/>
              <a:ext cx="497"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7" name="肘形连接符 156"/>
            <p:cNvCxnSpPr/>
            <p:nvPr/>
          </p:nvCxnSpPr>
          <p:spPr>
            <a:xfrm rot="5400000" flipV="1">
              <a:off x="12105" y="5921"/>
              <a:ext cx="902" cy="248"/>
            </a:xfrm>
            <a:prstGeom prst="bentConnector3">
              <a:avLst>
                <a:gd name="adj1" fmla="val 5011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0" name="肘形连接符 159"/>
            <p:cNvCxnSpPr/>
            <p:nvPr/>
          </p:nvCxnSpPr>
          <p:spPr>
            <a:xfrm rot="5400000" flipH="1" flipV="1">
              <a:off x="14508" y="6631"/>
              <a:ext cx="358" cy="1516"/>
            </a:xfrm>
            <a:prstGeom prst="bentConnector3">
              <a:avLst>
                <a:gd name="adj1" fmla="val -248603"/>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9" name="组合 108"/>
            <p:cNvGrpSpPr/>
            <p:nvPr/>
          </p:nvGrpSpPr>
          <p:grpSpPr>
            <a:xfrm rot="0">
              <a:off x="14199" y="7995"/>
              <a:ext cx="918" cy="1370"/>
              <a:chOff x="4033" y="8771"/>
              <a:chExt cx="918" cy="1370"/>
            </a:xfrm>
          </p:grpSpPr>
          <p:sp>
            <p:nvSpPr>
              <p:cNvPr id="110" name="文本框 109"/>
              <p:cNvSpPr txBox="1"/>
              <p:nvPr/>
            </p:nvSpPr>
            <p:spPr>
              <a:xfrm>
                <a:off x="4148" y="9715"/>
                <a:ext cx="803" cy="426"/>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下单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111" name="图片 110" descr="一键下单，点击购买，下单"/>
              <p:cNvPicPr>
                <a:picLocks noChangeAspect="1"/>
              </p:cNvPicPr>
              <p:nvPr/>
            </p:nvPicPr>
            <p:blipFill>
              <a:blip r:embed="rId4"/>
              <a:stretch>
                <a:fillRect/>
              </a:stretch>
            </p:blipFill>
            <p:spPr>
              <a:xfrm>
                <a:off x="4033" y="8771"/>
                <a:ext cx="917" cy="917"/>
              </a:xfrm>
              <a:prstGeom prst="rect">
                <a:avLst/>
              </a:prstGeom>
            </p:spPr>
          </p:pic>
        </p:grpSp>
        <p:cxnSp>
          <p:nvCxnSpPr>
            <p:cNvPr id="163" name="肘形连接符 162"/>
            <p:cNvCxnSpPr/>
            <p:nvPr/>
          </p:nvCxnSpPr>
          <p:spPr>
            <a:xfrm rot="5400000" flipV="1">
              <a:off x="15400" y="6339"/>
              <a:ext cx="2925" cy="492"/>
            </a:xfrm>
            <a:prstGeom prst="bentConnector3">
              <a:avLst>
                <a:gd name="adj1" fmla="val 46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7" name="组合 146"/>
            <p:cNvGrpSpPr/>
            <p:nvPr/>
          </p:nvGrpSpPr>
          <p:grpSpPr>
            <a:xfrm rot="0">
              <a:off x="15482" y="4350"/>
              <a:ext cx="1623" cy="1566"/>
              <a:chOff x="7273" y="4449"/>
              <a:chExt cx="1808" cy="1745"/>
            </a:xfrm>
          </p:grpSpPr>
          <p:grpSp>
            <p:nvGrpSpPr>
              <p:cNvPr id="148" name="组合 147"/>
              <p:cNvGrpSpPr/>
              <p:nvPr/>
            </p:nvGrpSpPr>
            <p:grpSpPr>
              <a:xfrm>
                <a:off x="7273" y="4449"/>
                <a:ext cx="1360" cy="1152"/>
                <a:chOff x="7170" y="4194"/>
                <a:chExt cx="2115" cy="1790"/>
              </a:xfrm>
            </p:grpSpPr>
            <p:pic>
              <p:nvPicPr>
                <p:cNvPr id="149" name="图片 148" descr="仓库名称"/>
                <p:cNvPicPr>
                  <a:picLocks noChangeAspect="1"/>
                </p:cNvPicPr>
                <p:nvPr/>
              </p:nvPicPr>
              <p:blipFill>
                <a:blip r:embed="rId5"/>
                <a:stretch>
                  <a:fillRect/>
                </a:stretch>
              </p:blipFill>
              <p:spPr>
                <a:xfrm>
                  <a:off x="7170" y="4194"/>
                  <a:ext cx="1791" cy="1791"/>
                </a:xfrm>
                <a:prstGeom prst="rect">
                  <a:avLst/>
                </a:prstGeom>
              </p:spPr>
            </p:pic>
            <p:pic>
              <p:nvPicPr>
                <p:cNvPr id="150" name="图片 149" descr="物流发货"/>
                <p:cNvPicPr>
                  <a:picLocks noChangeAspect="1"/>
                </p:cNvPicPr>
                <p:nvPr/>
              </p:nvPicPr>
              <p:blipFill>
                <a:blip r:embed="rId6"/>
                <a:stretch>
                  <a:fillRect/>
                </a:stretch>
              </p:blipFill>
              <p:spPr>
                <a:xfrm>
                  <a:off x="8175" y="4874"/>
                  <a:ext cx="1111" cy="1111"/>
                </a:xfrm>
                <a:prstGeom prst="rect">
                  <a:avLst/>
                </a:prstGeom>
              </p:spPr>
            </p:pic>
          </p:grpSp>
          <p:sp>
            <p:nvSpPr>
              <p:cNvPr id="151" name="文本框 150"/>
              <p:cNvSpPr txBox="1"/>
              <p:nvPr/>
            </p:nvSpPr>
            <p:spPr>
              <a:xfrm>
                <a:off x="7292" y="5481"/>
                <a:ext cx="1789" cy="713"/>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保税仓发货 </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pic>
          <p:nvPicPr>
            <p:cNvPr id="40" name="图片 39" descr="3-03"/>
            <p:cNvPicPr>
              <a:picLocks noChangeAspect="1"/>
            </p:cNvPicPr>
            <p:nvPr/>
          </p:nvPicPr>
          <p:blipFill>
            <a:blip r:embed="rId7"/>
            <a:stretch>
              <a:fillRect/>
            </a:stretch>
          </p:blipFill>
          <p:spPr>
            <a:xfrm>
              <a:off x="10085" y="4250"/>
              <a:ext cx="1548" cy="951"/>
            </a:xfrm>
            <a:prstGeom prst="rect">
              <a:avLst/>
            </a:prstGeom>
          </p:spPr>
        </p:pic>
        <p:sp>
          <p:nvSpPr>
            <p:cNvPr id="41" name="文本框 40"/>
            <p:cNvSpPr txBox="1"/>
            <p:nvPr/>
          </p:nvSpPr>
          <p:spPr>
            <a:xfrm>
              <a:off x="10295" y="5221"/>
              <a:ext cx="1282" cy="426"/>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海外团队</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nvGrpSpPr>
            <p:cNvPr id="82" name="组合 81"/>
            <p:cNvGrpSpPr/>
            <p:nvPr/>
          </p:nvGrpSpPr>
          <p:grpSpPr>
            <a:xfrm rot="0">
              <a:off x="10295" y="7935"/>
              <a:ext cx="1350" cy="1452"/>
              <a:chOff x="382" y="8453"/>
              <a:chExt cx="1622" cy="1745"/>
            </a:xfrm>
          </p:grpSpPr>
          <p:pic>
            <p:nvPicPr>
              <p:cNvPr id="83" name="图片 82" descr="6-03"/>
              <p:cNvPicPr>
                <a:picLocks noChangeAspect="1"/>
              </p:cNvPicPr>
              <p:nvPr/>
            </p:nvPicPr>
            <p:blipFill>
              <a:blip r:embed="rId8"/>
              <a:stretch>
                <a:fillRect/>
              </a:stretch>
            </p:blipFill>
            <p:spPr>
              <a:xfrm>
                <a:off x="382" y="8453"/>
                <a:ext cx="1432" cy="1621"/>
              </a:xfrm>
              <a:prstGeom prst="rect">
                <a:avLst/>
              </a:prstGeom>
            </p:spPr>
          </p:pic>
          <p:sp>
            <p:nvSpPr>
              <p:cNvPr id="44" name="文本框 43"/>
              <p:cNvSpPr txBox="1"/>
              <p:nvPr/>
            </p:nvSpPr>
            <p:spPr>
              <a:xfrm>
                <a:off x="676" y="9686"/>
                <a:ext cx="1328" cy="512"/>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消费者</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52" name="组合 51"/>
            <p:cNvGrpSpPr/>
            <p:nvPr/>
          </p:nvGrpSpPr>
          <p:grpSpPr>
            <a:xfrm>
              <a:off x="11901" y="4479"/>
              <a:ext cx="1312" cy="1354"/>
              <a:chOff x="2323" y="6381"/>
              <a:chExt cx="1312" cy="1354"/>
            </a:xfrm>
          </p:grpSpPr>
          <p:pic>
            <p:nvPicPr>
              <p:cNvPr id="54" name="图片 53" descr="设计 (1)"/>
              <p:cNvPicPr>
                <a:picLocks noChangeAspect="1"/>
              </p:cNvPicPr>
              <p:nvPr/>
            </p:nvPicPr>
            <p:blipFill>
              <a:blip r:embed="rId9"/>
              <a:stretch>
                <a:fillRect/>
              </a:stretch>
            </p:blipFill>
            <p:spPr>
              <a:xfrm>
                <a:off x="2523" y="6381"/>
                <a:ext cx="724" cy="724"/>
              </a:xfrm>
              <a:prstGeom prst="rect">
                <a:avLst/>
              </a:prstGeom>
            </p:spPr>
          </p:pic>
          <p:sp>
            <p:nvSpPr>
              <p:cNvPr id="55" name="文本框 54"/>
              <p:cNvSpPr txBox="1"/>
              <p:nvPr/>
            </p:nvSpPr>
            <p:spPr>
              <a:xfrm>
                <a:off x="2323" y="7119"/>
                <a:ext cx="1312" cy="616"/>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选品设计</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56" name="组合 55"/>
            <p:cNvGrpSpPr/>
            <p:nvPr/>
          </p:nvGrpSpPr>
          <p:grpSpPr>
            <a:xfrm>
              <a:off x="12125" y="6377"/>
              <a:ext cx="1324" cy="1407"/>
              <a:chOff x="12032" y="6284"/>
              <a:chExt cx="1642" cy="1744"/>
            </a:xfrm>
          </p:grpSpPr>
          <p:pic>
            <p:nvPicPr>
              <p:cNvPr id="57" name="图片 56" descr="01-购物车"/>
              <p:cNvPicPr>
                <a:picLocks noChangeAspect="1"/>
              </p:cNvPicPr>
              <p:nvPr/>
            </p:nvPicPr>
            <p:blipFill>
              <a:blip r:embed="rId10"/>
              <a:stretch>
                <a:fillRect/>
              </a:stretch>
            </p:blipFill>
            <p:spPr>
              <a:xfrm>
                <a:off x="12198" y="6284"/>
                <a:ext cx="990" cy="990"/>
              </a:xfrm>
              <a:prstGeom prst="rect">
                <a:avLst/>
              </a:prstGeom>
            </p:spPr>
          </p:pic>
          <p:sp>
            <p:nvSpPr>
              <p:cNvPr id="58" name="文本框 57"/>
              <p:cNvSpPr txBox="1"/>
              <p:nvPr/>
            </p:nvSpPr>
            <p:spPr>
              <a:xfrm>
                <a:off x="12032" y="7256"/>
                <a:ext cx="1642" cy="772"/>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选品采购</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3" name="组合 62"/>
            <p:cNvGrpSpPr/>
            <p:nvPr/>
          </p:nvGrpSpPr>
          <p:grpSpPr>
            <a:xfrm rot="0">
              <a:off x="13413" y="6317"/>
              <a:ext cx="1384" cy="1258"/>
              <a:chOff x="2728" y="6984"/>
              <a:chExt cx="1542" cy="1403"/>
            </a:xfrm>
          </p:grpSpPr>
          <p:grpSp>
            <p:nvGrpSpPr>
              <p:cNvPr id="68" name="组合 67"/>
              <p:cNvGrpSpPr/>
              <p:nvPr/>
            </p:nvGrpSpPr>
            <p:grpSpPr>
              <a:xfrm>
                <a:off x="2820" y="6984"/>
                <a:ext cx="942" cy="892"/>
                <a:chOff x="6660" y="6743"/>
                <a:chExt cx="1024" cy="968"/>
              </a:xfrm>
            </p:grpSpPr>
            <p:pic>
              <p:nvPicPr>
                <p:cNvPr id="69" name="图片 68" descr="4-04"/>
                <p:cNvPicPr>
                  <a:picLocks noChangeAspect="1"/>
                </p:cNvPicPr>
                <p:nvPr/>
              </p:nvPicPr>
              <p:blipFill>
                <a:blip r:embed="rId11"/>
                <a:stretch>
                  <a:fillRect/>
                </a:stretch>
              </p:blipFill>
              <p:spPr>
                <a:xfrm>
                  <a:off x="6660" y="6743"/>
                  <a:ext cx="1024" cy="968"/>
                </a:xfrm>
                <a:prstGeom prst="rect">
                  <a:avLst/>
                </a:prstGeom>
              </p:spPr>
            </p:pic>
            <p:pic>
              <p:nvPicPr>
                <p:cNvPr id="72" name="图片 71" descr="文件"/>
                <p:cNvPicPr>
                  <a:picLocks noChangeAspect="1"/>
                </p:cNvPicPr>
                <p:nvPr/>
              </p:nvPicPr>
              <p:blipFill>
                <a:blip r:embed="rId12"/>
                <a:stretch>
                  <a:fillRect/>
                </a:stretch>
              </p:blipFill>
              <p:spPr>
                <a:xfrm>
                  <a:off x="6930" y="6841"/>
                  <a:ext cx="462" cy="462"/>
                </a:xfrm>
                <a:prstGeom prst="rect">
                  <a:avLst/>
                </a:prstGeom>
              </p:spPr>
            </p:pic>
          </p:grpSp>
          <p:sp>
            <p:nvSpPr>
              <p:cNvPr id="76" name="文本框 75"/>
              <p:cNvSpPr txBox="1"/>
              <p:nvPr/>
            </p:nvSpPr>
            <p:spPr>
              <a:xfrm>
                <a:off x="2728" y="7923"/>
                <a:ext cx="1542" cy="464"/>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信息展示</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77" name="直接箭头连接符 76"/>
            <p:cNvCxnSpPr/>
            <p:nvPr/>
          </p:nvCxnSpPr>
          <p:spPr>
            <a:xfrm>
              <a:off x="14387" y="6704"/>
              <a:ext cx="541" cy="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肘形连接符 79"/>
            <p:cNvCxnSpPr/>
            <p:nvPr/>
          </p:nvCxnSpPr>
          <p:spPr>
            <a:xfrm rot="16200000">
              <a:off x="15149" y="5353"/>
              <a:ext cx="685" cy="209"/>
            </a:xfrm>
            <a:prstGeom prst="bentConnector3">
              <a:avLst>
                <a:gd name="adj1" fmla="val 9956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650176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sym typeface="+mn-ea"/>
              </a:rPr>
              <a:t>本土化蓝海战略模式</a:t>
            </a:r>
            <a:endParaRPr lang="zh-CN" altLang="en-US" sz="2800" dirty="0">
              <a:solidFill>
                <a:srgbClr val="A0204C"/>
              </a:solidFill>
              <a:latin typeface="黑体" panose="02010609060101010101" charset="-122"/>
              <a:ea typeface="黑体" panose="02010609060101010101" charset="-122"/>
              <a:cs typeface="黑体" panose="02010609060101010101" charset="-122"/>
              <a:sym typeface="+mn-ea"/>
            </a:endParaRPr>
          </a:p>
        </p:txBody>
      </p:sp>
      <p:grpSp>
        <p:nvGrpSpPr>
          <p:cNvPr id="20" name="组合 19"/>
          <p:cNvGrpSpPr/>
          <p:nvPr/>
        </p:nvGrpSpPr>
        <p:grpSpPr>
          <a:xfrm>
            <a:off x="3711575" y="1078230"/>
            <a:ext cx="4993640" cy="688975"/>
            <a:chOff x="5860" y="1683"/>
            <a:chExt cx="7864" cy="1255"/>
          </a:xfrm>
        </p:grpSpPr>
        <p:sp>
          <p:nvSpPr>
            <p:cNvPr id="82" name="任意多边形 81"/>
            <p:cNvSpPr/>
            <p:nvPr>
              <p:custDataLst>
                <p:tags r:id="rId1"/>
              </p:custDataLst>
            </p:nvPr>
          </p:nvSpPr>
          <p:spPr>
            <a:xfrm>
              <a:off x="5860" y="1919"/>
              <a:ext cx="462" cy="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F74AD"/>
            </a:solidFill>
            <a:ln w="12700" cap="flat">
              <a:noFill/>
              <a:miter lim="400000"/>
            </a:ln>
            <a:effectLst/>
          </p:spPr>
          <p:txBody>
            <a:bodyPr anchor="ctr"/>
            <a:p>
              <a:pPr algn="ctr">
                <a:lnSpc>
                  <a:spcPct val="130000"/>
                </a:lnSpc>
              </a:pPr>
              <a:endParaRPr sz="1400">
                <a:latin typeface="黑体" panose="02010609060101010101" charset="-122"/>
                <a:ea typeface="黑体" panose="02010609060101010101" charset="-122"/>
                <a:cs typeface="黑体" panose="02010609060101010101" charset="-122"/>
              </a:endParaRPr>
            </a:p>
          </p:txBody>
        </p:sp>
        <p:sp>
          <p:nvSpPr>
            <p:cNvPr id="83" name="任意多边形 82"/>
            <p:cNvSpPr/>
            <p:nvPr>
              <p:custDataLst>
                <p:tags r:id="rId2"/>
              </p:custDataLst>
            </p:nvPr>
          </p:nvSpPr>
          <p:spPr>
            <a:xfrm>
              <a:off x="6001" y="2056"/>
              <a:ext cx="179" cy="18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p>
              <a:pPr algn="ctr">
                <a:lnSpc>
                  <a:spcPct val="130000"/>
                </a:lnSpc>
              </a:pPr>
              <a:endParaRPr sz="1400">
                <a:latin typeface="黑体" panose="02010609060101010101" charset="-122"/>
                <a:ea typeface="黑体" panose="02010609060101010101" charset="-122"/>
                <a:cs typeface="黑体" panose="02010609060101010101" charset="-122"/>
              </a:endParaRPr>
            </a:p>
          </p:txBody>
        </p:sp>
        <p:sp>
          <p:nvSpPr>
            <p:cNvPr id="80" name="矩形 79"/>
            <p:cNvSpPr/>
            <p:nvPr>
              <p:custDataLst>
                <p:tags r:id="rId3"/>
              </p:custDataLst>
            </p:nvPr>
          </p:nvSpPr>
          <p:spPr>
            <a:xfrm>
              <a:off x="6410" y="1683"/>
              <a:ext cx="5487" cy="428"/>
            </a:xfrm>
            <a:prstGeom prst="rect">
              <a:avLst/>
            </a:prstGeom>
          </p:spPr>
          <p:txBody>
            <a:bodyPr wrap="square" lIns="67500" tIns="35100" rIns="67500" bIns="0" anchor="b" anchorCtr="0">
              <a:noAutofit/>
            </a:bodyPr>
            <a:p>
              <a:pPr>
                <a:lnSpc>
                  <a:spcPct val="120000"/>
                </a:lnSpc>
              </a:pPr>
              <a:r>
                <a:rPr lang="zh-CN" altLang="en-US" sz="1600" b="1" spc="300">
                  <a:solidFill>
                    <a:srgbClr val="1F74AD"/>
                  </a:solidFill>
                  <a:latin typeface="黑体" panose="02010609060101010101" charset="-122"/>
                  <a:ea typeface="黑体" panose="02010609060101010101" charset="-122"/>
                  <a:cs typeface="+mn-ea"/>
                </a:rPr>
                <a:t>主要业务模式</a:t>
              </a:r>
              <a:endParaRPr lang="zh-CN" altLang="en-US" sz="1600" b="1" spc="300">
                <a:solidFill>
                  <a:srgbClr val="1F74AD"/>
                </a:solidFill>
                <a:latin typeface="黑体" panose="02010609060101010101" charset="-122"/>
                <a:ea typeface="黑体" panose="02010609060101010101" charset="-122"/>
                <a:cs typeface="+mn-ea"/>
              </a:endParaRPr>
            </a:p>
          </p:txBody>
        </p:sp>
        <p:sp>
          <p:nvSpPr>
            <p:cNvPr id="81" name="矩形 80"/>
            <p:cNvSpPr/>
            <p:nvPr>
              <p:custDataLst>
                <p:tags r:id="rId4"/>
              </p:custDataLst>
            </p:nvPr>
          </p:nvSpPr>
          <p:spPr>
            <a:xfrm>
              <a:off x="6410" y="2132"/>
              <a:ext cx="7314" cy="807"/>
            </a:xfrm>
            <a:prstGeom prst="rect">
              <a:avLst/>
            </a:prstGeom>
          </p:spPr>
          <p:txBody>
            <a:bodyPr wrap="square" lIns="67500" tIns="0" rIns="67500" bIns="35100" anchor="t">
              <a:no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rPr>
                <a:t>针对某一特定市场差异化需求，以自营或平台型B2C为主要业务模式。</a:t>
              </a:r>
              <a:endParaRPr lang="zh-CN" altLang="en-US" sz="1400">
                <a:latin typeface="黑体" panose="02010609060101010101" charset="-122"/>
                <a:ea typeface="黑体" panose="02010609060101010101" charset="-122"/>
                <a:cs typeface="黑体" panose="02010609060101010101" charset="-122"/>
              </a:endParaRPr>
            </a:p>
          </p:txBody>
        </p:sp>
      </p:grpSp>
      <p:grpSp>
        <p:nvGrpSpPr>
          <p:cNvPr id="18" name="组合 17"/>
          <p:cNvGrpSpPr/>
          <p:nvPr/>
        </p:nvGrpSpPr>
        <p:grpSpPr>
          <a:xfrm>
            <a:off x="3711270" y="1875123"/>
            <a:ext cx="4906315" cy="1296702"/>
            <a:chOff x="5860" y="2938"/>
            <a:chExt cx="7726" cy="2042"/>
          </a:xfrm>
        </p:grpSpPr>
        <p:sp>
          <p:nvSpPr>
            <p:cNvPr id="76" name="任意多边形 75"/>
            <p:cNvSpPr/>
            <p:nvPr>
              <p:custDataLst>
                <p:tags r:id="rId5"/>
              </p:custDataLst>
            </p:nvPr>
          </p:nvSpPr>
          <p:spPr>
            <a:xfrm>
              <a:off x="5860" y="3230"/>
              <a:ext cx="462" cy="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98DB"/>
            </a:solidFill>
            <a:ln w="12700" cap="flat">
              <a:noFill/>
              <a:miter lim="400000"/>
            </a:ln>
            <a:effectLst/>
          </p:spPr>
          <p:txBody>
            <a:bodyPr anchor="ctr"/>
            <a:p>
              <a:pPr algn="ctr">
                <a:lnSpc>
                  <a:spcPct val="130000"/>
                </a:lnSpc>
              </a:pPr>
              <a:endParaRPr sz="1400">
                <a:latin typeface="黑体" panose="02010609060101010101" charset="-122"/>
                <a:ea typeface="黑体" panose="02010609060101010101" charset="-122"/>
                <a:cs typeface="黑体" panose="02010609060101010101" charset="-122"/>
              </a:endParaRPr>
            </a:p>
          </p:txBody>
        </p:sp>
        <p:sp>
          <p:nvSpPr>
            <p:cNvPr id="77" name="任意多边形 76"/>
            <p:cNvSpPr/>
            <p:nvPr>
              <p:custDataLst>
                <p:tags r:id="rId6"/>
              </p:custDataLst>
            </p:nvPr>
          </p:nvSpPr>
          <p:spPr>
            <a:xfrm>
              <a:off x="6001" y="3366"/>
              <a:ext cx="179" cy="18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p>
              <a:pPr algn="ctr">
                <a:lnSpc>
                  <a:spcPct val="130000"/>
                </a:lnSpc>
              </a:pPr>
              <a:endParaRPr sz="1400">
                <a:latin typeface="黑体" panose="02010609060101010101" charset="-122"/>
                <a:ea typeface="黑体" panose="02010609060101010101" charset="-122"/>
                <a:cs typeface="黑体" panose="02010609060101010101" charset="-122"/>
              </a:endParaRPr>
            </a:p>
          </p:txBody>
        </p:sp>
        <p:sp>
          <p:nvSpPr>
            <p:cNvPr id="74" name="矩形 73"/>
            <p:cNvSpPr/>
            <p:nvPr>
              <p:custDataLst>
                <p:tags r:id="rId7"/>
              </p:custDataLst>
            </p:nvPr>
          </p:nvSpPr>
          <p:spPr>
            <a:xfrm>
              <a:off x="6423" y="2938"/>
              <a:ext cx="5487" cy="428"/>
            </a:xfrm>
            <a:prstGeom prst="rect">
              <a:avLst/>
            </a:prstGeom>
          </p:spPr>
          <p:txBody>
            <a:bodyPr wrap="square" lIns="67500" tIns="35100" rIns="67500" bIns="0" anchor="b" anchorCtr="0">
              <a:noAutofit/>
            </a:bodyPr>
            <a:p>
              <a:pPr>
                <a:lnSpc>
                  <a:spcPct val="120000"/>
                </a:lnSpc>
              </a:pPr>
              <a:r>
                <a:rPr lang="zh-CN" altLang="en-US" sz="1600" b="1" spc="300">
                  <a:solidFill>
                    <a:srgbClr val="3498DB"/>
                  </a:solidFill>
                  <a:latin typeface="黑体" panose="02010609060101010101" charset="-122"/>
                  <a:ea typeface="黑体" panose="02010609060101010101" charset="-122"/>
                  <a:cs typeface="+mn-ea"/>
                </a:rPr>
                <a:t>创新模式</a:t>
              </a:r>
              <a:endParaRPr lang="zh-CN" altLang="en-US" sz="1600" b="1" spc="300">
                <a:solidFill>
                  <a:srgbClr val="3498DB"/>
                </a:solidFill>
                <a:latin typeface="黑体" panose="02010609060101010101" charset="-122"/>
                <a:ea typeface="黑体" panose="02010609060101010101" charset="-122"/>
                <a:cs typeface="+mn-ea"/>
              </a:endParaRPr>
            </a:p>
          </p:txBody>
        </p:sp>
        <p:sp>
          <p:nvSpPr>
            <p:cNvPr id="75" name="矩形 74"/>
            <p:cNvSpPr/>
            <p:nvPr>
              <p:custDataLst>
                <p:tags r:id="rId8"/>
              </p:custDataLst>
            </p:nvPr>
          </p:nvSpPr>
          <p:spPr>
            <a:xfrm>
              <a:off x="6423" y="3387"/>
              <a:ext cx="7163" cy="1593"/>
            </a:xfrm>
            <a:prstGeom prst="rect">
              <a:avLst/>
            </a:prstGeom>
          </p:spPr>
          <p:txBody>
            <a:bodyPr wrap="square" lIns="67500" tIns="0" rIns="67500" bIns="35100" anchor="t">
              <a:no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rPr>
                <a:t>利用企业自身对特定市场熟悉的优势，采取差异化的蓝海战略，针对性地设计和打造相应的支付、物流、信息展示等环节，并根据当地消费习惯进行商品选择和设计等。</a:t>
              </a:r>
              <a:endParaRPr lang="zh-CN" altLang="en-US" sz="1400">
                <a:latin typeface="黑体" panose="02010609060101010101" charset="-122"/>
                <a:ea typeface="黑体" panose="02010609060101010101" charset="-122"/>
                <a:cs typeface="黑体" panose="02010609060101010101" charset="-122"/>
              </a:endParaRPr>
            </a:p>
          </p:txBody>
        </p:sp>
      </p:grpSp>
      <p:grpSp>
        <p:nvGrpSpPr>
          <p:cNvPr id="9" name="组合 8"/>
          <p:cNvGrpSpPr/>
          <p:nvPr/>
        </p:nvGrpSpPr>
        <p:grpSpPr>
          <a:xfrm>
            <a:off x="3712210" y="3239135"/>
            <a:ext cx="4906010" cy="799465"/>
            <a:chOff x="5860" y="4843"/>
            <a:chExt cx="7726" cy="1139"/>
          </a:xfrm>
        </p:grpSpPr>
        <p:sp>
          <p:nvSpPr>
            <p:cNvPr id="70" name="任意多边形 69"/>
            <p:cNvSpPr/>
            <p:nvPr>
              <p:custDataLst>
                <p:tags r:id="rId9"/>
              </p:custDataLst>
            </p:nvPr>
          </p:nvSpPr>
          <p:spPr>
            <a:xfrm>
              <a:off x="5860" y="5022"/>
              <a:ext cx="462" cy="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AA3AA"/>
            </a:solidFill>
            <a:ln w="12700" cap="flat">
              <a:noFill/>
              <a:miter lim="400000"/>
            </a:ln>
            <a:effectLst/>
          </p:spPr>
          <p:txBody>
            <a:bodyPr anchor="ctr"/>
            <a:p>
              <a:pPr algn="ctr">
                <a:lnSpc>
                  <a:spcPct val="130000"/>
                </a:lnSpc>
              </a:pPr>
              <a:endParaRPr sz="1400">
                <a:latin typeface="黑体" panose="02010609060101010101" charset="-122"/>
                <a:ea typeface="黑体" panose="02010609060101010101" charset="-122"/>
                <a:cs typeface="黑体" panose="02010609060101010101" charset="-122"/>
              </a:endParaRPr>
            </a:p>
          </p:txBody>
        </p:sp>
        <p:sp>
          <p:nvSpPr>
            <p:cNvPr id="71" name="任意多边形 70"/>
            <p:cNvSpPr/>
            <p:nvPr>
              <p:custDataLst>
                <p:tags r:id="rId10"/>
              </p:custDataLst>
            </p:nvPr>
          </p:nvSpPr>
          <p:spPr>
            <a:xfrm>
              <a:off x="6001" y="5159"/>
              <a:ext cx="179" cy="18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p>
              <a:pPr algn="ctr">
                <a:lnSpc>
                  <a:spcPct val="130000"/>
                </a:lnSpc>
              </a:pPr>
              <a:endParaRPr sz="1400">
                <a:latin typeface="黑体" panose="02010609060101010101" charset="-122"/>
                <a:ea typeface="黑体" panose="02010609060101010101" charset="-122"/>
                <a:cs typeface="黑体" panose="02010609060101010101" charset="-122"/>
              </a:endParaRPr>
            </a:p>
          </p:txBody>
        </p:sp>
        <p:sp>
          <p:nvSpPr>
            <p:cNvPr id="68" name="矩形 67"/>
            <p:cNvSpPr/>
            <p:nvPr>
              <p:custDataLst>
                <p:tags r:id="rId11"/>
              </p:custDataLst>
            </p:nvPr>
          </p:nvSpPr>
          <p:spPr>
            <a:xfrm>
              <a:off x="6410" y="4843"/>
              <a:ext cx="5487" cy="428"/>
            </a:xfrm>
            <a:prstGeom prst="rect">
              <a:avLst/>
            </a:prstGeom>
          </p:spPr>
          <p:txBody>
            <a:bodyPr wrap="square" lIns="67500" tIns="35100" rIns="67500" bIns="0" anchor="b" anchorCtr="0">
              <a:noAutofit/>
            </a:bodyPr>
            <a:p>
              <a:pPr>
                <a:lnSpc>
                  <a:spcPct val="120000"/>
                </a:lnSpc>
              </a:pPr>
              <a:r>
                <a:rPr lang="zh-CN" altLang="en-US" sz="1600" b="1" spc="300">
                  <a:solidFill>
                    <a:srgbClr val="1AA3AA"/>
                  </a:solidFill>
                  <a:latin typeface="黑体" panose="02010609060101010101" charset="-122"/>
                  <a:ea typeface="黑体" panose="02010609060101010101" charset="-122"/>
                  <a:cs typeface="+mn-ea"/>
                </a:rPr>
                <a:t>竞争环境</a:t>
              </a:r>
              <a:endParaRPr lang="zh-CN" altLang="en-US" sz="1600" b="1" spc="300">
                <a:solidFill>
                  <a:srgbClr val="1AA3AA"/>
                </a:solidFill>
                <a:latin typeface="黑体" panose="02010609060101010101" charset="-122"/>
                <a:ea typeface="黑体" panose="02010609060101010101" charset="-122"/>
                <a:cs typeface="+mn-ea"/>
              </a:endParaRPr>
            </a:p>
          </p:txBody>
        </p:sp>
        <p:sp>
          <p:nvSpPr>
            <p:cNvPr id="69" name="矩形 68"/>
            <p:cNvSpPr/>
            <p:nvPr>
              <p:custDataLst>
                <p:tags r:id="rId12"/>
              </p:custDataLst>
            </p:nvPr>
          </p:nvSpPr>
          <p:spPr>
            <a:xfrm>
              <a:off x="6410" y="5271"/>
              <a:ext cx="7176" cy="711"/>
            </a:xfrm>
            <a:prstGeom prst="rect">
              <a:avLst/>
            </a:prstGeom>
          </p:spPr>
          <p:txBody>
            <a:bodyPr wrap="square" lIns="67500" tIns="0" rIns="67500" bIns="35100" anchor="t">
              <a:noAutofit/>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rPr>
                <a:t>竞争环境较为宽松，当地市场培养需要较长的时间，在特定市场中具有一定寡头优势。</a:t>
              </a:r>
              <a:endParaRPr lang="zh-CN" altLang="en-US" sz="1400">
                <a:latin typeface="黑体" panose="02010609060101010101" charset="-122"/>
                <a:ea typeface="黑体" panose="02010609060101010101" charset="-122"/>
                <a:cs typeface="黑体" panose="02010609060101010101" charset="-122"/>
              </a:endParaRPr>
            </a:p>
          </p:txBody>
        </p:sp>
      </p:grpSp>
      <p:grpSp>
        <p:nvGrpSpPr>
          <p:cNvPr id="21" name="组合 20"/>
          <p:cNvGrpSpPr/>
          <p:nvPr/>
        </p:nvGrpSpPr>
        <p:grpSpPr>
          <a:xfrm>
            <a:off x="3711575" y="4189095"/>
            <a:ext cx="4906010" cy="565150"/>
            <a:chOff x="5845" y="6327"/>
            <a:chExt cx="7726" cy="890"/>
          </a:xfrm>
        </p:grpSpPr>
        <p:sp>
          <p:nvSpPr>
            <p:cNvPr id="64" name="任意多边形 63"/>
            <p:cNvSpPr/>
            <p:nvPr>
              <p:custDataLst>
                <p:tags r:id="rId13"/>
              </p:custDataLst>
            </p:nvPr>
          </p:nvSpPr>
          <p:spPr>
            <a:xfrm>
              <a:off x="5845" y="6528"/>
              <a:ext cx="462" cy="46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9A35B"/>
            </a:solidFill>
            <a:ln w="12700" cap="flat">
              <a:noFill/>
              <a:miter lim="400000"/>
            </a:ln>
            <a:effec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65" name="任意多边形 64"/>
            <p:cNvSpPr/>
            <p:nvPr>
              <p:custDataLst>
                <p:tags r:id="rId14"/>
              </p:custDataLst>
            </p:nvPr>
          </p:nvSpPr>
          <p:spPr>
            <a:xfrm>
              <a:off x="5986" y="6665"/>
              <a:ext cx="179" cy="188"/>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62" name="矩形 61"/>
            <p:cNvSpPr/>
            <p:nvPr>
              <p:custDataLst>
                <p:tags r:id="rId15"/>
              </p:custDataLst>
            </p:nvPr>
          </p:nvSpPr>
          <p:spPr>
            <a:xfrm>
              <a:off x="6408" y="6327"/>
              <a:ext cx="5487" cy="428"/>
            </a:xfrm>
            <a:prstGeom prst="rect">
              <a:avLst/>
            </a:prstGeom>
          </p:spPr>
          <p:txBody>
            <a:bodyPr wrap="square" lIns="67500" tIns="35100" rIns="67500" bIns="0" anchor="b" anchorCtr="0">
              <a:noAutofit/>
            </a:bodyPr>
            <a:p>
              <a:pPr>
                <a:lnSpc>
                  <a:spcPct val="120000"/>
                </a:lnSpc>
              </a:pPr>
              <a:r>
                <a:rPr lang="zh-CN" altLang="en-US" sz="1600" b="1" spc="300">
                  <a:solidFill>
                    <a:srgbClr val="69A35B"/>
                  </a:solidFill>
                  <a:latin typeface="黑体" panose="02010609060101010101" charset="-122"/>
                  <a:ea typeface="黑体" panose="02010609060101010101" charset="-122"/>
                  <a:cs typeface="+mn-ea"/>
                </a:rPr>
                <a:t>代表企业</a:t>
              </a:r>
              <a:endParaRPr lang="zh-CN" altLang="en-US" sz="1600" b="1" spc="300">
                <a:solidFill>
                  <a:srgbClr val="69A35B"/>
                </a:solidFill>
                <a:latin typeface="黑体" panose="02010609060101010101" charset="-122"/>
                <a:ea typeface="黑体" panose="02010609060101010101" charset="-122"/>
                <a:cs typeface="+mn-ea"/>
              </a:endParaRPr>
            </a:p>
          </p:txBody>
        </p:sp>
        <p:sp>
          <p:nvSpPr>
            <p:cNvPr id="63" name="矩形 62"/>
            <p:cNvSpPr/>
            <p:nvPr>
              <p:custDataLst>
                <p:tags r:id="rId16"/>
              </p:custDataLst>
            </p:nvPr>
          </p:nvSpPr>
          <p:spPr>
            <a:xfrm>
              <a:off x="6395" y="6755"/>
              <a:ext cx="7177" cy="462"/>
            </a:xfrm>
            <a:prstGeom prst="rect">
              <a:avLst/>
            </a:prstGeom>
          </p:spPr>
          <p:txBody>
            <a:bodyPr wrap="square" lIns="67500" tIns="0" rIns="67500" bIns="35100" anchor="t">
              <a:normAutofit lnSpcReduction="10000"/>
            </a:bodyPr>
            <a:p>
              <a:pPr algn="just">
                <a:lnSpc>
                  <a:spcPct val="130000"/>
                </a:lnSpc>
                <a:buClrTx/>
                <a:buSzTx/>
                <a:buFontTx/>
              </a:pPr>
              <a:r>
                <a:rPr lang="zh-CN" altLang="en-US" sz="1400">
                  <a:latin typeface="黑体" panose="02010609060101010101" charset="-122"/>
                  <a:ea typeface="黑体" panose="02010609060101010101" charset="-122"/>
                  <a:cs typeface="黑体" panose="02010609060101010101" charset="-122"/>
                </a:rPr>
                <a:t>执御、KILIMALL、傲基。</a:t>
              </a:r>
              <a:endParaRPr lang="zh-CN" altLang="en-US" sz="1400">
                <a:latin typeface="黑体" panose="02010609060101010101" charset="-122"/>
                <a:ea typeface="黑体" panose="02010609060101010101" charset="-122"/>
                <a:cs typeface="黑体" panose="02010609060101010101" charset="-122"/>
              </a:endParaRPr>
            </a:p>
          </p:txBody>
        </p:sp>
      </p:grpSp>
      <p:grpSp>
        <p:nvGrpSpPr>
          <p:cNvPr id="3" name="组合 2"/>
          <p:cNvGrpSpPr/>
          <p:nvPr/>
        </p:nvGrpSpPr>
        <p:grpSpPr>
          <a:xfrm rot="0">
            <a:off x="598805" y="1010920"/>
            <a:ext cx="2590800" cy="3427730"/>
            <a:chOff x="1293" y="875"/>
            <a:chExt cx="5011" cy="6324"/>
          </a:xfrm>
        </p:grpSpPr>
        <p:sp>
          <p:nvSpPr>
            <p:cNvPr id="5" name="椭圆 4"/>
            <p:cNvSpPr/>
            <p:nvPr>
              <p:custDataLst>
                <p:tags r:id="rId17"/>
              </p:custDataLst>
            </p:nvPr>
          </p:nvSpPr>
          <p:spPr>
            <a:xfrm rot="18199285">
              <a:off x="1430" y="1934"/>
              <a:ext cx="4151" cy="4175"/>
            </a:xfrm>
            <a:prstGeom prst="ellipse">
              <a:avLst/>
            </a:prstGeom>
            <a:solidFill>
              <a:sysClr val="window" lastClr="FFFFFF">
                <a:lumMod val="95000"/>
              </a:sysClr>
            </a:solidFill>
            <a:ln w="53975" cmpd="dbl">
              <a:noFill/>
            </a:ln>
          </p:spPr>
          <p:style>
            <a:lnRef idx="2">
              <a:srgbClr val="9BBB59">
                <a:shade val="50000"/>
              </a:srgbClr>
            </a:lnRef>
            <a:fillRef idx="1">
              <a:srgbClr val="9BBB59"/>
            </a:fillRef>
            <a:effectRef idx="0">
              <a:srgbClr val="9BBB59"/>
            </a:effectRef>
            <a:fontRef idx="minor">
              <a:sysClr val="window" lastClr="FFFFFF"/>
            </a:fontRef>
          </p:style>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22" name="直接连接符 21"/>
            <p:cNvSpPr/>
            <p:nvPr>
              <p:custDataLst>
                <p:tags r:id="rId18"/>
              </p:custDataLst>
            </p:nvPr>
          </p:nvSpPr>
          <p:spPr bwMode="auto">
            <a:xfrm flipH="1" flipV="1">
              <a:off x="3421" y="1759"/>
              <a:ext cx="1207" cy="285"/>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23" name="任意多边形 22"/>
            <p:cNvSpPr/>
            <p:nvPr>
              <p:custDataLst>
                <p:tags r:id="rId19"/>
              </p:custDataLst>
            </p:nvPr>
          </p:nvSpPr>
          <p:spPr bwMode="auto">
            <a:xfrm>
              <a:off x="4629" y="2044"/>
              <a:ext cx="1134" cy="1923"/>
            </a:xfrm>
            <a:custGeom>
              <a:avLst/>
              <a:gdLst>
                <a:gd name="T0" fmla="*/ 669 w 669"/>
                <a:gd name="T1" fmla="*/ 1134 h 1134"/>
                <a:gd name="T2" fmla="*/ 591 w 669"/>
                <a:gd name="T3" fmla="*/ 550 h 1134"/>
                <a:gd name="T4" fmla="*/ 0 w 669"/>
                <a:gd name="T5" fmla="*/ 0 h 1134"/>
              </a:gdLst>
              <a:ahLst/>
              <a:cxnLst>
                <a:cxn ang="0">
                  <a:pos x="T0" y="T1"/>
                </a:cxn>
                <a:cxn ang="0">
                  <a:pos x="T2" y="T3"/>
                </a:cxn>
                <a:cxn ang="0">
                  <a:pos x="T4" y="T5"/>
                </a:cxn>
              </a:cxnLst>
              <a:rect l="0" t="0" r="r" b="b"/>
              <a:pathLst>
                <a:path w="669" h="1134">
                  <a:moveTo>
                    <a:pt x="669" y="1134"/>
                  </a:moveTo>
                  <a:lnTo>
                    <a:pt x="591" y="550"/>
                  </a:lnTo>
                  <a:lnTo>
                    <a:pt x="0" y="0"/>
                  </a:lnTo>
                </a:path>
              </a:pathLst>
            </a:cu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24" name="任意多边形 23"/>
            <p:cNvSpPr/>
            <p:nvPr>
              <p:custDataLst>
                <p:tags r:id="rId20"/>
              </p:custDataLst>
            </p:nvPr>
          </p:nvSpPr>
          <p:spPr bwMode="auto">
            <a:xfrm>
              <a:off x="2465" y="3967"/>
              <a:ext cx="3298" cy="2316"/>
            </a:xfrm>
            <a:custGeom>
              <a:avLst/>
              <a:gdLst>
                <a:gd name="T0" fmla="*/ 0 w 1945"/>
                <a:gd name="T1" fmla="*/ 1276 h 1366"/>
                <a:gd name="T2" fmla="*/ 830 w 1945"/>
                <a:gd name="T3" fmla="*/ 1366 h 1366"/>
                <a:gd name="T4" fmla="*/ 1305 w 1945"/>
                <a:gd name="T5" fmla="*/ 1162 h 1366"/>
                <a:gd name="T6" fmla="*/ 1804 w 1945"/>
                <a:gd name="T7" fmla="*/ 737 h 1366"/>
                <a:gd name="T8" fmla="*/ 1945 w 1945"/>
                <a:gd name="T9" fmla="*/ 0 h 1366"/>
              </a:gdLst>
              <a:ahLst/>
              <a:cxnLst>
                <a:cxn ang="0">
                  <a:pos x="T0" y="T1"/>
                </a:cxn>
                <a:cxn ang="0">
                  <a:pos x="T2" y="T3"/>
                </a:cxn>
                <a:cxn ang="0">
                  <a:pos x="T4" y="T5"/>
                </a:cxn>
                <a:cxn ang="0">
                  <a:pos x="T6" y="T7"/>
                </a:cxn>
                <a:cxn ang="0">
                  <a:pos x="T8" y="T9"/>
                </a:cxn>
              </a:cxnLst>
              <a:rect l="0" t="0" r="r" b="b"/>
              <a:pathLst>
                <a:path w="1945" h="1366">
                  <a:moveTo>
                    <a:pt x="0" y="1276"/>
                  </a:moveTo>
                  <a:lnTo>
                    <a:pt x="830" y="1366"/>
                  </a:lnTo>
                  <a:lnTo>
                    <a:pt x="1305" y="1162"/>
                  </a:lnTo>
                  <a:lnTo>
                    <a:pt x="1804" y="737"/>
                  </a:lnTo>
                  <a:lnTo>
                    <a:pt x="1945" y="0"/>
                  </a:lnTo>
                </a:path>
              </a:pathLst>
            </a:custGeom>
            <a:noFill/>
            <a:ln w="12700">
              <a:solidFill>
                <a:sysClr val="window" lastClr="FFFFFF">
                  <a:lumMod val="65000"/>
                  <a:alpha val="54000"/>
                </a:sys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25" name="直接连接符 24"/>
            <p:cNvSpPr/>
            <p:nvPr>
              <p:custDataLst>
                <p:tags r:id="rId21"/>
              </p:custDataLst>
            </p:nvPr>
          </p:nvSpPr>
          <p:spPr bwMode="auto">
            <a:xfrm>
              <a:off x="1471" y="4862"/>
              <a:ext cx="994" cy="1268"/>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26" name="任意多边形 25"/>
            <p:cNvSpPr/>
            <p:nvPr>
              <p:custDataLst>
                <p:tags r:id="rId22"/>
              </p:custDataLst>
            </p:nvPr>
          </p:nvSpPr>
          <p:spPr bwMode="auto">
            <a:xfrm>
              <a:off x="1293" y="3017"/>
              <a:ext cx="178" cy="1845"/>
            </a:xfrm>
            <a:custGeom>
              <a:avLst/>
              <a:gdLst>
                <a:gd name="T0" fmla="*/ 609 w 609"/>
                <a:gd name="T1" fmla="*/ 0 h 1611"/>
                <a:gd name="T2" fmla="*/ 592 w 609"/>
                <a:gd name="T3" fmla="*/ 5 h 1611"/>
                <a:gd name="T4" fmla="*/ 313 w 609"/>
                <a:gd name="T5" fmla="*/ 392 h 1611"/>
                <a:gd name="T6" fmla="*/ 52 w 609"/>
                <a:gd name="T7" fmla="*/ 523 h 1611"/>
                <a:gd name="T8" fmla="*/ 0 w 609"/>
                <a:gd name="T9" fmla="*/ 1132 h 1611"/>
                <a:gd name="T10" fmla="*/ 105 w 609"/>
                <a:gd name="T11" fmla="*/ 1611 h 1611"/>
                <a:gd name="connsiteX0" fmla="*/ 10000 w 10018"/>
                <a:gd name="connsiteY0" fmla="*/ 0 h 10000"/>
                <a:gd name="connsiteX1" fmla="*/ 10018 w 10018"/>
                <a:gd name="connsiteY1" fmla="*/ 1358 h 10000"/>
                <a:gd name="connsiteX2" fmla="*/ 5140 w 10018"/>
                <a:gd name="connsiteY2" fmla="*/ 2433 h 10000"/>
                <a:gd name="connsiteX3" fmla="*/ 854 w 10018"/>
                <a:gd name="connsiteY3" fmla="*/ 3246 h 10000"/>
                <a:gd name="connsiteX4" fmla="*/ 0 w 10018"/>
                <a:gd name="connsiteY4" fmla="*/ 7027 h 10000"/>
                <a:gd name="connsiteX5" fmla="*/ 1724 w 10018"/>
                <a:gd name="connsiteY5" fmla="*/ 10000 h 10000"/>
                <a:gd name="connsiteX0-1" fmla="*/ 12868 w 12868"/>
                <a:gd name="connsiteY0-2" fmla="*/ 0 h 9028"/>
                <a:gd name="connsiteX1-3" fmla="*/ 10018 w 12868"/>
                <a:gd name="connsiteY1-4" fmla="*/ 386 h 9028"/>
                <a:gd name="connsiteX2-5" fmla="*/ 5140 w 12868"/>
                <a:gd name="connsiteY2-6" fmla="*/ 1461 h 9028"/>
                <a:gd name="connsiteX3-7" fmla="*/ 854 w 12868"/>
                <a:gd name="connsiteY3-8" fmla="*/ 2274 h 9028"/>
                <a:gd name="connsiteX4-9" fmla="*/ 0 w 12868"/>
                <a:gd name="connsiteY4-10" fmla="*/ 6055 h 9028"/>
                <a:gd name="connsiteX5-11" fmla="*/ 1724 w 12868"/>
                <a:gd name="connsiteY5-12" fmla="*/ 9028 h 9028"/>
                <a:gd name="connsiteX0-13" fmla="*/ 7785 w 7785"/>
                <a:gd name="connsiteY0-14" fmla="*/ 0 h 9572"/>
                <a:gd name="connsiteX1-15" fmla="*/ 3994 w 7785"/>
                <a:gd name="connsiteY1-16" fmla="*/ 1190 h 9572"/>
                <a:gd name="connsiteX2-17" fmla="*/ 664 w 7785"/>
                <a:gd name="connsiteY2-18" fmla="*/ 2091 h 9572"/>
                <a:gd name="connsiteX3-19" fmla="*/ 0 w 7785"/>
                <a:gd name="connsiteY3-20" fmla="*/ 6279 h 9572"/>
                <a:gd name="connsiteX4-21" fmla="*/ 1340 w 7785"/>
                <a:gd name="connsiteY4-22" fmla="*/ 9572 h 9572"/>
                <a:gd name="connsiteX0-23" fmla="*/ 5130 w 5130"/>
                <a:gd name="connsiteY0-24" fmla="*/ 0 h 8757"/>
                <a:gd name="connsiteX1-25" fmla="*/ 853 w 5130"/>
                <a:gd name="connsiteY1-26" fmla="*/ 941 h 8757"/>
                <a:gd name="connsiteX2-27" fmla="*/ 0 w 5130"/>
                <a:gd name="connsiteY2-28" fmla="*/ 5317 h 8757"/>
                <a:gd name="connsiteX3-29" fmla="*/ 1721 w 5130"/>
                <a:gd name="connsiteY3-30" fmla="*/ 8757 h 8757"/>
                <a:gd name="connsiteX0-31" fmla="*/ 1663 w 3355"/>
                <a:gd name="connsiteY0-32" fmla="*/ 0 h 8925"/>
                <a:gd name="connsiteX1-33" fmla="*/ 0 w 3355"/>
                <a:gd name="connsiteY1-34" fmla="*/ 4997 h 8925"/>
                <a:gd name="connsiteX2-35" fmla="*/ 3355 w 3355"/>
                <a:gd name="connsiteY2-36" fmla="*/ 8925 h 8925"/>
              </a:gdLst>
              <a:ahLst/>
              <a:cxnLst>
                <a:cxn ang="0">
                  <a:pos x="connsiteX0-1" y="connsiteY0-2"/>
                </a:cxn>
                <a:cxn ang="0">
                  <a:pos x="connsiteX1-3" y="connsiteY1-4"/>
                </a:cxn>
                <a:cxn ang="0">
                  <a:pos x="connsiteX2-5" y="connsiteY2-6"/>
                </a:cxn>
              </a:cxnLst>
              <a:rect l="l" t="t" r="r" b="b"/>
              <a:pathLst>
                <a:path w="3355" h="8925">
                  <a:moveTo>
                    <a:pt x="1663" y="0"/>
                  </a:moveTo>
                  <a:lnTo>
                    <a:pt x="0" y="4997"/>
                  </a:lnTo>
                  <a:lnTo>
                    <a:pt x="3355" y="8925"/>
                  </a:lnTo>
                </a:path>
              </a:pathLst>
            </a:custGeom>
            <a:noFill/>
            <a:ln w="12700">
              <a:solidFill>
                <a:sysClr val="window" lastClr="FFFFFF">
                  <a:lumMod val="65000"/>
                  <a:alpha val="54000"/>
                </a:sys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27" name="直接连接符 26"/>
            <p:cNvSpPr/>
            <p:nvPr>
              <p:custDataLst>
                <p:tags r:id="rId23"/>
              </p:custDataLst>
            </p:nvPr>
          </p:nvSpPr>
          <p:spPr bwMode="auto">
            <a:xfrm flipH="1">
              <a:off x="2326" y="1759"/>
              <a:ext cx="1095" cy="371"/>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28" name="任意多边形 27"/>
            <p:cNvSpPr/>
            <p:nvPr>
              <p:custDataLst>
                <p:tags r:id="rId24"/>
              </p:custDataLst>
            </p:nvPr>
          </p:nvSpPr>
          <p:spPr bwMode="auto">
            <a:xfrm>
              <a:off x="2327" y="2012"/>
              <a:ext cx="2307" cy="129"/>
            </a:xfrm>
            <a:custGeom>
              <a:avLst/>
              <a:gdLst>
                <a:gd name="T0" fmla="*/ 0 w 1375"/>
                <a:gd name="T1" fmla="*/ 69 h 119"/>
                <a:gd name="T2" fmla="*/ 0 w 1375"/>
                <a:gd name="T3" fmla="*/ 69 h 119"/>
                <a:gd name="T4" fmla="*/ 681 w 1375"/>
                <a:gd name="T5" fmla="*/ 0 h 119"/>
                <a:gd name="T6" fmla="*/ 681 w 1375"/>
                <a:gd name="T7" fmla="*/ 0 h 119"/>
                <a:gd name="T8" fmla="*/ 1375 w 1375"/>
                <a:gd name="T9" fmla="*/ 13 h 119"/>
                <a:gd name="T10" fmla="*/ 1279 w 1375"/>
                <a:gd name="T11" fmla="*/ 119 h 119"/>
                <a:gd name="connsiteX0" fmla="*/ 0 w 10000"/>
                <a:gd name="connsiteY0" fmla="*/ 5798 h 12759"/>
                <a:gd name="connsiteX1" fmla="*/ 0 w 10000"/>
                <a:gd name="connsiteY1" fmla="*/ 5798 h 12759"/>
                <a:gd name="connsiteX2" fmla="*/ 4953 w 10000"/>
                <a:gd name="connsiteY2" fmla="*/ 0 h 12759"/>
                <a:gd name="connsiteX3" fmla="*/ 4953 w 10000"/>
                <a:gd name="connsiteY3" fmla="*/ 0 h 12759"/>
                <a:gd name="connsiteX4" fmla="*/ 10000 w 10000"/>
                <a:gd name="connsiteY4" fmla="*/ 1092 h 12759"/>
                <a:gd name="connsiteX5" fmla="*/ 9413 w 10000"/>
                <a:gd name="connsiteY5" fmla="*/ 12759 h 12759"/>
                <a:gd name="connsiteX0-1" fmla="*/ 0 w 10000"/>
                <a:gd name="connsiteY0-2" fmla="*/ 5798 h 5798"/>
                <a:gd name="connsiteX1-3" fmla="*/ 0 w 10000"/>
                <a:gd name="connsiteY1-4" fmla="*/ 5798 h 5798"/>
                <a:gd name="connsiteX2-5" fmla="*/ 4953 w 10000"/>
                <a:gd name="connsiteY2-6" fmla="*/ 0 h 5798"/>
                <a:gd name="connsiteX3-7" fmla="*/ 4953 w 10000"/>
                <a:gd name="connsiteY3-8" fmla="*/ 0 h 5798"/>
                <a:gd name="connsiteX4-9" fmla="*/ 10000 w 10000"/>
                <a:gd name="connsiteY4-10" fmla="*/ 1092 h 57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5798">
                  <a:moveTo>
                    <a:pt x="0" y="5798"/>
                  </a:moveTo>
                  <a:lnTo>
                    <a:pt x="0" y="5798"/>
                  </a:lnTo>
                  <a:lnTo>
                    <a:pt x="4953" y="0"/>
                  </a:lnTo>
                  <a:lnTo>
                    <a:pt x="4953" y="0"/>
                  </a:lnTo>
                  <a:lnTo>
                    <a:pt x="10000" y="1092"/>
                  </a:lnTo>
                </a:path>
              </a:pathLst>
            </a:custGeom>
            <a:noFill/>
            <a:ln w="12700">
              <a:solidFill>
                <a:sysClr val="window" lastClr="FFFFFF">
                  <a:lumMod val="65000"/>
                  <a:alpha val="54000"/>
                </a:sys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29" name="任意多边形 28"/>
            <p:cNvSpPr/>
            <p:nvPr>
              <p:custDataLst>
                <p:tags r:id="rId25"/>
              </p:custDataLst>
            </p:nvPr>
          </p:nvSpPr>
          <p:spPr bwMode="auto">
            <a:xfrm>
              <a:off x="2163" y="4150"/>
              <a:ext cx="302" cy="1981"/>
            </a:xfrm>
            <a:custGeom>
              <a:avLst/>
              <a:gdLst>
                <a:gd name="T0" fmla="*/ 0 w 178"/>
                <a:gd name="T1" fmla="*/ 0 h 1168"/>
                <a:gd name="T2" fmla="*/ 144 w 178"/>
                <a:gd name="T3" fmla="*/ 792 h 1168"/>
                <a:gd name="T4" fmla="*/ 178 w 178"/>
                <a:gd name="T5" fmla="*/ 1168 h 1168"/>
              </a:gdLst>
              <a:ahLst/>
              <a:cxnLst>
                <a:cxn ang="0">
                  <a:pos x="T0" y="T1"/>
                </a:cxn>
                <a:cxn ang="0">
                  <a:pos x="T2" y="T3"/>
                </a:cxn>
                <a:cxn ang="0">
                  <a:pos x="T4" y="T5"/>
                </a:cxn>
              </a:cxnLst>
              <a:rect l="0" t="0" r="r" b="b"/>
              <a:pathLst>
                <a:path w="178" h="1168">
                  <a:moveTo>
                    <a:pt x="0" y="0"/>
                  </a:moveTo>
                  <a:lnTo>
                    <a:pt x="144" y="792"/>
                  </a:lnTo>
                  <a:lnTo>
                    <a:pt x="178" y="1168"/>
                  </a:lnTo>
                </a:path>
              </a:pathLst>
            </a:custGeom>
            <a:noFill/>
            <a:ln w="12700">
              <a:solidFill>
                <a:sysClr val="window" lastClr="FFFFFF">
                  <a:lumMod val="65000"/>
                  <a:alpha val="54000"/>
                </a:sys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30" name="任意多边形 29"/>
            <p:cNvSpPr/>
            <p:nvPr>
              <p:custDataLst>
                <p:tags r:id="rId26"/>
              </p:custDataLst>
            </p:nvPr>
          </p:nvSpPr>
          <p:spPr bwMode="auto">
            <a:xfrm>
              <a:off x="2163" y="2139"/>
              <a:ext cx="224" cy="2011"/>
            </a:xfrm>
            <a:custGeom>
              <a:avLst/>
              <a:gdLst>
                <a:gd name="T0" fmla="*/ 79 w 132"/>
                <a:gd name="T1" fmla="*/ 0 h 1186"/>
                <a:gd name="T2" fmla="*/ 132 w 132"/>
                <a:gd name="T3" fmla="*/ 368 h 1186"/>
                <a:gd name="T4" fmla="*/ 0 w 132"/>
                <a:gd name="T5" fmla="*/ 1186 h 1186"/>
              </a:gdLst>
              <a:ahLst/>
              <a:cxnLst>
                <a:cxn ang="0">
                  <a:pos x="T0" y="T1"/>
                </a:cxn>
                <a:cxn ang="0">
                  <a:pos x="T2" y="T3"/>
                </a:cxn>
                <a:cxn ang="0">
                  <a:pos x="T4" y="T5"/>
                </a:cxn>
              </a:cxnLst>
              <a:rect l="0" t="0" r="r" b="b"/>
              <a:pathLst>
                <a:path w="132" h="1186">
                  <a:moveTo>
                    <a:pt x="79" y="0"/>
                  </a:moveTo>
                  <a:lnTo>
                    <a:pt x="132" y="368"/>
                  </a:lnTo>
                  <a:lnTo>
                    <a:pt x="0" y="1186"/>
                  </a:lnTo>
                </a:path>
              </a:pathLst>
            </a:custGeom>
            <a:noFill/>
            <a:ln w="12700">
              <a:solidFill>
                <a:sysClr val="window" lastClr="FFFFFF">
                  <a:lumMod val="65000"/>
                  <a:alpha val="54000"/>
                </a:sysClr>
              </a:solidFill>
              <a:prstDash val="solid"/>
              <a:round/>
              <a:headEnd type="none" w="sm" len="sm"/>
              <a:tailEnd type="oval"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31" name="任意多边形 30"/>
            <p:cNvSpPr/>
            <p:nvPr>
              <p:custDataLst>
                <p:tags r:id="rId27"/>
              </p:custDataLst>
            </p:nvPr>
          </p:nvSpPr>
          <p:spPr bwMode="auto">
            <a:xfrm>
              <a:off x="3364" y="5002"/>
              <a:ext cx="509" cy="1282"/>
            </a:xfrm>
            <a:custGeom>
              <a:avLst/>
              <a:gdLst>
                <a:gd name="T0" fmla="*/ 0 w 398"/>
                <a:gd name="T1" fmla="*/ 0 h 756"/>
                <a:gd name="T2" fmla="*/ 219 w 398"/>
                <a:gd name="T3" fmla="*/ 591 h 756"/>
                <a:gd name="T4" fmla="*/ 300 w 398"/>
                <a:gd name="T5" fmla="*/ 756 h 756"/>
                <a:gd name="T6" fmla="*/ 398 w 398"/>
                <a:gd name="T7" fmla="*/ 595 h 756"/>
                <a:gd name="connsiteX0" fmla="*/ 0 w 13102"/>
                <a:gd name="connsiteY0" fmla="*/ 0 h 10000"/>
                <a:gd name="connsiteX1" fmla="*/ 5503 w 13102"/>
                <a:gd name="connsiteY1" fmla="*/ 7817 h 10000"/>
                <a:gd name="connsiteX2" fmla="*/ 7538 w 13102"/>
                <a:gd name="connsiteY2" fmla="*/ 10000 h 10000"/>
                <a:gd name="connsiteX3" fmla="*/ 13102 w 13102"/>
                <a:gd name="connsiteY3" fmla="*/ 9384 h 10000"/>
                <a:gd name="connsiteX0-1" fmla="*/ 0 w 7538"/>
                <a:gd name="connsiteY0-2" fmla="*/ 0 h 10000"/>
                <a:gd name="connsiteX1-3" fmla="*/ 5503 w 7538"/>
                <a:gd name="connsiteY1-4" fmla="*/ 7817 h 10000"/>
                <a:gd name="connsiteX2-5" fmla="*/ 7538 w 7538"/>
                <a:gd name="connsiteY2-6" fmla="*/ 10000 h 10000"/>
              </a:gdLst>
              <a:ahLst/>
              <a:cxnLst>
                <a:cxn ang="0">
                  <a:pos x="connsiteX0-1" y="connsiteY0-2"/>
                </a:cxn>
                <a:cxn ang="0">
                  <a:pos x="connsiteX1-3" y="connsiteY1-4"/>
                </a:cxn>
                <a:cxn ang="0">
                  <a:pos x="connsiteX2-5" y="connsiteY2-6"/>
                </a:cxn>
              </a:cxnLst>
              <a:rect l="l" t="t" r="r" b="b"/>
              <a:pathLst>
                <a:path w="7538" h="10000">
                  <a:moveTo>
                    <a:pt x="0" y="0"/>
                  </a:moveTo>
                  <a:lnTo>
                    <a:pt x="5503" y="7817"/>
                  </a:lnTo>
                  <a:lnTo>
                    <a:pt x="7538" y="10000"/>
                  </a:lnTo>
                </a:path>
              </a:pathLst>
            </a:custGeom>
            <a:noFill/>
            <a:ln w="12700">
              <a:solidFill>
                <a:sysClr val="window" lastClr="FFFFFF">
                  <a:lumMod val="65000"/>
                  <a:alpha val="54000"/>
                </a:sys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32" name="任意多边形 31"/>
            <p:cNvSpPr/>
            <p:nvPr>
              <p:custDataLst>
                <p:tags r:id="rId28"/>
              </p:custDataLst>
            </p:nvPr>
          </p:nvSpPr>
          <p:spPr bwMode="auto">
            <a:xfrm>
              <a:off x="3364" y="2022"/>
              <a:ext cx="560" cy="2979"/>
            </a:xfrm>
            <a:custGeom>
              <a:avLst/>
              <a:gdLst>
                <a:gd name="T0" fmla="*/ 52 w 330"/>
                <a:gd name="T1" fmla="*/ 0 h 1757"/>
                <a:gd name="T2" fmla="*/ 330 w 330"/>
                <a:gd name="T3" fmla="*/ 664 h 1757"/>
                <a:gd name="T4" fmla="*/ 0 w 330"/>
                <a:gd name="T5" fmla="*/ 1757 h 1757"/>
              </a:gdLst>
              <a:ahLst/>
              <a:cxnLst>
                <a:cxn ang="0">
                  <a:pos x="T0" y="T1"/>
                </a:cxn>
                <a:cxn ang="0">
                  <a:pos x="T2" y="T3"/>
                </a:cxn>
                <a:cxn ang="0">
                  <a:pos x="T4" y="T5"/>
                </a:cxn>
              </a:cxnLst>
              <a:rect l="0" t="0" r="r" b="b"/>
              <a:pathLst>
                <a:path w="330" h="1757">
                  <a:moveTo>
                    <a:pt x="52" y="0"/>
                  </a:moveTo>
                  <a:lnTo>
                    <a:pt x="330" y="664"/>
                  </a:lnTo>
                  <a:lnTo>
                    <a:pt x="0" y="1757"/>
                  </a:lnTo>
                </a:path>
              </a:pathLst>
            </a:cu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33" name="直接连接符 32"/>
            <p:cNvSpPr/>
            <p:nvPr>
              <p:custDataLst>
                <p:tags r:id="rId29"/>
              </p:custDataLst>
            </p:nvPr>
          </p:nvSpPr>
          <p:spPr bwMode="auto">
            <a:xfrm>
              <a:off x="3421" y="1759"/>
              <a:ext cx="31" cy="263"/>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34" name="直接连接符 33"/>
            <p:cNvSpPr/>
            <p:nvPr>
              <p:custDataLst>
                <p:tags r:id="rId30"/>
              </p:custDataLst>
            </p:nvPr>
          </p:nvSpPr>
          <p:spPr bwMode="auto">
            <a:xfrm flipH="1">
              <a:off x="1381" y="2129"/>
              <a:ext cx="934" cy="889"/>
            </a:xfrm>
            <a:prstGeom prst="line">
              <a:avLst/>
            </a:prstGeom>
            <a:noFill/>
            <a:ln w="12700">
              <a:solidFill>
                <a:sysClr val="window" lastClr="FFFFFF">
                  <a:lumMod val="65000"/>
                  <a:alpha val="54000"/>
                </a:sysClr>
              </a:solidFill>
              <a:prstDash val="solid"/>
              <a:round/>
              <a:headEnd type="none" w="sm" len="sm"/>
              <a:tailEnd type="none"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35" name="直接连接符 34"/>
            <p:cNvSpPr/>
            <p:nvPr>
              <p:custDataLst>
                <p:tags r:id="rId31"/>
              </p:custDataLst>
            </p:nvPr>
          </p:nvSpPr>
          <p:spPr bwMode="auto">
            <a:xfrm flipH="1" flipV="1">
              <a:off x="5498" y="3847"/>
              <a:ext cx="265" cy="120"/>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36" name="直接连接符 35"/>
            <p:cNvSpPr/>
            <p:nvPr>
              <p:custDataLst>
                <p:tags r:id="rId32"/>
              </p:custDataLst>
            </p:nvPr>
          </p:nvSpPr>
          <p:spPr bwMode="auto">
            <a:xfrm flipH="1" flipV="1">
              <a:off x="4617" y="2046"/>
              <a:ext cx="301" cy="784"/>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37" name="直接连接符 36"/>
            <p:cNvSpPr/>
            <p:nvPr>
              <p:custDataLst>
                <p:tags r:id="rId33"/>
              </p:custDataLst>
            </p:nvPr>
          </p:nvSpPr>
          <p:spPr bwMode="auto">
            <a:xfrm flipH="1" flipV="1">
              <a:off x="4919" y="2829"/>
              <a:ext cx="580" cy="1017"/>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38" name="直接连接符 37"/>
            <p:cNvSpPr/>
            <p:nvPr>
              <p:custDataLst>
                <p:tags r:id="rId34"/>
              </p:custDataLst>
            </p:nvPr>
          </p:nvSpPr>
          <p:spPr bwMode="auto">
            <a:xfrm flipH="1" flipV="1">
              <a:off x="5498" y="3847"/>
              <a:ext cx="25" cy="1370"/>
            </a:xfrm>
            <a:prstGeom prst="line">
              <a:avLst/>
            </a:prstGeom>
            <a:noFill/>
            <a:ln w="12700">
              <a:solidFill>
                <a:sysClr val="window" lastClr="FFFFFF">
                  <a:lumMod val="65000"/>
                  <a:alpha val="54000"/>
                </a:sysClr>
              </a:solidFill>
              <a:prstDash val="solid"/>
              <a:round/>
              <a:headEnd type="oval" w="sm" len="sm"/>
              <a:tailEnd type="none"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39" name="任意多边形 38"/>
            <p:cNvSpPr/>
            <p:nvPr>
              <p:custDataLst>
                <p:tags r:id="rId35"/>
              </p:custDataLst>
            </p:nvPr>
          </p:nvSpPr>
          <p:spPr bwMode="auto">
            <a:xfrm>
              <a:off x="3364" y="5002"/>
              <a:ext cx="2160" cy="409"/>
            </a:xfrm>
            <a:custGeom>
              <a:avLst/>
              <a:gdLst>
                <a:gd name="T0" fmla="*/ 0 w 1274"/>
                <a:gd name="T1" fmla="*/ 0 h 241"/>
                <a:gd name="T2" fmla="*/ 909 w 1274"/>
                <a:gd name="T3" fmla="*/ 241 h 241"/>
                <a:gd name="T4" fmla="*/ 1274 w 1274"/>
                <a:gd name="T5" fmla="*/ 127 h 241"/>
              </a:gdLst>
              <a:ahLst/>
              <a:cxnLst>
                <a:cxn ang="0">
                  <a:pos x="T0" y="T1"/>
                </a:cxn>
                <a:cxn ang="0">
                  <a:pos x="T2" y="T3"/>
                </a:cxn>
                <a:cxn ang="0">
                  <a:pos x="T4" y="T5"/>
                </a:cxn>
              </a:cxnLst>
              <a:rect l="0" t="0" r="r" b="b"/>
              <a:pathLst>
                <a:path w="1274" h="241">
                  <a:moveTo>
                    <a:pt x="0" y="0"/>
                  </a:moveTo>
                  <a:lnTo>
                    <a:pt x="909" y="241"/>
                  </a:lnTo>
                  <a:lnTo>
                    <a:pt x="1274" y="127"/>
                  </a:lnTo>
                </a:path>
              </a:pathLst>
            </a:cu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40" name="直接连接符 39"/>
            <p:cNvSpPr/>
            <p:nvPr>
              <p:custDataLst>
                <p:tags r:id="rId36"/>
              </p:custDataLst>
            </p:nvPr>
          </p:nvSpPr>
          <p:spPr bwMode="auto">
            <a:xfrm>
              <a:off x="2163" y="4150"/>
              <a:ext cx="1201" cy="851"/>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41" name="直接连接符 40"/>
            <p:cNvSpPr/>
            <p:nvPr>
              <p:custDataLst>
                <p:tags r:id="rId37"/>
              </p:custDataLst>
            </p:nvPr>
          </p:nvSpPr>
          <p:spPr bwMode="auto">
            <a:xfrm>
              <a:off x="1381" y="3017"/>
              <a:ext cx="782" cy="1133"/>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42" name="直接连接符 41"/>
            <p:cNvSpPr/>
            <p:nvPr>
              <p:custDataLst>
                <p:tags r:id="rId38"/>
              </p:custDataLst>
            </p:nvPr>
          </p:nvSpPr>
          <p:spPr bwMode="auto">
            <a:xfrm flipH="1">
              <a:off x="1381" y="2763"/>
              <a:ext cx="1006" cy="254"/>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43" name="直接连接符 42"/>
            <p:cNvSpPr/>
            <p:nvPr>
              <p:custDataLst>
                <p:tags r:id="rId39"/>
              </p:custDataLst>
            </p:nvPr>
          </p:nvSpPr>
          <p:spPr bwMode="auto">
            <a:xfrm flipH="1">
              <a:off x="2387" y="2022"/>
              <a:ext cx="1065" cy="741"/>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44" name="直接连接符 43"/>
            <p:cNvSpPr/>
            <p:nvPr>
              <p:custDataLst>
                <p:tags r:id="rId40"/>
              </p:custDataLst>
            </p:nvPr>
          </p:nvSpPr>
          <p:spPr bwMode="auto">
            <a:xfrm flipH="1" flipV="1">
              <a:off x="3452" y="2022"/>
              <a:ext cx="1467" cy="807"/>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45" name="任意多边形 44"/>
            <p:cNvSpPr/>
            <p:nvPr>
              <p:custDataLst>
                <p:tags r:id="rId41"/>
              </p:custDataLst>
            </p:nvPr>
          </p:nvSpPr>
          <p:spPr bwMode="auto">
            <a:xfrm>
              <a:off x="4919" y="2829"/>
              <a:ext cx="712" cy="992"/>
            </a:xfrm>
            <a:custGeom>
              <a:avLst/>
              <a:gdLst>
                <a:gd name="T0" fmla="*/ 344 w 420"/>
                <a:gd name="T1" fmla="*/ 585 h 585"/>
                <a:gd name="T2" fmla="*/ 420 w 420"/>
                <a:gd name="T3" fmla="*/ 87 h 585"/>
                <a:gd name="T4" fmla="*/ 0 w 420"/>
                <a:gd name="T5" fmla="*/ 0 h 585"/>
              </a:gdLst>
              <a:ahLst/>
              <a:cxnLst>
                <a:cxn ang="0">
                  <a:pos x="T0" y="T1"/>
                </a:cxn>
                <a:cxn ang="0">
                  <a:pos x="T2" y="T3"/>
                </a:cxn>
                <a:cxn ang="0">
                  <a:pos x="T4" y="T5"/>
                </a:cxn>
              </a:cxnLst>
              <a:rect l="0" t="0" r="r" b="b"/>
              <a:pathLst>
                <a:path w="420" h="585">
                  <a:moveTo>
                    <a:pt x="344" y="585"/>
                  </a:moveTo>
                  <a:lnTo>
                    <a:pt x="420" y="87"/>
                  </a:lnTo>
                  <a:lnTo>
                    <a:pt x="0" y="0"/>
                  </a:lnTo>
                </a:path>
              </a:pathLst>
            </a:custGeom>
            <a:noFill/>
            <a:ln w="12700">
              <a:solidFill>
                <a:sysClr val="window" lastClr="FFFFFF">
                  <a:lumMod val="65000"/>
                  <a:alpha val="54000"/>
                </a:sys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46" name="任意多边形 45"/>
            <p:cNvSpPr/>
            <p:nvPr>
              <p:custDataLst>
                <p:tags r:id="rId42"/>
              </p:custDataLst>
            </p:nvPr>
          </p:nvSpPr>
          <p:spPr bwMode="auto">
            <a:xfrm>
              <a:off x="4891" y="2829"/>
              <a:ext cx="610" cy="2581"/>
            </a:xfrm>
            <a:custGeom>
              <a:avLst/>
              <a:gdLst>
                <a:gd name="T0" fmla="*/ 16 w 360"/>
                <a:gd name="T1" fmla="*/ 0 h 1522"/>
                <a:gd name="T2" fmla="*/ 0 w 360"/>
                <a:gd name="T3" fmla="*/ 729 h 1522"/>
                <a:gd name="T4" fmla="*/ 8 w 360"/>
                <a:gd name="T5" fmla="*/ 1522 h 1522"/>
                <a:gd name="T6" fmla="*/ 358 w 360"/>
                <a:gd name="T7" fmla="*/ 600 h 1522"/>
                <a:gd name="T8" fmla="*/ 360 w 360"/>
                <a:gd name="T9" fmla="*/ 585 h 1522"/>
              </a:gdLst>
              <a:ahLst/>
              <a:cxnLst>
                <a:cxn ang="0">
                  <a:pos x="T0" y="T1"/>
                </a:cxn>
                <a:cxn ang="0">
                  <a:pos x="T2" y="T3"/>
                </a:cxn>
                <a:cxn ang="0">
                  <a:pos x="T4" y="T5"/>
                </a:cxn>
                <a:cxn ang="0">
                  <a:pos x="T6" y="T7"/>
                </a:cxn>
                <a:cxn ang="0">
                  <a:pos x="T8" y="T9"/>
                </a:cxn>
              </a:cxnLst>
              <a:rect l="0" t="0" r="r" b="b"/>
              <a:pathLst>
                <a:path w="360" h="1522">
                  <a:moveTo>
                    <a:pt x="16" y="0"/>
                  </a:moveTo>
                  <a:lnTo>
                    <a:pt x="0" y="729"/>
                  </a:lnTo>
                  <a:lnTo>
                    <a:pt x="8" y="1522"/>
                  </a:lnTo>
                  <a:lnTo>
                    <a:pt x="358" y="600"/>
                  </a:lnTo>
                  <a:lnTo>
                    <a:pt x="360" y="585"/>
                  </a:lnTo>
                </a:path>
              </a:pathLst>
            </a:custGeom>
            <a:noFill/>
            <a:ln w="12700">
              <a:solidFill>
                <a:sysClr val="window" lastClr="FFFFFF">
                  <a:lumMod val="65000"/>
                  <a:alpha val="54000"/>
                </a:sys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47" name="直接连接符 46"/>
            <p:cNvSpPr/>
            <p:nvPr>
              <p:custDataLst>
                <p:tags r:id="rId43"/>
              </p:custDataLst>
            </p:nvPr>
          </p:nvSpPr>
          <p:spPr bwMode="auto">
            <a:xfrm flipV="1">
              <a:off x="3923" y="2829"/>
              <a:ext cx="995" cy="319"/>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48" name="直接连接符 47"/>
            <p:cNvSpPr/>
            <p:nvPr>
              <p:custDataLst>
                <p:tags r:id="rId44"/>
              </p:custDataLst>
            </p:nvPr>
          </p:nvSpPr>
          <p:spPr bwMode="auto">
            <a:xfrm flipV="1">
              <a:off x="2163" y="3148"/>
              <a:ext cx="1760" cy="1016"/>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49" name="任意多边形 48"/>
            <p:cNvSpPr/>
            <p:nvPr>
              <p:custDataLst>
                <p:tags r:id="rId45"/>
              </p:custDataLst>
            </p:nvPr>
          </p:nvSpPr>
          <p:spPr bwMode="auto">
            <a:xfrm>
              <a:off x="1471" y="4164"/>
              <a:ext cx="936" cy="1329"/>
            </a:xfrm>
            <a:custGeom>
              <a:avLst/>
              <a:gdLst>
                <a:gd name="T0" fmla="*/ 552 w 552"/>
                <a:gd name="T1" fmla="*/ 784 h 784"/>
                <a:gd name="T2" fmla="*/ 0 w 552"/>
                <a:gd name="T3" fmla="*/ 412 h 784"/>
                <a:gd name="T4" fmla="*/ 408 w 552"/>
                <a:gd name="T5" fmla="*/ 0 h 784"/>
              </a:gdLst>
              <a:ahLst/>
              <a:cxnLst>
                <a:cxn ang="0">
                  <a:pos x="T0" y="T1"/>
                </a:cxn>
                <a:cxn ang="0">
                  <a:pos x="T2" y="T3"/>
                </a:cxn>
                <a:cxn ang="0">
                  <a:pos x="T4" y="T5"/>
                </a:cxn>
              </a:cxnLst>
              <a:rect l="0" t="0" r="r" b="b"/>
              <a:pathLst>
                <a:path w="552" h="784">
                  <a:moveTo>
                    <a:pt x="552" y="784"/>
                  </a:moveTo>
                  <a:lnTo>
                    <a:pt x="0" y="412"/>
                  </a:lnTo>
                  <a:lnTo>
                    <a:pt x="408" y="0"/>
                  </a:lnTo>
                </a:path>
              </a:pathLst>
            </a:cu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50" name="直接连接符 49"/>
            <p:cNvSpPr/>
            <p:nvPr>
              <p:custDataLst>
                <p:tags r:id="rId46"/>
              </p:custDataLst>
            </p:nvPr>
          </p:nvSpPr>
          <p:spPr bwMode="auto">
            <a:xfrm flipH="1">
              <a:off x="2407" y="5002"/>
              <a:ext cx="956" cy="492"/>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51" name="任意多边形 50"/>
            <p:cNvSpPr/>
            <p:nvPr>
              <p:custDataLst>
                <p:tags r:id="rId47"/>
              </p:custDataLst>
            </p:nvPr>
          </p:nvSpPr>
          <p:spPr bwMode="auto">
            <a:xfrm>
              <a:off x="3364" y="3847"/>
              <a:ext cx="2135" cy="1155"/>
            </a:xfrm>
            <a:custGeom>
              <a:avLst/>
              <a:gdLst>
                <a:gd name="T0" fmla="*/ 1259 w 1259"/>
                <a:gd name="T1" fmla="*/ 0 h 681"/>
                <a:gd name="T2" fmla="*/ 902 w 1259"/>
                <a:gd name="T3" fmla="*/ 140 h 681"/>
                <a:gd name="T4" fmla="*/ 0 w 1259"/>
                <a:gd name="T5" fmla="*/ 681 h 681"/>
              </a:gdLst>
              <a:ahLst/>
              <a:cxnLst>
                <a:cxn ang="0">
                  <a:pos x="T0" y="T1"/>
                </a:cxn>
                <a:cxn ang="0">
                  <a:pos x="T2" y="T3"/>
                </a:cxn>
                <a:cxn ang="0">
                  <a:pos x="T4" y="T5"/>
                </a:cxn>
              </a:cxnLst>
              <a:rect l="0" t="0" r="r" b="b"/>
              <a:pathLst>
                <a:path w="1259" h="681">
                  <a:moveTo>
                    <a:pt x="1259" y="0"/>
                  </a:moveTo>
                  <a:lnTo>
                    <a:pt x="902" y="140"/>
                  </a:lnTo>
                  <a:lnTo>
                    <a:pt x="0" y="681"/>
                  </a:lnTo>
                </a:path>
              </a:pathLst>
            </a:cu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52" name="任意多边形 51"/>
            <p:cNvSpPr/>
            <p:nvPr>
              <p:custDataLst>
                <p:tags r:id="rId48"/>
              </p:custDataLst>
            </p:nvPr>
          </p:nvSpPr>
          <p:spPr bwMode="auto">
            <a:xfrm>
              <a:off x="2482" y="5939"/>
              <a:ext cx="2182" cy="197"/>
            </a:xfrm>
            <a:custGeom>
              <a:avLst/>
              <a:gdLst>
                <a:gd name="T0" fmla="*/ 1287 w 1287"/>
                <a:gd name="T1" fmla="*/ 0 h 116"/>
                <a:gd name="T2" fmla="*/ 739 w 1287"/>
                <a:gd name="T3" fmla="*/ 38 h 116"/>
                <a:gd name="T4" fmla="*/ 0 w 1287"/>
                <a:gd name="T5" fmla="*/ 116 h 116"/>
              </a:gdLst>
              <a:ahLst/>
              <a:cxnLst>
                <a:cxn ang="0">
                  <a:pos x="T0" y="T1"/>
                </a:cxn>
                <a:cxn ang="0">
                  <a:pos x="T2" y="T3"/>
                </a:cxn>
                <a:cxn ang="0">
                  <a:pos x="T4" y="T5"/>
                </a:cxn>
              </a:cxnLst>
              <a:rect l="0" t="0" r="r" b="b"/>
              <a:pathLst>
                <a:path w="1287" h="116">
                  <a:moveTo>
                    <a:pt x="1287" y="0"/>
                  </a:moveTo>
                  <a:lnTo>
                    <a:pt x="739" y="38"/>
                  </a:lnTo>
                  <a:lnTo>
                    <a:pt x="0" y="116"/>
                  </a:lnTo>
                </a:path>
              </a:pathLst>
            </a:custGeom>
            <a:noFill/>
            <a:ln w="12700">
              <a:solidFill>
                <a:sysClr val="window" lastClr="FFFFFF">
                  <a:lumMod val="65000"/>
                  <a:alpha val="54000"/>
                </a:sysClr>
              </a:solidFill>
              <a:prstDash val="solid"/>
              <a:round/>
              <a:headEnd type="oval" w="sm" len="sm"/>
              <a:tailEnd type="none"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53" name="任意多边形 52"/>
            <p:cNvSpPr/>
            <p:nvPr>
              <p:custDataLst>
                <p:tags r:id="rId49"/>
              </p:custDataLst>
            </p:nvPr>
          </p:nvSpPr>
          <p:spPr bwMode="auto">
            <a:xfrm>
              <a:off x="2407" y="5410"/>
              <a:ext cx="2498" cy="594"/>
            </a:xfrm>
            <a:custGeom>
              <a:avLst/>
              <a:gdLst>
                <a:gd name="T0" fmla="*/ 0 w 1473"/>
                <a:gd name="T1" fmla="*/ 49 h 350"/>
                <a:gd name="T2" fmla="*/ 783 w 1473"/>
                <a:gd name="T3" fmla="*/ 350 h 350"/>
                <a:gd name="T4" fmla="*/ 1473 w 1473"/>
                <a:gd name="T5" fmla="*/ 0 h 350"/>
                <a:gd name="T6" fmla="*/ 1348 w 1473"/>
                <a:gd name="T7" fmla="*/ 303 h 350"/>
              </a:gdLst>
              <a:ahLst/>
              <a:cxnLst>
                <a:cxn ang="0">
                  <a:pos x="T0" y="T1"/>
                </a:cxn>
                <a:cxn ang="0">
                  <a:pos x="T2" y="T3"/>
                </a:cxn>
                <a:cxn ang="0">
                  <a:pos x="T4" y="T5"/>
                </a:cxn>
                <a:cxn ang="0">
                  <a:pos x="T6" y="T7"/>
                </a:cxn>
              </a:cxnLst>
              <a:rect l="0" t="0" r="r" b="b"/>
              <a:pathLst>
                <a:path w="1473" h="350">
                  <a:moveTo>
                    <a:pt x="0" y="49"/>
                  </a:moveTo>
                  <a:lnTo>
                    <a:pt x="783" y="350"/>
                  </a:lnTo>
                  <a:lnTo>
                    <a:pt x="1473" y="0"/>
                  </a:lnTo>
                  <a:lnTo>
                    <a:pt x="1348" y="303"/>
                  </a:lnTo>
                </a:path>
              </a:pathLst>
            </a:custGeom>
            <a:noFill/>
            <a:ln w="12700">
              <a:solidFill>
                <a:sysClr val="window" lastClr="FFFFFF">
                  <a:lumMod val="65000"/>
                  <a:alpha val="54000"/>
                </a:sysClr>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54" name="直接连接符 53"/>
            <p:cNvSpPr/>
            <p:nvPr>
              <p:custDataLst>
                <p:tags r:id="rId50"/>
              </p:custDataLst>
            </p:nvPr>
          </p:nvSpPr>
          <p:spPr bwMode="auto">
            <a:xfrm>
              <a:off x="3923" y="3148"/>
              <a:ext cx="970" cy="936"/>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55" name="直接连接符 54"/>
            <p:cNvSpPr/>
            <p:nvPr>
              <p:custDataLst>
                <p:tags r:id="rId51"/>
              </p:custDataLst>
            </p:nvPr>
          </p:nvSpPr>
          <p:spPr bwMode="auto">
            <a:xfrm>
              <a:off x="2387" y="2763"/>
              <a:ext cx="1536" cy="385"/>
            </a:xfrm>
            <a:prstGeom prst="line">
              <a:avLst/>
            </a:prstGeom>
            <a:noFill/>
            <a:ln w="12700">
              <a:solidFill>
                <a:sysClr val="window" lastClr="FFFFFF">
                  <a:lumMod val="65000"/>
                  <a:alpha val="54000"/>
                </a:sysClr>
              </a:solidFill>
              <a:prstDash val="solid"/>
              <a:round/>
              <a:headEnd type="oval" w="sm" len="sm"/>
              <a:tailEnd type="oval" w="sm" len="sm"/>
            </a:ln>
            <a:extLst>
              <a:ext uri="{909E8E84-426E-40DD-AFC4-6F175D3DCCD1}">
                <a14:hiddenFill xmlns:a14="http://schemas.microsoft.com/office/drawing/2010/main">
                  <a:noFill/>
                </a14:hiddenFill>
              </a:ext>
            </a:ex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19" name="椭圆 18"/>
            <p:cNvSpPr/>
            <p:nvPr>
              <p:custDataLst>
                <p:tags r:id="rId52"/>
              </p:custDataLst>
            </p:nvPr>
          </p:nvSpPr>
          <p:spPr>
            <a:xfrm>
              <a:off x="2017" y="2509"/>
              <a:ext cx="3010" cy="3010"/>
            </a:xfrm>
            <a:prstGeom prst="ellipse">
              <a:avLst/>
            </a:prstGeom>
            <a:solidFill>
              <a:srgbClr val="1F74AD">
                <a:alpha val="86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16" name="椭圆 15"/>
            <p:cNvSpPr/>
            <p:nvPr>
              <p:custDataLst>
                <p:tags r:id="rId53"/>
              </p:custDataLst>
            </p:nvPr>
          </p:nvSpPr>
          <p:spPr>
            <a:xfrm rot="18199285">
              <a:off x="2903" y="875"/>
              <a:ext cx="1182" cy="1182"/>
            </a:xfrm>
            <a:prstGeom prst="ellipse">
              <a:avLst/>
            </a:prstGeom>
            <a:solidFill>
              <a:srgbClr val="1F74AD"/>
            </a:solidFill>
            <a:ln w="12700" cap="flat">
              <a:noFill/>
              <a:miter lim="400000"/>
            </a:ln>
            <a:effectLst/>
          </p:spPr>
          <p:txBody>
            <a:bodyPr anchor="ctr"/>
            <a:p>
              <a:pPr algn="ctr">
                <a:lnSpc>
                  <a:spcPct val="130000"/>
                </a:lnSpc>
              </a:pPr>
              <a:endParaRPr sz="1350">
                <a:solidFill>
                  <a:srgbClr val="000000"/>
                </a:solidFill>
                <a:latin typeface="黑体" panose="02010609060101010101" charset="-122"/>
                <a:ea typeface="黑体" panose="02010609060101010101" charset="-122"/>
                <a:cs typeface="黑体" panose="02010609060101010101" charset="-122"/>
              </a:endParaRPr>
            </a:p>
          </p:txBody>
        </p:sp>
        <p:sp>
          <p:nvSpPr>
            <p:cNvPr id="17" name="任意多边形 16"/>
            <p:cNvSpPr/>
            <p:nvPr>
              <p:custDataLst>
                <p:tags r:id="rId54"/>
              </p:custDataLst>
            </p:nvPr>
          </p:nvSpPr>
          <p:spPr bwMode="auto">
            <a:xfrm>
              <a:off x="3187" y="1265"/>
              <a:ext cx="631" cy="491"/>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ysClr val="window" lastClr="FFFFFF"/>
            </a:solidFill>
            <a:ln>
              <a:noFill/>
            </a:ln>
            <a:effec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14" name="椭圆 13"/>
            <p:cNvSpPr/>
            <p:nvPr>
              <p:custDataLst>
                <p:tags r:id="rId55"/>
              </p:custDataLst>
            </p:nvPr>
          </p:nvSpPr>
          <p:spPr>
            <a:xfrm rot="18199285">
              <a:off x="5122" y="4825"/>
              <a:ext cx="1182" cy="1182"/>
            </a:xfrm>
            <a:prstGeom prst="ellipse">
              <a:avLst/>
            </a:prstGeom>
            <a:solidFill>
              <a:srgbClr val="1AA3AA"/>
            </a:solidFill>
            <a:ln w="12700" cap="flat">
              <a:noFill/>
              <a:miter lim="400000"/>
            </a:ln>
            <a:effectLst/>
          </p:spPr>
          <p:txBody>
            <a:bodyPr anchor="ctr"/>
            <a:p>
              <a:pPr algn="ctr">
                <a:lnSpc>
                  <a:spcPct val="130000"/>
                </a:lnSpc>
              </a:pPr>
              <a:endParaRPr sz="1350">
                <a:solidFill>
                  <a:srgbClr val="000000"/>
                </a:solidFill>
                <a:latin typeface="黑体" panose="02010609060101010101" charset="-122"/>
                <a:ea typeface="黑体" panose="02010609060101010101" charset="-122"/>
                <a:cs typeface="黑体" panose="02010609060101010101" charset="-122"/>
              </a:endParaRPr>
            </a:p>
          </p:txBody>
        </p:sp>
        <p:sp>
          <p:nvSpPr>
            <p:cNvPr id="15" name="任意多边形 14"/>
            <p:cNvSpPr/>
            <p:nvPr>
              <p:custDataLst>
                <p:tags r:id="rId56"/>
              </p:custDataLst>
            </p:nvPr>
          </p:nvSpPr>
          <p:spPr bwMode="auto">
            <a:xfrm>
              <a:off x="5398" y="5124"/>
              <a:ext cx="629" cy="58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ysClr val="window" lastClr="FFFFFF"/>
            </a:solidFill>
            <a:ln w="9525">
              <a:noFill/>
              <a:round/>
            </a:ln>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12" name="椭圆 11"/>
            <p:cNvSpPr/>
            <p:nvPr>
              <p:custDataLst>
                <p:tags r:id="rId57"/>
              </p:custDataLst>
            </p:nvPr>
          </p:nvSpPr>
          <p:spPr>
            <a:xfrm rot="18199285">
              <a:off x="2921" y="6017"/>
              <a:ext cx="1182" cy="1182"/>
            </a:xfrm>
            <a:prstGeom prst="ellipse">
              <a:avLst/>
            </a:prstGeom>
            <a:solidFill>
              <a:srgbClr val="69A35B"/>
            </a:solidFill>
            <a:ln w="12700" cap="flat">
              <a:noFill/>
              <a:miter lim="400000"/>
            </a:ln>
            <a:effectLst/>
          </p:spPr>
          <p:txBody>
            <a:bodyPr anchor="ctr"/>
            <a:p>
              <a:pPr algn="ctr">
                <a:lnSpc>
                  <a:spcPct val="130000"/>
                </a:lnSpc>
              </a:pPr>
              <a:endParaRPr sz="1350">
                <a:solidFill>
                  <a:srgbClr val="000000"/>
                </a:solidFill>
                <a:latin typeface="黑体" panose="02010609060101010101" charset="-122"/>
                <a:ea typeface="黑体" panose="02010609060101010101" charset="-122"/>
                <a:cs typeface="黑体" panose="02010609060101010101" charset="-122"/>
              </a:endParaRPr>
            </a:p>
          </p:txBody>
        </p:sp>
        <p:sp>
          <p:nvSpPr>
            <p:cNvPr id="13" name="任意多边形 12"/>
            <p:cNvSpPr/>
            <p:nvPr>
              <p:custDataLst>
                <p:tags r:id="rId58"/>
              </p:custDataLst>
            </p:nvPr>
          </p:nvSpPr>
          <p:spPr>
            <a:xfrm>
              <a:off x="3265" y="6350"/>
              <a:ext cx="494" cy="516"/>
            </a:xfrm>
            <a:custGeom>
              <a:avLst/>
              <a:gdLst/>
              <a:ahLst/>
              <a:cxnLst>
                <a:cxn ang="0">
                  <a:pos x="wd2" y="hd2"/>
                </a:cxn>
                <a:cxn ang="5400000">
                  <a:pos x="wd2" y="hd2"/>
                </a:cxn>
                <a:cxn ang="10800000">
                  <a:pos x="wd2" y="hd2"/>
                </a:cxn>
                <a:cxn ang="16200000">
                  <a:pos x="wd2" y="hd2"/>
                </a:cxn>
              </a:cxnLst>
              <a:rect l="0" t="0" r="r" b="b"/>
              <a:pathLst>
                <a:path w="21441" h="21600" extrusionOk="0">
                  <a:moveTo>
                    <a:pt x="2206" y="3607"/>
                  </a:moveTo>
                  <a:lnTo>
                    <a:pt x="4487" y="1200"/>
                  </a:lnTo>
                  <a:lnTo>
                    <a:pt x="16953" y="1200"/>
                  </a:lnTo>
                  <a:lnTo>
                    <a:pt x="19234" y="3607"/>
                  </a:lnTo>
                  <a:cubicBezTo>
                    <a:pt x="19234" y="3607"/>
                    <a:pt x="2206" y="3607"/>
                    <a:pt x="2206" y="3607"/>
                  </a:cubicBezTo>
                  <a:close/>
                  <a:moveTo>
                    <a:pt x="10720" y="13168"/>
                  </a:moveTo>
                  <a:cubicBezTo>
                    <a:pt x="6671" y="13168"/>
                    <a:pt x="5805" y="7652"/>
                    <a:pt x="5625" y="6516"/>
                  </a:cubicBezTo>
                  <a:lnTo>
                    <a:pt x="7915" y="6516"/>
                  </a:lnTo>
                  <a:cubicBezTo>
                    <a:pt x="8259" y="8173"/>
                    <a:pt x="9042" y="11009"/>
                    <a:pt x="10720" y="11009"/>
                  </a:cubicBezTo>
                  <a:cubicBezTo>
                    <a:pt x="12398" y="11009"/>
                    <a:pt x="13182" y="8173"/>
                    <a:pt x="13525" y="6516"/>
                  </a:cubicBezTo>
                  <a:lnTo>
                    <a:pt x="15816" y="6516"/>
                  </a:lnTo>
                  <a:cubicBezTo>
                    <a:pt x="15635" y="7652"/>
                    <a:pt x="14769" y="13168"/>
                    <a:pt x="10720" y="13168"/>
                  </a:cubicBezTo>
                  <a:close/>
                  <a:moveTo>
                    <a:pt x="20843" y="2725"/>
                  </a:moveTo>
                  <a:cubicBezTo>
                    <a:pt x="20476" y="2418"/>
                    <a:pt x="18467" y="648"/>
                    <a:pt x="18092" y="336"/>
                  </a:cubicBezTo>
                  <a:cubicBezTo>
                    <a:pt x="17719" y="25"/>
                    <a:pt x="17150" y="0"/>
                    <a:pt x="16718" y="0"/>
                  </a:cubicBezTo>
                  <a:lnTo>
                    <a:pt x="4722" y="0"/>
                  </a:lnTo>
                  <a:cubicBezTo>
                    <a:pt x="4292" y="0"/>
                    <a:pt x="3722" y="25"/>
                    <a:pt x="3348" y="336"/>
                  </a:cubicBezTo>
                  <a:cubicBezTo>
                    <a:pt x="2973" y="648"/>
                    <a:pt x="964" y="2419"/>
                    <a:pt x="597" y="2725"/>
                  </a:cubicBezTo>
                  <a:cubicBezTo>
                    <a:pt x="227" y="3032"/>
                    <a:pt x="-80" y="3497"/>
                    <a:pt x="18" y="4155"/>
                  </a:cubicBezTo>
                  <a:cubicBezTo>
                    <a:pt x="117" y="4817"/>
                    <a:pt x="2374" y="20549"/>
                    <a:pt x="2433" y="20923"/>
                  </a:cubicBezTo>
                  <a:cubicBezTo>
                    <a:pt x="2490" y="21296"/>
                    <a:pt x="2829" y="21592"/>
                    <a:pt x="3241" y="21600"/>
                  </a:cubicBezTo>
                  <a:lnTo>
                    <a:pt x="18199" y="21600"/>
                  </a:lnTo>
                  <a:cubicBezTo>
                    <a:pt x="18611" y="21592"/>
                    <a:pt x="18950" y="21296"/>
                    <a:pt x="19007" y="20922"/>
                  </a:cubicBezTo>
                  <a:cubicBezTo>
                    <a:pt x="19066" y="20549"/>
                    <a:pt x="21323" y="4816"/>
                    <a:pt x="21423" y="4155"/>
                  </a:cubicBezTo>
                  <a:cubicBezTo>
                    <a:pt x="21520" y="3497"/>
                    <a:pt x="21213" y="3032"/>
                    <a:pt x="20843" y="2725"/>
                  </a:cubicBezTo>
                  <a:close/>
                </a:path>
              </a:pathLst>
            </a:custGeom>
            <a:solidFill>
              <a:srgbClr val="FFFFFF"/>
            </a:solidFill>
            <a:ln w="12700" cap="flat">
              <a:noFill/>
              <a:miter lim="400000"/>
            </a:ln>
            <a:effec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10" name="椭圆 9"/>
            <p:cNvSpPr/>
            <p:nvPr>
              <p:custDataLst>
                <p:tags r:id="rId59"/>
              </p:custDataLst>
            </p:nvPr>
          </p:nvSpPr>
          <p:spPr>
            <a:xfrm rot="18199285">
              <a:off x="5122" y="1788"/>
              <a:ext cx="1182" cy="1182"/>
            </a:xfrm>
            <a:prstGeom prst="ellipse">
              <a:avLst/>
            </a:prstGeom>
            <a:solidFill>
              <a:srgbClr val="3498DB"/>
            </a:solidFill>
            <a:ln w="12700" cap="flat">
              <a:noFill/>
              <a:miter lim="400000"/>
            </a:ln>
            <a:effectLst/>
          </p:spPr>
          <p:txBody>
            <a:bodyPr anchor="ctr"/>
            <a:p>
              <a:pPr algn="ctr">
                <a:lnSpc>
                  <a:spcPct val="130000"/>
                </a:lnSpc>
              </a:pPr>
              <a:endParaRPr sz="1350">
                <a:solidFill>
                  <a:srgbClr val="000000"/>
                </a:solidFill>
                <a:latin typeface="黑体" panose="02010609060101010101" charset="-122"/>
                <a:ea typeface="黑体" panose="02010609060101010101" charset="-122"/>
                <a:cs typeface="黑体" panose="02010609060101010101" charset="-122"/>
              </a:endParaRPr>
            </a:p>
          </p:txBody>
        </p:sp>
        <p:sp>
          <p:nvSpPr>
            <p:cNvPr id="11" name="任意多边形 10"/>
            <p:cNvSpPr/>
            <p:nvPr>
              <p:custDataLst>
                <p:tags r:id="rId60"/>
              </p:custDataLst>
            </p:nvPr>
          </p:nvSpPr>
          <p:spPr>
            <a:xfrm>
              <a:off x="5417" y="2102"/>
              <a:ext cx="591" cy="554"/>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ysClr val="window" lastClr="FFFFFF"/>
            </a:solidFill>
            <a:ln w="12700" cap="flat">
              <a:noFill/>
              <a:miter lim="400000"/>
            </a:ln>
            <a:effectLst/>
          </p:spPr>
          <p:txBody>
            <a:bodyPr anchor="ctr"/>
            <a:p>
              <a:pPr algn="ctr">
                <a:lnSpc>
                  <a:spcPct val="130000"/>
                </a:lnSpc>
              </a:pPr>
              <a:endParaRPr sz="1350">
                <a:latin typeface="黑体" panose="02010609060101010101" charset="-122"/>
                <a:ea typeface="黑体" panose="02010609060101010101" charset="-122"/>
                <a:cs typeface="黑体" panose="02010609060101010101" charset="-122"/>
              </a:endParaRPr>
            </a:p>
          </p:txBody>
        </p:sp>
        <p:sp>
          <p:nvSpPr>
            <p:cNvPr id="72" name="文本框 71"/>
            <p:cNvSpPr txBox="1"/>
            <p:nvPr>
              <p:custDataLst>
                <p:tags r:id="rId61"/>
              </p:custDataLst>
            </p:nvPr>
          </p:nvSpPr>
          <p:spPr bwMode="auto">
            <a:xfrm>
              <a:off x="2630" y="3018"/>
              <a:ext cx="1922" cy="1716"/>
            </a:xfrm>
            <a:prstGeom prst="rect">
              <a:avLst/>
            </a:prstGeom>
            <a:noFill/>
            <a:scene3d>
              <a:camera prst="orthographicFront">
                <a:rot lat="0" lon="0" rev="0"/>
              </a:camera>
              <a:lightRig rig="threePt" dir="t"/>
            </a:scene3d>
            <a:sp3d prstMaterial="matte">
              <a:bevelT w="1270" h="1270"/>
            </a:sp3d>
          </p:spPr>
          <p:txBody>
            <a:bodyPr wrap="square" lIns="67500" tIns="35100" rIns="67500" bIns="0" anchor="b" anchorCtr="0"/>
            <a:p>
              <a:pPr algn="ctr">
                <a:lnSpc>
                  <a:spcPct val="120000"/>
                </a:lnSpc>
                <a:buClr>
                  <a:prstClr val="white"/>
                </a:buClr>
                <a:defRPr/>
              </a:pPr>
              <a:r>
                <a:rPr lang="zh-CN" altLang="en-US" sz="1600" b="1" spc="300">
                  <a:solidFill>
                    <a:sysClr val="window" lastClr="FFFFFF"/>
                  </a:solidFill>
                  <a:latin typeface="黑体" panose="02010609060101010101" charset="-122"/>
                  <a:ea typeface="黑体" panose="02010609060101010101" charset="-122"/>
                  <a:cs typeface="+mn-ea"/>
                </a:rPr>
                <a:t>本土化蓝海战略模式</a:t>
              </a:r>
              <a:endParaRPr lang="zh-CN" altLang="en-US" sz="1600" b="1" spc="300">
                <a:solidFill>
                  <a:sysClr val="window" lastClr="FFFFFF"/>
                </a:solidFill>
                <a:latin typeface="黑体" panose="02010609060101010101" charset="-122"/>
                <a:ea typeface="黑体" panose="02010609060101010101" charset="-122"/>
                <a:cs typeface="+mn-ea"/>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矩形 2"/>
          <p:cNvSpPr/>
          <p:nvPr/>
        </p:nvSpPr>
        <p:spPr>
          <a:xfrm>
            <a:off x="-14287" y="11377"/>
            <a:ext cx="9182100" cy="5163503"/>
          </a:xfrm>
          <a:prstGeom prst="rect">
            <a:avLst/>
          </a:prstGeom>
          <a:solidFill>
            <a:srgbClr val="30497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25" name="稻壳儿春秋广告/盗版必究        原创来源：http://chn.docer.com/works?userid=199329941#!/work_time"/>
          <p:cNvSpPr/>
          <p:nvPr/>
        </p:nvSpPr>
        <p:spPr>
          <a:xfrm>
            <a:off x="-22860" y="592587"/>
            <a:ext cx="4429125" cy="4584065"/>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7" name="稻壳儿春秋广告/盗版必究        原创来源：http://chn.docer.com/works?userid=199329941#!/work_time"/>
          <p:cNvSpPr/>
          <p:nvPr/>
        </p:nvSpPr>
        <p:spPr>
          <a:xfrm>
            <a:off x="3752215" y="780547"/>
            <a:ext cx="5422900" cy="4396105"/>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19" name="稻壳儿春秋广告/盗版必究        原创来源：http://chn.docer.com/works?userid=199329941#!/work_time"/>
          <p:cNvSpPr/>
          <p:nvPr/>
        </p:nvSpPr>
        <p:spPr>
          <a:xfrm>
            <a:off x="-21590" y="1630812"/>
            <a:ext cx="5754370" cy="2880995"/>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黑体" panose="02010609060101010101" charset="-122"/>
              <a:ea typeface="黑体" panose="02010609060101010101" charset="-122"/>
              <a:cs typeface="黑体" panose="02010609060101010101" charset="-122"/>
            </a:endParaRPr>
          </a:p>
        </p:txBody>
      </p:sp>
      <p:sp>
        <p:nvSpPr>
          <p:cNvPr id="21" name="稻壳儿春秋广告/盗版必究        原创来源：http://chn.docer.com/works?userid=199329941#!/work_time"/>
          <p:cNvSpPr txBox="1"/>
          <p:nvPr/>
        </p:nvSpPr>
        <p:spPr>
          <a:xfrm>
            <a:off x="632143" y="2650278"/>
            <a:ext cx="4122896" cy="1106805"/>
          </a:xfrm>
          <a:prstGeom prst="rect">
            <a:avLst/>
          </a:prstGeom>
          <a:noFill/>
        </p:spPr>
        <p:txBody>
          <a:bodyPr wrap="square" rtlCol="0">
            <a:spAutoFit/>
          </a:bodyPr>
          <a:lstStyle/>
          <a:p>
            <a:pPr lvl="0">
              <a:defRPr/>
            </a:pPr>
            <a:r>
              <a:rPr lang="en-US" altLang="zh-CN" sz="6600" b="1" dirty="0">
                <a:solidFill>
                  <a:schemeClr val="bg1"/>
                </a:solidFill>
                <a:latin typeface="黑体" panose="02010609060101010101" charset="-122"/>
                <a:ea typeface="黑体" panose="02010609060101010101" charset="-122"/>
                <a:cs typeface="黑体" panose="02010609060101010101" charset="-122"/>
              </a:rPr>
              <a:t>THANK YOU</a:t>
            </a:r>
            <a:endParaRPr kumimoji="0" lang="zh-CN" altLang="en-US" sz="6600" b="1" i="0" u="none" strike="noStrike" kern="1200" cap="none" spc="0" normalizeH="0" baseline="0" noProof="0" dirty="0">
              <a:ln>
                <a:noFill/>
              </a:ln>
              <a:solidFill>
                <a:schemeClr val="bg1"/>
              </a:solidFill>
              <a:effectLst/>
              <a:uLnTx/>
              <a:uFillTx/>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稻壳儿春秋广告/盗版必究        原创来源：http://chn.docer.com/works?userid=199329941#!/work_time"/>
          <p:cNvSpPr/>
          <p:nvPr/>
        </p:nvSpPr>
        <p:spPr>
          <a:xfrm>
            <a:off x="4037330" y="1905"/>
            <a:ext cx="5130800" cy="5140325"/>
          </a:xfrm>
          <a:custGeom>
            <a:avLst/>
            <a:gdLst>
              <a:gd name="connsiteX0" fmla="*/ 1284843 w 7230610"/>
              <a:gd name="connsiteY0" fmla="*/ 0 h 5139372"/>
              <a:gd name="connsiteX1" fmla="*/ 3491529 w 7230610"/>
              <a:gd name="connsiteY1" fmla="*/ 0 h 5139372"/>
              <a:gd name="connsiteX2" fmla="*/ 6835366 w 7230610"/>
              <a:gd name="connsiteY2" fmla="*/ 0 h 5139372"/>
              <a:gd name="connsiteX3" fmla="*/ 7230610 w 7230610"/>
              <a:gd name="connsiteY3" fmla="*/ 0 h 5139372"/>
              <a:gd name="connsiteX4" fmla="*/ 7230610 w 7230610"/>
              <a:gd name="connsiteY4" fmla="*/ 5139372 h 5139372"/>
              <a:gd name="connsiteX5" fmla="*/ 5550523 w 7230610"/>
              <a:gd name="connsiteY5" fmla="*/ 5139372 h 5139372"/>
              <a:gd name="connsiteX6" fmla="*/ 3491529 w 7230610"/>
              <a:gd name="connsiteY6" fmla="*/ 5139372 h 5139372"/>
              <a:gd name="connsiteX7" fmla="*/ 0 w 7230610"/>
              <a:gd name="connsiteY7" fmla="*/ 5139372 h 513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30610" h="5139372">
                <a:moveTo>
                  <a:pt x="1284843" y="0"/>
                </a:moveTo>
                <a:lnTo>
                  <a:pt x="3491529" y="0"/>
                </a:lnTo>
                <a:lnTo>
                  <a:pt x="6835366" y="0"/>
                </a:lnTo>
                <a:lnTo>
                  <a:pt x="7230610" y="0"/>
                </a:lnTo>
                <a:lnTo>
                  <a:pt x="7230610" y="5139372"/>
                </a:lnTo>
                <a:lnTo>
                  <a:pt x="5550523" y="5139372"/>
                </a:lnTo>
                <a:lnTo>
                  <a:pt x="3491529" y="5139372"/>
                </a:lnTo>
                <a:lnTo>
                  <a:pt x="0" y="5139372"/>
                </a:lnTo>
                <a:close/>
              </a:path>
            </a:pathLst>
          </a:cu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nvGrpSpPr>
          <p:cNvPr id="6" name="组合 5"/>
          <p:cNvGrpSpPr/>
          <p:nvPr/>
        </p:nvGrpSpPr>
        <p:grpSpPr>
          <a:xfrm>
            <a:off x="-9525" y="804545"/>
            <a:ext cx="4568825" cy="3643630"/>
            <a:chOff x="-1" y="740433"/>
            <a:chExt cx="7672175" cy="5139371"/>
          </a:xfrm>
        </p:grpSpPr>
        <p:sp>
          <p:nvSpPr>
            <p:cNvPr id="8" name="稻壳儿春秋广告/盗版必究        原创来源：http://chn.docer.com/works?userid=199329941#!/work_time"/>
            <p:cNvSpPr/>
            <p:nvPr/>
          </p:nvSpPr>
          <p:spPr>
            <a:xfrm>
              <a:off x="-1" y="740433"/>
              <a:ext cx="6035836"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sp>
          <p:nvSpPr>
            <p:cNvPr id="9" name="稻壳儿春秋广告/盗版必究        原创来源：http://chn.docer.com/works?userid=199329941#!/work_time"/>
            <p:cNvSpPr/>
            <p:nvPr/>
          </p:nvSpPr>
          <p:spPr>
            <a:xfrm>
              <a:off x="-1" y="1625530"/>
              <a:ext cx="7672175" cy="3710773"/>
            </a:xfrm>
            <a:custGeom>
              <a:avLst/>
              <a:gdLst>
                <a:gd name="connsiteX0" fmla="*/ 0 w 7195"/>
                <a:gd name="connsiteY0" fmla="*/ 0 h 4143"/>
                <a:gd name="connsiteX1" fmla="*/ 7195 w 7195"/>
                <a:gd name="connsiteY1" fmla="*/ 0 h 4143"/>
                <a:gd name="connsiteX2" fmla="*/ 6489 w 7195"/>
                <a:gd name="connsiteY2" fmla="*/ 4095 h 4143"/>
                <a:gd name="connsiteX3" fmla="*/ 0 w 7195"/>
                <a:gd name="connsiteY3" fmla="*/ 4143 h 4143"/>
                <a:gd name="connsiteX4" fmla="*/ 0 w 7195"/>
                <a:gd name="connsiteY4" fmla="*/ 0 h 4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 h="4143">
                  <a:moveTo>
                    <a:pt x="0" y="0"/>
                  </a:moveTo>
                  <a:lnTo>
                    <a:pt x="7195" y="0"/>
                  </a:lnTo>
                  <a:lnTo>
                    <a:pt x="6489" y="4095"/>
                  </a:lnTo>
                  <a:lnTo>
                    <a:pt x="0" y="4143"/>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cs typeface="黑体" panose="02010609060101010101" charset="-122"/>
              </a:endParaRPr>
            </a:p>
          </p:txBody>
        </p:sp>
      </p:grpSp>
      <p:sp>
        <p:nvSpPr>
          <p:cNvPr id="10" name="稻壳儿春秋广告/盗版必究        原创来源：http://chn.docer.com/works?userid=199329941#!/work_time"/>
          <p:cNvSpPr>
            <a:spLocks noChangeArrowheads="1"/>
          </p:cNvSpPr>
          <p:nvPr/>
        </p:nvSpPr>
        <p:spPr bwMode="auto">
          <a:xfrm>
            <a:off x="-9525" y="1581150"/>
            <a:ext cx="4324350" cy="2306955"/>
          </a:xfrm>
          <a:prstGeom prst="rect">
            <a:avLst/>
          </a:prstGeom>
          <a:noFill/>
        </p:spPr>
        <p:txBody>
          <a:bodyPr wrap="square">
            <a:spAutoFit/>
          </a:bodyPr>
          <a:p>
            <a:pPr algn="ctr">
              <a:spcBef>
                <a:spcPct val="0"/>
              </a:spcBef>
            </a:pPr>
            <a:r>
              <a:rPr lang="en-US" altLang="zh-CN" sz="40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2.3</a:t>
            </a:r>
            <a:endParaRPr lang="en-US" altLang="zh-CN" sz="34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endParaRPr lang="zh-CN" altLang="zh-CN" sz="24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a:p>
            <a:pPr algn="ctr">
              <a:spcBef>
                <a:spcPct val="0"/>
              </a:spcBef>
            </a:pPr>
            <a:r>
              <a:rPr lang="zh-CN" altLang="zh-CN" sz="40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跨境电商代表性平台运营模式介绍</a:t>
            </a:r>
            <a:endParaRPr lang="zh-CN" altLang="zh-CN" sz="40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347912"/>
            <a:ext cx="3655685" cy="2448840"/>
            <a:chOff x="-1" y="740433"/>
            <a:chExt cx="7672173" cy="5139371"/>
          </a:xfrm>
        </p:grpSpPr>
        <p:sp>
          <p:nvSpPr>
            <p:cNvPr id="4" name="稻壳儿春秋广告/盗版必究        原创来源：http://chn.docer.com/works?userid=199329941#!/work_time"/>
            <p:cNvSpPr/>
            <p:nvPr/>
          </p:nvSpPr>
          <p:spPr>
            <a:xfrm>
              <a:off x="-1" y="740433"/>
              <a:ext cx="5287224" cy="5139371"/>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5" name="稻壳儿春秋广告/盗版必究        原创来源：http://chn.docer.com/works?userid=199329941#!/work_time"/>
            <p:cNvSpPr/>
            <p:nvPr/>
          </p:nvSpPr>
          <p:spPr>
            <a:xfrm>
              <a:off x="1" y="1625900"/>
              <a:ext cx="7672171" cy="3368437"/>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grpSp>
      <p:sp>
        <p:nvSpPr>
          <p:cNvPr id="7" name="稻壳儿春秋广告/盗版必究        原创来源：http://chn.docer.com/works?userid=199329941#!/work_time"/>
          <p:cNvSpPr>
            <a:spLocks noChangeArrowheads="1"/>
          </p:cNvSpPr>
          <p:nvPr/>
        </p:nvSpPr>
        <p:spPr bwMode="auto">
          <a:xfrm>
            <a:off x="633095" y="2173737"/>
            <a:ext cx="2113280" cy="614045"/>
          </a:xfrm>
          <a:prstGeom prst="rect">
            <a:avLst/>
          </a:prstGeom>
          <a:noFill/>
        </p:spPr>
        <p:txBody>
          <a:bodyPr wrap="square">
            <a:spAutoFit/>
          </a:bodyPr>
          <a:lstStyle/>
          <a:p>
            <a:pPr algn="ctr">
              <a:spcBef>
                <a:spcPct val="0"/>
              </a:spcBef>
            </a:pPr>
            <a:r>
              <a:rPr lang="zh-CN" altLang="zh-CN" sz="3400" dirty="0">
                <a:solidFill>
                  <a:schemeClr val="bg1"/>
                </a:solidFill>
                <a:latin typeface="黑体" panose="02010609060101010101" charset="-122"/>
                <a:ea typeface="黑体" panose="02010609060101010101" charset="-122"/>
                <a:cs typeface="黑体" panose="02010609060101010101" charset="-122"/>
                <a:sym typeface="黑体" panose="02010609060101010101" charset="-122"/>
              </a:rPr>
              <a:t>课程内容</a:t>
            </a:r>
            <a:endParaRPr lang="zh-CN" altLang="en-US" sz="3400" dirty="0">
              <a:solidFill>
                <a:schemeClr val="bg1"/>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4842510" y="1845310"/>
            <a:ext cx="3048000"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跨境电商四类进口平台模式</a:t>
            </a:r>
            <a:endParaRPr lang="zh-CN" altLang="en-US">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4432935" y="3101340"/>
            <a:ext cx="3048000" cy="368300"/>
          </a:xfrm>
          <a:prstGeom prst="rect">
            <a:avLst/>
          </a:prstGeom>
          <a:noFill/>
        </p:spPr>
        <p:txBody>
          <a:bodyPr wrap="square" rtlCol="0">
            <a:spAutoFit/>
          </a:bodyPr>
          <a:p>
            <a:r>
              <a:rPr lang="zh-CN" altLang="en-US">
                <a:latin typeface="黑体" panose="02010609060101010101" charset="-122"/>
                <a:ea typeface="黑体" panose="02010609060101010101" charset="-122"/>
                <a:cs typeface="黑体" panose="02010609060101010101" charset="-122"/>
              </a:rPr>
              <a:t>跨境电商四类出口平台模式</a:t>
            </a:r>
            <a:endParaRPr lang="zh-CN" altLang="en-US">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稻壳儿春秋广告/盗版必究        原创来源：http://chn.docer.com/works?userid=199329941#!/work_time"/>
          <p:cNvSpPr/>
          <p:nvPr/>
        </p:nvSpPr>
        <p:spPr>
          <a:xfrm flipH="1" flipV="1">
            <a:off x="5876697" y="984364"/>
            <a:ext cx="3267302" cy="3175937"/>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solidFill>
            <a:srgbClr val="304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2" name="稻壳儿春秋广告/盗版必究        原创来源：http://chn.docer.com/works?userid=199329941#!/work_time"/>
          <p:cNvSpPr/>
          <p:nvPr/>
        </p:nvSpPr>
        <p:spPr>
          <a:xfrm>
            <a:off x="20479" y="-959"/>
            <a:ext cx="5295014" cy="5146946"/>
          </a:xfrm>
          <a:custGeom>
            <a:avLst/>
            <a:gdLst>
              <a:gd name="connsiteX0" fmla="*/ 0 w 5287223"/>
              <a:gd name="connsiteY0" fmla="*/ 0 h 5139372"/>
              <a:gd name="connsiteX1" fmla="*/ 5287223 w 5287223"/>
              <a:gd name="connsiteY1" fmla="*/ 0 h 5139372"/>
              <a:gd name="connsiteX2" fmla="*/ 4002380 w 5287223"/>
              <a:gd name="connsiteY2" fmla="*/ 5139372 h 5139372"/>
              <a:gd name="connsiteX3" fmla="*/ 0 w 5287223"/>
              <a:gd name="connsiteY3" fmla="*/ 5139372 h 5139372"/>
              <a:gd name="connsiteX4" fmla="*/ 0 w 5287223"/>
              <a:gd name="connsiteY4" fmla="*/ 0 h 5139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223" h="5139372">
                <a:moveTo>
                  <a:pt x="0" y="0"/>
                </a:moveTo>
                <a:lnTo>
                  <a:pt x="5287223" y="0"/>
                </a:lnTo>
                <a:lnTo>
                  <a:pt x="4002380" y="5139372"/>
                </a:lnTo>
                <a:lnTo>
                  <a:pt x="0" y="5139372"/>
                </a:lnTo>
                <a:lnTo>
                  <a:pt x="0" y="0"/>
                </a:lnTo>
                <a:close/>
              </a:path>
            </a:pathLst>
          </a:cu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9" name="稻壳儿春秋广告/盗版必究        原创来源：http://chn.docer.com/works?userid=199329941#!/work_time"/>
          <p:cNvSpPr/>
          <p:nvPr/>
        </p:nvSpPr>
        <p:spPr>
          <a:xfrm flipH="1" flipV="1">
            <a:off x="3620385" y="1359771"/>
            <a:ext cx="5523614" cy="2425121"/>
          </a:xfrm>
          <a:custGeom>
            <a:avLst/>
            <a:gdLst>
              <a:gd name="connsiteX0" fmla="*/ 0 w 7672171"/>
              <a:gd name="connsiteY0" fmla="*/ 0 h 3368437"/>
              <a:gd name="connsiteX1" fmla="*/ 7672171 w 7672171"/>
              <a:gd name="connsiteY1" fmla="*/ 0 h 3368437"/>
              <a:gd name="connsiteX2" fmla="*/ 6830062 w 7672171"/>
              <a:gd name="connsiteY2" fmla="*/ 3368437 h 3368437"/>
              <a:gd name="connsiteX3" fmla="*/ 0 w 7672171"/>
              <a:gd name="connsiteY3" fmla="*/ 3368437 h 3368437"/>
              <a:gd name="connsiteX4" fmla="*/ 0 w 7672171"/>
              <a:gd name="connsiteY4" fmla="*/ 0 h 3368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2171" h="3368437">
                <a:moveTo>
                  <a:pt x="0" y="0"/>
                </a:moveTo>
                <a:lnTo>
                  <a:pt x="7672171" y="0"/>
                </a:lnTo>
                <a:lnTo>
                  <a:pt x="6830062" y="3368437"/>
                </a:lnTo>
                <a:lnTo>
                  <a:pt x="0" y="3368437"/>
                </a:lnTo>
                <a:lnTo>
                  <a:pt x="0" y="0"/>
                </a:lnTo>
                <a:close/>
              </a:path>
            </a:pathLst>
          </a:custGeom>
          <a:solidFill>
            <a:srgbClr val="A02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26" name="稻壳儿春秋广告/盗版必究"/>
          <p:cNvSpPr txBox="1"/>
          <p:nvPr/>
        </p:nvSpPr>
        <p:spPr>
          <a:xfrm flipH="1">
            <a:off x="4772660" y="2356485"/>
            <a:ext cx="3830955" cy="1076325"/>
          </a:xfrm>
          <a:prstGeom prst="rect">
            <a:avLst/>
          </a:prstGeom>
          <a:noFill/>
        </p:spPr>
        <p:txBody>
          <a:bodyPr wrap="square" rtlCol="0">
            <a:spAutoFit/>
          </a:bodyPr>
          <a:lstStyle/>
          <a:p>
            <a:pPr lvl="0" algn="r">
              <a:defRPr/>
            </a:pPr>
            <a:r>
              <a:rPr lang="zh-CN" altLang="en-US" sz="3200" dirty="0">
                <a:solidFill>
                  <a:schemeClr val="bg1"/>
                </a:solidFill>
                <a:latin typeface="黑体" panose="02010609060101010101" charset="-122"/>
                <a:ea typeface="黑体" panose="02010609060101010101" charset="-122"/>
                <a:cs typeface="黑体" panose="02010609060101010101" charset="-122"/>
              </a:rPr>
              <a:t>跨境电商四类进口平台模式</a:t>
            </a:r>
            <a:endParaRPr lang="zh-CN" altLang="en-US" sz="3200" dirty="0">
              <a:solidFill>
                <a:schemeClr val="bg1"/>
              </a:solidFill>
              <a:latin typeface="黑体" panose="02010609060101010101" charset="-122"/>
              <a:ea typeface="黑体" panose="02010609060101010101" charset="-122"/>
              <a:cs typeface="黑体" panose="02010609060101010101" charset="-122"/>
            </a:endParaRPr>
          </a:p>
        </p:txBody>
      </p:sp>
      <p:sp>
        <p:nvSpPr>
          <p:cNvPr id="27" name="稻壳儿春秋广告/盗版必究        原创来源：http://chn.docer.com/works?userid=199329941#!/work_time"/>
          <p:cNvSpPr txBox="1"/>
          <p:nvPr/>
        </p:nvSpPr>
        <p:spPr>
          <a:xfrm>
            <a:off x="5944107" y="1686286"/>
            <a:ext cx="2659427" cy="645160"/>
          </a:xfrm>
          <a:prstGeom prst="rect">
            <a:avLst/>
          </a:prstGeom>
          <a:noFill/>
        </p:spPr>
        <p:txBody>
          <a:bodyPr wrap="square" rtlCol="0">
            <a:spAutoFit/>
          </a:bodyPr>
          <a:lstStyle/>
          <a:p>
            <a:pPr algn="r"/>
            <a:r>
              <a:rPr lang="en-US" altLang="zh-CN" sz="3600" dirty="0">
                <a:solidFill>
                  <a:schemeClr val="bg1"/>
                </a:solidFill>
                <a:latin typeface="黑体" panose="02010609060101010101" charset="-122"/>
                <a:ea typeface="黑体" panose="02010609060101010101" charset="-122"/>
                <a:cs typeface="黑体" panose="02010609060101010101" charset="-122"/>
              </a:rPr>
              <a:t>Part One</a:t>
            </a:r>
            <a:endParaRPr lang="zh-CN" altLang="en-US" sz="3600" dirty="0">
              <a:solidFill>
                <a:schemeClr val="bg1"/>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稻壳儿春秋广告/盗版必究        原创来源：http://chn.docer.com/works?userid=199329941#!/work_time"/>
          <p:cNvSpPr/>
          <p:nvPr/>
        </p:nvSpPr>
        <p:spPr>
          <a:xfrm>
            <a:off x="5205119" y="1288362"/>
            <a:ext cx="1529351" cy="1529351"/>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1" name="稻壳儿春秋广告/盗版必究        原创来源：http://chn.docer.com/works?userid=199329941#!/work_time"/>
          <p:cNvSpPr/>
          <p:nvPr/>
        </p:nvSpPr>
        <p:spPr>
          <a:xfrm>
            <a:off x="5205119" y="2989891"/>
            <a:ext cx="1529351" cy="1529351"/>
          </a:xfrm>
          <a:prstGeom prst="rect">
            <a:avLst/>
          </a:prstGeom>
          <a:solidFill>
            <a:srgbClr val="282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黑体" panose="02010609060101010101" charset="-122"/>
            </a:endParaRPr>
          </a:p>
        </p:txBody>
      </p:sp>
      <p:sp>
        <p:nvSpPr>
          <p:cNvPr id="13" name="稻壳儿春秋广告/盗版必究        原创来源：http://chn.docer.com/works?userid=199329941#!/work_time"/>
          <p:cNvSpPr/>
          <p:nvPr/>
        </p:nvSpPr>
        <p:spPr>
          <a:xfrm>
            <a:off x="5614480" y="3401117"/>
            <a:ext cx="710630" cy="706899"/>
          </a:xfrm>
          <a:custGeom>
            <a:avLst/>
            <a:gdLst/>
            <a:ahLst/>
            <a:cxnLst>
              <a:cxn ang="0">
                <a:pos x="wd2" y="hd2"/>
              </a:cxn>
              <a:cxn ang="5400000">
                <a:pos x="wd2" y="hd2"/>
              </a:cxn>
              <a:cxn ang="10800000">
                <a:pos x="wd2" y="hd2"/>
              </a:cxn>
              <a:cxn ang="16200000">
                <a:pos x="wd2" y="hd2"/>
              </a:cxn>
            </a:cxnLst>
            <a:rect l="0" t="0" r="r" b="b"/>
            <a:pathLst>
              <a:path w="21600" h="21558" extrusionOk="0">
                <a:moveTo>
                  <a:pt x="20925" y="15525"/>
                </a:moveTo>
                <a:cubicBezTo>
                  <a:pt x="20250" y="15525"/>
                  <a:pt x="20250" y="15525"/>
                  <a:pt x="20250" y="15525"/>
                </a:cubicBezTo>
                <a:cubicBezTo>
                  <a:pt x="20250" y="1350"/>
                  <a:pt x="20250" y="1350"/>
                  <a:pt x="20250" y="1350"/>
                </a:cubicBezTo>
                <a:cubicBezTo>
                  <a:pt x="20925" y="1350"/>
                  <a:pt x="20925" y="1350"/>
                  <a:pt x="20925" y="1350"/>
                </a:cubicBezTo>
                <a:cubicBezTo>
                  <a:pt x="21263" y="1350"/>
                  <a:pt x="21600" y="1012"/>
                  <a:pt x="21600" y="675"/>
                </a:cubicBezTo>
                <a:cubicBezTo>
                  <a:pt x="21600" y="337"/>
                  <a:pt x="21263" y="0"/>
                  <a:pt x="20925" y="0"/>
                </a:cubicBezTo>
                <a:cubicBezTo>
                  <a:pt x="675" y="0"/>
                  <a:pt x="675" y="0"/>
                  <a:pt x="675" y="0"/>
                </a:cubicBezTo>
                <a:cubicBezTo>
                  <a:pt x="337" y="0"/>
                  <a:pt x="0" y="337"/>
                  <a:pt x="0" y="675"/>
                </a:cubicBezTo>
                <a:cubicBezTo>
                  <a:pt x="0" y="1012"/>
                  <a:pt x="337" y="1350"/>
                  <a:pt x="675" y="1350"/>
                </a:cubicBezTo>
                <a:cubicBezTo>
                  <a:pt x="1350" y="1350"/>
                  <a:pt x="1350" y="1350"/>
                  <a:pt x="1350" y="1350"/>
                </a:cubicBezTo>
                <a:cubicBezTo>
                  <a:pt x="1350" y="15525"/>
                  <a:pt x="1350" y="15525"/>
                  <a:pt x="1350" y="15525"/>
                </a:cubicBezTo>
                <a:cubicBezTo>
                  <a:pt x="675" y="15525"/>
                  <a:pt x="675" y="15525"/>
                  <a:pt x="675" y="15525"/>
                </a:cubicBezTo>
                <a:cubicBezTo>
                  <a:pt x="337" y="15525"/>
                  <a:pt x="0" y="15862"/>
                  <a:pt x="0" y="16200"/>
                </a:cubicBezTo>
                <a:cubicBezTo>
                  <a:pt x="0" y="16537"/>
                  <a:pt x="337" y="16875"/>
                  <a:pt x="675" y="16875"/>
                </a:cubicBezTo>
                <a:cubicBezTo>
                  <a:pt x="7088" y="16875"/>
                  <a:pt x="7088" y="16875"/>
                  <a:pt x="7088" y="16875"/>
                </a:cubicBezTo>
                <a:cubicBezTo>
                  <a:pt x="3544" y="20419"/>
                  <a:pt x="3544" y="20419"/>
                  <a:pt x="3544" y="20419"/>
                </a:cubicBezTo>
                <a:cubicBezTo>
                  <a:pt x="3375" y="20588"/>
                  <a:pt x="3375" y="21094"/>
                  <a:pt x="3544" y="21431"/>
                </a:cubicBezTo>
                <a:cubicBezTo>
                  <a:pt x="3881" y="21600"/>
                  <a:pt x="4219" y="21600"/>
                  <a:pt x="4556" y="21431"/>
                </a:cubicBezTo>
                <a:cubicBezTo>
                  <a:pt x="9113" y="16875"/>
                  <a:pt x="9113" y="16875"/>
                  <a:pt x="9113" y="16875"/>
                </a:cubicBezTo>
                <a:cubicBezTo>
                  <a:pt x="10125" y="16875"/>
                  <a:pt x="10125" y="16875"/>
                  <a:pt x="10125" y="16875"/>
                </a:cubicBezTo>
                <a:cubicBezTo>
                  <a:pt x="10125" y="19575"/>
                  <a:pt x="10125" y="19575"/>
                  <a:pt x="10125" y="19575"/>
                </a:cubicBezTo>
                <a:cubicBezTo>
                  <a:pt x="10125" y="19913"/>
                  <a:pt x="10462" y="20250"/>
                  <a:pt x="10800" y="20250"/>
                </a:cubicBezTo>
                <a:cubicBezTo>
                  <a:pt x="11138" y="20250"/>
                  <a:pt x="11475" y="19913"/>
                  <a:pt x="11475" y="19575"/>
                </a:cubicBezTo>
                <a:cubicBezTo>
                  <a:pt x="11475" y="16875"/>
                  <a:pt x="11475" y="16875"/>
                  <a:pt x="11475" y="16875"/>
                </a:cubicBezTo>
                <a:cubicBezTo>
                  <a:pt x="12488" y="16875"/>
                  <a:pt x="12488" y="16875"/>
                  <a:pt x="12488" y="16875"/>
                </a:cubicBezTo>
                <a:cubicBezTo>
                  <a:pt x="17044" y="21431"/>
                  <a:pt x="17044" y="21431"/>
                  <a:pt x="17044" y="21431"/>
                </a:cubicBezTo>
                <a:cubicBezTo>
                  <a:pt x="17381" y="21600"/>
                  <a:pt x="17719" y="21600"/>
                  <a:pt x="18056" y="21431"/>
                </a:cubicBezTo>
                <a:cubicBezTo>
                  <a:pt x="18225" y="21094"/>
                  <a:pt x="18225" y="20588"/>
                  <a:pt x="18056" y="20419"/>
                </a:cubicBezTo>
                <a:cubicBezTo>
                  <a:pt x="14513" y="16875"/>
                  <a:pt x="14513" y="16875"/>
                  <a:pt x="14513" y="16875"/>
                </a:cubicBezTo>
                <a:cubicBezTo>
                  <a:pt x="20925" y="16875"/>
                  <a:pt x="20925" y="16875"/>
                  <a:pt x="20925" y="16875"/>
                </a:cubicBezTo>
                <a:cubicBezTo>
                  <a:pt x="21263" y="16875"/>
                  <a:pt x="21600" y="16537"/>
                  <a:pt x="21600" y="16200"/>
                </a:cubicBezTo>
                <a:cubicBezTo>
                  <a:pt x="21600" y="15862"/>
                  <a:pt x="21263" y="15525"/>
                  <a:pt x="20925" y="15525"/>
                </a:cubicBezTo>
                <a:close/>
                <a:moveTo>
                  <a:pt x="18900" y="15525"/>
                </a:moveTo>
                <a:cubicBezTo>
                  <a:pt x="12825" y="15525"/>
                  <a:pt x="12825" y="15525"/>
                  <a:pt x="12825" y="15525"/>
                </a:cubicBezTo>
                <a:cubicBezTo>
                  <a:pt x="12825" y="15525"/>
                  <a:pt x="12825" y="15525"/>
                  <a:pt x="12825" y="15525"/>
                </a:cubicBezTo>
                <a:cubicBezTo>
                  <a:pt x="8775" y="15525"/>
                  <a:pt x="8775" y="15525"/>
                  <a:pt x="8775" y="15525"/>
                </a:cubicBezTo>
                <a:cubicBezTo>
                  <a:pt x="8775" y="15525"/>
                  <a:pt x="8775" y="15525"/>
                  <a:pt x="8775" y="15525"/>
                </a:cubicBezTo>
                <a:cubicBezTo>
                  <a:pt x="2700" y="15525"/>
                  <a:pt x="2700" y="15525"/>
                  <a:pt x="2700" y="15525"/>
                </a:cubicBezTo>
                <a:cubicBezTo>
                  <a:pt x="2700" y="1350"/>
                  <a:pt x="2700" y="1350"/>
                  <a:pt x="2700" y="1350"/>
                </a:cubicBezTo>
                <a:cubicBezTo>
                  <a:pt x="18900" y="1350"/>
                  <a:pt x="18900" y="1350"/>
                  <a:pt x="18900" y="1350"/>
                </a:cubicBezTo>
                <a:cubicBezTo>
                  <a:pt x="18900" y="15525"/>
                  <a:pt x="18900" y="15525"/>
                  <a:pt x="18900" y="15525"/>
                </a:cubicBezTo>
                <a:close/>
                <a:moveTo>
                  <a:pt x="7256" y="9956"/>
                </a:moveTo>
                <a:cubicBezTo>
                  <a:pt x="8775" y="8437"/>
                  <a:pt x="8775" y="8437"/>
                  <a:pt x="8775" y="8437"/>
                </a:cubicBezTo>
                <a:cubicBezTo>
                  <a:pt x="10969" y="10631"/>
                  <a:pt x="10969" y="10631"/>
                  <a:pt x="10969" y="10631"/>
                </a:cubicBezTo>
                <a:cubicBezTo>
                  <a:pt x="11138" y="10800"/>
                  <a:pt x="11306" y="10800"/>
                  <a:pt x="11475" y="10800"/>
                </a:cubicBezTo>
                <a:cubicBezTo>
                  <a:pt x="11644" y="10800"/>
                  <a:pt x="11813" y="10800"/>
                  <a:pt x="11981" y="10631"/>
                </a:cubicBezTo>
                <a:cubicBezTo>
                  <a:pt x="15356" y="7256"/>
                  <a:pt x="15356" y="7256"/>
                  <a:pt x="15356" y="7256"/>
                </a:cubicBezTo>
                <a:cubicBezTo>
                  <a:pt x="15525" y="6919"/>
                  <a:pt x="15525" y="6581"/>
                  <a:pt x="15356" y="6244"/>
                </a:cubicBezTo>
                <a:cubicBezTo>
                  <a:pt x="15019" y="6075"/>
                  <a:pt x="14681" y="6075"/>
                  <a:pt x="14344" y="6244"/>
                </a:cubicBezTo>
                <a:cubicBezTo>
                  <a:pt x="11475" y="9112"/>
                  <a:pt x="11475" y="9112"/>
                  <a:pt x="11475" y="9112"/>
                </a:cubicBezTo>
                <a:cubicBezTo>
                  <a:pt x="9281" y="6919"/>
                  <a:pt x="9281" y="6919"/>
                  <a:pt x="9281" y="6919"/>
                </a:cubicBezTo>
                <a:cubicBezTo>
                  <a:pt x="9281" y="6919"/>
                  <a:pt x="9113" y="6919"/>
                  <a:pt x="9113" y="6750"/>
                </a:cubicBezTo>
                <a:cubicBezTo>
                  <a:pt x="8775" y="6750"/>
                  <a:pt x="8438" y="6750"/>
                  <a:pt x="8269" y="6919"/>
                </a:cubicBezTo>
                <a:cubicBezTo>
                  <a:pt x="6244" y="8944"/>
                  <a:pt x="6244" y="8944"/>
                  <a:pt x="6244" y="8944"/>
                </a:cubicBezTo>
                <a:cubicBezTo>
                  <a:pt x="6075" y="9112"/>
                  <a:pt x="6075" y="9619"/>
                  <a:pt x="6244" y="9956"/>
                </a:cubicBezTo>
                <a:cubicBezTo>
                  <a:pt x="6581" y="10125"/>
                  <a:pt x="6919" y="10125"/>
                  <a:pt x="7256" y="9956"/>
                </a:cubicBezTo>
                <a:close/>
              </a:path>
            </a:pathLst>
          </a:custGeom>
          <a:solidFill>
            <a:srgbClr val="F8F8F9"/>
          </a:solidFill>
          <a:ln w="12700">
            <a:miter lim="400000"/>
          </a:ln>
        </p:spPr>
        <p:txBody>
          <a:bodyPr lIns="17145" rIns="17145"/>
          <a:lstStyle/>
          <a:p>
            <a:pPr defTabSz="1219200">
              <a:defRPr sz="4800">
                <a:solidFill>
                  <a:srgbClr val="27282D"/>
                </a:solidFill>
                <a:latin typeface="Calibri" panose="020F0502020204030204"/>
                <a:ea typeface="Calibri" panose="020F0502020204030204"/>
                <a:cs typeface="Calibri" panose="020F0502020204030204"/>
                <a:sym typeface="Calibri" panose="020F0502020204030204"/>
              </a:defRPr>
            </a:pPr>
            <a:endParaRPr sz="1800">
              <a:latin typeface="黑体" panose="02010609060101010101" charset="-122"/>
              <a:ea typeface="黑体" panose="02010609060101010101" charset="-122"/>
              <a:cs typeface="黑体" panose="02010609060101010101" charset="-122"/>
              <a:sym typeface="黑体" panose="02010609060101010101" charset="-122"/>
            </a:endParaRPr>
          </a:p>
        </p:txBody>
      </p:sp>
      <p:sp>
        <p:nvSpPr>
          <p:cNvPr id="14" name="稻壳儿春秋广告/盗版必究        原创来源：http://chn.docer.com/works?userid=199329941#!/work_time"/>
          <p:cNvSpPr txBox="1"/>
          <p:nvPr/>
        </p:nvSpPr>
        <p:spPr>
          <a:xfrm>
            <a:off x="600075" y="1288415"/>
            <a:ext cx="4398010" cy="3290570"/>
          </a:xfrm>
          <a:prstGeom prst="rect">
            <a:avLst/>
          </a:prstGeom>
          <a:noFill/>
        </p:spPr>
        <p:txBody>
          <a:bodyPr wrap="square" rtlCol="0">
            <a:spAutoFit/>
          </a:bodyPr>
          <a:lstStyle/>
          <a:p>
            <a:pPr indent="406400" algn="just"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从跨境电商进口的交付模式上看，主要分为保税备货模式、海外直邮模式和集货直邮模式。</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各跨境电商企业根据消费者的需求及自身优势的不同进行了差异化的创新，具有代表性的创新模式主要有四类。</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1</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海外直供模式</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2</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、海外优选模式</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3</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、全球买手模式</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fontAlgn="auto">
              <a:lnSpc>
                <a:spcPct val="130000"/>
              </a:lnSpc>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4</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、线上线下融合模式</a:t>
            </a:r>
            <a:endPar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跨境电商四类进口平台模式</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pic>
        <p:nvPicPr>
          <p:cNvPr id="3" name="图片 2" descr="&amp;pky744617565&amp;"/>
          <p:cNvPicPr>
            <a:picLocks noChangeAspect="1"/>
          </p:cNvPicPr>
          <p:nvPr/>
        </p:nvPicPr>
        <p:blipFill>
          <a:blip r:embed="rId1">
            <a:grayscl/>
          </a:blip>
          <a:srcRect l="32050" t="12400" r="19143" b="439"/>
          <a:stretch>
            <a:fillRect/>
          </a:stretch>
        </p:blipFill>
        <p:spPr>
          <a:xfrm>
            <a:off x="6841490" y="1289050"/>
            <a:ext cx="1950085" cy="3229610"/>
          </a:xfrm>
          <a:prstGeom prst="rect">
            <a:avLst/>
          </a:prstGeom>
        </p:spPr>
      </p:pic>
      <p:pic>
        <p:nvPicPr>
          <p:cNvPr id="4" name="图片 3" descr="1996886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70220" y="1574800"/>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海外直供模式</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grpSp>
        <p:nvGrpSpPr>
          <p:cNvPr id="5" name="组合 4"/>
          <p:cNvGrpSpPr/>
          <p:nvPr/>
        </p:nvGrpSpPr>
        <p:grpSpPr>
          <a:xfrm>
            <a:off x="1443355" y="1192530"/>
            <a:ext cx="5876925" cy="3477260"/>
            <a:chOff x="853" y="4133"/>
            <a:chExt cx="7968" cy="5493"/>
          </a:xfrm>
        </p:grpSpPr>
        <p:sp>
          <p:nvSpPr>
            <p:cNvPr id="52" name="圆角矩形 51"/>
            <p:cNvSpPr/>
            <p:nvPr/>
          </p:nvSpPr>
          <p:spPr>
            <a:xfrm>
              <a:off x="5866" y="4417"/>
              <a:ext cx="2743" cy="1322"/>
            </a:xfrm>
            <a:prstGeom prst="roundRect">
              <a:avLst/>
            </a:prstGeom>
            <a:solidFill>
              <a:schemeClr val="bg1"/>
            </a:solidFill>
            <a:ln w="12700" cmpd="sng">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黑体" panose="02010609060101010101" charset="-122"/>
                <a:ea typeface="黑体" panose="02010609060101010101" charset="-122"/>
                <a:cs typeface="黑体" panose="02010609060101010101" charset="-122"/>
              </a:endParaRPr>
            </a:p>
          </p:txBody>
        </p:sp>
        <p:cxnSp>
          <p:nvCxnSpPr>
            <p:cNvPr id="21" name="直接连接符 20"/>
            <p:cNvCxnSpPr/>
            <p:nvPr/>
          </p:nvCxnSpPr>
          <p:spPr>
            <a:xfrm>
              <a:off x="926" y="5796"/>
              <a:ext cx="761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991" y="7801"/>
              <a:ext cx="7618"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729" y="4275"/>
              <a:ext cx="0" cy="5016"/>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rot="0">
              <a:off x="1043" y="4133"/>
              <a:ext cx="1556" cy="1723"/>
              <a:chOff x="377" y="4132"/>
              <a:chExt cx="1735" cy="1920"/>
            </a:xfrm>
          </p:grpSpPr>
          <p:pic>
            <p:nvPicPr>
              <p:cNvPr id="17" name="图片 16" descr="1-02"/>
              <p:cNvPicPr>
                <a:picLocks noChangeAspect="1"/>
              </p:cNvPicPr>
              <p:nvPr/>
            </p:nvPicPr>
            <p:blipFill>
              <a:blip r:embed="rId1"/>
              <a:stretch>
                <a:fillRect/>
              </a:stretch>
            </p:blipFill>
            <p:spPr>
              <a:xfrm>
                <a:off x="505" y="4132"/>
                <a:ext cx="1187" cy="1334"/>
              </a:xfrm>
              <a:prstGeom prst="rect">
                <a:avLst/>
              </a:prstGeom>
            </p:spPr>
          </p:pic>
          <p:sp>
            <p:nvSpPr>
              <p:cNvPr id="44" name="文本框 43"/>
              <p:cNvSpPr txBox="1"/>
              <p:nvPr/>
            </p:nvSpPr>
            <p:spPr>
              <a:xfrm>
                <a:off x="377" y="5512"/>
                <a:ext cx="1735"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海外供应商</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5" name="组合 64"/>
            <p:cNvGrpSpPr/>
            <p:nvPr/>
          </p:nvGrpSpPr>
          <p:grpSpPr>
            <a:xfrm rot="0">
              <a:off x="853" y="6170"/>
              <a:ext cx="1783" cy="1645"/>
              <a:chOff x="166" y="6402"/>
              <a:chExt cx="1988" cy="1833"/>
            </a:xfrm>
          </p:grpSpPr>
          <p:pic>
            <p:nvPicPr>
              <p:cNvPr id="18" name="图片 17" descr="2-02"/>
              <p:cNvPicPr>
                <a:picLocks noChangeAspect="1"/>
              </p:cNvPicPr>
              <p:nvPr/>
            </p:nvPicPr>
            <p:blipFill>
              <a:blip r:embed="rId2"/>
              <a:stretch>
                <a:fillRect/>
              </a:stretch>
            </p:blipFill>
            <p:spPr>
              <a:xfrm>
                <a:off x="442" y="6402"/>
                <a:ext cx="1312" cy="1115"/>
              </a:xfrm>
              <a:prstGeom prst="rect">
                <a:avLst/>
              </a:prstGeom>
            </p:spPr>
          </p:pic>
          <p:sp>
            <p:nvSpPr>
              <p:cNvPr id="45" name="文本框 44"/>
              <p:cNvSpPr txBox="1"/>
              <p:nvPr/>
            </p:nvSpPr>
            <p:spPr>
              <a:xfrm>
                <a:off x="166" y="7695"/>
                <a:ext cx="1988"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跨境电商平台</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6" name="组合 65"/>
            <p:cNvGrpSpPr/>
            <p:nvPr/>
          </p:nvGrpSpPr>
          <p:grpSpPr>
            <a:xfrm rot="0">
              <a:off x="988" y="8010"/>
              <a:ext cx="1727" cy="1616"/>
              <a:chOff x="316" y="8453"/>
              <a:chExt cx="1925" cy="1801"/>
            </a:xfrm>
          </p:grpSpPr>
          <p:pic>
            <p:nvPicPr>
              <p:cNvPr id="20" name="图片 19" descr="6-03"/>
              <p:cNvPicPr>
                <a:picLocks noChangeAspect="1"/>
              </p:cNvPicPr>
              <p:nvPr/>
            </p:nvPicPr>
            <p:blipFill>
              <a:blip r:embed="rId3"/>
              <a:stretch>
                <a:fillRect/>
              </a:stretch>
            </p:blipFill>
            <p:spPr>
              <a:xfrm>
                <a:off x="382" y="8453"/>
                <a:ext cx="1432" cy="1621"/>
              </a:xfrm>
              <a:prstGeom prst="rect">
                <a:avLst/>
              </a:prstGeom>
            </p:spPr>
          </p:pic>
          <p:sp>
            <p:nvSpPr>
              <p:cNvPr id="46" name="文本框 45"/>
              <p:cNvSpPr txBox="1"/>
              <p:nvPr/>
            </p:nvSpPr>
            <p:spPr>
              <a:xfrm>
                <a:off x="316" y="9714"/>
                <a:ext cx="1925"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国内消费者</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3" name="组合 62"/>
            <p:cNvGrpSpPr/>
            <p:nvPr/>
          </p:nvGrpSpPr>
          <p:grpSpPr>
            <a:xfrm rot="0">
              <a:off x="2896" y="4518"/>
              <a:ext cx="1315" cy="1338"/>
              <a:chOff x="2443" y="4561"/>
              <a:chExt cx="1466" cy="1492"/>
            </a:xfrm>
          </p:grpSpPr>
          <p:pic>
            <p:nvPicPr>
              <p:cNvPr id="33" name="图片 32" descr="5-05"/>
              <p:cNvPicPr>
                <a:picLocks noChangeAspect="1"/>
              </p:cNvPicPr>
              <p:nvPr/>
            </p:nvPicPr>
            <p:blipFill>
              <a:blip r:embed="rId4"/>
              <a:stretch>
                <a:fillRect/>
              </a:stretch>
            </p:blipFill>
            <p:spPr>
              <a:xfrm>
                <a:off x="2837" y="4561"/>
                <a:ext cx="830" cy="830"/>
              </a:xfrm>
              <a:prstGeom prst="rect">
                <a:avLst/>
              </a:prstGeom>
            </p:spPr>
          </p:pic>
          <p:sp>
            <p:nvSpPr>
              <p:cNvPr id="47" name="文本框 46"/>
              <p:cNvSpPr txBox="1"/>
              <p:nvPr/>
            </p:nvSpPr>
            <p:spPr>
              <a:xfrm>
                <a:off x="2443" y="5513"/>
                <a:ext cx="1466"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信息发布</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1" name="组合 60"/>
            <p:cNvGrpSpPr/>
            <p:nvPr/>
          </p:nvGrpSpPr>
          <p:grpSpPr>
            <a:xfrm rot="0">
              <a:off x="3315" y="6453"/>
              <a:ext cx="1460" cy="1362"/>
              <a:chOff x="2909" y="6717"/>
              <a:chExt cx="1627" cy="1519"/>
            </a:xfrm>
          </p:grpSpPr>
          <p:grpSp>
            <p:nvGrpSpPr>
              <p:cNvPr id="37" name="组合 36"/>
              <p:cNvGrpSpPr/>
              <p:nvPr/>
            </p:nvGrpSpPr>
            <p:grpSpPr>
              <a:xfrm>
                <a:off x="3004" y="6717"/>
                <a:ext cx="1098" cy="1039"/>
                <a:chOff x="6860" y="6453"/>
                <a:chExt cx="1193" cy="1128"/>
              </a:xfrm>
            </p:grpSpPr>
            <p:pic>
              <p:nvPicPr>
                <p:cNvPr id="34" name="图片 33" descr="4-04"/>
                <p:cNvPicPr>
                  <a:picLocks noChangeAspect="1"/>
                </p:cNvPicPr>
                <p:nvPr/>
              </p:nvPicPr>
              <p:blipFill>
                <a:blip r:embed="rId5"/>
                <a:stretch>
                  <a:fillRect/>
                </a:stretch>
              </p:blipFill>
              <p:spPr>
                <a:xfrm>
                  <a:off x="6860" y="6453"/>
                  <a:ext cx="1193" cy="1128"/>
                </a:xfrm>
                <a:prstGeom prst="rect">
                  <a:avLst/>
                </a:prstGeom>
              </p:spPr>
            </p:pic>
            <p:pic>
              <p:nvPicPr>
                <p:cNvPr id="35" name="图片 34" descr="文件"/>
                <p:cNvPicPr>
                  <a:picLocks noChangeAspect="1"/>
                </p:cNvPicPr>
                <p:nvPr/>
              </p:nvPicPr>
              <p:blipFill>
                <a:blip r:embed="rId6"/>
                <a:stretch>
                  <a:fillRect/>
                </a:stretch>
              </p:blipFill>
              <p:spPr>
                <a:xfrm>
                  <a:off x="7160" y="6560"/>
                  <a:ext cx="539" cy="539"/>
                </a:xfrm>
                <a:prstGeom prst="rect">
                  <a:avLst/>
                </a:prstGeom>
              </p:spPr>
            </p:pic>
          </p:grpSp>
          <p:sp>
            <p:nvSpPr>
              <p:cNvPr id="48" name="文本框 47"/>
              <p:cNvSpPr txBox="1"/>
              <p:nvPr/>
            </p:nvSpPr>
            <p:spPr>
              <a:xfrm>
                <a:off x="2909" y="7696"/>
                <a:ext cx="1627"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信息展示</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2" name="组合 61"/>
            <p:cNvGrpSpPr/>
            <p:nvPr/>
          </p:nvGrpSpPr>
          <p:grpSpPr>
            <a:xfrm rot="0">
              <a:off x="4894" y="6493"/>
              <a:ext cx="1518" cy="1322"/>
              <a:chOff x="4670" y="6762"/>
              <a:chExt cx="1692" cy="1474"/>
            </a:xfrm>
          </p:grpSpPr>
          <p:pic>
            <p:nvPicPr>
              <p:cNvPr id="36" name="图片 35" descr="订单"/>
              <p:cNvPicPr>
                <a:picLocks noChangeAspect="1"/>
              </p:cNvPicPr>
              <p:nvPr/>
            </p:nvPicPr>
            <p:blipFill>
              <a:blip r:embed="rId7"/>
              <a:stretch>
                <a:fillRect/>
              </a:stretch>
            </p:blipFill>
            <p:spPr>
              <a:xfrm>
                <a:off x="4826" y="6762"/>
                <a:ext cx="1009" cy="1009"/>
              </a:xfrm>
              <a:prstGeom prst="rect">
                <a:avLst/>
              </a:prstGeom>
            </p:spPr>
          </p:pic>
          <p:sp>
            <p:nvSpPr>
              <p:cNvPr id="49" name="文本框 48"/>
              <p:cNvSpPr txBox="1"/>
              <p:nvPr/>
            </p:nvSpPr>
            <p:spPr>
              <a:xfrm>
                <a:off x="4670" y="7696"/>
                <a:ext cx="1692"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形成订单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59" name="组合 58"/>
            <p:cNvGrpSpPr/>
            <p:nvPr/>
          </p:nvGrpSpPr>
          <p:grpSpPr>
            <a:xfrm rot="0">
              <a:off x="6928" y="8327"/>
              <a:ext cx="1468" cy="1299"/>
              <a:chOff x="6937" y="8806"/>
              <a:chExt cx="1637" cy="1448"/>
            </a:xfrm>
          </p:grpSpPr>
          <p:pic>
            <p:nvPicPr>
              <p:cNvPr id="43" name="图片 42" descr="122-04"/>
              <p:cNvPicPr>
                <a:picLocks noChangeAspect="1"/>
              </p:cNvPicPr>
              <p:nvPr/>
            </p:nvPicPr>
            <p:blipFill>
              <a:blip r:embed="rId8"/>
              <a:stretch>
                <a:fillRect/>
              </a:stretch>
            </p:blipFill>
            <p:spPr>
              <a:xfrm>
                <a:off x="7068" y="8806"/>
                <a:ext cx="1095" cy="934"/>
              </a:xfrm>
              <a:prstGeom prst="rect">
                <a:avLst/>
              </a:prstGeom>
            </p:spPr>
          </p:pic>
          <p:sp>
            <p:nvSpPr>
              <p:cNvPr id="51" name="文本框 50"/>
              <p:cNvSpPr txBox="1"/>
              <p:nvPr/>
            </p:nvSpPr>
            <p:spPr>
              <a:xfrm>
                <a:off x="6937" y="9714"/>
                <a:ext cx="1637"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交付完成</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7" name="组合 66"/>
            <p:cNvGrpSpPr/>
            <p:nvPr/>
          </p:nvGrpSpPr>
          <p:grpSpPr>
            <a:xfrm rot="0">
              <a:off x="5942" y="4430"/>
              <a:ext cx="1421" cy="1398"/>
              <a:chOff x="5838" y="4463"/>
              <a:chExt cx="1584" cy="1558"/>
            </a:xfrm>
          </p:grpSpPr>
          <p:pic>
            <p:nvPicPr>
              <p:cNvPr id="39" name="图片 38" descr="发货信息"/>
              <p:cNvPicPr>
                <a:picLocks noChangeAspect="1"/>
              </p:cNvPicPr>
              <p:nvPr/>
            </p:nvPicPr>
            <p:blipFill>
              <a:blip r:embed="rId9"/>
              <a:stretch>
                <a:fillRect/>
              </a:stretch>
            </p:blipFill>
            <p:spPr>
              <a:xfrm>
                <a:off x="5987" y="4463"/>
                <a:ext cx="928" cy="928"/>
              </a:xfrm>
              <a:prstGeom prst="rect">
                <a:avLst/>
              </a:prstGeom>
            </p:spPr>
          </p:pic>
          <p:sp>
            <p:nvSpPr>
              <p:cNvPr id="53" name="文本框 52"/>
              <p:cNvSpPr txBox="1"/>
              <p:nvPr/>
            </p:nvSpPr>
            <p:spPr>
              <a:xfrm>
                <a:off x="5838" y="5481"/>
                <a:ext cx="1584"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直邮发货</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68" name="组合 67"/>
            <p:cNvGrpSpPr/>
            <p:nvPr/>
          </p:nvGrpSpPr>
          <p:grpSpPr>
            <a:xfrm rot="0">
              <a:off x="7166" y="4417"/>
              <a:ext cx="1655" cy="1412"/>
              <a:chOff x="7202" y="4449"/>
              <a:chExt cx="1844" cy="1573"/>
            </a:xfrm>
          </p:grpSpPr>
          <p:grpSp>
            <p:nvGrpSpPr>
              <p:cNvPr id="42" name="组合 41"/>
              <p:cNvGrpSpPr/>
              <p:nvPr/>
            </p:nvGrpSpPr>
            <p:grpSpPr>
              <a:xfrm>
                <a:off x="7273" y="4449"/>
                <a:ext cx="1360" cy="1152"/>
                <a:chOff x="7170" y="4194"/>
                <a:chExt cx="2115" cy="1790"/>
              </a:xfrm>
            </p:grpSpPr>
            <p:pic>
              <p:nvPicPr>
                <p:cNvPr id="40" name="图片 39" descr="仓库名称"/>
                <p:cNvPicPr>
                  <a:picLocks noChangeAspect="1"/>
                </p:cNvPicPr>
                <p:nvPr/>
              </p:nvPicPr>
              <p:blipFill>
                <a:blip r:embed="rId10"/>
                <a:stretch>
                  <a:fillRect/>
                </a:stretch>
              </p:blipFill>
              <p:spPr>
                <a:xfrm>
                  <a:off x="7170" y="4194"/>
                  <a:ext cx="1791" cy="1791"/>
                </a:xfrm>
                <a:prstGeom prst="rect">
                  <a:avLst/>
                </a:prstGeom>
              </p:spPr>
            </p:pic>
            <p:pic>
              <p:nvPicPr>
                <p:cNvPr id="41" name="图片 40" descr="物流发货"/>
                <p:cNvPicPr>
                  <a:picLocks noChangeAspect="1"/>
                </p:cNvPicPr>
                <p:nvPr/>
              </p:nvPicPr>
              <p:blipFill>
                <a:blip r:embed="rId11"/>
                <a:stretch>
                  <a:fillRect/>
                </a:stretch>
              </p:blipFill>
              <p:spPr>
                <a:xfrm>
                  <a:off x="8175" y="4874"/>
                  <a:ext cx="1111" cy="1111"/>
                </a:xfrm>
                <a:prstGeom prst="rect">
                  <a:avLst/>
                </a:prstGeom>
              </p:spPr>
            </p:pic>
          </p:grpSp>
          <p:sp>
            <p:nvSpPr>
              <p:cNvPr id="54" name="文本框 53"/>
              <p:cNvSpPr txBox="1"/>
              <p:nvPr/>
            </p:nvSpPr>
            <p:spPr>
              <a:xfrm>
                <a:off x="7202" y="5482"/>
                <a:ext cx="1844"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保税仓发货 </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cxnSp>
          <p:nvCxnSpPr>
            <p:cNvPr id="55" name="肘形连接符 54"/>
            <p:cNvCxnSpPr/>
            <p:nvPr/>
          </p:nvCxnSpPr>
          <p:spPr>
            <a:xfrm rot="5400000" flipV="1">
              <a:off x="3355" y="5924"/>
              <a:ext cx="688" cy="368"/>
            </a:xfrm>
            <a:prstGeom prst="bentConnector3">
              <a:avLst>
                <a:gd name="adj1" fmla="val 50082"/>
              </a:avLst>
            </a:prstGeom>
            <a:ln w="12700">
              <a:tailEnd type="arrow" w="med" len="med"/>
            </a:ln>
          </p:spPr>
          <p:style>
            <a:lnRef idx="1">
              <a:schemeClr val="dk1"/>
            </a:lnRef>
            <a:fillRef idx="0">
              <a:schemeClr val="dk1"/>
            </a:fillRef>
            <a:effectRef idx="0">
              <a:schemeClr val="dk1"/>
            </a:effectRef>
            <a:fontRef idx="minor">
              <a:schemeClr val="tx1"/>
            </a:fontRef>
          </p:style>
        </p:cxnSp>
        <p:cxnSp>
          <p:nvCxnSpPr>
            <p:cNvPr id="56" name="肘形连接符 55"/>
            <p:cNvCxnSpPr/>
            <p:nvPr/>
          </p:nvCxnSpPr>
          <p:spPr>
            <a:xfrm rot="5400000" flipV="1">
              <a:off x="4706" y="6974"/>
              <a:ext cx="1" cy="1582"/>
            </a:xfrm>
            <a:prstGeom prst="bentConnector3">
              <a:avLst>
                <a:gd name="adj1" fmla="val 80634737"/>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rot="0">
              <a:off x="4266" y="8190"/>
              <a:ext cx="859" cy="1436"/>
              <a:chOff x="3970" y="8654"/>
              <a:chExt cx="957" cy="1601"/>
            </a:xfrm>
          </p:grpSpPr>
          <p:sp>
            <p:nvSpPr>
              <p:cNvPr id="50" name="文本框 49"/>
              <p:cNvSpPr txBox="1"/>
              <p:nvPr/>
            </p:nvSpPr>
            <p:spPr>
              <a:xfrm>
                <a:off x="3989" y="9715"/>
                <a:ext cx="938" cy="54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下单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38" name="图片 37" descr="一键下单，点击购买，下单"/>
              <p:cNvPicPr>
                <a:picLocks noChangeAspect="1"/>
              </p:cNvPicPr>
              <p:nvPr/>
            </p:nvPicPr>
            <p:blipFill>
              <a:blip r:embed="rId12"/>
              <a:stretch>
                <a:fillRect/>
              </a:stretch>
            </p:blipFill>
            <p:spPr>
              <a:xfrm>
                <a:off x="3970" y="8654"/>
                <a:ext cx="917" cy="917"/>
              </a:xfrm>
              <a:prstGeom prst="rect">
                <a:avLst/>
              </a:prstGeom>
            </p:spPr>
          </p:pic>
        </p:grpSp>
        <p:cxnSp>
          <p:nvCxnSpPr>
            <p:cNvPr id="57" name="肘形连接符 56"/>
            <p:cNvCxnSpPr>
              <a:endCxn id="52" idx="1"/>
            </p:cNvCxnSpPr>
            <p:nvPr/>
          </p:nvCxnSpPr>
          <p:spPr>
            <a:xfrm rot="16200000">
              <a:off x="4966" y="5601"/>
              <a:ext cx="1423" cy="376"/>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肘形连接符 57"/>
            <p:cNvCxnSpPr/>
            <p:nvPr/>
          </p:nvCxnSpPr>
          <p:spPr>
            <a:xfrm rot="5400000" flipV="1">
              <a:off x="6045" y="6843"/>
              <a:ext cx="2595" cy="370"/>
            </a:xfrm>
            <a:prstGeom prst="bentConnector3">
              <a:avLst>
                <a:gd name="adj1" fmla="val 5002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海外直供模式</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797560" y="1242695"/>
            <a:ext cx="6690995" cy="2971165"/>
          </a:xfrm>
          <a:prstGeom prst="rect">
            <a:avLst/>
          </a:prstGeom>
          <a:noFill/>
        </p:spPr>
        <p:txBody>
          <a:bodyPr wrap="square" rtlCol="0">
            <a:spAutoFit/>
          </a:bodyPr>
          <a:p>
            <a:pPr indent="406400" algn="just">
              <a:lnSpc>
                <a:spcPct val="130000"/>
              </a:lnSpc>
              <a:buClrTx/>
              <a:buSzTx/>
              <a:buFontTx/>
              <a:extLst>
                <a:ext uri="{35155182-B16C-46BC-9424-99874614C6A1}">
                  <wpsdc:indentchars xmlns:wpsdc="http://www.wps.cn/officeDocument/2017/drawingmlCustomData" val="200" checksum="1740828767"/>
                </a:ext>
              </a:extLst>
            </a:pP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海外直供</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模式为典型的平台型</a:t>
            </a:r>
            <a:r>
              <a:rPr lang="en-US" altLang="zh-CN" sz="1600" b="1">
                <a:solidFill>
                  <a:schemeClr val="tx1">
                    <a:lumMod val="75000"/>
                    <a:lumOff val="25000"/>
                  </a:schemeClr>
                </a:solidFill>
                <a:latin typeface="黑体" panose="02010609060101010101" charset="-122"/>
                <a:ea typeface="黑体" panose="02010609060101010101" charset="-122"/>
                <a:cs typeface="黑体" panose="02010609060101010101" charset="-122"/>
              </a:rPr>
              <a:t>B2C模式</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rPr>
              <a:t>，这种模式</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对于供应商一般要求具有海外零售资质和授权，并且需要提供相应的本地售后服务</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a:lnSpc>
                <a:spcPct val="130000"/>
              </a:lnSpc>
              <a:buClrTx/>
              <a:buSzTx/>
              <a:buFontTx/>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海外直供模式</a:t>
            </a:r>
            <a:r>
              <a:rPr lang="zh-CN" altLang="en-US"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的</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商品一般采用海外直邮的方式送达国内消费者手中。对于品牌端的管控及供应链的缩短是海外直供模式发展的主要趋势。</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a:lnSpc>
                <a:spcPct val="130000"/>
              </a:lnSpc>
              <a:buClrTx/>
              <a:buSzTx/>
              <a:buFontTx/>
              <a:extLst>
                <a:ext uri="{35155182-B16C-46BC-9424-99874614C6A1}">
                  <wpsdc:indentchars xmlns:wpsdc="http://www.wps.cn/officeDocument/2017/drawingmlCustomData" val="200" checksum="1740828767"/>
                </a:ext>
              </a:extLst>
            </a:pP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a:lnSpc>
                <a:spcPct val="130000"/>
              </a:lnSpc>
              <a:buClrTx/>
              <a:buSzTx/>
              <a:buFontTx/>
              <a:extLst>
                <a:ext uri="{35155182-B16C-46BC-9424-99874614C6A1}">
                  <wpsdc:indentchars xmlns:wpsdc="http://www.wps.cn/officeDocument/2017/drawingmlCustomData" val="200" checksum="1740828767"/>
                </a:ext>
              </a:extLst>
            </a:pP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平台制定适合跨境电商进口交易的规则和消费流程，打造良好的用户体验，</a:t>
            </a:r>
            <a:r>
              <a:rPr lang="en-US" altLang="zh-CN" sz="1600" b="1">
                <a:solidFill>
                  <a:schemeClr val="tx1">
                    <a:lumMod val="75000"/>
                    <a:lumOff val="25000"/>
                  </a:schemeClr>
                </a:solidFill>
                <a:latin typeface="黑体" panose="02010609060101010101" charset="-122"/>
                <a:ea typeface="黑体" panose="02010609060101010101" charset="-122"/>
                <a:cs typeface="黑体" panose="02010609060101010101" charset="-122"/>
              </a:rPr>
              <a:t>主要盈利模式</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在于商家的入驻费用和交易佣金。</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a:lnSpc>
                <a:spcPct val="130000"/>
              </a:lnSpc>
              <a:buClrTx/>
              <a:buSzTx/>
              <a:buFontTx/>
              <a:extLst>
                <a:ext uri="{35155182-B16C-46BC-9424-99874614C6A1}">
                  <wpsdc:indentchars xmlns:wpsdc="http://www.wps.cn/officeDocument/2017/drawingmlCustomData" val="200" checksum="1740828767"/>
                </a:ext>
              </a:extLst>
            </a:pPr>
            <a:endParaRPr lang="en-US" altLang="zh-CN" sz="1600" b="1">
              <a:solidFill>
                <a:schemeClr val="tx1">
                  <a:lumMod val="75000"/>
                  <a:lumOff val="25000"/>
                </a:schemeClr>
              </a:solidFill>
              <a:latin typeface="黑体" panose="02010609060101010101" charset="-122"/>
              <a:ea typeface="黑体" panose="02010609060101010101" charset="-122"/>
              <a:cs typeface="黑体" panose="02010609060101010101" charset="-122"/>
            </a:endParaRPr>
          </a:p>
          <a:p>
            <a:pPr indent="406400" algn="just">
              <a:lnSpc>
                <a:spcPct val="130000"/>
              </a:lnSpc>
              <a:buClrTx/>
              <a:buSzTx/>
              <a:buFontTx/>
              <a:extLst>
                <a:ext uri="{35155182-B16C-46BC-9424-99874614C6A1}">
                  <wpsdc:indentchars xmlns:wpsdc="http://www.wps.cn/officeDocument/2017/drawingmlCustomData" val="200" checksum="1740828767"/>
                </a:ext>
              </a:extLst>
            </a:pPr>
            <a:r>
              <a:rPr lang="en-US" altLang="zh-CN" sz="1600" b="1">
                <a:solidFill>
                  <a:schemeClr val="tx1">
                    <a:lumMod val="75000"/>
                    <a:lumOff val="25000"/>
                  </a:schemeClr>
                </a:solidFill>
                <a:latin typeface="黑体" panose="02010609060101010101" charset="-122"/>
                <a:ea typeface="黑体" panose="02010609060101010101" charset="-122"/>
                <a:cs typeface="黑体" panose="02010609060101010101" charset="-122"/>
              </a:rPr>
              <a:t>代表企业</a:t>
            </a:r>
            <a:r>
              <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rPr>
              <a:t>：天猫国际、京东全球购、苏宁海外购、亚马逊海外购。</a:t>
            </a:r>
            <a:endParaRPr lang="en-US" altLang="zh-CN" sz="1600">
              <a:solidFill>
                <a:schemeClr val="tx1">
                  <a:lumMod val="75000"/>
                  <a:lumOff val="2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稻壳儿春秋广告/盗版必究        原创来源：http://chn.docer.com/works?userid=199329941#!/work_time"/>
          <p:cNvSpPr txBox="1"/>
          <p:nvPr userDrawn="1"/>
        </p:nvSpPr>
        <p:spPr>
          <a:xfrm>
            <a:off x="797560" y="241935"/>
            <a:ext cx="4900295" cy="521970"/>
          </a:xfrm>
          <a:prstGeom prst="rect">
            <a:avLst/>
          </a:prstGeom>
          <a:noFill/>
        </p:spPr>
        <p:txBody>
          <a:bodyPr wrap="square" rtlCol="0">
            <a:spAutoFit/>
          </a:bodyPr>
          <a:p>
            <a:r>
              <a:rPr lang="zh-CN" altLang="en-US" sz="2800" dirty="0">
                <a:solidFill>
                  <a:srgbClr val="A0204C"/>
                </a:solidFill>
                <a:latin typeface="黑体" panose="02010609060101010101" charset="-122"/>
                <a:ea typeface="黑体" panose="02010609060101010101" charset="-122"/>
                <a:cs typeface="黑体" panose="02010609060101010101" charset="-122"/>
              </a:rPr>
              <a:t>海外优选模式</a:t>
            </a:r>
            <a:endParaRPr lang="zh-CN" altLang="en-US" sz="2800" dirty="0">
              <a:solidFill>
                <a:srgbClr val="A0204C"/>
              </a:solidFill>
              <a:latin typeface="黑体" panose="02010609060101010101" charset="-122"/>
              <a:ea typeface="黑体" panose="02010609060101010101" charset="-122"/>
              <a:cs typeface="黑体" panose="02010609060101010101" charset="-122"/>
            </a:endParaRPr>
          </a:p>
        </p:txBody>
      </p:sp>
      <p:grpSp>
        <p:nvGrpSpPr>
          <p:cNvPr id="6" name="组合 5"/>
          <p:cNvGrpSpPr/>
          <p:nvPr/>
        </p:nvGrpSpPr>
        <p:grpSpPr>
          <a:xfrm>
            <a:off x="1283335" y="1059815"/>
            <a:ext cx="7016115" cy="3545997"/>
            <a:chOff x="9930" y="4271"/>
            <a:chExt cx="9079" cy="5584"/>
          </a:xfrm>
        </p:grpSpPr>
        <p:grpSp>
          <p:nvGrpSpPr>
            <p:cNvPr id="109" name="组合 108"/>
            <p:cNvGrpSpPr/>
            <p:nvPr/>
          </p:nvGrpSpPr>
          <p:grpSpPr>
            <a:xfrm rot="0">
              <a:off x="14227" y="8379"/>
              <a:ext cx="966" cy="1427"/>
              <a:chOff x="4033" y="8771"/>
              <a:chExt cx="966" cy="1427"/>
            </a:xfrm>
          </p:grpSpPr>
          <p:sp>
            <p:nvSpPr>
              <p:cNvPr id="110" name="文本框 109"/>
              <p:cNvSpPr txBox="1"/>
              <p:nvPr/>
            </p:nvSpPr>
            <p:spPr>
              <a:xfrm>
                <a:off x="4148" y="9715"/>
                <a:ext cx="851" cy="483"/>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下单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pic>
            <p:nvPicPr>
              <p:cNvPr id="111" name="图片 110" descr="一键下单，点击购买，下单"/>
              <p:cNvPicPr>
                <a:picLocks noChangeAspect="1"/>
              </p:cNvPicPr>
              <p:nvPr/>
            </p:nvPicPr>
            <p:blipFill>
              <a:blip r:embed="rId1"/>
              <a:stretch>
                <a:fillRect/>
              </a:stretch>
            </p:blipFill>
            <p:spPr>
              <a:xfrm>
                <a:off x="4033" y="8771"/>
                <a:ext cx="917" cy="917"/>
              </a:xfrm>
              <a:prstGeom prst="rect">
                <a:avLst/>
              </a:prstGeom>
            </p:spPr>
          </p:pic>
        </p:grpSp>
        <p:grpSp>
          <p:nvGrpSpPr>
            <p:cNvPr id="4" name="组合 3"/>
            <p:cNvGrpSpPr/>
            <p:nvPr/>
          </p:nvGrpSpPr>
          <p:grpSpPr>
            <a:xfrm>
              <a:off x="9930" y="4271"/>
              <a:ext cx="9079" cy="5584"/>
              <a:chOff x="9930" y="3958"/>
              <a:chExt cx="9590" cy="5899"/>
            </a:xfrm>
          </p:grpSpPr>
          <p:pic>
            <p:nvPicPr>
              <p:cNvPr id="5" name="图片 4" descr="7-02"/>
              <p:cNvPicPr>
                <a:picLocks noChangeAspect="1"/>
              </p:cNvPicPr>
              <p:nvPr/>
            </p:nvPicPr>
            <p:blipFill>
              <a:blip r:embed="rId2"/>
              <a:stretch>
                <a:fillRect/>
              </a:stretch>
            </p:blipFill>
            <p:spPr>
              <a:xfrm>
                <a:off x="12057" y="4133"/>
                <a:ext cx="1214" cy="1003"/>
              </a:xfrm>
              <a:prstGeom prst="rect">
                <a:avLst/>
              </a:prstGeom>
            </p:spPr>
          </p:pic>
          <p:cxnSp>
            <p:nvCxnSpPr>
              <p:cNvPr id="7" name="直接连接符 6"/>
              <p:cNvCxnSpPr/>
              <p:nvPr/>
            </p:nvCxnSpPr>
            <p:spPr>
              <a:xfrm>
                <a:off x="9930" y="5793"/>
                <a:ext cx="930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0003" y="7888"/>
                <a:ext cx="9261"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1835" y="3958"/>
                <a:ext cx="0" cy="5731"/>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rot="0">
                <a:off x="10271" y="4177"/>
                <a:ext cx="1792" cy="1681"/>
                <a:chOff x="344" y="4132"/>
                <a:chExt cx="2153" cy="2020"/>
              </a:xfrm>
            </p:grpSpPr>
            <p:pic>
              <p:nvPicPr>
                <p:cNvPr id="11" name="图片 10" descr="1-02"/>
                <p:cNvPicPr>
                  <a:picLocks noChangeAspect="1"/>
                </p:cNvPicPr>
                <p:nvPr/>
              </p:nvPicPr>
              <p:blipFill>
                <a:blip r:embed="rId3"/>
                <a:stretch>
                  <a:fillRect/>
                </a:stretch>
              </p:blipFill>
              <p:spPr>
                <a:xfrm>
                  <a:off x="505" y="4132"/>
                  <a:ext cx="1187" cy="1334"/>
                </a:xfrm>
                <a:prstGeom prst="rect">
                  <a:avLst/>
                </a:prstGeom>
              </p:spPr>
            </p:pic>
            <p:sp>
              <p:nvSpPr>
                <p:cNvPr id="12" name="文本框 11"/>
                <p:cNvSpPr txBox="1"/>
                <p:nvPr/>
              </p:nvSpPr>
              <p:spPr>
                <a:xfrm>
                  <a:off x="344" y="5539"/>
                  <a:ext cx="2153" cy="613"/>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海外供应商</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3" name="组合 12"/>
              <p:cNvGrpSpPr/>
              <p:nvPr/>
            </p:nvGrpSpPr>
            <p:grpSpPr>
              <a:xfrm rot="0">
                <a:off x="10149" y="6412"/>
                <a:ext cx="2175" cy="1512"/>
                <a:chOff x="202" y="6402"/>
                <a:chExt cx="2612" cy="1816"/>
              </a:xfrm>
            </p:grpSpPr>
            <p:pic>
              <p:nvPicPr>
                <p:cNvPr id="14" name="图片 13" descr="2-02"/>
                <p:cNvPicPr>
                  <a:picLocks noChangeAspect="1"/>
                </p:cNvPicPr>
                <p:nvPr/>
              </p:nvPicPr>
              <p:blipFill>
                <a:blip r:embed="rId4"/>
                <a:stretch>
                  <a:fillRect/>
                </a:stretch>
              </p:blipFill>
              <p:spPr>
                <a:xfrm>
                  <a:off x="442" y="6402"/>
                  <a:ext cx="1312" cy="1115"/>
                </a:xfrm>
                <a:prstGeom prst="rect">
                  <a:avLst/>
                </a:prstGeom>
              </p:spPr>
            </p:pic>
            <p:sp>
              <p:nvSpPr>
                <p:cNvPr id="15" name="文本框 14"/>
                <p:cNvSpPr txBox="1"/>
                <p:nvPr/>
              </p:nvSpPr>
              <p:spPr>
                <a:xfrm>
                  <a:off x="202" y="7605"/>
                  <a:ext cx="2612" cy="613"/>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跨境电商平台</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6" name="组合 15"/>
              <p:cNvGrpSpPr/>
              <p:nvPr/>
            </p:nvGrpSpPr>
            <p:grpSpPr>
              <a:xfrm rot="0">
                <a:off x="10299" y="8319"/>
                <a:ext cx="1771" cy="1538"/>
                <a:chOff x="382" y="8453"/>
                <a:chExt cx="2127" cy="1848"/>
              </a:xfrm>
            </p:grpSpPr>
            <p:pic>
              <p:nvPicPr>
                <p:cNvPr id="17" name="图片 16" descr="6-03"/>
                <p:cNvPicPr>
                  <a:picLocks noChangeAspect="1"/>
                </p:cNvPicPr>
                <p:nvPr/>
              </p:nvPicPr>
              <p:blipFill>
                <a:blip r:embed="rId5"/>
                <a:stretch>
                  <a:fillRect/>
                </a:stretch>
              </p:blipFill>
              <p:spPr>
                <a:xfrm>
                  <a:off x="382" y="8453"/>
                  <a:ext cx="1432" cy="1621"/>
                </a:xfrm>
                <a:prstGeom prst="rect">
                  <a:avLst/>
                </a:prstGeom>
              </p:spPr>
            </p:pic>
            <p:sp>
              <p:nvSpPr>
                <p:cNvPr id="18" name="文本框 17"/>
                <p:cNvSpPr txBox="1"/>
                <p:nvPr/>
              </p:nvSpPr>
              <p:spPr>
                <a:xfrm>
                  <a:off x="397" y="9688"/>
                  <a:ext cx="2112" cy="613"/>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国内消费者</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19" name="组合 18"/>
              <p:cNvGrpSpPr/>
              <p:nvPr/>
            </p:nvGrpSpPr>
            <p:grpSpPr>
              <a:xfrm rot="0">
                <a:off x="13050" y="6515"/>
                <a:ext cx="1483" cy="1258"/>
                <a:chOff x="1377" y="4554"/>
                <a:chExt cx="1838" cy="1558"/>
              </a:xfrm>
            </p:grpSpPr>
            <p:pic>
              <p:nvPicPr>
                <p:cNvPr id="20" name="图片 19" descr="5-05"/>
                <p:cNvPicPr>
                  <a:picLocks noChangeAspect="1"/>
                </p:cNvPicPr>
                <p:nvPr/>
              </p:nvPicPr>
              <p:blipFill>
                <a:blip r:embed="rId6"/>
                <a:stretch>
                  <a:fillRect/>
                </a:stretch>
              </p:blipFill>
              <p:spPr>
                <a:xfrm>
                  <a:off x="1753" y="4554"/>
                  <a:ext cx="830" cy="830"/>
                </a:xfrm>
                <a:prstGeom prst="rect">
                  <a:avLst/>
                </a:prstGeom>
              </p:spPr>
            </p:pic>
            <p:sp>
              <p:nvSpPr>
                <p:cNvPr id="21" name="文本框 20"/>
                <p:cNvSpPr txBox="1"/>
                <p:nvPr/>
              </p:nvSpPr>
              <p:spPr>
                <a:xfrm>
                  <a:off x="1377" y="5480"/>
                  <a:ext cx="1838" cy="632"/>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信息发布</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22" name="组合 21"/>
              <p:cNvGrpSpPr/>
              <p:nvPr/>
            </p:nvGrpSpPr>
            <p:grpSpPr>
              <a:xfrm rot="0">
                <a:off x="14255" y="6556"/>
                <a:ext cx="1498" cy="1216"/>
                <a:chOff x="4530" y="7002"/>
                <a:chExt cx="1857" cy="1506"/>
              </a:xfrm>
            </p:grpSpPr>
            <p:grpSp>
              <p:nvGrpSpPr>
                <p:cNvPr id="24" name="组合 23"/>
                <p:cNvGrpSpPr/>
                <p:nvPr/>
              </p:nvGrpSpPr>
              <p:grpSpPr>
                <a:xfrm>
                  <a:off x="4784" y="7002"/>
                  <a:ext cx="919" cy="870"/>
                  <a:chOff x="8795" y="6762"/>
                  <a:chExt cx="999" cy="945"/>
                </a:xfrm>
              </p:grpSpPr>
              <p:pic>
                <p:nvPicPr>
                  <p:cNvPr id="25" name="图片 24" descr="4-04"/>
                  <p:cNvPicPr>
                    <a:picLocks noChangeAspect="1"/>
                  </p:cNvPicPr>
                  <p:nvPr/>
                </p:nvPicPr>
                <p:blipFill>
                  <a:blip r:embed="rId7"/>
                  <a:stretch>
                    <a:fillRect/>
                  </a:stretch>
                </p:blipFill>
                <p:spPr>
                  <a:xfrm>
                    <a:off x="8795" y="6762"/>
                    <a:ext cx="999" cy="945"/>
                  </a:xfrm>
                  <a:prstGeom prst="rect">
                    <a:avLst/>
                  </a:prstGeom>
                </p:spPr>
              </p:pic>
              <p:pic>
                <p:nvPicPr>
                  <p:cNvPr id="27" name="图片 26" descr="文件"/>
                  <p:cNvPicPr>
                    <a:picLocks noChangeAspect="1"/>
                  </p:cNvPicPr>
                  <p:nvPr/>
                </p:nvPicPr>
                <p:blipFill>
                  <a:blip r:embed="rId8"/>
                  <a:stretch>
                    <a:fillRect/>
                  </a:stretch>
                </p:blipFill>
                <p:spPr>
                  <a:xfrm>
                    <a:off x="9094" y="6832"/>
                    <a:ext cx="451" cy="451"/>
                  </a:xfrm>
                  <a:prstGeom prst="rect">
                    <a:avLst/>
                  </a:prstGeom>
                </p:spPr>
              </p:pic>
            </p:grpSp>
            <p:sp>
              <p:nvSpPr>
                <p:cNvPr id="29" name="文本框 28"/>
                <p:cNvSpPr txBox="1"/>
                <p:nvPr/>
              </p:nvSpPr>
              <p:spPr>
                <a:xfrm>
                  <a:off x="4530" y="7876"/>
                  <a:ext cx="1857" cy="632"/>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信息展示</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30" name="组合 29"/>
              <p:cNvGrpSpPr/>
              <p:nvPr/>
            </p:nvGrpSpPr>
            <p:grpSpPr>
              <a:xfrm rot="0">
                <a:off x="15315" y="6500"/>
                <a:ext cx="1555" cy="1271"/>
                <a:chOff x="4850" y="6914"/>
                <a:chExt cx="1927" cy="1576"/>
              </a:xfrm>
            </p:grpSpPr>
            <p:pic>
              <p:nvPicPr>
                <p:cNvPr id="31" name="图片 30" descr="订单"/>
                <p:cNvPicPr>
                  <a:picLocks noChangeAspect="1"/>
                </p:cNvPicPr>
                <p:nvPr/>
              </p:nvPicPr>
              <p:blipFill>
                <a:blip r:embed="rId9"/>
                <a:stretch>
                  <a:fillRect/>
                </a:stretch>
              </p:blipFill>
              <p:spPr>
                <a:xfrm>
                  <a:off x="4952" y="6914"/>
                  <a:ext cx="1009" cy="1009"/>
                </a:xfrm>
                <a:prstGeom prst="rect">
                  <a:avLst/>
                </a:prstGeom>
              </p:spPr>
            </p:pic>
            <p:sp>
              <p:nvSpPr>
                <p:cNvPr id="33" name="文本框 32"/>
                <p:cNvSpPr txBox="1"/>
                <p:nvPr/>
              </p:nvSpPr>
              <p:spPr>
                <a:xfrm>
                  <a:off x="4850" y="7858"/>
                  <a:ext cx="1927" cy="632"/>
                </a:xfrm>
                <a:prstGeom prst="rect">
                  <a:avLst/>
                </a:prstGeom>
                <a:noFill/>
              </p:spPr>
              <p:txBody>
                <a:bodyPr wrap="square" rtlCol="0">
                  <a:spAutoFit/>
                </a:bodyPr>
                <a:p>
                  <a:pPr lvl="0" algn="l">
                    <a:buClrTx/>
                    <a:buSzTx/>
                    <a:buFontTx/>
                  </a:pPr>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sym typeface="+mn-ea"/>
                    </a:rPr>
                    <a:t>形成订单</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sym typeface="+mn-ea"/>
                  </a:endParaRPr>
                </a:p>
              </p:txBody>
            </p:sp>
          </p:grpSp>
          <p:grpSp>
            <p:nvGrpSpPr>
              <p:cNvPr id="34" name="组合 33"/>
              <p:cNvGrpSpPr/>
              <p:nvPr/>
            </p:nvGrpSpPr>
            <p:grpSpPr>
              <a:xfrm rot="0">
                <a:off x="17697" y="8381"/>
                <a:ext cx="1551" cy="1421"/>
                <a:chOff x="7198" y="8506"/>
                <a:chExt cx="1804" cy="1653"/>
              </a:xfrm>
            </p:grpSpPr>
            <p:pic>
              <p:nvPicPr>
                <p:cNvPr id="35" name="图片 34" descr="122-04"/>
                <p:cNvPicPr>
                  <a:picLocks noChangeAspect="1"/>
                </p:cNvPicPr>
                <p:nvPr/>
              </p:nvPicPr>
              <p:blipFill>
                <a:blip r:embed="rId10"/>
                <a:stretch>
                  <a:fillRect/>
                </a:stretch>
              </p:blipFill>
              <p:spPr>
                <a:xfrm>
                  <a:off x="7260" y="8506"/>
                  <a:ext cx="1095" cy="934"/>
                </a:xfrm>
                <a:prstGeom prst="rect">
                  <a:avLst/>
                </a:prstGeom>
              </p:spPr>
            </p:pic>
            <p:sp>
              <p:nvSpPr>
                <p:cNvPr id="36" name="文本框 35"/>
                <p:cNvSpPr txBox="1"/>
                <p:nvPr/>
              </p:nvSpPr>
              <p:spPr>
                <a:xfrm>
                  <a:off x="7198" y="9566"/>
                  <a:ext cx="1804" cy="593"/>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交付完成</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37" name="组合 36"/>
              <p:cNvGrpSpPr/>
              <p:nvPr/>
            </p:nvGrpSpPr>
            <p:grpSpPr>
              <a:xfrm>
                <a:off x="16799" y="6317"/>
                <a:ext cx="2721" cy="1384"/>
                <a:chOff x="15915" y="3987"/>
                <a:chExt cx="3609" cy="1835"/>
              </a:xfrm>
            </p:grpSpPr>
            <p:sp>
              <p:nvSpPr>
                <p:cNvPr id="38" name="圆角矩形 37"/>
                <p:cNvSpPr/>
                <p:nvPr/>
              </p:nvSpPr>
              <p:spPr>
                <a:xfrm>
                  <a:off x="15929" y="3987"/>
                  <a:ext cx="3058" cy="1742"/>
                </a:xfrm>
                <a:prstGeom prst="roundRect">
                  <a:avLst/>
                </a:prstGeom>
                <a:solidFill>
                  <a:schemeClr val="bg1"/>
                </a:solidFill>
                <a:ln w="12700" cmpd="sng">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nvGrpSpPr>
                <p:cNvPr id="39" name="组合 38"/>
                <p:cNvGrpSpPr/>
                <p:nvPr/>
              </p:nvGrpSpPr>
              <p:grpSpPr>
                <a:xfrm rot="0">
                  <a:off x="15915" y="4131"/>
                  <a:ext cx="1956" cy="1666"/>
                  <a:chOff x="6232" y="4463"/>
                  <a:chExt cx="1956" cy="1666"/>
                </a:xfrm>
              </p:grpSpPr>
              <p:pic>
                <p:nvPicPr>
                  <p:cNvPr id="40" name="图片 39" descr="发货信息"/>
                  <p:cNvPicPr>
                    <a:picLocks noChangeAspect="1"/>
                  </p:cNvPicPr>
                  <p:nvPr/>
                </p:nvPicPr>
                <p:blipFill>
                  <a:blip r:embed="rId11"/>
                  <a:stretch>
                    <a:fillRect/>
                  </a:stretch>
                </p:blipFill>
                <p:spPr>
                  <a:xfrm>
                    <a:off x="6497" y="4463"/>
                    <a:ext cx="928" cy="928"/>
                  </a:xfrm>
                  <a:prstGeom prst="rect">
                    <a:avLst/>
                  </a:prstGeom>
                </p:spPr>
              </p:pic>
              <p:sp>
                <p:nvSpPr>
                  <p:cNvPr id="41" name="文本框 40"/>
                  <p:cNvSpPr txBox="1"/>
                  <p:nvPr/>
                </p:nvSpPr>
                <p:spPr>
                  <a:xfrm>
                    <a:off x="6232" y="5453"/>
                    <a:ext cx="1956" cy="676"/>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直邮发货</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nvGrpSpPr>
                <p:cNvPr id="42" name="组合 41"/>
                <p:cNvGrpSpPr/>
                <p:nvPr/>
              </p:nvGrpSpPr>
              <p:grpSpPr>
                <a:xfrm rot="0">
                  <a:off x="17239" y="4117"/>
                  <a:ext cx="2285" cy="1705"/>
                  <a:chOff x="7556" y="4449"/>
                  <a:chExt cx="2285" cy="1705"/>
                </a:xfrm>
              </p:grpSpPr>
              <p:grpSp>
                <p:nvGrpSpPr>
                  <p:cNvPr id="43" name="组合 42"/>
                  <p:cNvGrpSpPr/>
                  <p:nvPr/>
                </p:nvGrpSpPr>
                <p:grpSpPr>
                  <a:xfrm>
                    <a:off x="7691" y="4449"/>
                    <a:ext cx="1314" cy="1153"/>
                    <a:chOff x="7820" y="4194"/>
                    <a:chExt cx="2044" cy="1791"/>
                  </a:xfrm>
                </p:grpSpPr>
                <p:pic>
                  <p:nvPicPr>
                    <p:cNvPr id="44" name="图片 43" descr="仓库名称"/>
                    <p:cNvPicPr>
                      <a:picLocks noChangeAspect="1"/>
                    </p:cNvPicPr>
                    <p:nvPr/>
                  </p:nvPicPr>
                  <p:blipFill>
                    <a:blip r:embed="rId12"/>
                    <a:stretch>
                      <a:fillRect/>
                    </a:stretch>
                  </p:blipFill>
                  <p:spPr>
                    <a:xfrm>
                      <a:off x="7820" y="4194"/>
                      <a:ext cx="1791" cy="1791"/>
                    </a:xfrm>
                    <a:prstGeom prst="rect">
                      <a:avLst/>
                    </a:prstGeom>
                  </p:spPr>
                </p:pic>
                <p:pic>
                  <p:nvPicPr>
                    <p:cNvPr id="45" name="图片 44" descr="物流发货"/>
                    <p:cNvPicPr>
                      <a:picLocks noChangeAspect="1"/>
                    </p:cNvPicPr>
                    <p:nvPr/>
                  </p:nvPicPr>
                  <p:blipFill>
                    <a:blip r:embed="rId13"/>
                    <a:stretch>
                      <a:fillRect/>
                    </a:stretch>
                  </p:blipFill>
                  <p:spPr>
                    <a:xfrm>
                      <a:off x="8753" y="4874"/>
                      <a:ext cx="1111" cy="1111"/>
                    </a:xfrm>
                    <a:prstGeom prst="rect">
                      <a:avLst/>
                    </a:prstGeom>
                  </p:spPr>
                </p:pic>
              </p:grpSp>
              <p:sp>
                <p:nvSpPr>
                  <p:cNvPr id="46" name="文本框 45"/>
                  <p:cNvSpPr txBox="1"/>
                  <p:nvPr/>
                </p:nvSpPr>
                <p:spPr>
                  <a:xfrm>
                    <a:off x="7556" y="5478"/>
                    <a:ext cx="2285" cy="676"/>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保税仓发货 </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grpSp>
          <p:cxnSp>
            <p:nvCxnSpPr>
              <p:cNvPr id="47" name="肘形连接符 46"/>
              <p:cNvCxnSpPr/>
              <p:nvPr/>
            </p:nvCxnSpPr>
            <p:spPr>
              <a:xfrm rot="5400000" flipV="1">
                <a:off x="14547" y="7901"/>
                <a:ext cx="668" cy="145"/>
              </a:xfrm>
              <a:prstGeom prst="bentConnector3">
                <a:avLst>
                  <a:gd name="adj1" fmla="val 50079"/>
                </a:avLst>
              </a:prstGeom>
              <a:ln w="12700">
                <a:tailEnd type="arrow" w="med" len="med"/>
              </a:ln>
            </p:spPr>
            <p:style>
              <a:lnRef idx="1">
                <a:schemeClr val="dk1"/>
              </a:lnRef>
              <a:fillRef idx="0">
                <a:schemeClr val="dk1"/>
              </a:fillRef>
              <a:effectRef idx="0">
                <a:schemeClr val="dk1"/>
              </a:effectRef>
              <a:fontRef idx="minor">
                <a:schemeClr val="tx1"/>
              </a:fontRef>
            </p:style>
          </p:cxnSp>
          <p:grpSp>
            <p:nvGrpSpPr>
              <p:cNvPr id="48" name="组合 47"/>
              <p:cNvGrpSpPr/>
              <p:nvPr/>
            </p:nvGrpSpPr>
            <p:grpSpPr>
              <a:xfrm>
                <a:off x="11782" y="6469"/>
                <a:ext cx="1564" cy="1302"/>
                <a:chOff x="12212" y="6284"/>
                <a:chExt cx="1940" cy="1614"/>
              </a:xfrm>
            </p:grpSpPr>
            <p:pic>
              <p:nvPicPr>
                <p:cNvPr id="49" name="图片 48" descr="01-购物车"/>
                <p:cNvPicPr>
                  <a:picLocks noChangeAspect="1"/>
                </p:cNvPicPr>
                <p:nvPr/>
              </p:nvPicPr>
              <p:blipFill>
                <a:blip r:embed="rId14"/>
                <a:stretch>
                  <a:fillRect/>
                </a:stretch>
              </p:blipFill>
              <p:spPr>
                <a:xfrm>
                  <a:off x="12422" y="6284"/>
                  <a:ext cx="990" cy="990"/>
                </a:xfrm>
                <a:prstGeom prst="rect">
                  <a:avLst/>
                </a:prstGeom>
              </p:spPr>
            </p:pic>
            <p:sp>
              <p:nvSpPr>
                <p:cNvPr id="50" name="文本框 49"/>
                <p:cNvSpPr txBox="1"/>
                <p:nvPr/>
              </p:nvSpPr>
              <p:spPr>
                <a:xfrm>
                  <a:off x="12212" y="7266"/>
                  <a:ext cx="1940" cy="632"/>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选品采购</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grpSp>
          <p:sp>
            <p:nvSpPr>
              <p:cNvPr id="51" name="文本框 50"/>
              <p:cNvSpPr txBox="1"/>
              <p:nvPr/>
            </p:nvSpPr>
            <p:spPr>
              <a:xfrm>
                <a:off x="12140" y="5140"/>
                <a:ext cx="1480" cy="510"/>
              </a:xfrm>
              <a:prstGeom prst="rect">
                <a:avLst/>
              </a:prstGeom>
              <a:noFill/>
            </p:spPr>
            <p:txBody>
              <a:bodyPr wrap="square" rtlCol="0">
                <a:spAutoFit/>
              </a:bodyPr>
              <a:p>
                <a:r>
                  <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rPr>
                  <a:t>商品供应</a:t>
                </a:r>
                <a:endParaRPr lang="zh-CN" altLang="en-US" sz="1400" b="1">
                  <a:solidFill>
                    <a:schemeClr val="tx1">
                      <a:lumMod val="65000"/>
                      <a:lumOff val="35000"/>
                    </a:schemeClr>
                  </a:solidFill>
                  <a:latin typeface="黑体" panose="02010609060101010101" charset="-122"/>
                  <a:ea typeface="黑体" panose="02010609060101010101" charset="-122"/>
                  <a:cs typeface="黑体" panose="02010609060101010101" charset="-122"/>
                </a:endParaRPr>
              </a:p>
            </p:txBody>
          </p:sp>
          <p:cxnSp>
            <p:nvCxnSpPr>
              <p:cNvPr id="52" name="直接箭头连接符 51"/>
              <p:cNvCxnSpPr/>
              <p:nvPr/>
            </p:nvCxnSpPr>
            <p:spPr>
              <a:xfrm>
                <a:off x="12759" y="6856"/>
                <a:ext cx="4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13948" y="6856"/>
                <a:ext cx="4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肘形连接符 53"/>
              <p:cNvCxnSpPr/>
              <p:nvPr/>
            </p:nvCxnSpPr>
            <p:spPr>
              <a:xfrm flipV="1">
                <a:off x="15386" y="7630"/>
                <a:ext cx="506" cy="1113"/>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16195" y="6869"/>
                <a:ext cx="41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肘形连接符 55"/>
              <p:cNvCxnSpPr/>
              <p:nvPr/>
            </p:nvCxnSpPr>
            <p:spPr>
              <a:xfrm rot="5400000" flipV="1">
                <a:off x="17697" y="7832"/>
                <a:ext cx="695" cy="326"/>
              </a:xfrm>
              <a:prstGeom prst="bentConnector3">
                <a:avLst>
                  <a:gd name="adj1" fmla="val 50076"/>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肘形连接符 56"/>
              <p:cNvCxnSpPr/>
              <p:nvPr/>
            </p:nvCxnSpPr>
            <p:spPr>
              <a:xfrm rot="5400000">
                <a:off x="12061" y="5859"/>
                <a:ext cx="951" cy="373"/>
              </a:xfrm>
              <a:prstGeom prst="bentConnector3">
                <a:avLst>
                  <a:gd name="adj1" fmla="val 50056"/>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4_2"/>
  <p:tag name="KSO_WM_UNIT_ID" val="diagram20198904_3*q_h_i*1_4_2"/>
  <p:tag name="KSO_WM_TEMPLATE_CATEGORY" val="diagram"/>
  <p:tag name="KSO_WM_TEMPLATE_INDEX" val="20198904"/>
  <p:tag name="KSO_WM_UNIT_LAYERLEVEL" val="1_1_1"/>
  <p:tag name="KSO_WM_TAG_VERSION" val="1.0"/>
  <p:tag name="KSO_WM_BEAUTIFY_FLAG" val="#wm#"/>
  <p:tag name="KSO_WM_UNIT_FILL_FORE_SCHEMECOLOR_INDEX" val="8"/>
  <p:tag name="KSO_WM_UNIT_FILL_TYPE" val="1"/>
  <p:tag name="KSO_WM_UNIT_USESOURCEFORMAT_APPLY" val="1"/>
  <p:tag name="KSO_WM_UNIT_DIAGRAM_SCHEMECOLOR_ID" val="0"/>
</p:tagLst>
</file>

<file path=ppt/tags/tag100.xml><?xml version="1.0" encoding="utf-8"?>
<p:tagLst xmlns:p="http://schemas.openxmlformats.org/presentationml/2006/main">
  <p:tag name="KSO_WM_TEMPLATE_CATEGORY" val="diagram"/>
  <p:tag name="KSO_WM_TEMPLATE_INDEX" val="20188729"/>
  <p:tag name="KSO_WM_UNIT_TYPE" val="n_h_i"/>
  <p:tag name="KSO_WM_UNIT_INDEX" val="1_1_4"/>
  <p:tag name="KSO_WM_UNIT_ID" val="diagram20188729_3*n_h_i*1_1_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01.xml><?xml version="1.0" encoding="utf-8"?>
<p:tagLst xmlns:p="http://schemas.openxmlformats.org/presentationml/2006/main">
  <p:tag name="KSO_WM_TEMPLATE_CATEGORY" val="diagram"/>
  <p:tag name="KSO_WM_TEMPLATE_INDEX" val="20188729"/>
  <p:tag name="KSO_WM_UNIT_TYPE" val="n_h_i"/>
  <p:tag name="KSO_WM_UNIT_INDEX" val="1_1_5"/>
  <p:tag name="KSO_WM_UNIT_ID" val="diagram20188729_3*n_h_i*1_1_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02.xml><?xml version="1.0" encoding="utf-8"?>
<p:tagLst xmlns:p="http://schemas.openxmlformats.org/presentationml/2006/main">
  <p:tag name="KSO_WM_TEMPLATE_CATEGORY" val="diagram"/>
  <p:tag name="KSO_WM_TEMPLATE_INDEX" val="20188729"/>
  <p:tag name="KSO_WM_UNIT_TYPE" val="n_h_i"/>
  <p:tag name="KSO_WM_UNIT_INDEX" val="1_1_6"/>
  <p:tag name="KSO_WM_UNIT_ID" val="diagram20188729_3*n_h_i*1_1_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03.xml><?xml version="1.0" encoding="utf-8"?>
<p:tagLst xmlns:p="http://schemas.openxmlformats.org/presentationml/2006/main">
  <p:tag name="KSO_WM_TEMPLATE_CATEGORY" val="diagram"/>
  <p:tag name="KSO_WM_TEMPLATE_INDEX" val="20188729"/>
  <p:tag name="KSO_WM_UNIT_TYPE" val="n_h_i"/>
  <p:tag name="KSO_WM_UNIT_INDEX" val="1_1_7"/>
  <p:tag name="KSO_WM_UNIT_ID" val="diagram20188729_3*n_h_i*1_1_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04.xml><?xml version="1.0" encoding="utf-8"?>
<p:tagLst xmlns:p="http://schemas.openxmlformats.org/presentationml/2006/main">
  <p:tag name="KSO_WM_TEMPLATE_CATEGORY" val="diagram"/>
  <p:tag name="KSO_WM_TEMPLATE_INDEX" val="20188729"/>
  <p:tag name="KSO_WM_UNIT_TYPE" val="n_h_i"/>
  <p:tag name="KSO_WM_UNIT_INDEX" val="1_1_8"/>
  <p:tag name="KSO_WM_UNIT_ID" val="diagram20188729_3*n_h_i*1_1_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05.xml><?xml version="1.0" encoding="utf-8"?>
<p:tagLst xmlns:p="http://schemas.openxmlformats.org/presentationml/2006/main">
  <p:tag name="KSO_WM_TEMPLATE_CATEGORY" val="diagram"/>
  <p:tag name="KSO_WM_TEMPLATE_INDEX" val="20188729"/>
  <p:tag name="KSO_WM_UNIT_TYPE" val="n_h_i"/>
  <p:tag name="KSO_WM_UNIT_INDEX" val="1_1_9"/>
  <p:tag name="KSO_WM_UNIT_ID" val="diagram20188729_3*n_h_i*1_1_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06.xml><?xml version="1.0" encoding="utf-8"?>
<p:tagLst xmlns:p="http://schemas.openxmlformats.org/presentationml/2006/main">
  <p:tag name="KSO_WM_TEMPLATE_CATEGORY" val="diagram"/>
  <p:tag name="KSO_WM_TEMPLATE_INDEX" val="20188729"/>
  <p:tag name="KSO_WM_UNIT_TYPE" val="n_h_i"/>
  <p:tag name="KSO_WM_UNIT_INDEX" val="1_1_10"/>
  <p:tag name="KSO_WM_UNIT_ID" val="diagram20188729_3*n_h_i*1_1_1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07.xml><?xml version="1.0" encoding="utf-8"?>
<p:tagLst xmlns:p="http://schemas.openxmlformats.org/presentationml/2006/main">
  <p:tag name="KSO_WM_TEMPLATE_CATEGORY" val="diagram"/>
  <p:tag name="KSO_WM_TEMPLATE_INDEX" val="20188729"/>
  <p:tag name="KSO_WM_UNIT_TYPE" val="n_h_i"/>
  <p:tag name="KSO_WM_UNIT_INDEX" val="1_1_11"/>
  <p:tag name="KSO_WM_UNIT_ID" val="diagram20188729_3*n_h_i*1_1_1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08.xml><?xml version="1.0" encoding="utf-8"?>
<p:tagLst xmlns:p="http://schemas.openxmlformats.org/presentationml/2006/main">
  <p:tag name="KSO_WM_TEMPLATE_CATEGORY" val="diagram"/>
  <p:tag name="KSO_WM_TEMPLATE_INDEX" val="20188729"/>
  <p:tag name="KSO_WM_UNIT_TYPE" val="n_h_i"/>
  <p:tag name="KSO_WM_UNIT_INDEX" val="1_1_12"/>
  <p:tag name="KSO_WM_UNIT_ID" val="diagram20188729_3*n_h_i*1_1_1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09.xml><?xml version="1.0" encoding="utf-8"?>
<p:tagLst xmlns:p="http://schemas.openxmlformats.org/presentationml/2006/main">
  <p:tag name="KSO_WM_TEMPLATE_CATEGORY" val="diagram"/>
  <p:tag name="KSO_WM_TEMPLATE_INDEX" val="20188729"/>
  <p:tag name="KSO_WM_UNIT_TYPE" val="n_h_i"/>
  <p:tag name="KSO_WM_UNIT_INDEX" val="1_1_13"/>
  <p:tag name="KSO_WM_UNIT_ID" val="diagram20188729_3*n_h_i*1_1_1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1.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diagram20198904_3*q_h_i*1_4_1"/>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110.xml><?xml version="1.0" encoding="utf-8"?>
<p:tagLst xmlns:p="http://schemas.openxmlformats.org/presentationml/2006/main">
  <p:tag name="KSO_WM_TEMPLATE_CATEGORY" val="diagram"/>
  <p:tag name="KSO_WM_TEMPLATE_INDEX" val="20188729"/>
  <p:tag name="KSO_WM_UNIT_TYPE" val="n_h_i"/>
  <p:tag name="KSO_WM_UNIT_INDEX" val="1_1_14"/>
  <p:tag name="KSO_WM_UNIT_ID" val="diagram20188729_3*n_h_i*1_1_1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11.xml><?xml version="1.0" encoding="utf-8"?>
<p:tagLst xmlns:p="http://schemas.openxmlformats.org/presentationml/2006/main">
  <p:tag name="KSO_WM_TEMPLATE_CATEGORY" val="diagram"/>
  <p:tag name="KSO_WM_TEMPLATE_INDEX" val="20188729"/>
  <p:tag name="KSO_WM_UNIT_TYPE" val="n_h_i"/>
  <p:tag name="KSO_WM_UNIT_INDEX" val="1_1_15"/>
  <p:tag name="KSO_WM_UNIT_ID" val="diagram20188729_3*n_h_i*1_1_1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12.xml><?xml version="1.0" encoding="utf-8"?>
<p:tagLst xmlns:p="http://schemas.openxmlformats.org/presentationml/2006/main">
  <p:tag name="KSO_WM_TEMPLATE_CATEGORY" val="diagram"/>
  <p:tag name="KSO_WM_TEMPLATE_INDEX" val="20188729"/>
  <p:tag name="KSO_WM_UNIT_TYPE" val="n_h_i"/>
  <p:tag name="KSO_WM_UNIT_INDEX" val="1_1_16"/>
  <p:tag name="KSO_WM_UNIT_ID" val="diagram20188729_3*n_h_i*1_1_1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13.xml><?xml version="1.0" encoding="utf-8"?>
<p:tagLst xmlns:p="http://schemas.openxmlformats.org/presentationml/2006/main">
  <p:tag name="KSO_WM_TEMPLATE_CATEGORY" val="diagram"/>
  <p:tag name="KSO_WM_TEMPLATE_INDEX" val="20188729"/>
  <p:tag name="KSO_WM_UNIT_TYPE" val="n_h_i"/>
  <p:tag name="KSO_WM_UNIT_INDEX" val="1_1_17"/>
  <p:tag name="KSO_WM_UNIT_ID" val="diagram20188729_3*n_h_i*1_1_1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14.xml><?xml version="1.0" encoding="utf-8"?>
<p:tagLst xmlns:p="http://schemas.openxmlformats.org/presentationml/2006/main">
  <p:tag name="KSO_WM_TEMPLATE_CATEGORY" val="diagram"/>
  <p:tag name="KSO_WM_TEMPLATE_INDEX" val="20188729"/>
  <p:tag name="KSO_WM_UNIT_TYPE" val="n_h_i"/>
  <p:tag name="KSO_WM_UNIT_INDEX" val="1_1_18"/>
  <p:tag name="KSO_WM_UNIT_ID" val="diagram20188729_3*n_h_i*1_1_1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15.xml><?xml version="1.0" encoding="utf-8"?>
<p:tagLst xmlns:p="http://schemas.openxmlformats.org/presentationml/2006/main">
  <p:tag name="KSO_WM_TEMPLATE_CATEGORY" val="diagram"/>
  <p:tag name="KSO_WM_TEMPLATE_INDEX" val="20188729"/>
  <p:tag name="KSO_WM_UNIT_TYPE" val="n_h_i"/>
  <p:tag name="KSO_WM_UNIT_INDEX" val="1_1_19"/>
  <p:tag name="KSO_WM_UNIT_ID" val="diagram20188729_3*n_h_i*1_1_1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16.xml><?xml version="1.0" encoding="utf-8"?>
<p:tagLst xmlns:p="http://schemas.openxmlformats.org/presentationml/2006/main">
  <p:tag name="KSO_WM_TEMPLATE_CATEGORY" val="diagram"/>
  <p:tag name="KSO_WM_TEMPLATE_INDEX" val="20188729"/>
  <p:tag name="KSO_WM_UNIT_TYPE" val="n_h_i"/>
  <p:tag name="KSO_WM_UNIT_INDEX" val="1_1_20"/>
  <p:tag name="KSO_WM_UNIT_ID" val="diagram20188729_3*n_h_i*1_1_2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17.xml><?xml version="1.0" encoding="utf-8"?>
<p:tagLst xmlns:p="http://schemas.openxmlformats.org/presentationml/2006/main">
  <p:tag name="KSO_WM_TEMPLATE_CATEGORY" val="diagram"/>
  <p:tag name="KSO_WM_TEMPLATE_INDEX" val="20188729"/>
  <p:tag name="KSO_WM_UNIT_TYPE" val="n_h_i"/>
  <p:tag name="KSO_WM_UNIT_INDEX" val="1_1_21"/>
  <p:tag name="KSO_WM_UNIT_ID" val="diagram20188729_3*n_h_i*1_1_2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18.xml><?xml version="1.0" encoding="utf-8"?>
<p:tagLst xmlns:p="http://schemas.openxmlformats.org/presentationml/2006/main">
  <p:tag name="KSO_WM_TEMPLATE_CATEGORY" val="diagram"/>
  <p:tag name="KSO_WM_TEMPLATE_INDEX" val="20188729"/>
  <p:tag name="KSO_WM_UNIT_TYPE" val="n_h_i"/>
  <p:tag name="KSO_WM_UNIT_INDEX" val="1_1_22"/>
  <p:tag name="KSO_WM_UNIT_ID" val="diagram20188729_3*n_h_i*1_1_2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19.xml><?xml version="1.0" encoding="utf-8"?>
<p:tagLst xmlns:p="http://schemas.openxmlformats.org/presentationml/2006/main">
  <p:tag name="KSO_WM_TEMPLATE_CATEGORY" val="diagram"/>
  <p:tag name="KSO_WM_TEMPLATE_INDEX" val="20188729"/>
  <p:tag name="KSO_WM_UNIT_TYPE" val="n_h_i"/>
  <p:tag name="KSO_WM_UNIT_INDEX" val="1_1_23"/>
  <p:tag name="KSO_WM_UNIT_ID" val="diagram20188729_3*n_h_i*1_1_2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2.xml><?xml version="1.0" encoding="utf-8"?>
<p:tagLst xmlns:p="http://schemas.openxmlformats.org/presentationml/2006/main">
  <p:tag name="KSO_WM_UNIT_DIAGRAM_MODELTYPE" val="numdgm"/>
  <p:tag name="KSO_WM_UNIT_NOCLEAR" val="0"/>
  <p:tag name="KSO_WM_UNIT_VALUE" val="39"/>
  <p:tag name="KSO_WM_UNIT_HIGHLIGHT" val="0"/>
  <p:tag name="KSO_WM_UNIT_COMPATIBLE" val="0"/>
  <p:tag name="KSO_WM_UNIT_DIAGRAM_ISNUMVISUAL" val="0"/>
  <p:tag name="KSO_WM_UNIT_DIAGRAM_ISREFERUNIT" val="0"/>
  <p:tag name="KSO_WM_DIAGRAM_GROUP_CODE" val="q1-1"/>
  <p:tag name="KSO_WM_UNIT_TYPE" val="q_h_f"/>
  <p:tag name="KSO_WM_UNIT_INDEX" val="1_1_1"/>
  <p:tag name="KSO_WM_UNIT_ID" val="diagram20198904_3*q_h_f*1_1_1"/>
  <p:tag name="KSO_WM_TEMPLATE_CATEGORY" val="diagram"/>
  <p:tag name="KSO_WM_TEMPLATE_INDEX" val="2019890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 name="KSO_WM_UNIT_DIAGRAM_SCHEMECOLOR_ID" val="0"/>
</p:tagLst>
</file>

<file path=ppt/tags/tag120.xml><?xml version="1.0" encoding="utf-8"?>
<p:tagLst xmlns:p="http://schemas.openxmlformats.org/presentationml/2006/main">
  <p:tag name="KSO_WM_TEMPLATE_CATEGORY" val="diagram"/>
  <p:tag name="KSO_WM_TEMPLATE_INDEX" val="20188729"/>
  <p:tag name="KSO_WM_UNIT_TYPE" val="n_h_i"/>
  <p:tag name="KSO_WM_UNIT_INDEX" val="1_1_24"/>
  <p:tag name="KSO_WM_UNIT_ID" val="diagram20188729_3*n_h_i*1_1_2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21.xml><?xml version="1.0" encoding="utf-8"?>
<p:tagLst xmlns:p="http://schemas.openxmlformats.org/presentationml/2006/main">
  <p:tag name="KSO_WM_TEMPLATE_CATEGORY" val="diagram"/>
  <p:tag name="KSO_WM_TEMPLATE_INDEX" val="20188729"/>
  <p:tag name="KSO_WM_UNIT_TYPE" val="n_h_i"/>
  <p:tag name="KSO_WM_UNIT_INDEX" val="1_1_25"/>
  <p:tag name="KSO_WM_UNIT_ID" val="diagram20188729_3*n_h_i*1_1_2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22.xml><?xml version="1.0" encoding="utf-8"?>
<p:tagLst xmlns:p="http://schemas.openxmlformats.org/presentationml/2006/main">
  <p:tag name="KSO_WM_TEMPLATE_CATEGORY" val="diagram"/>
  <p:tag name="KSO_WM_TEMPLATE_INDEX" val="20188729"/>
  <p:tag name="KSO_WM_UNIT_TYPE" val="n_h_i"/>
  <p:tag name="KSO_WM_UNIT_INDEX" val="1_1_26"/>
  <p:tag name="KSO_WM_UNIT_ID" val="diagram20188729_3*n_h_i*1_1_2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23.xml><?xml version="1.0" encoding="utf-8"?>
<p:tagLst xmlns:p="http://schemas.openxmlformats.org/presentationml/2006/main">
  <p:tag name="KSO_WM_TEMPLATE_CATEGORY" val="diagram"/>
  <p:tag name="KSO_WM_TEMPLATE_INDEX" val="20188729"/>
  <p:tag name="KSO_WM_UNIT_TYPE" val="n_h_i"/>
  <p:tag name="KSO_WM_UNIT_INDEX" val="1_1_27"/>
  <p:tag name="KSO_WM_UNIT_ID" val="diagram20188729_3*n_h_i*1_1_27"/>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24.xml><?xml version="1.0" encoding="utf-8"?>
<p:tagLst xmlns:p="http://schemas.openxmlformats.org/presentationml/2006/main">
  <p:tag name="KSO_WM_TEMPLATE_CATEGORY" val="diagram"/>
  <p:tag name="KSO_WM_TEMPLATE_INDEX" val="20188729"/>
  <p:tag name="KSO_WM_UNIT_TYPE" val="n_h_i"/>
  <p:tag name="KSO_WM_UNIT_INDEX" val="1_1_28"/>
  <p:tag name="KSO_WM_UNIT_ID" val="diagram20188729_3*n_h_i*1_1_28"/>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25.xml><?xml version="1.0" encoding="utf-8"?>
<p:tagLst xmlns:p="http://schemas.openxmlformats.org/presentationml/2006/main">
  <p:tag name="KSO_WM_TEMPLATE_CATEGORY" val="diagram"/>
  <p:tag name="KSO_WM_TEMPLATE_INDEX" val="20188729"/>
  <p:tag name="KSO_WM_UNIT_TYPE" val="n_h_i"/>
  <p:tag name="KSO_WM_UNIT_INDEX" val="1_1_29"/>
  <p:tag name="KSO_WM_UNIT_ID" val="diagram20188729_3*n_h_i*1_1_29"/>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26.xml><?xml version="1.0" encoding="utf-8"?>
<p:tagLst xmlns:p="http://schemas.openxmlformats.org/presentationml/2006/main">
  <p:tag name="KSO_WM_TEMPLATE_CATEGORY" val="diagram"/>
  <p:tag name="KSO_WM_TEMPLATE_INDEX" val="20188729"/>
  <p:tag name="KSO_WM_UNIT_TYPE" val="n_h_i"/>
  <p:tag name="KSO_WM_UNIT_INDEX" val="1_1_30"/>
  <p:tag name="KSO_WM_UNIT_ID" val="diagram20188729_3*n_h_i*1_1_30"/>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27.xml><?xml version="1.0" encoding="utf-8"?>
<p:tagLst xmlns:p="http://schemas.openxmlformats.org/presentationml/2006/main">
  <p:tag name="KSO_WM_TEMPLATE_CATEGORY" val="diagram"/>
  <p:tag name="KSO_WM_TEMPLATE_INDEX" val="20188729"/>
  <p:tag name="KSO_WM_UNIT_TYPE" val="n_h_i"/>
  <p:tag name="KSO_WM_UNIT_INDEX" val="1_1_31"/>
  <p:tag name="KSO_WM_UNIT_ID" val="diagram20188729_3*n_h_i*1_1_3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28.xml><?xml version="1.0" encoding="utf-8"?>
<p:tagLst xmlns:p="http://schemas.openxmlformats.org/presentationml/2006/main">
  <p:tag name="KSO_WM_TEMPLATE_CATEGORY" val="diagram"/>
  <p:tag name="KSO_WM_TEMPLATE_INDEX" val="20188729"/>
  <p:tag name="KSO_WM_UNIT_TYPE" val="n_h_i"/>
  <p:tag name="KSO_WM_UNIT_INDEX" val="1_1_32"/>
  <p:tag name="KSO_WM_UNIT_ID" val="diagram20188729_3*n_h_i*1_1_3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29.xml><?xml version="1.0" encoding="utf-8"?>
<p:tagLst xmlns:p="http://schemas.openxmlformats.org/presentationml/2006/main">
  <p:tag name="KSO_WM_TEMPLATE_CATEGORY" val="diagram"/>
  <p:tag name="KSO_WM_TEMPLATE_INDEX" val="20188729"/>
  <p:tag name="KSO_WM_UNIT_TYPE" val="n_h_i"/>
  <p:tag name="KSO_WM_UNIT_INDEX" val="1_1_33"/>
  <p:tag name="KSO_WM_UNIT_ID" val="diagram20188729_3*n_h_i*1_1_3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3.xml><?xml version="1.0" encoding="utf-8"?>
<p:tagLst xmlns:p="http://schemas.openxmlformats.org/presentationml/2006/main">
  <p:tag name="KSO_WM_UNIT_DIAGRAM_MODELTYPE" val="numdgm"/>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q1-1"/>
  <p:tag name="KSO_WM_UNIT_TYPE" val="q_h_a"/>
  <p:tag name="KSO_WM_UNIT_INDEX" val="1_4_1"/>
  <p:tag name="KSO_WM_UNIT_ID" val="diagram20198904_3*q_h_a*1_4_1"/>
  <p:tag name="KSO_WM_TEMPLATE_CATEGORY" val="diagram"/>
  <p:tag name="KSO_WM_TEMPLATE_INDEX" val="20198904"/>
  <p:tag name="KSO_WM_UNIT_LAYERLEVEL" val="1_1_1"/>
  <p:tag name="KSO_WM_TAG_VERSION" val="1.0"/>
  <p:tag name="KSO_WM_BEAUTIFY_FLAG" val="#wm#"/>
  <p:tag name="KSO_WM_UNIT_PRESET_TEXT" val="添加标题"/>
  <p:tag name="KSO_WM_UNIT_TEXT_FILL_FORE_SCHEMECOLOR_INDEX" val="9"/>
  <p:tag name="KSO_WM_UNIT_TEXT_FILL_TYPE" val="1"/>
  <p:tag name="KSO_WM_UNIT_USESOURCEFORMAT_APPLY" val="1"/>
  <p:tag name="KSO_WM_UNIT_DIAGRAM_SCHEMECOLOR_ID" val="0"/>
</p:tagLst>
</file>

<file path=ppt/tags/tag130.xml><?xml version="1.0" encoding="utf-8"?>
<p:tagLst xmlns:p="http://schemas.openxmlformats.org/presentationml/2006/main">
  <p:tag name="KSO_WM_TEMPLATE_CATEGORY" val="diagram"/>
  <p:tag name="KSO_WM_TEMPLATE_INDEX" val="20188729"/>
  <p:tag name="KSO_WM_UNIT_TYPE" val="n_h_i"/>
  <p:tag name="KSO_WM_UNIT_INDEX" val="1_1_34"/>
  <p:tag name="KSO_WM_UNIT_ID" val="diagram20188729_3*n_h_i*1_1_34"/>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31.xml><?xml version="1.0" encoding="utf-8"?>
<p:tagLst xmlns:p="http://schemas.openxmlformats.org/presentationml/2006/main">
  <p:tag name="KSO_WM_TEMPLATE_CATEGORY" val="diagram"/>
  <p:tag name="KSO_WM_TEMPLATE_INDEX" val="20188729"/>
  <p:tag name="KSO_WM_UNIT_TYPE" val="n_h_i"/>
  <p:tag name="KSO_WM_UNIT_INDEX" val="1_1_35"/>
  <p:tag name="KSO_WM_UNIT_ID" val="diagram20188729_3*n_h_i*1_1_35"/>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132.xml><?xml version="1.0" encoding="utf-8"?>
<p:tagLst xmlns:p="http://schemas.openxmlformats.org/presentationml/2006/main">
  <p:tag name="KSO_WM_TEMPLATE_CATEGORY" val="diagram"/>
  <p:tag name="KSO_WM_TEMPLATE_INDEX" val="20188729"/>
  <p:tag name="KSO_WM_UNIT_TYPE" val="n_h_i"/>
  <p:tag name="KSO_WM_UNIT_INDEX" val="1_1_36"/>
  <p:tag name="KSO_WM_UNIT_ID" val="diagram20188729_3*n_h_i*1_1_36"/>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Lst>
</file>

<file path=ppt/tags/tag133.xml><?xml version="1.0" encoding="utf-8"?>
<p:tagLst xmlns:p="http://schemas.openxmlformats.org/presentationml/2006/main">
  <p:tag name="KSO_WM_TEMPLATE_CATEGORY" val="diagram"/>
  <p:tag name="KSO_WM_TEMPLATE_INDEX" val="20188729"/>
  <p:tag name="KSO_WM_UNIT_TYPE" val="n_h_h_i"/>
  <p:tag name="KSO_WM_UNIT_INDEX" val="1_2_1_3"/>
  <p:tag name="KSO_WM_UNIT_ID" val="diagram20188729_3*n_h_h_i*1_2_1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134.xml><?xml version="1.0" encoding="utf-8"?>
<p:tagLst xmlns:p="http://schemas.openxmlformats.org/presentationml/2006/main">
  <p:tag name="KSO_WM_TEMPLATE_CATEGORY" val="diagram"/>
  <p:tag name="KSO_WM_TEMPLATE_INDEX" val="20188729"/>
  <p:tag name="KSO_WM_UNIT_TYPE" val="n_h_h_x"/>
  <p:tag name="KSO_WM_UNIT_INDEX" val="1_2_1_1"/>
  <p:tag name="KSO_WM_UNIT_ID" val="diagram20188729_3*n_h_h_x*1_2_1_1"/>
  <p:tag name="KSO_WM_UNIT_LAYERLEVEL" val="1_1_1_1"/>
  <p:tag name="KSO_WM_BEAUTIFY_FLAG" val="#wm#"/>
  <p:tag name="KSO_WM_TAG_VERSION" val="1.0"/>
  <p:tag name="KSO_WM_DIAGRAM_GROUP_CODE" val="n1-1"/>
  <p:tag name="KSO_WM_UNIT_VALUE" val="115*148"/>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135.xml><?xml version="1.0" encoding="utf-8"?>
<p:tagLst xmlns:p="http://schemas.openxmlformats.org/presentationml/2006/main">
  <p:tag name="KSO_WM_TEMPLATE_CATEGORY" val="diagram"/>
  <p:tag name="KSO_WM_TEMPLATE_INDEX" val="20188729"/>
  <p:tag name="KSO_WM_UNIT_TYPE" val="n_h_h_i"/>
  <p:tag name="KSO_WM_UNIT_INDEX" val="1_2_3_3"/>
  <p:tag name="KSO_WM_UNIT_ID" val="diagram20188729_3*n_h_h_i*1_2_3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136.xml><?xml version="1.0" encoding="utf-8"?>
<p:tagLst xmlns:p="http://schemas.openxmlformats.org/presentationml/2006/main">
  <p:tag name="KSO_WM_TEMPLATE_CATEGORY" val="diagram"/>
  <p:tag name="KSO_WM_TEMPLATE_INDEX" val="20188729"/>
  <p:tag name="KSO_WM_UNIT_TYPE" val="n_h_h_x"/>
  <p:tag name="KSO_WM_UNIT_INDEX" val="1_2_3_1"/>
  <p:tag name="KSO_WM_UNIT_ID" val="diagram20188729_3*n_h_h_x*1_2_3_1"/>
  <p:tag name="KSO_WM_UNIT_LAYERLEVEL" val="1_1_1_1"/>
  <p:tag name="KSO_WM_BEAUTIFY_FLAG" val="#wm#"/>
  <p:tag name="KSO_WM_TAG_VERSION" val="1.0"/>
  <p:tag name="KSO_WM_DIAGRAM_GROUP_CODE" val="n1-1"/>
  <p:tag name="KSO_WM_UNIT_VALUE" val="137*148"/>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137.xml><?xml version="1.0" encoding="utf-8"?>
<p:tagLst xmlns:p="http://schemas.openxmlformats.org/presentationml/2006/main">
  <p:tag name="KSO_WM_TEMPLATE_CATEGORY" val="diagram"/>
  <p:tag name="KSO_WM_TEMPLATE_INDEX" val="20188729"/>
  <p:tag name="KSO_WM_UNIT_TYPE" val="n_h_h_i"/>
  <p:tag name="KSO_WM_UNIT_INDEX" val="1_2_4_3"/>
  <p:tag name="KSO_WM_UNIT_ID" val="diagram20188729_3*n_h_h_i*1_2_4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138.xml><?xml version="1.0" encoding="utf-8"?>
<p:tagLst xmlns:p="http://schemas.openxmlformats.org/presentationml/2006/main">
  <p:tag name="KSO_WM_TEMPLATE_CATEGORY" val="diagram"/>
  <p:tag name="KSO_WM_TEMPLATE_INDEX" val="20188729"/>
  <p:tag name="KSO_WM_UNIT_TYPE" val="n_h_h_x"/>
  <p:tag name="KSO_WM_UNIT_INDEX" val="1_2_4_1"/>
  <p:tag name="KSO_WM_UNIT_ID" val="diagram20188729_3*n_h_h_x*1_2_4_1"/>
  <p:tag name="KSO_WM_UNIT_LAYERLEVEL" val="1_1_1_1"/>
  <p:tag name="KSO_WM_BEAUTIFY_FLAG" val="#wm#"/>
  <p:tag name="KSO_WM_TAG_VERSION" val="1.0"/>
  <p:tag name="KSO_WM_DIAGRAM_GROUP_CODE" val="n1-1"/>
  <p:tag name="KSO_WM_UNIT_VALUE" val="121*116"/>
  <p:tag name="KSO_WM_UNIT_HIGHLIGHT" val="0"/>
  <p:tag name="KSO_WM_UNIT_COMPATIBLE" val="0"/>
  <p:tag name="KSO_WM_UNIT_DIAGRAM_ISNUMVISUAL" val="0"/>
  <p:tag name="KSO_WM_UNIT_DIAGRAM_ISREFERUNIT" val="0"/>
  <p:tag name="KSO_WM_UNIT_TEXT_FILL_FORE_SCHEMECOLOR_INDEX" val="13"/>
  <p:tag name="KSO_WM_UNIT_TEXT_FILL_TYPE" val="1"/>
  <p:tag name="KSO_WM_UNIT_USESOURCEFORMAT_APPLY" val="1"/>
</p:tagLst>
</file>

<file path=ppt/tags/tag139.xml><?xml version="1.0" encoding="utf-8"?>
<p:tagLst xmlns:p="http://schemas.openxmlformats.org/presentationml/2006/main">
  <p:tag name="KSO_WM_TEMPLATE_CATEGORY" val="diagram"/>
  <p:tag name="KSO_WM_TEMPLATE_INDEX" val="20188729"/>
  <p:tag name="KSO_WM_UNIT_TYPE" val="n_h_h_i"/>
  <p:tag name="KSO_WM_UNIT_INDEX" val="1_2_2_3"/>
  <p:tag name="KSO_WM_UNIT_ID" val="diagram20188729_3*n_h_h_i*1_2_2_3"/>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14.xml><?xml version="1.0" encoding="utf-8"?>
<p:tagLst xmlns:p="http://schemas.openxmlformats.org/presentationml/2006/main">
  <p:tag name="KSO_WM_UNIT_DIAGRAM_MODELTYPE" val="numdgm"/>
  <p:tag name="KSO_WM_UNIT_NOCLEAR" val="0"/>
  <p:tag name="KSO_WM_UNIT_VALUE" val="39"/>
  <p:tag name="KSO_WM_UNIT_HIGHLIGHT" val="0"/>
  <p:tag name="KSO_WM_UNIT_COMPATIBLE" val="0"/>
  <p:tag name="KSO_WM_UNIT_DIAGRAM_ISNUMVISUAL" val="0"/>
  <p:tag name="KSO_WM_UNIT_DIAGRAM_ISREFERUNIT" val="0"/>
  <p:tag name="KSO_WM_DIAGRAM_GROUP_CODE" val="q1-1"/>
  <p:tag name="KSO_WM_UNIT_TYPE" val="q_h_f"/>
  <p:tag name="KSO_WM_UNIT_INDEX" val="1_4_1"/>
  <p:tag name="KSO_WM_UNIT_ID" val="diagram20198904_3*q_h_f*1_4_1"/>
  <p:tag name="KSO_WM_TEMPLATE_CATEGORY" val="diagram"/>
  <p:tag name="KSO_WM_TEMPLATE_INDEX" val="2019890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 name="KSO_WM_UNIT_DIAGRAM_SCHEMECOLOR_ID" val="0"/>
</p:tagLst>
</file>

<file path=ppt/tags/tag140.xml><?xml version="1.0" encoding="utf-8"?>
<p:tagLst xmlns:p="http://schemas.openxmlformats.org/presentationml/2006/main">
  <p:tag name="KSO_WM_TEMPLATE_CATEGORY" val="diagram"/>
  <p:tag name="KSO_WM_TEMPLATE_INDEX" val="20188729"/>
  <p:tag name="KSO_WM_UNIT_TYPE" val="n_h_h_x"/>
  <p:tag name="KSO_WM_UNIT_INDEX" val="1_2_2_1"/>
  <p:tag name="KSO_WM_UNIT_ID" val="diagram20188729_3*n_h_h_x*1_2_2_1"/>
  <p:tag name="KSO_WM_UNIT_LAYERLEVEL" val="1_1_1_1"/>
  <p:tag name="KSO_WM_BEAUTIFY_FLAG" val="#wm#"/>
  <p:tag name="KSO_WM_TAG_VERSION" val="1.0"/>
  <p:tag name="KSO_WM_DIAGRAM_GROUP_CODE" val="n1-1"/>
  <p:tag name="KSO_WM_UNIT_VALUE" val="130*139"/>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 name="KSO_WM_UNIT_USESOURCEFORMAT_APPLY" val="1"/>
</p:tagLst>
</file>

<file path=ppt/tags/tag141.xml><?xml version="1.0" encoding="utf-8"?>
<p:tagLst xmlns:p="http://schemas.openxmlformats.org/presentationml/2006/main">
  <p:tag name="KSO_WM_TEMPLATE_CATEGORY" val="diagram"/>
  <p:tag name="KSO_WM_TEMPLATE_INDEX" val="20188729"/>
  <p:tag name="KSO_WM_UNIT_TYPE" val="n_h_a"/>
  <p:tag name="KSO_WM_UNIT_INDEX" val="1_1_1"/>
  <p:tag name="KSO_WM_UNIT_ID" val="diagram20188729_3*n_h_a*1_1_1"/>
  <p:tag name="KSO_WM_UNIT_LAYERLEVEL" val="1_1_1"/>
  <p:tag name="KSO_WM_UNIT_VALUE" val="6"/>
  <p:tag name="KSO_WM_UNIT_HIGHLIGHT" val="0"/>
  <p:tag name="KSO_WM_UNIT_COMPATIBLE" val="0"/>
  <p:tag name="KSO_WM_BEAUTIFY_FLAG" val="#wm#"/>
  <p:tag name="KSO_WM_TAG_VERSION" val="1.0"/>
  <p:tag name="KSO_WM_DIAGRAM_GROUP_CODE" val="n1-1"/>
  <p:tag name="KSO_WM_UNIT_PRESET_TEXT" val="添加标题"/>
  <p:tag name="KSO_WM_UNIT_ISCONTENTSTITLE" val="0"/>
  <p:tag name="KSO_WM_UNIT_NOCLEAR" val="0"/>
  <p:tag name="KSO_WM_UNIT_DIAGRAM_ISNUMVISUAL" val="0"/>
  <p:tag name="KSO_WM_UNIT_DIAGRAM_ISREFERUNIT" val="0"/>
  <p:tag name="KSO_WM_UNIT_TEXT_FILL_FORE_SCHEMECOLOR_INDEX" val="14"/>
  <p:tag name="KSO_WM_UNIT_TEXT_FILL_TYPE" val="1"/>
  <p:tag name="KSO_WM_UNIT_USESOURCEFORMAT_APPLY" val="1"/>
</p:tagLst>
</file>

<file path=ppt/tags/tag15.xml><?xml version="1.0" encoding="utf-8"?>
<p:tagLst xmlns:p="http://schemas.openxmlformats.org/presentationml/2006/main">
  <p:tag name="KSO_WM_UNIT_DIAGRAM_MODELTYPE" val="numdgm"/>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q1-1"/>
  <p:tag name="KSO_WM_UNIT_TYPE" val="q_h_a"/>
  <p:tag name="KSO_WM_UNIT_INDEX" val="1_2_1"/>
  <p:tag name="KSO_WM_UNIT_ID" val="diagram20198904_3*q_h_a*1_2_1"/>
  <p:tag name="KSO_WM_TEMPLATE_CATEGORY" val="diagram"/>
  <p:tag name="KSO_WM_TEMPLATE_INDEX" val="20198904"/>
  <p:tag name="KSO_WM_UNIT_LAYERLEVEL" val="1_1_1"/>
  <p:tag name="KSO_WM_TAG_VERSION" val="1.0"/>
  <p:tag name="KSO_WM_BEAUTIFY_FLAG" val="#wm#"/>
  <p:tag name="KSO_WM_UNIT_PRESET_TEXT" val="添加标题"/>
  <p:tag name="KSO_WM_UNIT_TEXT_FILL_FORE_SCHEMECOLOR_INDEX" val="6"/>
  <p:tag name="KSO_WM_UNIT_TEXT_FILL_TYPE" val="1"/>
  <p:tag name="KSO_WM_UNIT_USESOURCEFORMAT_APPLY" val="1"/>
  <p:tag name="KSO_WM_UNIT_DIAGRAM_SCHEMECOLOR_ID" val="0"/>
</p:tagLst>
</file>

<file path=ppt/tags/tag16.xml><?xml version="1.0" encoding="utf-8"?>
<p:tagLst xmlns:p="http://schemas.openxmlformats.org/presentationml/2006/main">
  <p:tag name="KSO_WM_UNIT_DIAGRAM_MODELTYPE" val="numdgm"/>
  <p:tag name="KSO_WM_UNIT_NOCLEAR" val="0"/>
  <p:tag name="KSO_WM_UNIT_VALUE" val="39"/>
  <p:tag name="KSO_WM_UNIT_HIGHLIGHT" val="0"/>
  <p:tag name="KSO_WM_UNIT_COMPATIBLE" val="0"/>
  <p:tag name="KSO_WM_UNIT_DIAGRAM_ISNUMVISUAL" val="0"/>
  <p:tag name="KSO_WM_UNIT_DIAGRAM_ISREFERUNIT" val="0"/>
  <p:tag name="KSO_WM_DIAGRAM_GROUP_CODE" val="q1-1"/>
  <p:tag name="KSO_WM_UNIT_TYPE" val="q_h_f"/>
  <p:tag name="KSO_WM_UNIT_INDEX" val="1_2_1"/>
  <p:tag name="KSO_WM_UNIT_ID" val="diagram20198904_3*q_h_f*1_2_1"/>
  <p:tag name="KSO_WM_TEMPLATE_CATEGORY" val="diagram"/>
  <p:tag name="KSO_WM_TEMPLATE_INDEX" val="2019890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 name="KSO_WM_UNIT_DIAGRAM_SCHEMECOLOR_ID" val="0"/>
</p:tagLst>
</file>

<file path=ppt/tags/tag17.xml><?xml version="1.0" encoding="utf-8"?>
<p:tagLst xmlns:p="http://schemas.openxmlformats.org/presentationml/2006/main">
  <p:tag name="KSO_WM_UNIT_DIAGRAM_MODELTYPE" val="numdgm"/>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q1-1"/>
  <p:tag name="KSO_WM_UNIT_TYPE" val="q_h_a"/>
  <p:tag name="KSO_WM_UNIT_INDEX" val="1_3_1"/>
  <p:tag name="KSO_WM_UNIT_ID" val="diagram20198904_3*q_h_a*1_3_1"/>
  <p:tag name="KSO_WM_TEMPLATE_CATEGORY" val="diagram"/>
  <p:tag name="KSO_WM_TEMPLATE_INDEX" val="20198904"/>
  <p:tag name="KSO_WM_UNIT_LAYERLEVEL" val="1_1_1"/>
  <p:tag name="KSO_WM_TAG_VERSION" val="1.0"/>
  <p:tag name="KSO_WM_BEAUTIFY_FLAG" val="#wm#"/>
  <p:tag name="KSO_WM_UNIT_PRESET_TEXT" val="添加标题"/>
  <p:tag name="KSO_WM_UNIT_TEXT_FILL_FORE_SCHEMECOLOR_INDEX" val="7"/>
  <p:tag name="KSO_WM_UNIT_TEXT_FILL_TYPE" val="1"/>
  <p:tag name="KSO_WM_UNIT_USESOURCEFORMAT_APPLY" val="1"/>
  <p:tag name="KSO_WM_UNIT_DIAGRAM_SCHEMECOLOR_ID" val="0"/>
</p:tagLst>
</file>

<file path=ppt/tags/tag18.xml><?xml version="1.0" encoding="utf-8"?>
<p:tagLst xmlns:p="http://schemas.openxmlformats.org/presentationml/2006/main">
  <p:tag name="KSO_WM_UNIT_DIAGRAM_MODELTYPE" val="numdgm"/>
  <p:tag name="KSO_WM_UNIT_NOCLEAR" val="0"/>
  <p:tag name="KSO_WM_UNIT_VALUE" val="39"/>
  <p:tag name="KSO_WM_UNIT_HIGHLIGHT" val="0"/>
  <p:tag name="KSO_WM_UNIT_COMPATIBLE" val="0"/>
  <p:tag name="KSO_WM_UNIT_DIAGRAM_ISNUMVISUAL" val="0"/>
  <p:tag name="KSO_WM_UNIT_DIAGRAM_ISREFERUNIT" val="0"/>
  <p:tag name="KSO_WM_DIAGRAM_GROUP_CODE" val="q1-1"/>
  <p:tag name="KSO_WM_UNIT_TYPE" val="q_h_f"/>
  <p:tag name="KSO_WM_UNIT_INDEX" val="1_3_1"/>
  <p:tag name="KSO_WM_UNIT_ID" val="diagram20198904_3*q_h_f*1_3_1"/>
  <p:tag name="KSO_WM_TEMPLATE_CATEGORY" val="diagram"/>
  <p:tag name="KSO_WM_TEMPLATE_INDEX" val="20198904"/>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 name="KSO_WM_UNIT_USESOURCEFORMAT_APPLY" val="1"/>
  <p:tag name="KSO_WM_UNIT_DIAGRAM_SCHEMECOLOR_ID" val="0"/>
</p:tagLst>
</file>

<file path=ppt/tags/tag19.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1_2"/>
  <p:tag name="KSO_WM_UNIT_ID" val="diagram20198904_3*q_h_i*1_1_2"/>
  <p:tag name="KSO_WM_TEMPLATE_CATEGORY" val="diagram"/>
  <p:tag name="KSO_WM_TEMPLATE_INDEX" val="20198904"/>
  <p:tag name="KSO_WM_UNIT_LAYERLEVEL" val="1_1_1"/>
  <p:tag name="KSO_WM_TAG_VERSION" val="1.0"/>
  <p:tag name="KSO_WM_BEAUTIFY_FLAG" val="#wm#"/>
  <p:tag name="KSO_WM_UNIT_FILL_FORE_SCHEMECOLOR_INDEX" val="5"/>
  <p:tag name="KSO_WM_UNIT_FILL_TYPE" val="1"/>
  <p:tag name="KSO_WM_UNIT_USESOURCEFORMAT_APPLY" val="1"/>
  <p:tag name="KSO_WM_UNIT_DIAGRAM_SCHEMECOLOR_ID" val="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198904_3*q_h_i*1_1_1"/>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21.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2_6"/>
  <p:tag name="KSO_WM_UNIT_ID" val="diagram20198904_3*q_h_i*1_2_6"/>
  <p:tag name="KSO_WM_TEMPLATE_CATEGORY" val="diagram"/>
  <p:tag name="KSO_WM_TEMPLATE_INDEX" val="20198904"/>
  <p:tag name="KSO_WM_UNIT_LAYERLEVEL" val="1_1_1"/>
  <p:tag name="KSO_WM_TAG_VERSION" val="1.0"/>
  <p:tag name="KSO_WM_BEAUTIFY_FLAG" val="#wm#"/>
  <p:tag name="KSO_WM_UNIT_FILL_FORE_SCHEMECOLOR_INDEX" val="6"/>
  <p:tag name="KSO_WM_UNIT_FILL_TYPE" val="1"/>
  <p:tag name="KSO_WM_UNIT_USESOURCEFORMAT_APPLY" val="1"/>
  <p:tag name="KSO_WM_UNIT_DIAGRAM_SCHEMECOLOR_ID" val="0"/>
</p:tagLst>
</file>

<file path=ppt/tags/tag22.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2_5"/>
  <p:tag name="KSO_WM_UNIT_ID" val="diagram20198904_3*q_h_i*1_2_5"/>
  <p:tag name="KSO_WM_TEMPLATE_CATEGORY" val="diagram"/>
  <p:tag name="KSO_WM_TEMPLATE_INDEX" val="20198904"/>
  <p:tag name="KSO_WM_UNIT_LAYERLEVEL" val="1_1_1"/>
  <p:tag name="KSO_WM_TAG_VERSION" val="1.0"/>
  <p:tag name="KSO_WM_BEAUTIFY_FLAG" val="#wm#"/>
  <p:tag name="KSO_WM_UNIT_FILL_FORE_SCHEMECOLOR_INDEX" val="6"/>
  <p:tag name="KSO_WM_UNIT_FILL_TYPE" val="1"/>
  <p:tag name="KSO_WM_UNIT_USESOURCEFORMAT_APPLY" val="1"/>
  <p:tag name="KSO_WM_UNIT_DIAGRAM_SCHEMECOLOR_ID" val="0"/>
</p:tagLst>
</file>

<file path=ppt/tags/tag23.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1_5"/>
  <p:tag name="KSO_WM_UNIT_ID" val="diagram20198904_3*q_h_i*1_1_5"/>
  <p:tag name="KSO_WM_TEMPLATE_CATEGORY" val="diagram"/>
  <p:tag name="KSO_WM_TEMPLATE_INDEX" val="20198904"/>
  <p:tag name="KSO_WM_UNIT_LAYERLEVEL" val="1_1_1"/>
  <p:tag name="KSO_WM_TAG_VERSION" val="1.0"/>
  <p:tag name="KSO_WM_BEAUTIFY_FLAG" val="#wm#"/>
  <p:tag name="KSO_WM_UNIT_FILL_FORE_SCHEMECOLOR_INDEX" val="5"/>
  <p:tag name="KSO_WM_UNIT_FILL_TYPE" val="1"/>
  <p:tag name="KSO_WM_UNIT_USESOURCEFORMAT_APPLY" val="1"/>
  <p:tag name="KSO_WM_UNIT_DIAGRAM_SCHEMECOLOR_ID" val="0"/>
</p:tagLst>
</file>

<file path=ppt/tags/tag24.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4_7"/>
  <p:tag name="KSO_WM_UNIT_ID" val="diagram20198904_3*q_h_i*1_4_7"/>
  <p:tag name="KSO_WM_TEMPLATE_CATEGORY" val="diagram"/>
  <p:tag name="KSO_WM_TEMPLATE_INDEX" val="20198904"/>
  <p:tag name="KSO_WM_UNIT_LAYERLEVEL" val="1_1_1"/>
  <p:tag name="KSO_WM_TAG_VERSION" val="1.0"/>
  <p:tag name="KSO_WM_BEAUTIFY_FLAG" val="#wm#"/>
  <p:tag name="KSO_WM_UNIT_FILL_FORE_SCHEMECOLOR_INDEX" val="8"/>
  <p:tag name="KSO_WM_UNIT_FILL_TYPE" val="1"/>
  <p:tag name="KSO_WM_UNIT_USESOURCEFORMAT_APPLY" val="1"/>
  <p:tag name="KSO_WM_UNIT_DIAGRAM_SCHEMECOLOR_ID" val="0"/>
</p:tagLst>
</file>

<file path=ppt/tags/tag25.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3_4"/>
  <p:tag name="KSO_WM_UNIT_ID" val="diagram20198904_3*q_h_i*1_3_4"/>
  <p:tag name="KSO_WM_TEMPLATE_CATEGORY" val="diagram"/>
  <p:tag name="KSO_WM_TEMPLATE_INDEX" val="20198904"/>
  <p:tag name="KSO_WM_UNIT_LAYERLEVEL" val="1_1_1"/>
  <p:tag name="KSO_WM_TAG_VERSION" val="1.0"/>
  <p:tag name="KSO_WM_BEAUTIFY_FLAG" val="#wm#"/>
  <p:tag name="KSO_WM_UNIT_FILL_FORE_SCHEMECOLOR_INDEX" val="7"/>
  <p:tag name="KSO_WM_UNIT_FILL_TYPE" val="1"/>
  <p:tag name="KSO_WM_UNIT_USESOURCEFORMAT_APPLY" val="1"/>
  <p:tag name="KSO_WM_UNIT_DIAGRAM_SCHEMECOLOR_ID" val="0"/>
</p:tagLst>
</file>

<file path=ppt/tags/tag26.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198904_3*q_h_i*1_3_3"/>
  <p:tag name="KSO_WM_TEMPLATE_CATEGORY" val="diagram"/>
  <p:tag name="KSO_WM_TEMPLATE_INDEX" val="20198904"/>
  <p:tag name="KSO_WM_UNIT_LAYERLEVEL" val="1_1_1"/>
  <p:tag name="KSO_WM_TAG_VERSION" val="1.0"/>
  <p:tag name="KSO_WM_BEAUTIFY_FLAG" val="#wm#"/>
  <p:tag name="KSO_WM_UNIT_FILL_FORE_SCHEMECOLOR_INDEX" val="7"/>
  <p:tag name="KSO_WM_UNIT_FILL_TYPE" val="1"/>
  <p:tag name="KSO_WM_UNIT_USESOURCEFORMAT_APPLY" val="1"/>
  <p:tag name="KSO_WM_UNIT_DIAGRAM_SCHEMECOLOR_ID" val="0"/>
</p:tagLst>
</file>

<file path=ppt/tags/tag27.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3_7"/>
  <p:tag name="KSO_WM_UNIT_ID" val="diagram20198904_3*q_h_i*1_3_7"/>
  <p:tag name="KSO_WM_TEMPLATE_CATEGORY" val="diagram"/>
  <p:tag name="KSO_WM_TEMPLATE_INDEX" val="20198904"/>
  <p:tag name="KSO_WM_UNIT_LAYERLEVEL" val="1_1_1"/>
  <p:tag name="KSO_WM_TAG_VERSION" val="1.0"/>
  <p:tag name="KSO_WM_BEAUTIFY_FLAG" val="#wm#"/>
  <p:tag name="KSO_WM_UNIT_FILL_FORE_SCHEMECOLOR_INDEX" val="7"/>
  <p:tag name="KSO_WM_UNIT_FILL_TYPE" val="1"/>
  <p:tag name="KSO_WM_UNIT_USESOURCEFORMAT_APPLY" val="1"/>
  <p:tag name="KSO_WM_UNIT_DIAGRAM_SCHEMECOLOR_ID" val="0"/>
</p:tagLst>
</file>

<file path=ppt/tags/tag28.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4_6"/>
  <p:tag name="KSO_WM_UNIT_ID" val="diagram20198904_3*q_h_i*1_4_6"/>
  <p:tag name="KSO_WM_TEMPLATE_CATEGORY" val="diagram"/>
  <p:tag name="KSO_WM_TEMPLATE_INDEX" val="20198904"/>
  <p:tag name="KSO_WM_UNIT_LAYERLEVEL" val="1_1_1"/>
  <p:tag name="KSO_WM_TAG_VERSION" val="1.0"/>
  <p:tag name="KSO_WM_BEAUTIFY_FLAG" val="#wm#"/>
  <p:tag name="KSO_WM_UNIT_FILL_FORE_SCHEMECOLOR_INDEX" val="8"/>
  <p:tag name="KSO_WM_UNIT_FILL_TYPE" val="1"/>
  <p:tag name="KSO_WM_UNIT_USESOURCEFORMAT_APPLY" val="1"/>
  <p:tag name="KSO_WM_UNIT_DIAGRAM_SCHEMECOLOR_ID" val="0"/>
</p:tagLst>
</file>

<file path=ppt/tags/tag29.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4_5"/>
  <p:tag name="KSO_WM_UNIT_ID" val="diagram20198904_3*q_h_i*1_4_5"/>
  <p:tag name="KSO_WM_TEMPLATE_CATEGORY" val="diagram"/>
  <p:tag name="KSO_WM_TEMPLATE_INDEX" val="20198904"/>
  <p:tag name="KSO_WM_UNIT_LAYERLEVEL" val="1_1_1"/>
  <p:tag name="KSO_WM_TAG_VERSION" val="1.0"/>
  <p:tag name="KSO_WM_BEAUTIFY_FLAG" val="#wm#"/>
  <p:tag name="KSO_WM_UNIT_FILL_FORE_SCHEMECOLOR_INDEX" val="8"/>
  <p:tag name="KSO_WM_UNIT_FILL_TYPE" val="1"/>
  <p:tag name="KSO_WM_UNIT_USESOURCEFORMAT_APPLY" val="1"/>
  <p:tag name="KSO_WM_UNIT_DIAGRAM_SCHEMECOLOR_ID" val="0"/>
</p:tagLst>
</file>

<file path=ppt/tags/tag3.xml><?xml version="1.0" encoding="utf-8"?>
<p:tagLst xmlns:p="http://schemas.openxmlformats.org/presentationml/2006/main">
  <p:tag name="PA" val="v4.0.0"/>
</p:tagLst>
</file>

<file path=ppt/tags/tag30.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198904_3*q_h_i*1_1_3"/>
  <p:tag name="KSO_WM_TEMPLATE_CATEGORY" val="diagram"/>
  <p:tag name="KSO_WM_TEMPLATE_INDEX" val="20198904"/>
  <p:tag name="KSO_WM_UNIT_LAYERLEVEL" val="1_1_1"/>
  <p:tag name="KSO_WM_TAG_VERSION" val="1.0"/>
  <p:tag name="KSO_WM_BEAUTIFY_FLAG" val="#wm#"/>
  <p:tag name="KSO_WM_UNIT_FILL_FORE_SCHEMECOLOR_INDEX" val="5"/>
  <p:tag name="KSO_WM_UNIT_FILL_TYPE" val="1"/>
  <p:tag name="KSO_WM_UNIT_USESOURCEFORMAT_APPLY" val="1"/>
  <p:tag name="KSO_WM_UNIT_DIAGRAM_SCHEMECOLOR_ID" val="0"/>
</p:tagLst>
</file>

<file path=ppt/tags/tag31.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2_7"/>
  <p:tag name="KSO_WM_UNIT_ID" val="diagram20198904_3*q_h_i*1_2_7"/>
  <p:tag name="KSO_WM_TEMPLATE_CATEGORY" val="diagram"/>
  <p:tag name="KSO_WM_TEMPLATE_INDEX" val="20198904"/>
  <p:tag name="KSO_WM_UNIT_LAYERLEVEL" val="1_1_1"/>
  <p:tag name="KSO_WM_TAG_VERSION" val="1.0"/>
  <p:tag name="KSO_WM_BEAUTIFY_FLAG" val="#wm#"/>
  <p:tag name="KSO_WM_UNIT_FILL_FORE_SCHEMECOLOR_INDEX" val="6"/>
  <p:tag name="KSO_WM_UNIT_FILL_TYPE" val="1"/>
  <p:tag name="KSO_WM_UNIT_USESOURCEFORMAT_APPLY" val="1"/>
  <p:tag name="KSO_WM_UNIT_DIAGRAM_SCHEMECOLOR_ID" val="0"/>
</p:tagLst>
</file>

<file path=ppt/tags/tag32.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1_4"/>
  <p:tag name="KSO_WM_UNIT_ID" val="diagram20198904_3*q_h_i*1_1_4"/>
  <p:tag name="KSO_WM_TEMPLATE_CATEGORY" val="diagram"/>
  <p:tag name="KSO_WM_TEMPLATE_INDEX" val="20198904"/>
  <p:tag name="KSO_WM_UNIT_LAYERLEVEL" val="1_1_1"/>
  <p:tag name="KSO_WM_TAG_VERSION" val="1.0"/>
  <p:tag name="KSO_WM_BEAUTIFY_FLAG" val="#wm#"/>
  <p:tag name="KSO_WM_UNIT_FILL_FORE_SCHEMECOLOR_INDEX" val="5"/>
  <p:tag name="KSO_WM_UNIT_FILL_TYPE" val="1"/>
  <p:tag name="KSO_WM_UNIT_USESOURCEFORMAT_APPLY" val="1"/>
  <p:tag name="KSO_WM_UNIT_DIAGRAM_SCHEMECOLOR_ID" val="0"/>
</p:tagLst>
</file>

<file path=ppt/tags/tag33.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2_4"/>
  <p:tag name="KSO_WM_UNIT_ID" val="diagram20198904_3*q_h_i*1_2_4"/>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34.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4_4"/>
  <p:tag name="KSO_WM_UNIT_ID" val="diagram20198904_3*q_h_i*1_4_4"/>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35.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1_6"/>
  <p:tag name="KSO_WM_UNIT_ID" val="diagram20198904_3*q_h_i*1_1_6"/>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36.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3_6"/>
  <p:tag name="KSO_WM_UNIT_ID" val="diagram20198904_3*q_h_i*1_3_6"/>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37.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1_7"/>
  <p:tag name="KSO_WM_UNIT_ID" val="diagram20198904_3*q_h_i*1_1_7"/>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38.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2_3"/>
  <p:tag name="KSO_WM_UNIT_ID" val="diagram20198904_3*q_h_i*1_2_3"/>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39.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3_5"/>
  <p:tag name="KSO_WM_UNIT_ID" val="diagram20198904_3*q_h_i*1_3_5"/>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4.xml><?xml version="1.0" encoding="utf-8"?>
<p:tagLst xmlns:p="http://schemas.openxmlformats.org/presentationml/2006/main">
  <p:tag name="KSO_WM_SLIDE_MODEL_TYPE" val="cover"/>
</p:tagLst>
</file>

<file path=ppt/tags/tag40.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4_3"/>
  <p:tag name="KSO_WM_UNIT_ID" val="diagram20198904_3*q_h_i*1_4_3"/>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41.xml><?xml version="1.0" encoding="utf-8"?>
<p:tagLst xmlns:p="http://schemas.openxmlformats.org/presentationml/2006/main">
  <p:tag name="KSO_WM_UNIT_HIGHLIGHT" val="0"/>
  <p:tag name="KSO_WM_UNIT_COMPATIBLE" val="0"/>
  <p:tag name="KSO_WM_DIAGRAM_GROUP_CODE" val="q1-1"/>
  <p:tag name="KSO_WM_UNIT_TYPE" val="q_i"/>
  <p:tag name="KSO_WM_UNIT_INDEX" val="1_1"/>
  <p:tag name="KSO_WM_UNIT_ID" val="diagram20187975_4*q_i*1_1"/>
  <p:tag name="KSO_WM_TEMPLATE_CATEGORY" val="diagram"/>
  <p:tag name="KSO_WM_TEMPLATE_INDEX" val="20187975"/>
  <p:tag name="KSO_WM_UNIT_LAYERLEVEL" val="1_1"/>
  <p:tag name="KSO_WM_TAG_VERSION" val="1.0"/>
  <p:tag name="KSO_WM_BEAUTIFY_FLAG" val="#wm#"/>
  <p:tag name="KSO_WM_UNIT_DIAGRAM_ISNUMVISUAL" val="0"/>
  <p:tag name="KSO_WM_UNIT_DIAGRAM_ISREFERUNIT" val="0"/>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1"/>
</p:tagLst>
</file>

<file path=ppt/tags/tag42.xml><?xml version="1.0" encoding="utf-8"?>
<p:tagLst xmlns:p="http://schemas.openxmlformats.org/presentationml/2006/main">
  <p:tag name="KSO_WM_UNIT_HIGHLIGHT" val="0"/>
  <p:tag name="KSO_WM_UNIT_COMPATIBLE" val="0"/>
  <p:tag name="KSO_WM_DIAGRAM_GROUP_CODE" val="q1-1"/>
  <p:tag name="KSO_WM_UNIT_TYPE" val="q_h_i"/>
  <p:tag name="KSO_WM_UNIT_INDEX" val="1_1_1"/>
  <p:tag name="KSO_WM_UNIT_ID" val="diagram20187975_4*q_h_i*1_1_1"/>
  <p:tag name="KSO_WM_TEMPLATE_CATEGORY" val="diagram"/>
  <p:tag name="KSO_WM_TEMPLATE_INDEX" val="20187975"/>
  <p:tag name="KSO_WM_UNIT_LAYERLEVEL" val="1_1_1"/>
  <p:tag name="KSO_WM_TAG_VERSION" val="1.0"/>
  <p:tag name="KSO_WM_BEAUTIFY_FLAG" val="#wm#"/>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1"/>
</p:tagLst>
</file>

<file path=ppt/tags/tag43.xml><?xml version="1.0" encoding="utf-8"?>
<p:tagLst xmlns:p="http://schemas.openxmlformats.org/presentationml/2006/main">
  <p:tag name="KSO_WM_UNIT_HIGHLIGHT" val="0"/>
  <p:tag name="KSO_WM_UNIT_COMPATIBLE" val="0"/>
  <p:tag name="KSO_WM_DIAGRAM_GROUP_CODE" val="q1-1"/>
  <p:tag name="KSO_WM_UNIT_TYPE" val="q_h_i"/>
  <p:tag name="KSO_WM_UNIT_INDEX" val="1_1_2"/>
  <p:tag name="KSO_WM_UNIT_ID" val="diagram20187975_4*q_h_i*1_1_2"/>
  <p:tag name="KSO_WM_TEMPLATE_CATEGORY" val="diagram"/>
  <p:tag name="KSO_WM_TEMPLATE_INDEX" val="20187975"/>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 name="KSO_WM_UNIT_DIAGRAM_SCHEMECOLOR_ID" val="1"/>
</p:tagLst>
</file>

<file path=ppt/tags/tag44.xml><?xml version="1.0" encoding="utf-8"?>
<p:tagLst xmlns:p="http://schemas.openxmlformats.org/presentationml/2006/main">
  <p:tag name="KSO_WM_UNIT_HIGHLIGHT" val="0"/>
  <p:tag name="KSO_WM_UNIT_COMPATIBLE" val="0"/>
  <p:tag name="KSO_WM_DIAGRAM_GROUP_CODE" val="q1-1"/>
  <p:tag name="KSO_WM_UNIT_TYPE" val="q_h_i"/>
  <p:tag name="KSO_WM_UNIT_INDEX" val="1_2_1"/>
  <p:tag name="KSO_WM_UNIT_ID" val="diagram20187975_4*q_h_i*1_2_1"/>
  <p:tag name="KSO_WM_TEMPLATE_CATEGORY" val="diagram"/>
  <p:tag name="KSO_WM_TEMPLATE_INDEX" val="20187975"/>
  <p:tag name="KSO_WM_UNIT_LAYERLEVEL" val="1_1_1"/>
  <p:tag name="KSO_WM_TAG_VERSION" val="1.0"/>
  <p:tag name="KSO_WM_BEAUTIFY_FLAG" val="#wm#"/>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 name="KSO_WM_UNIT_USESOURCEFORMAT_APPLY" val="1"/>
  <p:tag name="KSO_WM_UNIT_DIAGRAM_SCHEMECOLOR_ID" val="1"/>
</p:tagLst>
</file>

<file path=ppt/tags/tag45.xml><?xml version="1.0" encoding="utf-8"?>
<p:tagLst xmlns:p="http://schemas.openxmlformats.org/presentationml/2006/main">
  <p:tag name="KSO_WM_UNIT_HIGHLIGHT" val="0"/>
  <p:tag name="KSO_WM_UNIT_COMPATIBLE" val="0"/>
  <p:tag name="KSO_WM_DIAGRAM_GROUP_CODE" val="q1-1"/>
  <p:tag name="KSO_WM_UNIT_TYPE" val="q_h_i"/>
  <p:tag name="KSO_WM_UNIT_INDEX" val="1_2_2"/>
  <p:tag name="KSO_WM_UNIT_ID" val="diagram20187975_4*q_h_i*1_2_2"/>
  <p:tag name="KSO_WM_TEMPLATE_CATEGORY" val="diagram"/>
  <p:tag name="KSO_WM_TEMPLATE_INDEX" val="20187975"/>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 name="KSO_WM_UNIT_DIAGRAM_SCHEMECOLOR_ID" val="1"/>
</p:tagLst>
</file>

<file path=ppt/tags/tag46.xml><?xml version="1.0" encoding="utf-8"?>
<p:tagLst xmlns:p="http://schemas.openxmlformats.org/presentationml/2006/main">
  <p:tag name="KSO_WM_UNIT_HIGHLIGHT" val="0"/>
  <p:tag name="KSO_WM_UNIT_COMPATIBLE" val="0"/>
  <p:tag name="KSO_WM_DIAGRAM_GROUP_CODE" val="q1-1"/>
  <p:tag name="KSO_WM_UNIT_TYPE" val="q_h_i"/>
  <p:tag name="KSO_WM_UNIT_INDEX" val="1_3_1"/>
  <p:tag name="KSO_WM_UNIT_ID" val="diagram20187975_4*q_h_i*1_3_1"/>
  <p:tag name="KSO_WM_TEMPLATE_CATEGORY" val="diagram"/>
  <p:tag name="KSO_WM_TEMPLATE_INDEX" val="20187975"/>
  <p:tag name="KSO_WM_UNIT_LAYERLEVEL" val="1_1_1"/>
  <p:tag name="KSO_WM_TAG_VERSION" val="1.0"/>
  <p:tag name="KSO_WM_BEAUTIFY_FLAG" val="#wm#"/>
  <p:tag name="KSO_WM_UNIT_DIAGRAM_ISNUMVISUAL" val="0"/>
  <p:tag name="KSO_WM_UNIT_DIAGRAM_ISREFERUNIT" val="0"/>
  <p:tag name="KSO_WM_UNIT_FILL_FORE_SCHEMECOLOR_INDEX" val="7"/>
  <p:tag name="KSO_WM_UNIT_FILL_TYPE" val="1"/>
  <p:tag name="KSO_WM_UNIT_TEXT_FILL_FORE_SCHEMECOLOR_INDEX" val="2"/>
  <p:tag name="KSO_WM_UNIT_TEXT_FILL_TYPE" val="1"/>
  <p:tag name="KSO_WM_UNIT_USESOURCEFORMAT_APPLY" val="1"/>
  <p:tag name="KSO_WM_UNIT_DIAGRAM_SCHEMECOLOR_ID" val="1"/>
</p:tagLst>
</file>

<file path=ppt/tags/tag47.xml><?xml version="1.0" encoding="utf-8"?>
<p:tagLst xmlns:p="http://schemas.openxmlformats.org/presentationml/2006/main">
  <p:tag name="KSO_WM_UNIT_HIGHLIGHT" val="0"/>
  <p:tag name="KSO_WM_UNIT_COMPATIBLE" val="0"/>
  <p:tag name="KSO_WM_DIAGRAM_GROUP_CODE" val="q1-1"/>
  <p:tag name="KSO_WM_UNIT_TYPE" val="q_h_i"/>
  <p:tag name="KSO_WM_UNIT_INDEX" val="1_3_2"/>
  <p:tag name="KSO_WM_UNIT_ID" val="diagram20187975_4*q_h_i*1_3_2"/>
  <p:tag name="KSO_WM_TEMPLATE_CATEGORY" val="diagram"/>
  <p:tag name="KSO_WM_TEMPLATE_INDEX" val="20187975"/>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 name="KSO_WM_UNIT_DIAGRAM_SCHEMECOLOR_ID" val="1"/>
</p:tagLst>
</file>

<file path=ppt/tags/tag48.xml><?xml version="1.0" encoding="utf-8"?>
<p:tagLst xmlns:p="http://schemas.openxmlformats.org/presentationml/2006/main">
  <p:tag name="KSO_WM_UNIT_HIGHLIGHT" val="0"/>
  <p:tag name="KSO_WM_UNIT_COMPATIBLE" val="0"/>
  <p:tag name="KSO_WM_DIAGRAM_GROUP_CODE" val="q1-1"/>
  <p:tag name="KSO_WM_UNIT_TYPE" val="q_h_i"/>
  <p:tag name="KSO_WM_UNIT_INDEX" val="1_4_1"/>
  <p:tag name="KSO_WM_UNIT_ID" val="diagram20187975_4*q_h_i*1_4_1"/>
  <p:tag name="KSO_WM_TEMPLATE_CATEGORY" val="diagram"/>
  <p:tag name="KSO_WM_TEMPLATE_INDEX" val="20187975"/>
  <p:tag name="KSO_WM_UNIT_LAYERLEVEL" val="1_1_1"/>
  <p:tag name="KSO_WM_TAG_VERSION" val="1.0"/>
  <p:tag name="KSO_WM_BEAUTIFY_FLAG" val="#wm#"/>
  <p:tag name="KSO_WM_UNIT_DIAGRAM_ISNUMVISUAL" val="0"/>
  <p:tag name="KSO_WM_UNIT_DIAGRAM_ISREFERUNIT" val="0"/>
  <p:tag name="KSO_WM_UNIT_FILL_FORE_SCHEMECOLOR_INDEX" val="8"/>
  <p:tag name="KSO_WM_UNIT_FILL_TYPE" val="1"/>
  <p:tag name="KSO_WM_UNIT_TEXT_FILL_FORE_SCHEMECOLOR_INDEX" val="2"/>
  <p:tag name="KSO_WM_UNIT_TEXT_FILL_TYPE" val="1"/>
  <p:tag name="KSO_WM_UNIT_USESOURCEFORMAT_APPLY" val="1"/>
  <p:tag name="KSO_WM_UNIT_DIAGRAM_SCHEMECOLOR_ID" val="1"/>
</p:tagLst>
</file>

<file path=ppt/tags/tag49.xml><?xml version="1.0" encoding="utf-8"?>
<p:tagLst xmlns:p="http://schemas.openxmlformats.org/presentationml/2006/main">
  <p:tag name="KSO_WM_UNIT_HIGHLIGHT" val="0"/>
  <p:tag name="KSO_WM_UNIT_COMPATIBLE" val="0"/>
  <p:tag name="KSO_WM_DIAGRAM_GROUP_CODE" val="q1-1"/>
  <p:tag name="KSO_WM_UNIT_TYPE" val="q_h_i"/>
  <p:tag name="KSO_WM_UNIT_INDEX" val="1_4_2"/>
  <p:tag name="KSO_WM_UNIT_ID" val="diagram20187975_4*q_h_i*1_4_2"/>
  <p:tag name="KSO_WM_TEMPLATE_CATEGORY" val="diagram"/>
  <p:tag name="KSO_WM_TEMPLATE_INDEX" val="20187975"/>
  <p:tag name="KSO_WM_UNIT_LAYERLEVEL" val="1_1_1"/>
  <p:tag name="KSO_WM_TAG_VERSION" val="1.0"/>
  <p:tag name="KSO_WM_BEAUTIFY_FLAG" val="#wm#"/>
  <p:tag name="KSO_WM_UNIT_DIAGRAM_ISNUMVISUAL" val="0"/>
  <p:tag name="KSO_WM_UNIT_DIAGRAM_ISREFERUNIT" val="0"/>
  <p:tag name="KSO_WM_UNIT_TEXT_FILL_FORE_SCHEMECOLOR_INDEX" val="13"/>
  <p:tag name="KSO_WM_UNIT_TEXT_FILL_TYPE" val="1"/>
  <p:tag name="KSO_WM_UNIT_USESOURCEFORMAT_APPLY" val="1"/>
  <p:tag name="KSO_WM_UNIT_DIAGRAM_SCHEMECOLOR_ID" val="1"/>
</p:tagLst>
</file>

<file path=ppt/tags/tag5.xml><?xml version="1.0" encoding="utf-8"?>
<p:tagLst xmlns:p="http://schemas.openxmlformats.org/presentationml/2006/main">
  <p:tag name="KSO_WM_UNIT_DIAGRAM_MODELTYPE" val="numdgm"/>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DIAGRAM_GROUP_CODE" val="q1-1"/>
  <p:tag name="KSO_WM_UNIT_TYPE" val="q_h_a"/>
  <p:tag name="KSO_WM_UNIT_INDEX" val="1_1_1"/>
  <p:tag name="KSO_WM_UNIT_ID" val="diagram20198904_3*q_h_a*1_1_1"/>
  <p:tag name="KSO_WM_TEMPLATE_CATEGORY" val="diagram"/>
  <p:tag name="KSO_WM_TEMPLATE_INDEX" val="20198904"/>
  <p:tag name="KSO_WM_UNIT_LAYERLEVEL" val="1_1_1"/>
  <p:tag name="KSO_WM_TAG_VERSION" val="1.0"/>
  <p:tag name="KSO_WM_BEAUTIFY_FLAG" val="#wm#"/>
  <p:tag name="KSO_WM_UNIT_PRESET_TEXT" val="添加标题"/>
  <p:tag name="KSO_WM_UNIT_TEXT_FILL_FORE_SCHEMECOLOR_INDEX" val="5"/>
  <p:tag name="KSO_WM_UNIT_TEXT_FILL_TYPE" val="1"/>
  <p:tag name="KSO_WM_UNIT_USESOURCEFORMAT_APPLY" val="1"/>
  <p:tag name="KSO_WM_UNIT_DIAGRAM_SCHEMECOLOR_ID" val="0"/>
</p:tagLst>
</file>

<file path=ppt/tags/tag50.xml><?xml version="1.0" encoding="utf-8"?>
<p:tagLst xmlns:p="http://schemas.openxmlformats.org/presentationml/2006/main">
  <p:tag name="KSO_WM_UNIT_ISCONTENTSTITLE" val="0"/>
  <p:tag name="KSO_WM_UNIT_VALUE" val="12"/>
  <p:tag name="KSO_WM_UNIT_HIGHLIGHT" val="0"/>
  <p:tag name="KSO_WM_UNIT_COMPATIBLE" val="0"/>
  <p:tag name="KSO_WM_DIAGRAM_GROUP_CODE" val="q1-1"/>
  <p:tag name="KSO_WM_UNIT_TYPE" val="q_h_a"/>
  <p:tag name="KSO_WM_UNIT_INDEX" val="1_4_1"/>
  <p:tag name="KSO_WM_UNIT_ID" val="diagram20187975_4*q_h_a*1_4_1"/>
  <p:tag name="KSO_WM_TEMPLATE_CATEGORY" val="diagram"/>
  <p:tag name="KSO_WM_TEMPLATE_INDEX" val="20187975"/>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8"/>
  <p:tag name="KSO_WM_UNIT_TEXT_FILL_TYPE" val="1"/>
  <p:tag name="KSO_WM_UNIT_USESOURCEFORMAT_APPLY" val="1"/>
  <p:tag name="KSO_WM_UNIT_DIAGRAM_SCHEMECOLOR_ID" val="1"/>
</p:tagLst>
</file>

<file path=ppt/tags/tag51.xml><?xml version="1.0" encoding="utf-8"?>
<p:tagLst xmlns:p="http://schemas.openxmlformats.org/presentationml/2006/main">
  <p:tag name="KSO_WM_UNIT_VALUE" val="32"/>
  <p:tag name="KSO_WM_UNIT_HIGHLIGHT" val="0"/>
  <p:tag name="KSO_WM_UNIT_COMPATIBLE" val="0"/>
  <p:tag name="KSO_WM_DIAGRAM_GROUP_CODE" val="q1-1"/>
  <p:tag name="KSO_WM_UNIT_TYPE" val="q_h_f"/>
  <p:tag name="KSO_WM_UNIT_INDEX" val="1_4_1"/>
  <p:tag name="KSO_WM_UNIT_ID" val="diagram20187975_4*q_h_f*1_4_1"/>
  <p:tag name="KSO_WM_TEMPLATE_CATEGORY" val="diagram"/>
  <p:tag name="KSO_WM_TEMPLATE_INDEX" val="20187975"/>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 name="KSO_WM_UNIT_DIAGRAM_SCHEMECOLOR_ID" val="1"/>
</p:tagLst>
</file>

<file path=ppt/tags/tag52.xml><?xml version="1.0" encoding="utf-8"?>
<p:tagLst xmlns:p="http://schemas.openxmlformats.org/presentationml/2006/main">
  <p:tag name="KSO_WM_UNIT_ISCONTENTSTITLE" val="0"/>
  <p:tag name="KSO_WM_UNIT_VALUE" val="12"/>
  <p:tag name="KSO_WM_UNIT_HIGHLIGHT" val="0"/>
  <p:tag name="KSO_WM_UNIT_COMPATIBLE" val="0"/>
  <p:tag name="KSO_WM_DIAGRAM_GROUP_CODE" val="q1-1"/>
  <p:tag name="KSO_WM_UNIT_TYPE" val="q_h_a"/>
  <p:tag name="KSO_WM_UNIT_INDEX" val="1_1_1"/>
  <p:tag name="KSO_WM_UNIT_ID" val="diagram20187975_4*q_h_a*1_1_1"/>
  <p:tag name="KSO_WM_TEMPLATE_CATEGORY" val="diagram"/>
  <p:tag name="KSO_WM_TEMPLATE_INDEX" val="20187975"/>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5"/>
  <p:tag name="KSO_WM_UNIT_TEXT_FILL_TYPE" val="1"/>
  <p:tag name="KSO_WM_UNIT_USESOURCEFORMAT_APPLY" val="1"/>
  <p:tag name="KSO_WM_UNIT_DIAGRAM_SCHEMECOLOR_ID" val="1"/>
</p:tagLst>
</file>

<file path=ppt/tags/tag53.xml><?xml version="1.0" encoding="utf-8"?>
<p:tagLst xmlns:p="http://schemas.openxmlformats.org/presentationml/2006/main">
  <p:tag name="KSO_WM_UNIT_VALUE" val="32"/>
  <p:tag name="KSO_WM_UNIT_HIGHLIGHT" val="0"/>
  <p:tag name="KSO_WM_UNIT_COMPATIBLE" val="0"/>
  <p:tag name="KSO_WM_DIAGRAM_GROUP_CODE" val="q1-1"/>
  <p:tag name="KSO_WM_UNIT_TYPE" val="q_h_f"/>
  <p:tag name="KSO_WM_UNIT_INDEX" val="1_1_1"/>
  <p:tag name="KSO_WM_UNIT_ID" val="diagram20187975_4*q_h_f*1_1_1"/>
  <p:tag name="KSO_WM_TEMPLATE_CATEGORY" val="diagram"/>
  <p:tag name="KSO_WM_TEMPLATE_INDEX" val="20187975"/>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 name="KSO_WM_UNIT_DIAGRAM_SCHEMECOLOR_ID" val="1"/>
</p:tagLst>
</file>

<file path=ppt/tags/tag54.xml><?xml version="1.0" encoding="utf-8"?>
<p:tagLst xmlns:p="http://schemas.openxmlformats.org/presentationml/2006/main">
  <p:tag name="KSO_WM_UNIT_ISCONTENTSTITLE" val="0"/>
  <p:tag name="KSO_WM_UNIT_VALUE" val="12"/>
  <p:tag name="KSO_WM_UNIT_HIGHLIGHT" val="0"/>
  <p:tag name="KSO_WM_UNIT_COMPATIBLE" val="0"/>
  <p:tag name="KSO_WM_DIAGRAM_GROUP_CODE" val="q1-1"/>
  <p:tag name="KSO_WM_UNIT_TYPE" val="q_h_a"/>
  <p:tag name="KSO_WM_UNIT_INDEX" val="1_3_1"/>
  <p:tag name="KSO_WM_UNIT_ID" val="diagram20187975_4*q_h_a*1_3_1"/>
  <p:tag name="KSO_WM_TEMPLATE_CATEGORY" val="diagram"/>
  <p:tag name="KSO_WM_TEMPLATE_INDEX" val="20187975"/>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7"/>
  <p:tag name="KSO_WM_UNIT_TEXT_FILL_TYPE" val="1"/>
  <p:tag name="KSO_WM_UNIT_USESOURCEFORMAT_APPLY" val="1"/>
  <p:tag name="KSO_WM_UNIT_DIAGRAM_SCHEMECOLOR_ID" val="1"/>
</p:tagLst>
</file>

<file path=ppt/tags/tag55.xml><?xml version="1.0" encoding="utf-8"?>
<p:tagLst xmlns:p="http://schemas.openxmlformats.org/presentationml/2006/main">
  <p:tag name="KSO_WM_UNIT_VALUE" val="32"/>
  <p:tag name="KSO_WM_UNIT_HIGHLIGHT" val="0"/>
  <p:tag name="KSO_WM_UNIT_COMPATIBLE" val="0"/>
  <p:tag name="KSO_WM_DIAGRAM_GROUP_CODE" val="q1-1"/>
  <p:tag name="KSO_WM_UNIT_TYPE" val="q_h_f"/>
  <p:tag name="KSO_WM_UNIT_INDEX" val="1_3_1"/>
  <p:tag name="KSO_WM_UNIT_ID" val="diagram20187975_4*q_h_f*1_3_1"/>
  <p:tag name="KSO_WM_TEMPLATE_CATEGORY" val="diagram"/>
  <p:tag name="KSO_WM_TEMPLATE_INDEX" val="20187975"/>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 name="KSO_WM_UNIT_DIAGRAM_SCHEMECOLOR_ID" val="1"/>
</p:tagLst>
</file>

<file path=ppt/tags/tag56.xml><?xml version="1.0" encoding="utf-8"?>
<p:tagLst xmlns:p="http://schemas.openxmlformats.org/presentationml/2006/main">
  <p:tag name="KSO_WM_UNIT_ISCONTENTSTITLE" val="0"/>
  <p:tag name="KSO_WM_UNIT_VALUE" val="12"/>
  <p:tag name="KSO_WM_UNIT_HIGHLIGHT" val="0"/>
  <p:tag name="KSO_WM_UNIT_COMPATIBLE" val="0"/>
  <p:tag name="KSO_WM_DIAGRAM_GROUP_CODE" val="q1-1"/>
  <p:tag name="KSO_WM_UNIT_TYPE" val="q_h_a"/>
  <p:tag name="KSO_WM_UNIT_INDEX" val="1_2_1"/>
  <p:tag name="KSO_WM_UNIT_ID" val="diagram20187975_4*q_h_a*1_2_1"/>
  <p:tag name="KSO_WM_TEMPLATE_CATEGORY" val="diagram"/>
  <p:tag name="KSO_WM_TEMPLATE_INDEX" val="20187975"/>
  <p:tag name="KSO_WM_UNIT_LAYERLEVEL" val="1_1_1"/>
  <p:tag name="KSO_WM_TAG_VERSION" val="1.0"/>
  <p:tag name="KSO_WM_BEAUTIFY_FLAG" val="#wm#"/>
  <p:tag name="KSO_WM_UNIT_PRESET_TEXT" val="单击此处添加标题"/>
  <p:tag name="KSO_WM_UNIT_DIAGRAM_ISNUMVISUAL" val="0"/>
  <p:tag name="KSO_WM_UNIT_DIAGRAM_ISREFERUNIT" val="0"/>
  <p:tag name="KSO_WM_UNIT_NOCLEAR" val="0"/>
  <p:tag name="KSO_WM_UNIT_TEXT_FILL_FORE_SCHEMECOLOR_INDEX" val="6"/>
  <p:tag name="KSO_WM_UNIT_TEXT_FILL_TYPE" val="1"/>
  <p:tag name="KSO_WM_UNIT_USESOURCEFORMAT_APPLY" val="1"/>
  <p:tag name="KSO_WM_UNIT_DIAGRAM_SCHEMECOLOR_ID" val="1"/>
</p:tagLst>
</file>

<file path=ppt/tags/tag57.xml><?xml version="1.0" encoding="utf-8"?>
<p:tagLst xmlns:p="http://schemas.openxmlformats.org/presentationml/2006/main">
  <p:tag name="KSO_WM_UNIT_VALUE" val="32"/>
  <p:tag name="KSO_WM_UNIT_HIGHLIGHT" val="0"/>
  <p:tag name="KSO_WM_UNIT_COMPATIBLE" val="0"/>
  <p:tag name="KSO_WM_DIAGRAM_GROUP_CODE" val="q1-1"/>
  <p:tag name="KSO_WM_UNIT_TYPE" val="q_h_f"/>
  <p:tag name="KSO_WM_UNIT_INDEX" val="1_2_1"/>
  <p:tag name="KSO_WM_UNIT_ID" val="diagram20187975_4*q_h_f*1_2_1"/>
  <p:tag name="KSO_WM_TEMPLATE_CATEGORY" val="diagram"/>
  <p:tag name="KSO_WM_TEMPLATE_INDEX" val="20187975"/>
  <p:tag name="KSO_WM_UNIT_LAYERLEVEL" val="1_1_1"/>
  <p:tag name="KSO_WM_TAG_VERSION" val="1.0"/>
  <p:tag name="KSO_WM_BEAUTIFY_FLAG" val="#wm#"/>
  <p:tag name="KSO_WM_UNIT_PRESET_TEXT" val="单击此处添加文本具体内容"/>
  <p:tag name="KSO_WM_UNIT_DIAGRAM_ISNUMVISUAL" val="0"/>
  <p:tag name="KSO_WM_UNIT_DIAGRAM_ISREFERUNIT" val="0"/>
  <p:tag name="KSO_WM_UNIT_NOCLEAR" val="0"/>
  <p:tag name="KSO_WM_UNIT_TEXT_FILL_FORE_SCHEMECOLOR_INDEX" val="1"/>
  <p:tag name="KSO_WM_UNIT_TEXT_FILL_TYPE" val="1"/>
  <p:tag name="KSO_WM_UNIT_USESOURCEFORMAT_APPLY" val="1"/>
  <p:tag name="KSO_WM_UNIT_DIAGRAM_SCHEMECOLOR_ID"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a*1_4_1"/>
  <p:tag name="KSO_WM_TEMPLATE_CATEGORY" val="diagram"/>
  <p:tag name="KSO_WM_TEMPLATE_INDEX" val="20201528"/>
  <p:tag name="KSO_WM_UNIT_LAYERLEVEL" val="1_1_1"/>
  <p:tag name="KSO_WM_TAG_VERSION" val="1.0"/>
  <p:tag name="KSO_WM_BEAUTIFY_FLAG" val="#wm#"/>
  <p:tag name="KSO_WM_UNIT_ISCONTENTSTITLE" val="0"/>
  <p:tag name="KSO_WM_UNIT_NOCLEAR" val="0"/>
  <p:tag name="KSO_WM_UNIT_VALUE" val="12"/>
  <p:tag name="KSO_WM_DIAGRAM_GROUP_CODE" val="q1-1"/>
  <p:tag name="KSO_WM_UNIT_TYPE" val="q_h_a"/>
  <p:tag name="KSO_WM_UNIT_INDEX" val="1_4_1"/>
  <p:tag name="KSO_WM_UNIT_PRESET_TEXT" val="添加标题"/>
  <p:tag name="KSO_WM_UNIT_USESOURCEFORMAT_APPLY"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f*1_4_1"/>
  <p:tag name="KSO_WM_TEMPLATE_CATEGORY" val="diagram"/>
  <p:tag name="KSO_WM_TEMPLATE_INDEX" val="20201528"/>
  <p:tag name="KSO_WM_UNIT_LAYERLEVEL" val="1_1_1"/>
  <p:tag name="KSO_WM_TAG_VERSION" val="1.0"/>
  <p:tag name="KSO_WM_BEAUTIFY_FLAG" val="#wm#"/>
  <p:tag name="KSO_WM_UNIT_NOCLEAR" val="0"/>
  <p:tag name="KSO_WM_DIAGRAM_GROUP_CODE" val="q1-1"/>
  <p:tag name="KSO_WM_UNIT_TYPE" val="q_h_f"/>
  <p:tag name="KSO_WM_UNIT_INDEX" val="1_4_1"/>
  <p:tag name="KSO_WM_UNIT_PRESET_TEXT" val="单击此处添加文本具体内容，简明扼要的阐述您的观点。"/>
  <p:tag name="KSO_WM_UNIT_VALUE" val="72"/>
  <p:tag name="KSO_WM_UNIT_USESOURCEFORMAT_APPLY" val="1"/>
</p:tagLst>
</file>

<file path=ppt/tags/tag6.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198904_3*q_h_i*1_2_1"/>
  <p:tag name="KSO_WM_TEMPLATE_CATEGORY" val="diagram"/>
  <p:tag name="KSO_WM_TEMPLATE_INDEX" val="20198904"/>
  <p:tag name="KSO_WM_UNIT_LAYERLEVEL" val="1_1_1"/>
  <p:tag name="KSO_WM_TAG_VERSION" val="1.0"/>
  <p:tag name="KSO_WM_BEAUTIFY_FLAG" val="#wm#"/>
  <p:tag name="KSO_WM_UNIT_FILL_FORE_SCHEMECOLOR_INDEX" val="6"/>
  <p:tag name="KSO_WM_UNIT_FILL_TYPE" val="1"/>
  <p:tag name="KSO_WM_UNIT_USESOURCEFORMAT_APPLY" val="1"/>
  <p:tag name="KSO_WM_UNIT_DIAGRAM_SCHEMECOLOR_ID" val="0"/>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a*1_3_1"/>
  <p:tag name="KSO_WM_TEMPLATE_CATEGORY" val="diagram"/>
  <p:tag name="KSO_WM_TEMPLATE_INDEX" val="20201528"/>
  <p:tag name="KSO_WM_UNIT_LAYERLEVEL" val="1_1_1"/>
  <p:tag name="KSO_WM_TAG_VERSION" val="1.0"/>
  <p:tag name="KSO_WM_BEAUTIFY_FLAG" val="#wm#"/>
  <p:tag name="KSO_WM_UNIT_ISCONTENTSTITLE" val="0"/>
  <p:tag name="KSO_WM_UNIT_NOCLEAR" val="0"/>
  <p:tag name="KSO_WM_UNIT_VALUE" val="12"/>
  <p:tag name="KSO_WM_DIAGRAM_GROUP_CODE" val="q1-1"/>
  <p:tag name="KSO_WM_UNIT_TYPE" val="q_h_a"/>
  <p:tag name="KSO_WM_UNIT_INDEX" val="1_3_1"/>
  <p:tag name="KSO_WM_UNIT_PRESET_TEXT" val="添加标题"/>
  <p:tag name="KSO_WM_UNIT_USESOURCEFORMAT_APPLY"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f*1_3_1"/>
  <p:tag name="KSO_WM_TEMPLATE_CATEGORY" val="diagram"/>
  <p:tag name="KSO_WM_TEMPLATE_INDEX" val="20201528"/>
  <p:tag name="KSO_WM_UNIT_LAYERLEVEL" val="1_1_1"/>
  <p:tag name="KSO_WM_TAG_VERSION" val="1.0"/>
  <p:tag name="KSO_WM_BEAUTIFY_FLAG" val="#wm#"/>
  <p:tag name="KSO_WM_UNIT_NOCLEAR" val="0"/>
  <p:tag name="KSO_WM_DIAGRAM_GROUP_CODE" val="q1-1"/>
  <p:tag name="KSO_WM_UNIT_TYPE" val="q_h_f"/>
  <p:tag name="KSO_WM_UNIT_INDEX" val="1_3_1"/>
  <p:tag name="KSO_WM_UNIT_PRESET_TEXT" val="单击此处添加文本具体内容，简明扼要的阐述您的观点。"/>
  <p:tag name="KSO_WM_UNIT_VALUE" val="72"/>
  <p:tag name="KSO_WM_UNIT_USESOURCEFORMAT_APPLY"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a*1_2_1"/>
  <p:tag name="KSO_WM_TEMPLATE_CATEGORY" val="diagram"/>
  <p:tag name="KSO_WM_TEMPLATE_INDEX" val="20201528"/>
  <p:tag name="KSO_WM_UNIT_LAYERLEVEL" val="1_1_1"/>
  <p:tag name="KSO_WM_TAG_VERSION" val="1.0"/>
  <p:tag name="KSO_WM_BEAUTIFY_FLAG" val="#wm#"/>
  <p:tag name="KSO_WM_UNIT_ISCONTENTSTITLE" val="0"/>
  <p:tag name="KSO_WM_UNIT_NOCLEAR" val="0"/>
  <p:tag name="KSO_WM_UNIT_VALUE" val="12"/>
  <p:tag name="KSO_WM_DIAGRAM_GROUP_CODE" val="q1-1"/>
  <p:tag name="KSO_WM_UNIT_TYPE" val="q_h_a"/>
  <p:tag name="KSO_WM_UNIT_INDEX" val="1_2_1"/>
  <p:tag name="KSO_WM_UNIT_PRESET_TEXT" val="添加标题"/>
  <p:tag name="KSO_WM_UNIT_USESOURCEFORMAT_APPLY"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f*1_2_1"/>
  <p:tag name="KSO_WM_TEMPLATE_CATEGORY" val="diagram"/>
  <p:tag name="KSO_WM_TEMPLATE_INDEX" val="20201528"/>
  <p:tag name="KSO_WM_UNIT_LAYERLEVEL" val="1_1_1"/>
  <p:tag name="KSO_WM_TAG_VERSION" val="1.0"/>
  <p:tag name="KSO_WM_BEAUTIFY_FLAG" val="#wm#"/>
  <p:tag name="KSO_WM_UNIT_NOCLEAR" val="0"/>
  <p:tag name="KSO_WM_DIAGRAM_GROUP_CODE" val="q1-1"/>
  <p:tag name="KSO_WM_UNIT_TYPE" val="q_h_f"/>
  <p:tag name="KSO_WM_UNIT_INDEX" val="1_2_1"/>
  <p:tag name="KSO_WM_UNIT_PRESET_TEXT" val="单击此处添加文本具体内容，简明扼要的阐述您的观点。"/>
  <p:tag name="KSO_WM_UNIT_VALUE" val="72"/>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a*1_1_1"/>
  <p:tag name="KSO_WM_TEMPLATE_CATEGORY" val="diagram"/>
  <p:tag name="KSO_WM_TEMPLATE_INDEX" val="20201528"/>
  <p:tag name="KSO_WM_UNIT_LAYERLEVEL" val="1_1_1"/>
  <p:tag name="KSO_WM_TAG_VERSION" val="1.0"/>
  <p:tag name="KSO_WM_BEAUTIFY_FLAG" val="#wm#"/>
  <p:tag name="KSO_WM_UNIT_ISCONTENTSTITLE" val="0"/>
  <p:tag name="KSO_WM_UNIT_NOCLEAR" val="0"/>
  <p:tag name="KSO_WM_UNIT_VALUE" val="12"/>
  <p:tag name="KSO_WM_DIAGRAM_GROUP_CODE" val="q1-1"/>
  <p:tag name="KSO_WM_UNIT_TYPE" val="q_h_a"/>
  <p:tag name="KSO_WM_UNIT_INDEX" val="1_1_1"/>
  <p:tag name="KSO_WM_UNIT_PRESET_TEXT" val="添加标题"/>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f*1_1_1"/>
  <p:tag name="KSO_WM_TEMPLATE_CATEGORY" val="diagram"/>
  <p:tag name="KSO_WM_TEMPLATE_INDEX" val="20201528"/>
  <p:tag name="KSO_WM_UNIT_LAYERLEVEL" val="1_1_1"/>
  <p:tag name="KSO_WM_TAG_VERSION" val="1.0"/>
  <p:tag name="KSO_WM_BEAUTIFY_FLAG" val="#wm#"/>
  <p:tag name="KSO_WM_UNIT_NOCLEAR" val="0"/>
  <p:tag name="KSO_WM_DIAGRAM_GROUP_CODE" val="q1-1"/>
  <p:tag name="KSO_WM_UNIT_TYPE" val="q_h_f"/>
  <p:tag name="KSO_WM_UNIT_INDEX" val="1_1_1"/>
  <p:tag name="KSO_WM_UNIT_PRESET_TEXT" val="单击此处添加文本具体内容，简明扼要的阐述您的观点。"/>
  <p:tag name="KSO_WM_UNIT_VALUE" val="72"/>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1_1"/>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1_1"/>
  <p:tag name="KSO_WM_UNIT_FILL_FORE_SCHEMECOLOR_INDEX" val="5"/>
  <p:tag name="KSO_WM_UNI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2_1"/>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2_1"/>
  <p:tag name="KSO_WM_UNIT_FILL_FORE_SCHEMECOLOR_INDEX" val="6"/>
  <p:tag name="KSO_WM_UNIT_FILL_TYPE" val="1"/>
  <p:tag name="KSO_WM_UNIT_USESOURCEFORMAT_APPLY"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3_1"/>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3_1"/>
  <p:tag name="KSO_WM_UNIT_FILL_FORE_SCHEMECOLOR_INDEX" val="7"/>
  <p:tag name="KSO_WM_UNIT_FILL_TYP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4_1"/>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4_1"/>
  <p:tag name="KSO_WM_UNIT_FILL_FORE_SCHEMECOLOR_INDEX" val="8"/>
  <p:tag name="KSO_WM_UNIT_FILL_TYPE" val="1"/>
  <p:tag name="KSO_WM_UNIT_USESOURCEFORMAT_APPLY" val="1"/>
</p:tagLst>
</file>

<file path=ppt/tags/tag7.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198904_3*q_h_i*1_2_2"/>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1_2"/>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1_2"/>
  <p:tag name="KSO_WM_UNIT_FILL_FORE_SCHEMECOLOR_INDEX" val="5"/>
  <p:tag name="KSO_WM_UNI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2_2"/>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2_2"/>
  <p:tag name="KSO_WM_UNIT_FILL_FORE_SCHEMECOLOR_INDEX" val="6"/>
  <p:tag name="KSO_WM_UNI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3_2"/>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3_2"/>
  <p:tag name="KSO_WM_UNIT_FILL_FORE_SCHEMECOLOR_INDEX" val="7"/>
  <p:tag name="KSO_WM_UNI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4_2"/>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4_2"/>
  <p:tag name="KSO_WM_UNIT_FILL_FORE_SCHEMECOLOR_INDEX" val="8"/>
  <p:tag name="KSO_WM_UNI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i*1_1"/>
  <p:tag name="KSO_WM_TEMPLATE_CATEGORY" val="diagram"/>
  <p:tag name="KSO_WM_TEMPLATE_INDEX" val="20201528"/>
  <p:tag name="KSO_WM_UNIT_LAYERLEVEL" val="1_1"/>
  <p:tag name="KSO_WM_TAG_VERSION" val="1.0"/>
  <p:tag name="KSO_WM_BEAUTIFY_FLAG" val="#wm#"/>
  <p:tag name="KSO_WM_DIAGRAM_GROUP_CODE" val="q1-1"/>
  <p:tag name="KSO_WM_UNIT_TYPE" val="q_i"/>
  <p:tag name="KSO_WM_UNIT_INDEX" val="1_1"/>
  <p:tag name="KSO_WM_UNIT_FILL_FORE_SCHEMECOLOR_INDEX" val="15"/>
  <p:tag name="KSO_WM_UNIT_FILL_TYPE" val="1"/>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i*1_2"/>
  <p:tag name="KSO_WM_TEMPLATE_CATEGORY" val="diagram"/>
  <p:tag name="KSO_WM_TEMPLATE_INDEX" val="20201528"/>
  <p:tag name="KSO_WM_UNIT_LAYERLEVEL" val="1_1"/>
  <p:tag name="KSO_WM_TAG_VERSION" val="1.0"/>
  <p:tag name="KSO_WM_BEAUTIFY_FLAG" val="#wm#"/>
  <p:tag name="KSO_WM_DIAGRAM_GROUP_CODE" val="q1-1"/>
  <p:tag name="KSO_WM_UNIT_TYPE" val="q_i"/>
  <p:tag name="KSO_WM_UNIT_INDEX" val="1_2"/>
  <p:tag name="KSO_WM_UNIT_FILL_FORE_SCHEMECOLOR_INDEX" val="14"/>
  <p:tag name="KSO_WM_UNIT_FILL_TYPE" val="1"/>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1_3"/>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1_3"/>
  <p:tag name="KSO_WM_UNIT_FILL_FORE_SCHEMECOLOR_INDEX" val="5"/>
  <p:tag name="KSO_WM_UNI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4_3"/>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4_3"/>
  <p:tag name="KSO_WM_UNIT_FILL_FORE_SCHEMECOLOR_INDEX" val="8"/>
  <p:tag name="KSO_WM_UNI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3_3"/>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3_3"/>
  <p:tag name="KSO_WM_UNIT_FILL_FORE_SCHEMECOLOR_INDEX" val="7"/>
  <p:tag name="KSO_WM_UNI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i*1_3"/>
  <p:tag name="KSO_WM_TEMPLATE_CATEGORY" val="diagram"/>
  <p:tag name="KSO_WM_TEMPLATE_INDEX" val="20201528"/>
  <p:tag name="KSO_WM_UNIT_LAYERLEVEL" val="1_1"/>
  <p:tag name="KSO_WM_TAG_VERSION" val="1.0"/>
  <p:tag name="KSO_WM_BEAUTIFY_FLAG" val="#wm#"/>
  <p:tag name="KSO_WM_DIAGRAM_GROUP_CODE" val="q1-1"/>
  <p:tag name="KSO_WM_UNIT_TYPE" val="q_i"/>
  <p:tag name="KSO_WM_UNIT_INDEX" val="1_3"/>
  <p:tag name="KSO_WM_UNIT_FILL_FORE_SCHEMECOLOR_INDEX" val="5"/>
  <p:tag name="KSO_WM_UNIT_FILL_TYPE" val="1"/>
  <p:tag name="KSO_WM_UNIT_USESOURCEFORMAT_APPLY" val="1"/>
</p:tagLst>
</file>

<file path=ppt/tags/tag8.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3_2"/>
  <p:tag name="KSO_WM_UNIT_ID" val="diagram20198904_3*q_h_i*1_3_2"/>
  <p:tag name="KSO_WM_TEMPLATE_CATEGORY" val="diagram"/>
  <p:tag name="KSO_WM_TEMPLATE_INDEX" val="20198904"/>
  <p:tag name="KSO_WM_UNIT_LAYERLEVEL" val="1_1_1"/>
  <p:tag name="KSO_WM_TAG_VERSION" val="1.0"/>
  <p:tag name="KSO_WM_BEAUTIFY_FLAG" val="#wm#"/>
  <p:tag name="KSO_WM_UNIT_FILL_FORE_SCHEMECOLOR_INDEX" val="7"/>
  <p:tag name="KSO_WM_UNIT_FILL_TYPE" val="1"/>
  <p:tag name="KSO_WM_UNIT_USESOURCEFORMAT_APPLY" val="1"/>
  <p:tag name="KSO_WM_UNIT_DIAGRAM_SCHEMECOLOR_ID" val="0"/>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528_2*q_h_i*1_2_3"/>
  <p:tag name="KSO_WM_TEMPLATE_CATEGORY" val="diagram"/>
  <p:tag name="KSO_WM_TEMPLATE_INDEX" val="20201528"/>
  <p:tag name="KSO_WM_UNIT_LAYERLEVEL" val="1_1_1"/>
  <p:tag name="KSO_WM_TAG_VERSION" val="1.0"/>
  <p:tag name="KSO_WM_BEAUTIFY_FLAG" val="#wm#"/>
  <p:tag name="KSO_WM_DIAGRAM_GROUP_CODE" val="q1-1"/>
  <p:tag name="KSO_WM_UNIT_TYPE" val="q_h_i"/>
  <p:tag name="KSO_WM_UNIT_INDEX" val="1_2_3"/>
  <p:tag name="KSO_WM_UNIT_FILL_FORE_SCHEMECOLOR_INDEX" val="6"/>
  <p:tag name="KSO_WM_UNIT_FILL_TYPE" val="1"/>
  <p:tag name="KSO_WM_UNIT_USESOURCEFORMAT_APPLY" val="1"/>
</p:tagLst>
</file>

<file path=ppt/tags/tag81.xml><?xml version="1.0" encoding="utf-8"?>
<p:tagLst xmlns:p="http://schemas.openxmlformats.org/presentationml/2006/main">
  <p:tag name="KSO_WM_TEMPLATE_CATEGORY" val="diagram"/>
  <p:tag name="KSO_WM_TEMPLATE_INDEX" val="20188729"/>
  <p:tag name="KSO_WM_UNIT_TYPE" val="n_h_h_i"/>
  <p:tag name="KSO_WM_UNIT_INDEX" val="1_2_1_1"/>
  <p:tag name="KSO_WM_UNIT_ID" val="diagram20188729_3*n_h_h_i*1_2_1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 name="KSO_WM_UNIT_USESOURCEFORMAT_APPLY" val="1"/>
</p:tagLst>
</file>

<file path=ppt/tags/tag82.xml><?xml version="1.0" encoding="utf-8"?>
<p:tagLst xmlns:p="http://schemas.openxmlformats.org/presentationml/2006/main">
  <p:tag name="KSO_WM_TEMPLATE_CATEGORY" val="diagram"/>
  <p:tag name="KSO_WM_TEMPLATE_INDEX" val="20188729"/>
  <p:tag name="KSO_WM_UNIT_TYPE" val="n_h_h_i"/>
  <p:tag name="KSO_WM_UNIT_INDEX" val="1_2_1_2"/>
  <p:tag name="KSO_WM_UNIT_ID" val="diagram20188729_3*n_h_h_i*1_2_1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TEMPLATE_CATEGORY" val="diagram"/>
  <p:tag name="KSO_WM_TEMPLATE_INDEX" val="20188729"/>
  <p:tag name="KSO_WM_UNIT_TYPE" val="n_h_h_a"/>
  <p:tag name="KSO_WM_UNIT_INDEX" val="1_2_1_1"/>
  <p:tag name="KSO_WM_UNIT_ID" val="diagram20188729_3*n_h_h_a*1_2_1_1"/>
  <p:tag name="KSO_WM_UNIT_LAYERLEVEL" val="1_1_1_1"/>
  <p:tag name="KSO_WM_UNIT_VALUE" val="8"/>
  <p:tag name="KSO_WM_UNIT_HIGHLIGHT" val="0"/>
  <p:tag name="KSO_WM_UNIT_COMPATIBLE" val="0"/>
  <p:tag name="KSO_WM_BEAUTIFY_FLAG" val="#wm#"/>
  <p:tag name="KSO_WM_TAG_VERSION" val="1.0"/>
  <p:tag name="KSO_WM_DIAGRAM_GROUP_CODE" val="n1-1"/>
  <p:tag name="KSO_WM_UNIT_PRESET_TEXT" val="单击此处添加标题"/>
  <p:tag name="KSO_WM_UNIT_ISCONTENTSTITLE" val="0"/>
  <p:tag name="KSO_WM_UNIT_NOCLEAR" val="0"/>
  <p:tag name="KSO_WM_UNIT_DIAGRAM_ISNUMVISUAL" val="0"/>
  <p:tag name="KSO_WM_UNIT_DIAGRAM_ISREFERUNIT" val="0"/>
  <p:tag name="KSO_WM_UNIT_TEXT_FILL_FORE_SCHEMECOLOR_INDEX" val="5"/>
  <p:tag name="KSO_WM_UNIT_TEXT_FILL_TYPE" val="1"/>
  <p:tag name="KSO_WM_UNIT_USESOURCEFORMAT_APPLY" val="1"/>
</p:tagLst>
</file>

<file path=ppt/tags/tag84.xml><?xml version="1.0" encoding="utf-8"?>
<p:tagLst xmlns:p="http://schemas.openxmlformats.org/presentationml/2006/main">
  <p:tag name="KSO_WM_TEMPLATE_CATEGORY" val="diagram"/>
  <p:tag name="KSO_WM_TEMPLATE_INDEX" val="20188729"/>
  <p:tag name="KSO_WM_UNIT_TYPE" val="n_h_h_f"/>
  <p:tag name="KSO_WM_UNIT_INDEX" val="1_2_1_1"/>
  <p:tag name="KSO_WM_UNIT_ID" val="diagram20188729_3*n_h_h_f*1_2_1_1"/>
  <p:tag name="KSO_WM_UNIT_LAYERLEVEL" val="1_1_1_1"/>
  <p:tag name="KSO_WM_UNIT_VALUE" val="33"/>
  <p:tag name="KSO_WM_UNIT_HIGHLIGHT" val="0"/>
  <p:tag name="KSO_WM_UNIT_COMPATIBLE" val="0"/>
  <p:tag name="KSO_WM_BEAUTIFY_FLAG" val="#wm#"/>
  <p:tag name="KSO_WM_TAG_VERSION" val="1.0"/>
  <p:tag name="KSO_WM_DIAGRAM_GROUP_CODE" val="n1-1"/>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Lst>
</file>

<file path=ppt/tags/tag85.xml><?xml version="1.0" encoding="utf-8"?>
<p:tagLst xmlns:p="http://schemas.openxmlformats.org/presentationml/2006/main">
  <p:tag name="KSO_WM_TEMPLATE_CATEGORY" val="diagram"/>
  <p:tag name="KSO_WM_TEMPLATE_INDEX" val="20188729"/>
  <p:tag name="KSO_WM_UNIT_TYPE" val="n_h_h_i"/>
  <p:tag name="KSO_WM_UNIT_INDEX" val="1_2_2_1"/>
  <p:tag name="KSO_WM_UNIT_ID" val="diagram20188729_3*n_h_h_i*1_2_2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 name="KSO_WM_UNIT_USESOURCEFORMAT_APPLY" val="1"/>
</p:tagLst>
</file>

<file path=ppt/tags/tag86.xml><?xml version="1.0" encoding="utf-8"?>
<p:tagLst xmlns:p="http://schemas.openxmlformats.org/presentationml/2006/main">
  <p:tag name="KSO_WM_TEMPLATE_CATEGORY" val="diagram"/>
  <p:tag name="KSO_WM_TEMPLATE_INDEX" val="20188729"/>
  <p:tag name="KSO_WM_UNIT_TYPE" val="n_h_h_i"/>
  <p:tag name="KSO_WM_UNIT_INDEX" val="1_2_2_2"/>
  <p:tag name="KSO_WM_UNIT_ID" val="diagram20188729_3*n_h_h_i*1_2_2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 name="KSO_WM_UNIT_USESOURCEFORMAT_APPLY" val="1"/>
</p:tagLst>
</file>

<file path=ppt/tags/tag87.xml><?xml version="1.0" encoding="utf-8"?>
<p:tagLst xmlns:p="http://schemas.openxmlformats.org/presentationml/2006/main">
  <p:tag name="KSO_WM_TEMPLATE_CATEGORY" val="diagram"/>
  <p:tag name="KSO_WM_TEMPLATE_INDEX" val="20188729"/>
  <p:tag name="KSO_WM_UNIT_TYPE" val="n_h_h_a"/>
  <p:tag name="KSO_WM_UNIT_INDEX" val="1_2_2_1"/>
  <p:tag name="KSO_WM_UNIT_ID" val="diagram20188729_3*n_h_h_a*1_2_2_1"/>
  <p:tag name="KSO_WM_UNIT_LAYERLEVEL" val="1_1_1_1"/>
  <p:tag name="KSO_WM_UNIT_VALUE" val="8"/>
  <p:tag name="KSO_WM_UNIT_HIGHLIGHT" val="0"/>
  <p:tag name="KSO_WM_UNIT_COMPATIBLE" val="0"/>
  <p:tag name="KSO_WM_BEAUTIFY_FLAG" val="#wm#"/>
  <p:tag name="KSO_WM_TAG_VERSION" val="1.0"/>
  <p:tag name="KSO_WM_DIAGRAM_GROUP_CODE" val="n1-1"/>
  <p:tag name="KSO_WM_UNIT_PRESET_TEXT" val="单击此处添加标题"/>
  <p:tag name="KSO_WM_UNIT_ISCONTENTSTITLE" val="0"/>
  <p:tag name="KSO_WM_UNIT_NOCLEAR" val="0"/>
  <p:tag name="KSO_WM_UNIT_DIAGRAM_ISNUMVISUAL" val="0"/>
  <p:tag name="KSO_WM_UNIT_DIAGRAM_ISREFERUNIT" val="0"/>
  <p:tag name="KSO_WM_UNIT_TEXT_FILL_FORE_SCHEMECOLOR_INDEX" val="6"/>
  <p:tag name="KSO_WM_UNIT_TEXT_FILL_TYPE" val="1"/>
  <p:tag name="KSO_WM_UNIT_USESOURCEFORMAT_APPLY" val="1"/>
</p:tagLst>
</file>

<file path=ppt/tags/tag88.xml><?xml version="1.0" encoding="utf-8"?>
<p:tagLst xmlns:p="http://schemas.openxmlformats.org/presentationml/2006/main">
  <p:tag name="KSO_WM_TEMPLATE_CATEGORY" val="diagram"/>
  <p:tag name="KSO_WM_TEMPLATE_INDEX" val="20188729"/>
  <p:tag name="KSO_WM_UNIT_TYPE" val="n_h_h_f"/>
  <p:tag name="KSO_WM_UNIT_INDEX" val="1_2_2_1"/>
  <p:tag name="KSO_WM_UNIT_ID" val="diagram20188729_3*n_h_h_f*1_2_2_1"/>
  <p:tag name="KSO_WM_UNIT_LAYERLEVEL" val="1_1_1_1"/>
  <p:tag name="KSO_WM_UNIT_VALUE" val="33"/>
  <p:tag name="KSO_WM_UNIT_HIGHLIGHT" val="0"/>
  <p:tag name="KSO_WM_UNIT_COMPATIBLE" val="0"/>
  <p:tag name="KSO_WM_BEAUTIFY_FLAG" val="#wm#"/>
  <p:tag name="KSO_WM_TAG_VERSION" val="1.0"/>
  <p:tag name="KSO_WM_DIAGRAM_GROUP_CODE" val="n1-1"/>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Lst>
</file>

<file path=ppt/tags/tag89.xml><?xml version="1.0" encoding="utf-8"?>
<p:tagLst xmlns:p="http://schemas.openxmlformats.org/presentationml/2006/main">
  <p:tag name="KSO_WM_TEMPLATE_CATEGORY" val="diagram"/>
  <p:tag name="KSO_WM_TEMPLATE_INDEX" val="20188729"/>
  <p:tag name="KSO_WM_UNIT_TYPE" val="n_h_h_i"/>
  <p:tag name="KSO_WM_UNIT_INDEX" val="1_2_3_1"/>
  <p:tag name="KSO_WM_UNIT_ID" val="diagram20188729_3*n_h_h_i*1_2_3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 name="KSO_WM_UNIT_USESOURCEFORMAT_APPLY" val="1"/>
</p:tagLst>
</file>

<file path=ppt/tags/tag9.xml><?xml version="1.0" encoding="utf-8"?>
<p:tagLst xmlns:p="http://schemas.openxmlformats.org/presentationml/2006/main">
  <p:tag name="KSO_WM_UNIT_DIAGRAM_MODELTYPE" val="numdgm"/>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198904_3*q_h_i*1_3_1"/>
  <p:tag name="KSO_WM_TEMPLATE_CATEGORY" val="diagram"/>
  <p:tag name="KSO_WM_TEMPLATE_INDEX" val="20198904"/>
  <p:tag name="KSO_WM_UNIT_LAYERLEVEL" val="1_1_1"/>
  <p:tag name="KSO_WM_TAG_VERSION" val="1.0"/>
  <p:tag name="KSO_WM_BEAUTIFY_FLAG" val="#wm#"/>
  <p:tag name="KSO_WM_UNIT_FILL_FORE_SCHEMECOLOR_INDEX" val="14"/>
  <p:tag name="KSO_WM_UNIT_FILL_TYPE" val="1"/>
  <p:tag name="KSO_WM_UNIT_USESOURCEFORMAT_APPLY" val="1"/>
  <p:tag name="KSO_WM_UNIT_DIAGRAM_SCHEMECOLOR_ID" val="0"/>
</p:tagLst>
</file>

<file path=ppt/tags/tag90.xml><?xml version="1.0" encoding="utf-8"?>
<p:tagLst xmlns:p="http://schemas.openxmlformats.org/presentationml/2006/main">
  <p:tag name="KSO_WM_TEMPLATE_CATEGORY" val="diagram"/>
  <p:tag name="KSO_WM_TEMPLATE_INDEX" val="20188729"/>
  <p:tag name="KSO_WM_UNIT_TYPE" val="n_h_h_i"/>
  <p:tag name="KSO_WM_UNIT_INDEX" val="1_2_3_2"/>
  <p:tag name="KSO_WM_UNIT_ID" val="diagram20188729_3*n_h_h_i*1_2_3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 name="KSO_WM_UNIT_USESOURCEFORMAT_APPLY" val="1"/>
</p:tagLst>
</file>

<file path=ppt/tags/tag91.xml><?xml version="1.0" encoding="utf-8"?>
<p:tagLst xmlns:p="http://schemas.openxmlformats.org/presentationml/2006/main">
  <p:tag name="KSO_WM_TEMPLATE_CATEGORY" val="diagram"/>
  <p:tag name="KSO_WM_TEMPLATE_INDEX" val="20188729"/>
  <p:tag name="KSO_WM_UNIT_TYPE" val="n_h_h_a"/>
  <p:tag name="KSO_WM_UNIT_INDEX" val="1_2_3_1"/>
  <p:tag name="KSO_WM_UNIT_ID" val="diagram20188729_3*n_h_h_a*1_2_3_1"/>
  <p:tag name="KSO_WM_UNIT_LAYERLEVEL" val="1_1_1_1"/>
  <p:tag name="KSO_WM_UNIT_VALUE" val="8"/>
  <p:tag name="KSO_WM_UNIT_HIGHLIGHT" val="0"/>
  <p:tag name="KSO_WM_UNIT_COMPATIBLE" val="0"/>
  <p:tag name="KSO_WM_BEAUTIFY_FLAG" val="#wm#"/>
  <p:tag name="KSO_WM_TAG_VERSION" val="1.0"/>
  <p:tag name="KSO_WM_DIAGRAM_GROUP_CODE" val="n1-1"/>
  <p:tag name="KSO_WM_UNIT_PRESET_TEXT" val="单击此处添加标题"/>
  <p:tag name="KSO_WM_UNIT_ISCONTENTSTITLE" val="0"/>
  <p:tag name="KSO_WM_UNIT_NOCLEAR" val="0"/>
  <p:tag name="KSO_WM_UNIT_DIAGRAM_ISNUMVISUAL" val="0"/>
  <p:tag name="KSO_WM_UNIT_DIAGRAM_ISREFERUNIT" val="0"/>
  <p:tag name="KSO_WM_UNIT_TEXT_FILL_FORE_SCHEMECOLOR_INDEX" val="7"/>
  <p:tag name="KSO_WM_UNIT_TEXT_FILL_TYPE" val="1"/>
  <p:tag name="KSO_WM_UNIT_USESOURCEFORMAT_APPLY" val="1"/>
</p:tagLst>
</file>

<file path=ppt/tags/tag92.xml><?xml version="1.0" encoding="utf-8"?>
<p:tagLst xmlns:p="http://schemas.openxmlformats.org/presentationml/2006/main">
  <p:tag name="KSO_WM_TEMPLATE_CATEGORY" val="diagram"/>
  <p:tag name="KSO_WM_TEMPLATE_INDEX" val="20188729"/>
  <p:tag name="KSO_WM_UNIT_TYPE" val="n_h_h_f"/>
  <p:tag name="KSO_WM_UNIT_INDEX" val="1_2_3_1"/>
  <p:tag name="KSO_WM_UNIT_ID" val="diagram20188729_3*n_h_h_f*1_2_3_1"/>
  <p:tag name="KSO_WM_UNIT_LAYERLEVEL" val="1_1_1_1"/>
  <p:tag name="KSO_WM_UNIT_VALUE" val="33"/>
  <p:tag name="KSO_WM_UNIT_HIGHLIGHT" val="0"/>
  <p:tag name="KSO_WM_UNIT_COMPATIBLE" val="0"/>
  <p:tag name="KSO_WM_BEAUTIFY_FLAG" val="#wm#"/>
  <p:tag name="KSO_WM_TAG_VERSION" val="1.0"/>
  <p:tag name="KSO_WM_DIAGRAM_GROUP_CODE" val="n1-1"/>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Lst>
</file>

<file path=ppt/tags/tag93.xml><?xml version="1.0" encoding="utf-8"?>
<p:tagLst xmlns:p="http://schemas.openxmlformats.org/presentationml/2006/main">
  <p:tag name="KSO_WM_TEMPLATE_CATEGORY" val="diagram"/>
  <p:tag name="KSO_WM_TEMPLATE_INDEX" val="20188729"/>
  <p:tag name="KSO_WM_UNIT_TYPE" val="n_h_h_i"/>
  <p:tag name="KSO_WM_UNIT_INDEX" val="1_2_4_1"/>
  <p:tag name="KSO_WM_UNIT_ID" val="diagram20188729_3*n_h_h_i*1_2_4_1"/>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 name="KSO_WM_UNIT_USESOURCEFORMAT_APPLY" val="1"/>
</p:tagLst>
</file>

<file path=ppt/tags/tag94.xml><?xml version="1.0" encoding="utf-8"?>
<p:tagLst xmlns:p="http://schemas.openxmlformats.org/presentationml/2006/main">
  <p:tag name="KSO_WM_TEMPLATE_CATEGORY" val="diagram"/>
  <p:tag name="KSO_WM_TEMPLATE_INDEX" val="20188729"/>
  <p:tag name="KSO_WM_UNIT_TYPE" val="n_h_h_i"/>
  <p:tag name="KSO_WM_UNIT_INDEX" val="1_2_4_2"/>
  <p:tag name="KSO_WM_UNIT_ID" val="diagram20188729_3*n_h_h_i*1_2_4_2"/>
  <p:tag name="KSO_WM_UNIT_LAYERLEVEL" val="1_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TEXT_FILL_FORE_SCHEMECOLOR_INDEX" val="13"/>
  <p:tag name="KSO_WM_UNIT_TEXT_FILL_TYPE" val="1"/>
  <p:tag name="KSO_WM_UNIT_USESOURCEFORMAT_APPLY" val="1"/>
</p:tagLst>
</file>

<file path=ppt/tags/tag95.xml><?xml version="1.0" encoding="utf-8"?>
<p:tagLst xmlns:p="http://schemas.openxmlformats.org/presentationml/2006/main">
  <p:tag name="KSO_WM_TEMPLATE_CATEGORY" val="diagram"/>
  <p:tag name="KSO_WM_TEMPLATE_INDEX" val="20188729"/>
  <p:tag name="KSO_WM_UNIT_TYPE" val="n_h_h_a"/>
  <p:tag name="KSO_WM_UNIT_INDEX" val="1_2_4_1"/>
  <p:tag name="KSO_WM_UNIT_ID" val="diagram20188729_3*n_h_h_a*1_2_4_1"/>
  <p:tag name="KSO_WM_UNIT_LAYERLEVEL" val="1_1_1_1"/>
  <p:tag name="KSO_WM_UNIT_VALUE" val="8"/>
  <p:tag name="KSO_WM_UNIT_HIGHLIGHT" val="0"/>
  <p:tag name="KSO_WM_UNIT_COMPATIBLE" val="0"/>
  <p:tag name="KSO_WM_BEAUTIFY_FLAG" val="#wm#"/>
  <p:tag name="KSO_WM_TAG_VERSION" val="1.0"/>
  <p:tag name="KSO_WM_DIAGRAM_GROUP_CODE" val="n1-1"/>
  <p:tag name="KSO_WM_UNIT_PRESET_TEXT" val="单击此处添加标题"/>
  <p:tag name="KSO_WM_UNIT_ISCONTENTSTITLE" val="0"/>
  <p:tag name="KSO_WM_UNIT_NOCLEAR" val="0"/>
  <p:tag name="KSO_WM_UNIT_DIAGRAM_ISNUMVISUAL" val="0"/>
  <p:tag name="KSO_WM_UNIT_DIAGRAM_ISREFERUNIT" val="0"/>
  <p:tag name="KSO_WM_UNIT_TEXT_FILL_FORE_SCHEMECOLOR_INDEX" val="8"/>
  <p:tag name="KSO_WM_UNIT_TEXT_FILL_TYPE" val="1"/>
  <p:tag name="KSO_WM_UNIT_USESOURCEFORMAT_APPLY" val="1"/>
</p:tagLst>
</file>

<file path=ppt/tags/tag96.xml><?xml version="1.0" encoding="utf-8"?>
<p:tagLst xmlns:p="http://schemas.openxmlformats.org/presentationml/2006/main">
  <p:tag name="KSO_WM_TEMPLATE_CATEGORY" val="diagram"/>
  <p:tag name="KSO_WM_TEMPLATE_INDEX" val="20188729"/>
  <p:tag name="KSO_WM_UNIT_TYPE" val="n_h_h_f"/>
  <p:tag name="KSO_WM_UNIT_INDEX" val="1_2_4_1"/>
  <p:tag name="KSO_WM_UNIT_ID" val="diagram20188729_3*n_h_h_f*1_2_4_1"/>
  <p:tag name="KSO_WM_UNIT_LAYERLEVEL" val="1_1_1_1"/>
  <p:tag name="KSO_WM_UNIT_VALUE" val="33"/>
  <p:tag name="KSO_WM_UNIT_HIGHLIGHT" val="0"/>
  <p:tag name="KSO_WM_UNIT_COMPATIBLE" val="0"/>
  <p:tag name="KSO_WM_BEAUTIFY_FLAG" val="#wm#"/>
  <p:tag name="KSO_WM_TAG_VERSION" val="1.0"/>
  <p:tag name="KSO_WM_DIAGRAM_GROUP_CODE" val="n1-1"/>
  <p:tag name="KSO_WM_UNIT_PRESET_TEXT" val="单击此处添加文本具体内容，简明扼要的阐述您的观点。"/>
  <p:tag name="KSO_WM_UNIT_NOCLEAR" val="0"/>
  <p:tag name="KSO_WM_UNIT_DIAGRAM_ISNUMVISUAL" val="0"/>
  <p:tag name="KSO_WM_UNIT_DIAGRAM_ISREFERUNIT" val="0"/>
  <p:tag name="KSO_WM_UNIT_USESOURCEFORMAT_APPLY" val="1"/>
</p:tagLst>
</file>

<file path=ppt/tags/tag97.xml><?xml version="1.0" encoding="utf-8"?>
<p:tagLst xmlns:p="http://schemas.openxmlformats.org/presentationml/2006/main">
  <p:tag name="KSO_WM_TEMPLATE_CATEGORY" val="diagram"/>
  <p:tag name="KSO_WM_TEMPLATE_INDEX" val="20188729"/>
  <p:tag name="KSO_WM_UNIT_TYPE" val="n_h_i"/>
  <p:tag name="KSO_WM_UNIT_INDEX" val="1_1_1"/>
  <p:tag name="KSO_WM_UNIT_ID" val="diagram20188729_3*n_h_i*1_1_1"/>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 name="KSO_WM_UNIT_USESOURCEFORMAT_APPLY" val="1"/>
</p:tagLst>
</file>

<file path=ppt/tags/tag98.xml><?xml version="1.0" encoding="utf-8"?>
<p:tagLst xmlns:p="http://schemas.openxmlformats.org/presentationml/2006/main">
  <p:tag name="KSO_WM_TEMPLATE_CATEGORY" val="diagram"/>
  <p:tag name="KSO_WM_TEMPLATE_INDEX" val="20188729"/>
  <p:tag name="KSO_WM_UNIT_TYPE" val="n_h_i"/>
  <p:tag name="KSO_WM_UNIT_INDEX" val="1_1_2"/>
  <p:tag name="KSO_WM_UNIT_ID" val="diagram20188729_3*n_h_i*1_1_2"/>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ags/tag99.xml><?xml version="1.0" encoding="utf-8"?>
<p:tagLst xmlns:p="http://schemas.openxmlformats.org/presentationml/2006/main">
  <p:tag name="KSO_WM_TEMPLATE_CATEGORY" val="diagram"/>
  <p:tag name="KSO_WM_TEMPLATE_INDEX" val="20188729"/>
  <p:tag name="KSO_WM_UNIT_TYPE" val="n_h_i"/>
  <p:tag name="KSO_WM_UNIT_INDEX" val="1_1_3"/>
  <p:tag name="KSO_WM_UNIT_ID" val="diagram20188729_3*n_h_i*1_1_3"/>
  <p:tag name="KSO_WM_UNIT_LAYERLEVEL" val="1_1_1"/>
  <p:tag name="KSO_WM_BEAUTIFY_FLAG" val="#wm#"/>
  <p:tag name="KSO_WM_TAG_VERSION" val="1.0"/>
  <p:tag name="KSO_WM_DIAGRAM_GROUP_CODE" val="n1-1"/>
  <p:tag name="KSO_WM_UNIT_HIGHLIGHT" val="0"/>
  <p:tag name="KSO_WM_UNIT_COMPATIBLE" val="0"/>
  <p:tag name="KSO_WM_UNIT_DIAGRAM_ISNUMVISUAL" val="0"/>
  <p:tag name="KSO_WM_UNIT_DIAGRAM_ISREFERUNIT" val="0"/>
  <p:tag name="KSO_WM_UNIT_LINE_FORE_SCHEMECOLOR_INDEX" val="14"/>
  <p:tag name="KSO_WM_UNIT_LINE_FILL_TYPE" val="2"/>
  <p:tag name="KSO_WM_UNIT_TEXT_FILL_FORE_SCHEMECOLOR_INDEX" val="13"/>
  <p:tag name="KSO_WM_UNIT_TEXT_FILL_TYP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黑体"/>
        <a:ea typeface=""/>
        <a:cs typeface=""/>
        <a:font script="Jpan" typeface="游ゴシック Light"/>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游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黑体"/>
        <a:ea typeface=""/>
        <a:cs typeface=""/>
        <a:font script="Jpan" typeface="ＭＳ Ｐゴシック"/>
        <a:font script="Hang" typeface="맑은 고딕"/>
        <a:font script="Hans" typeface="黑体"/>
        <a:font script="Hant" typeface="新細明體"/>
        <a:font script="Arab" typeface="黑体"/>
        <a:font script="Hebr" typeface="黑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黑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2432</Words>
  <Application>WPS 演示</Application>
  <PresentationFormat>宽屏</PresentationFormat>
  <Paragraphs>375</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Arial</vt:lpstr>
      <vt:lpstr>宋体</vt:lpstr>
      <vt:lpstr>Wingdings</vt:lpstr>
      <vt:lpstr>黑体</vt:lpstr>
      <vt:lpstr>Calibri</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赵春波</dc:creator>
  <cp:lastModifiedBy>丫丫</cp:lastModifiedBy>
  <cp:revision>25</cp:revision>
  <dcterms:created xsi:type="dcterms:W3CDTF">2018-03-01T01:51:00Z</dcterms:created>
  <dcterms:modified xsi:type="dcterms:W3CDTF">2019-12-18T09:10:39Z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