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9" r:id="rId4"/>
    <p:sldMasterId id="2147483664" r:id="rId5"/>
  </p:sldMasterIdLst>
  <p:notesMasterIdLst>
    <p:notesMasterId r:id="rId7"/>
  </p:notesMasterIdLst>
  <p:handoutMasterIdLst>
    <p:handoutMasterId r:id="rId31"/>
  </p:handoutMasterIdLst>
  <p:sldIdLst>
    <p:sldId id="258" r:id="rId6"/>
    <p:sldId id="370" r:id="rId8"/>
    <p:sldId id="322" r:id="rId9"/>
    <p:sldId id="259" r:id="rId10"/>
    <p:sldId id="295" r:id="rId11"/>
    <p:sldId id="297" r:id="rId12"/>
    <p:sldId id="296" r:id="rId13"/>
    <p:sldId id="299" r:id="rId14"/>
    <p:sldId id="353" r:id="rId15"/>
    <p:sldId id="355" r:id="rId16"/>
    <p:sldId id="301" r:id="rId17"/>
    <p:sldId id="354" r:id="rId18"/>
    <p:sldId id="260" r:id="rId19"/>
    <p:sldId id="300" r:id="rId20"/>
    <p:sldId id="306" r:id="rId21"/>
    <p:sldId id="307" r:id="rId22"/>
    <p:sldId id="308" r:id="rId23"/>
    <p:sldId id="356" r:id="rId24"/>
    <p:sldId id="309" r:id="rId25"/>
    <p:sldId id="310" r:id="rId26"/>
    <p:sldId id="311" r:id="rId27"/>
    <p:sldId id="261" r:id="rId28"/>
    <p:sldId id="314" r:id="rId29"/>
    <p:sldId id="273" r:id="rId30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A89E"/>
    <a:srgbClr val="1ABBB1"/>
    <a:srgbClr val="04C0BF"/>
    <a:srgbClr val="04D4D1"/>
    <a:srgbClr val="01BDAD"/>
    <a:srgbClr val="008075"/>
    <a:srgbClr val="004640"/>
    <a:srgbClr val="00544F"/>
    <a:srgbClr val="03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930"/>
      </p:cViewPr>
      <p:guideLst>
        <p:guide orient="horz" pos="1532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2A00C20A-6EC9-472C-9F4C-C15DE03405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F6A9EF6-7160-4A3C-9ECB-1F8501A7DD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18" y="1598099"/>
            <a:ext cx="7772603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36" y="2915160"/>
            <a:ext cx="6400967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6900"/>
            <a:ext cx="8139178" cy="468692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174"/>
            <a:ext cx="8139178" cy="8085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黑体" panose="02010609060101010101" charset="-122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8890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261028"/>
            <a:ext cx="3868340" cy="6180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1879038"/>
            <a:ext cx="3868340" cy="276378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028"/>
            <a:ext cx="3887391" cy="6180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038"/>
            <a:ext cx="3887391" cy="276378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2949178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660"/>
            <a:ext cx="4629150" cy="36556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241"/>
            <a:ext cx="2949178" cy="28590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2949178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60"/>
            <a:ext cx="4629150" cy="365567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241"/>
            <a:ext cx="2949178" cy="28590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18" y="1598099"/>
            <a:ext cx="7772603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36" y="2915160"/>
            <a:ext cx="6400967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635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2" y="204823"/>
            <a:ext cx="3008392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143" y="204824"/>
            <a:ext cx="5111883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2" y="1076514"/>
            <a:ext cx="3008392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35" y="3601080"/>
            <a:ext cx="5486543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35" y="459662"/>
            <a:ext cx="5486543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35" y="4026208"/>
            <a:ext cx="5486543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10" Type="http://schemas.openxmlformats.org/officeDocument/2006/relationships/tags" Target="../tags/tag2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2" y="206015"/>
            <a:ext cx="8229815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2" y="1200361"/>
            <a:ext cx="8229815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2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82" y="4768097"/>
            <a:ext cx="289567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371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147" r="-163" b="28231"/>
          <a:stretch>
            <a:fillRect/>
          </a:stretch>
        </p:blipFill>
        <p:spPr bwMode="auto">
          <a:xfrm>
            <a:off x="0" y="4749555"/>
            <a:ext cx="9144239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 userDrawn="1"/>
        </p:nvGrpSpPr>
        <p:grpSpPr>
          <a:xfrm>
            <a:off x="293370" y="318135"/>
            <a:ext cx="328930" cy="328930"/>
            <a:chOff x="406574" y="404664"/>
            <a:chExt cx="432048" cy="432048"/>
          </a:xfrm>
        </p:grpSpPr>
        <p:sp>
          <p:nvSpPr>
            <p:cNvPr id="9" name="椭圆 8"/>
            <p:cNvSpPr/>
            <p:nvPr/>
          </p:nvSpPr>
          <p:spPr>
            <a:xfrm>
              <a:off x="406574" y="404664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14586" y="5126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2" y="206015"/>
            <a:ext cx="8229815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2" y="1200361"/>
            <a:ext cx="8229815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2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82" y="4768097"/>
            <a:ext cx="289567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371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147" r="-163" b="28231"/>
          <a:stretch>
            <a:fillRect/>
          </a:stretch>
        </p:blipFill>
        <p:spPr bwMode="auto">
          <a:xfrm>
            <a:off x="0" y="4749555"/>
            <a:ext cx="9144239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24040"/>
            <a:ext cx="8139178" cy="4860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02412" y="972120"/>
            <a:ext cx="8139178" cy="378046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388"/>
            <a:ext cx="7886700" cy="326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851"/>
            <a:ext cx="20574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851"/>
            <a:ext cx="30861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851"/>
            <a:ext cx="20574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image" Target="../media/image10.jpeg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tags" Target="../tags/tag5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.svg"/><Relationship Id="rId3" Type="http://schemas.openxmlformats.org/officeDocument/2006/relationships/image" Target="../media/image15.png"/><Relationship Id="rId2" Type="http://schemas.openxmlformats.org/officeDocument/2006/relationships/image" Target="../media/image1.sv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6" Type="http://schemas.openxmlformats.org/officeDocument/2006/relationships/image" Target="../media/image5.svg"/><Relationship Id="rId5" Type="http://schemas.openxmlformats.org/officeDocument/2006/relationships/image" Target="../media/image18.png"/><Relationship Id="rId4" Type="http://schemas.openxmlformats.org/officeDocument/2006/relationships/image" Target="../media/image4.svg"/><Relationship Id="rId3" Type="http://schemas.openxmlformats.org/officeDocument/2006/relationships/image" Target="../media/image17.png"/><Relationship Id="rId2" Type="http://schemas.openxmlformats.org/officeDocument/2006/relationships/image" Target="../media/image3.sv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4.xml"/><Relationship Id="rId4" Type="http://schemas.openxmlformats.org/officeDocument/2006/relationships/image" Target="../media/image7.svg"/><Relationship Id="rId3" Type="http://schemas.openxmlformats.org/officeDocument/2006/relationships/image" Target="../media/image21.png"/><Relationship Id="rId2" Type="http://schemas.openxmlformats.org/officeDocument/2006/relationships/image" Target="../media/image6.sv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7" Type="http://schemas.openxmlformats.org/officeDocument/2006/relationships/notesSlide" Target="../notesSlides/notesSlide3.xml"/><Relationship Id="rId36" Type="http://schemas.openxmlformats.org/officeDocument/2006/relationships/slideLayout" Target="../slideLayouts/slideLayout1.xml"/><Relationship Id="rId35" Type="http://schemas.openxmlformats.org/officeDocument/2006/relationships/tags" Target="../tags/tag57.xml"/><Relationship Id="rId34" Type="http://schemas.openxmlformats.org/officeDocument/2006/relationships/tags" Target="../tags/tag56.xml"/><Relationship Id="rId33" Type="http://schemas.openxmlformats.org/officeDocument/2006/relationships/tags" Target="../tags/tag55.xml"/><Relationship Id="rId32" Type="http://schemas.openxmlformats.org/officeDocument/2006/relationships/tags" Target="../tags/tag54.xml"/><Relationship Id="rId31" Type="http://schemas.openxmlformats.org/officeDocument/2006/relationships/tags" Target="../tags/tag53.xml"/><Relationship Id="rId30" Type="http://schemas.openxmlformats.org/officeDocument/2006/relationships/tags" Target="../tags/tag52.xml"/><Relationship Id="rId3" Type="http://schemas.openxmlformats.org/officeDocument/2006/relationships/tags" Target="../tags/tag25.xml"/><Relationship Id="rId29" Type="http://schemas.openxmlformats.org/officeDocument/2006/relationships/tags" Target="../tags/tag51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635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668730" y="381269"/>
            <a:ext cx="5080000" cy="2445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</a:t>
            </a:r>
            <a:endParaRPr lang="zh-CN" altLang="en-US" sz="54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跨境电商客服攻略</a:t>
            </a:r>
            <a:endParaRPr lang="zh-CN" altLang="en-US" sz="48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4218305" y="1908175"/>
            <a:ext cx="4098290" cy="20110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商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务英语电子邮件应遵循措词婉转、礼貌的原则。鉴于电子邮件直接影响到整个交易的成败，买卖双方应十分注重措词方式，使对方能轻易接受。在写作电子邮件时，可以通过使用虚拟语气、委婉语气等方法迂回地表达观点，提出要求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4104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275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礼貌原则（Courtesy）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05" y="1779905"/>
            <a:ext cx="7920990" cy="2269490"/>
          </a:xfrm>
          <a:prstGeom prst="rect">
            <a:avLst/>
          </a:prstGeom>
          <a:noFill/>
          <a:ln w="6350">
            <a:solidFill>
              <a:srgbClr val="03A8A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1A8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35" y="1478915"/>
            <a:ext cx="3010535" cy="2816860"/>
          </a:xfrm>
          <a:prstGeom prst="rect">
            <a:avLst/>
          </a:prstGeom>
          <a:effectLst>
            <a:innerShdw blurRad="114300">
              <a:prstClr val="black">
                <a:alpha val="55000"/>
              </a:prstClr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02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54555" y="3333115"/>
            <a:ext cx="5066030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4000" dirty="0" smtClean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1089660" y="1849120"/>
            <a:ext cx="4527550" cy="180784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（1）忌主客不分。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（2）忌句子凌碎。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（3）动词和主语要呼应。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（4）时态和语气不要转变太多。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（5）标点要准确，大小写要注意。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（6）单复数前后一致。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泪滴形 1"/>
          <p:cNvSpPr/>
          <p:nvPr/>
        </p:nvSpPr>
        <p:spPr>
          <a:xfrm>
            <a:off x="731520" y="142748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750" y="1402715"/>
            <a:ext cx="3698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商务英语函电正文的注意事项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 descr="&amp;pky815221479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5705" y="1236345"/>
            <a:ext cx="3671570" cy="27546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3313"/>
          <p:cNvSpPr/>
          <p:nvPr/>
        </p:nvSpPr>
        <p:spPr>
          <a:xfrm>
            <a:off x="659765" y="1692910"/>
            <a:ext cx="7807960" cy="2476500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（1）</a:t>
            </a: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Today we would like to finish following tasks by the end of today:1.........2.........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marR="0" lvl="0"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今天我们要完成的任务：1.........2.........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（2）</a:t>
            </a: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Some known issues in this release:1.........2.........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marR="0" lvl="0"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声明中涉及的一一些问题：1.........2.........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（3）Our team here reviewed the newest SCM policy and has following concerns:1.........2.........  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我们阅读了最新的供应链管理政策，做出如下考虑：1.........2.........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泪滴形 1"/>
          <p:cNvSpPr/>
          <p:nvPr/>
        </p:nvSpPr>
        <p:spPr>
          <a:xfrm>
            <a:off x="731520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750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Point Listing 列表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4" name="泪滴形 3"/>
          <p:cNvSpPr/>
          <p:nvPr/>
        </p:nvSpPr>
        <p:spPr>
          <a:xfrm>
            <a:off x="731520" y="128397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4750" y="1259205"/>
            <a:ext cx="3698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Point Listing 列表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Shape 3313"/>
          <p:cNvSpPr/>
          <p:nvPr/>
        </p:nvSpPr>
        <p:spPr>
          <a:xfrm>
            <a:off x="727710" y="1795145"/>
            <a:ext cx="7688580" cy="1772920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（4）Here are some more questions/issues for your team:1.........2.........</a:t>
            </a:r>
            <a:endParaRPr kumimoji="0" sz="14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以下是对你们团队的一些问题：1.........2.........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（5）The current status is as following: 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目前数据如下：1.........2.........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（6）Some items need your attention:1.........2.........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以下方面需提请注意：1.........2.........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&amp;pky8525394408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540" y="1173480"/>
            <a:ext cx="4135120" cy="2759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泪滴形 10"/>
          <p:cNvSpPr/>
          <p:nvPr/>
        </p:nvSpPr>
        <p:spPr>
          <a:xfrm>
            <a:off x="731520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74750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Raise Question 提出问题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9" name="Shape 3313"/>
          <p:cNvSpPr/>
          <p:nvPr/>
        </p:nvSpPr>
        <p:spPr>
          <a:xfrm>
            <a:off x="660400" y="2148840"/>
            <a:ext cx="4022725" cy="1784350"/>
          </a:xfrm>
          <a:prstGeom prst="rect">
            <a:avLst/>
          </a:prstGeom>
          <a:solidFill>
            <a:srgbClr val="01A89E"/>
          </a:solidFill>
          <a:ln w="12700"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（1）I have some questions about the report XX-XXX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我对XX-XXX报告有一些疑问。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（2）For the assignment ABC，I have the following questions....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就ABC协议，我有以下几个问题....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524750" y="-20320"/>
            <a:ext cx="1619250" cy="5179060"/>
          </a:xfrm>
          <a:prstGeom prst="rect">
            <a:avLst/>
          </a:prstGeom>
          <a:solidFill>
            <a:srgbClr val="01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>
            <a:off x="731520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25" y="890905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Proposal</a:t>
            </a:r>
            <a:r>
              <a:rPr lang="zh-CN" altLang="en-US" sz="2000" b="1" dirty="0">
                <a:solidFill>
                  <a:srgbClr val="00544F"/>
                </a:solidFill>
                <a:cs typeface="Arial" panose="020B0604020202020204" pitchFamily="34" charset="0"/>
                <a:sym typeface="+mn-ea"/>
              </a:rPr>
              <a:t> 提议</a:t>
            </a:r>
            <a:endParaRPr lang="zh-CN" altLang="en-US" sz="2000" b="1" dirty="0">
              <a:solidFill>
                <a:srgbClr val="00544F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1129030" y="1537970"/>
            <a:ext cx="5107305" cy="254825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（1）For the next step of platform implementation,I am proposing...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关于平台启动的下一步计划，我有一个提议....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（2）I suggest we can have a weekly project meeting over the phone call in the near future.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我建议我们就周项目开个电话会议。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（3）Our team suggest to adopt option A to solve outstanding question.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我们团队建议应对突出问题采用A办法。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3" name="图片 2" descr="&amp;pky8618383913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4490" y="913765"/>
            <a:ext cx="1586865" cy="1560195"/>
          </a:xfrm>
          <a:prstGeom prst="ellipse">
            <a:avLst/>
          </a:prstGeom>
        </p:spPr>
      </p:pic>
      <p:pic>
        <p:nvPicPr>
          <p:cNvPr id="4" name="图片 3" descr="&amp;pky8210001226&amp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40" y="2813685"/>
            <a:ext cx="1982470" cy="1879600"/>
          </a:xfrm>
          <a:prstGeom prst="ellipse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泪滴形 10"/>
          <p:cNvSpPr/>
          <p:nvPr/>
        </p:nvSpPr>
        <p:spPr>
          <a:xfrm>
            <a:off x="731520" y="137477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25" y="1340485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Thanks Note 感谢信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822960" y="1899920"/>
            <a:ext cx="4763770" cy="235140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（1）Thank you so much for the cooperation. 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感谢你的合作！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（2）Thanks for the information.  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谢谢您提供的信息！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（3）I really appreciate the effort you all made for this sudden and tight project. 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对如此紧急的项目您做出的努力我表示十分感谢。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5958205" y="1334770"/>
            <a:ext cx="166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GB" sz="3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4" name="图片 3" descr="&amp;pky8110001126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85" y="915035"/>
            <a:ext cx="2484755" cy="3728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泪滴形 10"/>
          <p:cNvSpPr/>
          <p:nvPr/>
        </p:nvSpPr>
        <p:spPr>
          <a:xfrm>
            <a:off x="731520" y="99695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25" y="96266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Thanks Note 感谢信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689610" y="1649095"/>
            <a:ext cx="6052185" cy="184594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（4）Thanks for your attention! </a:t>
            </a:r>
            <a:r>
              <a:rPr kumimoji="0" lang="zh-CN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谢谢关心！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（5）Your kind assistance on this are very much appreciated. </a:t>
            </a:r>
            <a:r>
              <a:rPr kumimoji="0" lang="zh-CN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我们对您的协助表示感谢。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6</a:t>
            </a: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</a:t>
            </a: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Really appreciate your help!  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非常感谢您的帮助！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30" name="组合 529"/>
          <p:cNvGrpSpPr/>
          <p:nvPr>
            <p:custDataLst>
              <p:tags r:id="rId1"/>
            </p:custDataLst>
          </p:nvPr>
        </p:nvGrpSpPr>
        <p:grpSpPr>
          <a:xfrm>
            <a:off x="6188075" y="2828290"/>
            <a:ext cx="2604135" cy="1958975"/>
            <a:chOff x="4913214" y="975995"/>
            <a:chExt cx="3058352" cy="2317750"/>
          </a:xfrm>
        </p:grpSpPr>
        <p:sp>
          <p:nvSpPr>
            <p:cNvPr id="16" name="PA-装饰 矩形: 圆角 7"/>
            <p:cNvSpPr/>
            <p:nvPr>
              <p:custDataLst>
                <p:tags r:id="rId2"/>
              </p:custDataLst>
            </p:nvPr>
          </p:nvSpPr>
          <p:spPr>
            <a:xfrm>
              <a:off x="7686099" y="1992124"/>
              <a:ext cx="285467" cy="284705"/>
            </a:xfrm>
            <a:prstGeom prst="roundRect">
              <a:avLst>
                <a:gd name="adj" fmla="val 8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PA-装饰 矩形: 圆角 8"/>
            <p:cNvSpPr/>
            <p:nvPr>
              <p:custDataLst>
                <p:tags r:id="rId3"/>
              </p:custDataLst>
            </p:nvPr>
          </p:nvSpPr>
          <p:spPr>
            <a:xfrm>
              <a:off x="5264962" y="2305528"/>
              <a:ext cx="285467" cy="284705"/>
            </a:xfrm>
            <a:prstGeom prst="roundRect">
              <a:avLst>
                <a:gd name="adj" fmla="val 8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PA-装饰 矩形: 圆角 9"/>
            <p:cNvSpPr/>
            <p:nvPr>
              <p:custDataLst>
                <p:tags r:id="rId4"/>
              </p:custDataLst>
            </p:nvPr>
          </p:nvSpPr>
          <p:spPr>
            <a:xfrm>
              <a:off x="4961209" y="3084975"/>
              <a:ext cx="285467" cy="58668"/>
            </a:xfrm>
            <a:prstGeom prst="roundRect">
              <a:avLst>
                <a:gd name="adj" fmla="val 8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7" name="PA-圆角矩形 3"/>
            <p:cNvSpPr/>
            <p:nvPr>
              <p:custDataLst>
                <p:tags r:id="rId5"/>
              </p:custDataLst>
            </p:nvPr>
          </p:nvSpPr>
          <p:spPr>
            <a:xfrm>
              <a:off x="6414453" y="1364054"/>
              <a:ext cx="1458066" cy="600649"/>
            </a:xfrm>
            <a:custGeom>
              <a:avLst/>
              <a:gdLst>
                <a:gd name="connsiteX0" fmla="*/ 12526 w 3645535"/>
                <a:gd name="connsiteY0" fmla="*/ 0 h 1501775"/>
                <a:gd name="connsiteX1" fmla="*/ 3633013 w 3645535"/>
                <a:gd name="connsiteY1" fmla="*/ 2 h 1501775"/>
                <a:gd name="connsiteX2" fmla="*/ 3645535 w 3645535"/>
                <a:gd name="connsiteY2" fmla="*/ 12527 h 1501775"/>
                <a:gd name="connsiteX3" fmla="*/ 3645532 w 3645535"/>
                <a:gd name="connsiteY3" fmla="*/ 1489248 h 1501775"/>
                <a:gd name="connsiteX4" fmla="*/ 3633012 w 3645535"/>
                <a:gd name="connsiteY4" fmla="*/ 1501774 h 1501775"/>
                <a:gd name="connsiteX5" fmla="*/ 12523 w 3645535"/>
                <a:gd name="connsiteY5" fmla="*/ 1501775 h 1501775"/>
                <a:gd name="connsiteX6" fmla="*/ 1 w 3645535"/>
                <a:gd name="connsiteY6" fmla="*/ 1489249 h 1501775"/>
                <a:gd name="connsiteX7" fmla="*/ 0 w 3645535"/>
                <a:gd name="connsiteY7" fmla="*/ 12527 h 1501775"/>
                <a:gd name="connsiteX8" fmla="*/ 12526 w 3645535"/>
                <a:gd name="connsiteY8" fmla="*/ 0 h 15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5535" h="1501775">
                  <a:moveTo>
                    <a:pt x="12526" y="0"/>
                  </a:moveTo>
                  <a:lnTo>
                    <a:pt x="3633013" y="2"/>
                  </a:lnTo>
                  <a:cubicBezTo>
                    <a:pt x="3639926" y="4"/>
                    <a:pt x="3645536" y="5609"/>
                    <a:pt x="3645535" y="12527"/>
                  </a:cubicBezTo>
                  <a:lnTo>
                    <a:pt x="3645532" y="1489248"/>
                  </a:lnTo>
                  <a:cubicBezTo>
                    <a:pt x="3645536" y="1496166"/>
                    <a:pt x="3639928" y="1501775"/>
                    <a:pt x="3633012" y="1501774"/>
                  </a:cubicBezTo>
                  <a:lnTo>
                    <a:pt x="12523" y="1501775"/>
                  </a:lnTo>
                  <a:cubicBezTo>
                    <a:pt x="5609" y="1501775"/>
                    <a:pt x="-3" y="1496167"/>
                    <a:pt x="1" y="1489249"/>
                  </a:cubicBezTo>
                  <a:lnTo>
                    <a:pt x="0" y="12527"/>
                  </a:lnTo>
                  <a:cubicBezTo>
                    <a:pt x="0" y="5612"/>
                    <a:pt x="5610" y="2"/>
                    <a:pt x="12526" y="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-2032952.58449026" ty="-388059.086420687" sx="20992" sy="17826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03" name="PA-圆角矩形 2"/>
            <p:cNvSpPr/>
            <p:nvPr>
              <p:custDataLst>
                <p:tags r:id="rId7"/>
              </p:custDataLst>
            </p:nvPr>
          </p:nvSpPr>
          <p:spPr>
            <a:xfrm>
              <a:off x="4990682" y="975995"/>
              <a:ext cx="1393050" cy="1300857"/>
            </a:xfrm>
            <a:custGeom>
              <a:avLst/>
              <a:gdLst>
                <a:gd name="connsiteX0" fmla="*/ 27130 w 3482977"/>
                <a:gd name="connsiteY0" fmla="*/ 0 h 3252471"/>
                <a:gd name="connsiteX1" fmla="*/ 3455851 w 3482977"/>
                <a:gd name="connsiteY1" fmla="*/ 1 h 3252471"/>
                <a:gd name="connsiteX2" fmla="*/ 3482977 w 3482977"/>
                <a:gd name="connsiteY2" fmla="*/ 27131 h 3252471"/>
                <a:gd name="connsiteX3" fmla="*/ 3482974 w 3482977"/>
                <a:gd name="connsiteY3" fmla="*/ 3225345 h 3252471"/>
                <a:gd name="connsiteX4" fmla="*/ 3455849 w 3482977"/>
                <a:gd name="connsiteY4" fmla="*/ 3252466 h 3252471"/>
                <a:gd name="connsiteX5" fmla="*/ 27127 w 3482977"/>
                <a:gd name="connsiteY5" fmla="*/ 3252471 h 3252471"/>
                <a:gd name="connsiteX6" fmla="*/ 0 w 3482977"/>
                <a:gd name="connsiteY6" fmla="*/ 3225340 h 3252471"/>
                <a:gd name="connsiteX7" fmla="*/ 3 w 3482977"/>
                <a:gd name="connsiteY7" fmla="*/ 27124 h 3252471"/>
                <a:gd name="connsiteX8" fmla="*/ 27130 w 3482977"/>
                <a:gd name="connsiteY8" fmla="*/ 0 h 325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977" h="3252471">
                  <a:moveTo>
                    <a:pt x="27130" y="0"/>
                  </a:moveTo>
                  <a:lnTo>
                    <a:pt x="3455851" y="1"/>
                  </a:lnTo>
                  <a:cubicBezTo>
                    <a:pt x="3470831" y="3"/>
                    <a:pt x="3482976" y="12150"/>
                    <a:pt x="3482977" y="27131"/>
                  </a:cubicBezTo>
                  <a:lnTo>
                    <a:pt x="3482974" y="3225345"/>
                  </a:lnTo>
                  <a:cubicBezTo>
                    <a:pt x="3482976" y="3240325"/>
                    <a:pt x="3470835" y="3252471"/>
                    <a:pt x="3455849" y="3252466"/>
                  </a:cubicBezTo>
                  <a:lnTo>
                    <a:pt x="27127" y="3252471"/>
                  </a:lnTo>
                  <a:cubicBezTo>
                    <a:pt x="12150" y="3252469"/>
                    <a:pt x="3" y="3240325"/>
                    <a:pt x="0" y="3225340"/>
                  </a:cubicBezTo>
                  <a:lnTo>
                    <a:pt x="3" y="27124"/>
                  </a:lnTo>
                  <a:cubicBezTo>
                    <a:pt x="3" y="12144"/>
                    <a:pt x="12149" y="3"/>
                    <a:pt x="27130" y="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-609181.659791468" ty="0" sx="20992" sy="17826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47" name="PA-圆角矩形 4"/>
            <p:cNvSpPr/>
            <p:nvPr>
              <p:custDataLst>
                <p:tags r:id="rId8"/>
              </p:custDataLst>
            </p:nvPr>
          </p:nvSpPr>
          <p:spPr>
            <a:xfrm>
              <a:off x="5587261" y="2305528"/>
              <a:ext cx="796467" cy="743891"/>
            </a:xfrm>
            <a:custGeom>
              <a:avLst/>
              <a:gdLst>
                <a:gd name="connsiteX0" fmla="*/ 15519 w 1991369"/>
                <a:gd name="connsiteY0" fmla="*/ 0 h 1859916"/>
                <a:gd name="connsiteX1" fmla="*/ 1975850 w 1991369"/>
                <a:gd name="connsiteY1" fmla="*/ 1 h 1859916"/>
                <a:gd name="connsiteX2" fmla="*/ 1991369 w 1991369"/>
                <a:gd name="connsiteY2" fmla="*/ 15512 h 1859916"/>
                <a:gd name="connsiteX3" fmla="*/ 1991363 w 1991369"/>
                <a:gd name="connsiteY3" fmla="*/ 1844408 h 1859916"/>
                <a:gd name="connsiteX4" fmla="*/ 1975849 w 1991369"/>
                <a:gd name="connsiteY4" fmla="*/ 1859916 h 1859916"/>
                <a:gd name="connsiteX5" fmla="*/ 15513 w 1991369"/>
                <a:gd name="connsiteY5" fmla="*/ 1859912 h 1859916"/>
                <a:gd name="connsiteX6" fmla="*/ 0 w 1991369"/>
                <a:gd name="connsiteY6" fmla="*/ 1844405 h 1859916"/>
                <a:gd name="connsiteX7" fmla="*/ 2 w 1991369"/>
                <a:gd name="connsiteY7" fmla="*/ 15514 h 1859916"/>
                <a:gd name="connsiteX8" fmla="*/ 15519 w 1991369"/>
                <a:gd name="connsiteY8" fmla="*/ 0 h 185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69" h="1859916">
                  <a:moveTo>
                    <a:pt x="15519" y="0"/>
                  </a:moveTo>
                  <a:lnTo>
                    <a:pt x="1975850" y="1"/>
                  </a:lnTo>
                  <a:cubicBezTo>
                    <a:pt x="1984419" y="2"/>
                    <a:pt x="1991366" y="6947"/>
                    <a:pt x="1991369" y="15512"/>
                  </a:cubicBezTo>
                  <a:lnTo>
                    <a:pt x="1991363" y="1844408"/>
                  </a:lnTo>
                  <a:cubicBezTo>
                    <a:pt x="1991360" y="1852968"/>
                    <a:pt x="1984418" y="1859918"/>
                    <a:pt x="1975849" y="1859916"/>
                  </a:cubicBezTo>
                  <a:lnTo>
                    <a:pt x="15513" y="1859912"/>
                  </a:lnTo>
                  <a:cubicBezTo>
                    <a:pt x="6949" y="1859915"/>
                    <a:pt x="5" y="1852973"/>
                    <a:pt x="0" y="1844405"/>
                  </a:cubicBezTo>
                  <a:lnTo>
                    <a:pt x="2" y="15514"/>
                  </a:lnTo>
                  <a:cubicBezTo>
                    <a:pt x="2" y="6947"/>
                    <a:pt x="6948" y="1"/>
                    <a:pt x="15519" y="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-1205760.84366322" ty="-1329533.31846261" sx="20992" sy="17826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07" name="PA-圆角矩形 5"/>
            <p:cNvSpPr/>
            <p:nvPr>
              <p:custDataLst>
                <p:tags r:id="rId9"/>
              </p:custDataLst>
            </p:nvPr>
          </p:nvSpPr>
          <p:spPr>
            <a:xfrm>
              <a:off x="5246691" y="3084980"/>
              <a:ext cx="1137042" cy="58669"/>
            </a:xfrm>
            <a:custGeom>
              <a:avLst/>
              <a:gdLst>
                <a:gd name="connsiteX0" fmla="*/ 1227 w 2842894"/>
                <a:gd name="connsiteY0" fmla="*/ 0 h 146687"/>
                <a:gd name="connsiteX1" fmla="*/ 2841671 w 2842894"/>
                <a:gd name="connsiteY1" fmla="*/ 2 h 146687"/>
                <a:gd name="connsiteX2" fmla="*/ 2842894 w 2842894"/>
                <a:gd name="connsiteY2" fmla="*/ 1228 h 146687"/>
                <a:gd name="connsiteX3" fmla="*/ 2842893 w 2842894"/>
                <a:gd name="connsiteY3" fmla="*/ 145462 h 146687"/>
                <a:gd name="connsiteX4" fmla="*/ 2841676 w 2842894"/>
                <a:gd name="connsiteY4" fmla="*/ 146685 h 146687"/>
                <a:gd name="connsiteX5" fmla="*/ 1224 w 2842894"/>
                <a:gd name="connsiteY5" fmla="*/ 146687 h 146687"/>
                <a:gd name="connsiteX6" fmla="*/ 1 w 2842894"/>
                <a:gd name="connsiteY6" fmla="*/ 145463 h 146687"/>
                <a:gd name="connsiteX7" fmla="*/ 0 w 2842894"/>
                <a:gd name="connsiteY7" fmla="*/ 1228 h 146687"/>
                <a:gd name="connsiteX8" fmla="*/ 1227 w 2842894"/>
                <a:gd name="connsiteY8" fmla="*/ 0 h 1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2894" h="146687">
                  <a:moveTo>
                    <a:pt x="1227" y="0"/>
                  </a:moveTo>
                  <a:lnTo>
                    <a:pt x="2841671" y="2"/>
                  </a:lnTo>
                  <a:cubicBezTo>
                    <a:pt x="2842347" y="0"/>
                    <a:pt x="2842894" y="547"/>
                    <a:pt x="2842894" y="1228"/>
                  </a:cubicBezTo>
                  <a:lnTo>
                    <a:pt x="2842893" y="145462"/>
                  </a:lnTo>
                  <a:cubicBezTo>
                    <a:pt x="2842898" y="146137"/>
                    <a:pt x="2842347" y="146687"/>
                    <a:pt x="2841676" y="146685"/>
                  </a:cubicBezTo>
                  <a:lnTo>
                    <a:pt x="1224" y="146687"/>
                  </a:lnTo>
                  <a:cubicBezTo>
                    <a:pt x="546" y="146689"/>
                    <a:pt x="-1" y="146139"/>
                    <a:pt x="1" y="145463"/>
                  </a:cubicBezTo>
                  <a:lnTo>
                    <a:pt x="0" y="1228"/>
                  </a:lnTo>
                  <a:cubicBezTo>
                    <a:pt x="1" y="549"/>
                    <a:pt x="549" y="2"/>
                    <a:pt x="1227" y="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-865190.48091921" ty="-2108984.74855453" sx="20992" sy="17826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61" name="PA-圆角矩形 6"/>
            <p:cNvSpPr/>
            <p:nvPr>
              <p:custDataLst>
                <p:tags r:id="rId10"/>
              </p:custDataLst>
            </p:nvPr>
          </p:nvSpPr>
          <p:spPr>
            <a:xfrm>
              <a:off x="6414448" y="1992890"/>
              <a:ext cx="1240920" cy="1300855"/>
            </a:xfrm>
            <a:custGeom>
              <a:avLst/>
              <a:gdLst>
                <a:gd name="connsiteX0" fmla="*/ 25880 w 3102615"/>
                <a:gd name="connsiteY0" fmla="*/ 0 h 3252468"/>
                <a:gd name="connsiteX1" fmla="*/ 3076734 w 3102615"/>
                <a:gd name="connsiteY1" fmla="*/ 1 h 3252468"/>
                <a:gd name="connsiteX2" fmla="*/ 3102615 w 3102615"/>
                <a:gd name="connsiteY2" fmla="*/ 25877 h 3252468"/>
                <a:gd name="connsiteX3" fmla="*/ 3102612 w 3102615"/>
                <a:gd name="connsiteY3" fmla="*/ 3226589 h 3252468"/>
                <a:gd name="connsiteX4" fmla="*/ 3076735 w 3102615"/>
                <a:gd name="connsiteY4" fmla="*/ 3252466 h 3252468"/>
                <a:gd name="connsiteX5" fmla="*/ 25877 w 3102615"/>
                <a:gd name="connsiteY5" fmla="*/ 3252468 h 3252468"/>
                <a:gd name="connsiteX6" fmla="*/ 0 w 3102615"/>
                <a:gd name="connsiteY6" fmla="*/ 3226594 h 3252468"/>
                <a:gd name="connsiteX7" fmla="*/ 6 w 3102615"/>
                <a:gd name="connsiteY7" fmla="*/ 25876 h 3252468"/>
                <a:gd name="connsiteX8" fmla="*/ 25880 w 3102615"/>
                <a:gd name="connsiteY8" fmla="*/ 0 h 325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2615" h="3252468">
                  <a:moveTo>
                    <a:pt x="25880" y="0"/>
                  </a:moveTo>
                  <a:lnTo>
                    <a:pt x="3076734" y="1"/>
                  </a:lnTo>
                  <a:cubicBezTo>
                    <a:pt x="3091027" y="5"/>
                    <a:pt x="3102613" y="11585"/>
                    <a:pt x="3102615" y="25877"/>
                  </a:cubicBezTo>
                  <a:lnTo>
                    <a:pt x="3102612" y="3226589"/>
                  </a:lnTo>
                  <a:cubicBezTo>
                    <a:pt x="3102617" y="3240882"/>
                    <a:pt x="3091027" y="3252464"/>
                    <a:pt x="3076735" y="3252466"/>
                  </a:cubicBezTo>
                  <a:lnTo>
                    <a:pt x="25877" y="3252468"/>
                  </a:lnTo>
                  <a:cubicBezTo>
                    <a:pt x="11588" y="3252465"/>
                    <a:pt x="4" y="3240881"/>
                    <a:pt x="0" y="3226594"/>
                  </a:cubicBezTo>
                  <a:lnTo>
                    <a:pt x="6" y="25876"/>
                  </a:lnTo>
                  <a:cubicBezTo>
                    <a:pt x="6" y="11586"/>
                    <a:pt x="11588" y="0"/>
                    <a:pt x="25880" y="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-2032947.46904175" ty="-1016894.54468114" sx="20992" sy="17826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65" name="PA-圆角矩形 10"/>
            <p:cNvSpPr/>
            <p:nvPr>
              <p:custDataLst>
                <p:tags r:id="rId11"/>
              </p:custDataLst>
            </p:nvPr>
          </p:nvSpPr>
          <p:spPr>
            <a:xfrm>
              <a:off x="7903248" y="1364061"/>
              <a:ext cx="41654" cy="457662"/>
            </a:xfrm>
            <a:custGeom>
              <a:avLst/>
              <a:gdLst>
                <a:gd name="connsiteX0" fmla="*/ 867 w 104145"/>
                <a:gd name="connsiteY0" fmla="*/ 1 h 1144272"/>
                <a:gd name="connsiteX1" fmla="*/ 103272 w 104145"/>
                <a:gd name="connsiteY1" fmla="*/ 1 h 1144272"/>
                <a:gd name="connsiteX2" fmla="*/ 104142 w 104145"/>
                <a:gd name="connsiteY2" fmla="*/ 867 h 1144272"/>
                <a:gd name="connsiteX3" fmla="*/ 104145 w 104145"/>
                <a:gd name="connsiteY3" fmla="*/ 1143398 h 1144272"/>
                <a:gd name="connsiteX4" fmla="*/ 103271 w 104145"/>
                <a:gd name="connsiteY4" fmla="*/ 1144272 h 1144272"/>
                <a:gd name="connsiteX5" fmla="*/ 874 w 104145"/>
                <a:gd name="connsiteY5" fmla="*/ 1144268 h 1144272"/>
                <a:gd name="connsiteX6" fmla="*/ 0 w 104145"/>
                <a:gd name="connsiteY6" fmla="*/ 1143396 h 1144272"/>
                <a:gd name="connsiteX7" fmla="*/ 3 w 104145"/>
                <a:gd name="connsiteY7" fmla="*/ 863 h 1144272"/>
                <a:gd name="connsiteX8" fmla="*/ 867 w 104145"/>
                <a:gd name="connsiteY8" fmla="*/ 1 h 114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45" h="1144272">
                  <a:moveTo>
                    <a:pt x="867" y="1"/>
                  </a:moveTo>
                  <a:lnTo>
                    <a:pt x="103272" y="1"/>
                  </a:lnTo>
                  <a:cubicBezTo>
                    <a:pt x="103754" y="-1"/>
                    <a:pt x="104138" y="385"/>
                    <a:pt x="104142" y="867"/>
                  </a:cubicBezTo>
                  <a:lnTo>
                    <a:pt x="104145" y="1143398"/>
                  </a:lnTo>
                  <a:cubicBezTo>
                    <a:pt x="104140" y="1143877"/>
                    <a:pt x="103750" y="1144266"/>
                    <a:pt x="103271" y="1144272"/>
                  </a:cubicBezTo>
                  <a:lnTo>
                    <a:pt x="874" y="1144268"/>
                  </a:lnTo>
                  <a:cubicBezTo>
                    <a:pt x="390" y="1144268"/>
                    <a:pt x="0" y="1143879"/>
                    <a:pt x="0" y="1143396"/>
                  </a:cubicBezTo>
                  <a:lnTo>
                    <a:pt x="3" y="863"/>
                  </a:lnTo>
                  <a:cubicBezTo>
                    <a:pt x="3" y="389"/>
                    <a:pt x="391" y="-6"/>
                    <a:pt x="867" y="1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-3521747.44780367" ty="-388066.255799278" sx="20992" sy="17826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63" name="PA-圆角矩形 11"/>
            <p:cNvSpPr/>
            <p:nvPr>
              <p:custDataLst>
                <p:tags r:id="rId12"/>
              </p:custDataLst>
            </p:nvPr>
          </p:nvSpPr>
          <p:spPr>
            <a:xfrm>
              <a:off x="7686095" y="2304525"/>
              <a:ext cx="54355" cy="770050"/>
            </a:xfrm>
            <a:custGeom>
              <a:avLst/>
              <a:gdLst>
                <a:gd name="connsiteX0" fmla="*/ 1136 w 135901"/>
                <a:gd name="connsiteY0" fmla="*/ 0 h 1925321"/>
                <a:gd name="connsiteX1" fmla="*/ 134759 w 135901"/>
                <a:gd name="connsiteY1" fmla="*/ 5 h 1925321"/>
                <a:gd name="connsiteX2" fmla="*/ 135895 w 135901"/>
                <a:gd name="connsiteY2" fmla="*/ 1135 h 1925321"/>
                <a:gd name="connsiteX3" fmla="*/ 135901 w 135901"/>
                <a:gd name="connsiteY3" fmla="*/ 1924188 h 1925321"/>
                <a:gd name="connsiteX4" fmla="*/ 134763 w 135901"/>
                <a:gd name="connsiteY4" fmla="*/ 1925321 h 1925321"/>
                <a:gd name="connsiteX5" fmla="*/ 1139 w 135901"/>
                <a:gd name="connsiteY5" fmla="*/ 1925321 h 1925321"/>
                <a:gd name="connsiteX6" fmla="*/ 0 w 135901"/>
                <a:gd name="connsiteY6" fmla="*/ 1924190 h 1925321"/>
                <a:gd name="connsiteX7" fmla="*/ 3 w 135901"/>
                <a:gd name="connsiteY7" fmla="*/ 1135 h 1925321"/>
                <a:gd name="connsiteX8" fmla="*/ 1136 w 135901"/>
                <a:gd name="connsiteY8" fmla="*/ 0 h 192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901" h="1925321">
                  <a:moveTo>
                    <a:pt x="1136" y="0"/>
                  </a:moveTo>
                  <a:lnTo>
                    <a:pt x="134759" y="5"/>
                  </a:lnTo>
                  <a:cubicBezTo>
                    <a:pt x="135388" y="-1"/>
                    <a:pt x="135894" y="512"/>
                    <a:pt x="135895" y="1135"/>
                  </a:cubicBezTo>
                  <a:lnTo>
                    <a:pt x="135901" y="1924188"/>
                  </a:lnTo>
                  <a:cubicBezTo>
                    <a:pt x="135893" y="1924813"/>
                    <a:pt x="135388" y="1925322"/>
                    <a:pt x="134763" y="1925321"/>
                  </a:cubicBezTo>
                  <a:lnTo>
                    <a:pt x="1139" y="1925321"/>
                  </a:lnTo>
                  <a:cubicBezTo>
                    <a:pt x="507" y="1925327"/>
                    <a:pt x="15" y="1924815"/>
                    <a:pt x="0" y="1924190"/>
                  </a:cubicBezTo>
                  <a:lnTo>
                    <a:pt x="3" y="1135"/>
                  </a:lnTo>
                  <a:cubicBezTo>
                    <a:pt x="1" y="506"/>
                    <a:pt x="512" y="2"/>
                    <a:pt x="1136" y="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-3304595.41852929" ty="-1328530.22551426" sx="20992" sy="17826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27" name="PA-圆角矩形 12"/>
            <p:cNvSpPr/>
            <p:nvPr>
              <p:custDataLst>
                <p:tags r:id="rId13"/>
              </p:custDataLst>
            </p:nvPr>
          </p:nvSpPr>
          <p:spPr>
            <a:xfrm>
              <a:off x="4913214" y="1296502"/>
              <a:ext cx="46731" cy="980341"/>
            </a:xfrm>
            <a:custGeom>
              <a:avLst/>
              <a:gdLst>
                <a:gd name="connsiteX0" fmla="*/ 974 w 116840"/>
                <a:gd name="connsiteY0" fmla="*/ 0 h 2451101"/>
                <a:gd name="connsiteX1" fmla="*/ 115870 w 116840"/>
                <a:gd name="connsiteY1" fmla="*/ 4 h 2451101"/>
                <a:gd name="connsiteX2" fmla="*/ 116840 w 116840"/>
                <a:gd name="connsiteY2" fmla="*/ 980 h 2451101"/>
                <a:gd name="connsiteX3" fmla="*/ 116838 w 116840"/>
                <a:gd name="connsiteY3" fmla="*/ 2450124 h 2451101"/>
                <a:gd name="connsiteX4" fmla="*/ 115867 w 116840"/>
                <a:gd name="connsiteY4" fmla="*/ 2451101 h 2451101"/>
                <a:gd name="connsiteX5" fmla="*/ 972 w 116840"/>
                <a:gd name="connsiteY5" fmla="*/ 2451101 h 2451101"/>
                <a:gd name="connsiteX6" fmla="*/ 4 w 116840"/>
                <a:gd name="connsiteY6" fmla="*/ 2450130 h 2451101"/>
                <a:gd name="connsiteX7" fmla="*/ 1 w 116840"/>
                <a:gd name="connsiteY7" fmla="*/ 977 h 2451101"/>
                <a:gd name="connsiteX8" fmla="*/ 974 w 116840"/>
                <a:gd name="connsiteY8" fmla="*/ 0 h 245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" h="2451101">
                  <a:moveTo>
                    <a:pt x="974" y="0"/>
                  </a:moveTo>
                  <a:lnTo>
                    <a:pt x="115870" y="4"/>
                  </a:lnTo>
                  <a:cubicBezTo>
                    <a:pt x="116402" y="1"/>
                    <a:pt x="116842" y="440"/>
                    <a:pt x="116840" y="980"/>
                  </a:cubicBezTo>
                  <a:lnTo>
                    <a:pt x="116838" y="2450124"/>
                  </a:lnTo>
                  <a:cubicBezTo>
                    <a:pt x="116841" y="2450663"/>
                    <a:pt x="116402" y="2451106"/>
                    <a:pt x="115867" y="2451101"/>
                  </a:cubicBezTo>
                  <a:lnTo>
                    <a:pt x="972" y="2451101"/>
                  </a:lnTo>
                  <a:cubicBezTo>
                    <a:pt x="433" y="2451105"/>
                    <a:pt x="-4" y="2450666"/>
                    <a:pt x="4" y="2450130"/>
                  </a:cubicBezTo>
                  <a:lnTo>
                    <a:pt x="1" y="977"/>
                  </a:lnTo>
                  <a:cubicBezTo>
                    <a:pt x="-2" y="440"/>
                    <a:pt x="434" y="2"/>
                    <a:pt x="974" y="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-531713.927640307" ty="-320507.108654763" sx="20992" sy="17826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551815" y="2985770"/>
            <a:ext cx="8115935" cy="17945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>
            <a:off x="803275" y="85344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6980" y="81915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Apology 道歉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885190" y="1417955"/>
            <a:ext cx="7573645" cy="1452880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（1）I sincerely apologize for this misunderstanding!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对造成的误解我真诚道歉！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（2）I apologize for the late asking but we want to make sure the correctness of our implementation ASAP.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很抱歉现在才进行询问，但是我们需要尽快核实执行信息。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75005" y="3013710"/>
            <a:ext cx="7887970" cy="1705610"/>
            <a:chOff x="1063" y="4746"/>
            <a:chExt cx="12422" cy="2686"/>
          </a:xfrm>
        </p:grpSpPr>
        <p:pic>
          <p:nvPicPr>
            <p:cNvPr id="2" name="图片 1" descr="&amp;pky8125509208&amp;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97" y="4794"/>
              <a:ext cx="3960" cy="2639"/>
            </a:xfrm>
            <a:prstGeom prst="rect">
              <a:avLst/>
            </a:prstGeom>
          </p:spPr>
        </p:pic>
        <p:pic>
          <p:nvPicPr>
            <p:cNvPr id="3" name="图片 2" descr="&amp;pky8425509210&amp;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" y="4750"/>
              <a:ext cx="4006" cy="2670"/>
            </a:xfrm>
            <a:prstGeom prst="rect">
              <a:avLst/>
            </a:prstGeom>
          </p:spPr>
        </p:pic>
        <p:pic>
          <p:nvPicPr>
            <p:cNvPr id="4" name="图片 3" descr="&amp;pky8525509220&amp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3" y="4746"/>
              <a:ext cx="3832" cy="26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95345" y="439420"/>
            <a:ext cx="1877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  录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205990" y="1823720"/>
            <a:ext cx="619760" cy="2575560"/>
            <a:chOff x="1779" y="2194"/>
            <a:chExt cx="976" cy="4056"/>
          </a:xfrm>
        </p:grpSpPr>
        <p:grpSp>
          <p:nvGrpSpPr>
            <p:cNvPr id="15" name="组合 14"/>
            <p:cNvGrpSpPr/>
            <p:nvPr/>
          </p:nvGrpSpPr>
          <p:grpSpPr>
            <a:xfrm>
              <a:off x="1779" y="2194"/>
              <a:ext cx="976" cy="1060"/>
              <a:chOff x="1679" y="2194"/>
              <a:chExt cx="976" cy="106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1.1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779" y="3692"/>
              <a:ext cx="976" cy="1060"/>
              <a:chOff x="1679" y="2194"/>
              <a:chExt cx="976" cy="1060"/>
            </a:xfrm>
          </p:grpSpPr>
          <p:sp>
            <p:nvSpPr>
              <p:cNvPr id="17" name="菱形 16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1.2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779" y="5190"/>
              <a:ext cx="976" cy="1060"/>
              <a:chOff x="1679" y="2194"/>
              <a:chExt cx="976" cy="106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1.3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3062605" y="1958340"/>
            <a:ext cx="3180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跨文化商务礼仪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062605" y="2912110"/>
            <a:ext cx="3585210" cy="1347470"/>
            <a:chOff x="-3089" y="3893"/>
            <a:chExt cx="5646" cy="2122"/>
          </a:xfrm>
        </p:grpSpPr>
        <p:sp>
          <p:nvSpPr>
            <p:cNvPr id="47" name="文本框 46"/>
            <p:cNvSpPr txBox="1"/>
            <p:nvPr/>
          </p:nvSpPr>
          <p:spPr>
            <a:xfrm>
              <a:off x="-3089" y="3893"/>
              <a:ext cx="55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规范的商务英语函电主要内容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-2976" y="5387"/>
              <a:ext cx="553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规范的商务英语函电的写作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íślïḓé"/>
          <p:cNvSpPr/>
          <p:nvPr/>
        </p:nvSpPr>
        <p:spPr>
          <a:xfrm rot="5400000">
            <a:off x="1003935" y="1371600"/>
            <a:ext cx="588645" cy="50736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algn="ctr"/>
            <a:endParaRPr lang="id-ID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íṩľiďé"/>
          <p:cNvSpPr/>
          <p:nvPr/>
        </p:nvSpPr>
        <p:spPr>
          <a:xfrm rot="5400000">
            <a:off x="2037715" y="3616960"/>
            <a:ext cx="414020" cy="35687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50000"/>
          </a:bodyPr>
          <a:lstStyle/>
          <a:p>
            <a:pPr algn="ctr"/>
            <a:endParaRPr lang="id-ID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îS1iḍe"/>
          <p:cNvSpPr/>
          <p:nvPr/>
        </p:nvSpPr>
        <p:spPr bwMode="auto">
          <a:xfrm>
            <a:off x="831850" y="1466850"/>
            <a:ext cx="727138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（1）表示合作支持</a:t>
            </a:r>
            <a:endParaRPr lang="zh-CN" altLang="en-US" b="1" kern="0" spc="11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泪滴形 1"/>
          <p:cNvSpPr/>
          <p:nvPr/>
        </p:nvSpPr>
        <p:spPr>
          <a:xfrm>
            <a:off x="669925" y="100838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3630" y="974090"/>
            <a:ext cx="3726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Complimentary Close 结束语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" name="îS1iḍe"/>
          <p:cNvSpPr/>
          <p:nvPr/>
        </p:nvSpPr>
        <p:spPr bwMode="auto">
          <a:xfrm>
            <a:off x="1362075" y="1995805"/>
            <a:ext cx="6585585" cy="16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 algn="just" fontAlgn="auto">
              <a:lnSpc>
                <a:spcPct val="130000"/>
              </a:lnSpc>
              <a:buClrTx/>
              <a:buSzTx/>
              <a:buFontTx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Thanking you and assuring you of our best efforts at all times.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谢谢，我们保证将尽我们最大的努力。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30000"/>
              </a:lnSpc>
              <a:buClrTx/>
              <a:buSzTx/>
              <a:buFontTx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We solicit your cooperation on this regard.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我们恳切期盼与您的合作。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图片 4" descr="347663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4860" y="2113280"/>
            <a:ext cx="534035" cy="534035"/>
          </a:xfrm>
          <a:prstGeom prst="rect">
            <a:avLst/>
          </a:prstGeom>
        </p:spPr>
      </p:pic>
      <p:pic>
        <p:nvPicPr>
          <p:cNvPr id="6" name="图片 5" descr="452002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60" y="3065780"/>
            <a:ext cx="534035" cy="5340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泪滴形 1"/>
          <p:cNvSpPr/>
          <p:nvPr/>
        </p:nvSpPr>
        <p:spPr>
          <a:xfrm>
            <a:off x="669925" y="100838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3630" y="974090"/>
            <a:ext cx="3916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Complimentary Close 结束语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4" name="îṩ1íḓè"/>
          <p:cNvSpPr/>
          <p:nvPr/>
        </p:nvSpPr>
        <p:spPr bwMode="auto">
          <a:xfrm>
            <a:off x="890905" y="1452245"/>
            <a:ext cx="709422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 fontAlgn="auto">
              <a:lnSpc>
                <a:spcPct val="130000"/>
              </a:lnSpc>
            </a:pP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（2）表示等待和期望</a:t>
            </a:r>
            <a:endParaRPr b="1" kern="0" spc="11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" name="îṩ1íḓè"/>
          <p:cNvSpPr/>
          <p:nvPr/>
        </p:nvSpPr>
        <p:spPr bwMode="auto">
          <a:xfrm>
            <a:off x="1510030" y="1938020"/>
            <a:ext cx="506539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 algn="just" fontAlgn="auto">
              <a:lnSpc>
                <a:spcPct val="130000"/>
              </a:lnSpc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Looking forward to hearing from you.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期待你的回音。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30000"/>
              </a:lnSpc>
            </a:pPr>
            <a:endParaRPr sz="1600" kern="0" spc="11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Your immediate reply will be appreciated.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如果能立即回复，将不胜感激。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30000"/>
              </a:lnSpc>
            </a:pPr>
            <a:endParaRPr sz="1600" kern="0" spc="11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Look forward to a prompt reply.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期待你的及时回复。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02970" y="2033905"/>
            <a:ext cx="496570" cy="2358390"/>
            <a:chOff x="1422" y="3203"/>
            <a:chExt cx="782" cy="3714"/>
          </a:xfrm>
        </p:grpSpPr>
        <p:pic>
          <p:nvPicPr>
            <p:cNvPr id="4" name="图片 3" descr="3476697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422" y="3203"/>
              <a:ext cx="783" cy="783"/>
            </a:xfrm>
            <a:prstGeom prst="rect">
              <a:avLst/>
            </a:prstGeom>
          </p:spPr>
        </p:pic>
        <p:pic>
          <p:nvPicPr>
            <p:cNvPr id="5" name="图片 4" descr="3481363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2" y="4710"/>
              <a:ext cx="783" cy="783"/>
            </a:xfrm>
            <a:prstGeom prst="rect">
              <a:avLst/>
            </a:prstGeom>
          </p:spPr>
        </p:pic>
        <p:pic>
          <p:nvPicPr>
            <p:cNvPr id="6" name="图片 5" descr="347685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2" y="6135"/>
              <a:ext cx="783" cy="78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900" y="847725"/>
            <a:ext cx="248539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 txBox="1"/>
          <p:nvPr/>
        </p:nvSpPr>
        <p:spPr>
          <a:xfrm>
            <a:off x="1064895" y="1426845"/>
            <a:ext cx="4728210" cy="44069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en-US" sz="1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（3）期待反馈建议</a:t>
            </a:r>
            <a:endParaRPr lang="en-US" sz="1800" b="1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泪滴形 3"/>
          <p:cNvSpPr/>
          <p:nvPr/>
        </p:nvSpPr>
        <p:spPr>
          <a:xfrm>
            <a:off x="813435" y="101790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47140" y="983615"/>
            <a:ext cx="4355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Complimentary Close 结束语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1595120" y="1941195"/>
            <a:ext cx="6652260" cy="232092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Feel free to give your comments.</a:t>
            </a:r>
            <a:endParaRPr 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请随意提出您的建议。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Any question, please don 't hesitate to let me know. /Any question, please let me know. / Please contact me if you have any questions.</a:t>
            </a:r>
            <a:endParaRPr 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有任何问题，欢迎和我联系。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47750" y="2070735"/>
            <a:ext cx="495300" cy="1532890"/>
            <a:chOff x="1650" y="3261"/>
            <a:chExt cx="780" cy="2414"/>
          </a:xfrm>
        </p:grpSpPr>
        <p:pic>
          <p:nvPicPr>
            <p:cNvPr id="6" name="图片 5" descr="6514400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650" y="3261"/>
              <a:ext cx="780" cy="780"/>
            </a:xfrm>
            <a:prstGeom prst="rect">
              <a:avLst/>
            </a:prstGeom>
          </p:spPr>
        </p:pic>
        <p:pic>
          <p:nvPicPr>
            <p:cNvPr id="7" name="图片 6" descr="651383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50" y="4895"/>
              <a:ext cx="780" cy="7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泪滴形 3"/>
          <p:cNvSpPr/>
          <p:nvPr/>
        </p:nvSpPr>
        <p:spPr>
          <a:xfrm>
            <a:off x="885190" y="117094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18895" y="1127125"/>
            <a:ext cx="4154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Attachment 附件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1057275" y="1694815"/>
            <a:ext cx="7110730" cy="296100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（1）I enclose the evaluation report for your reference.</a:t>
            </a:r>
            <a:endParaRPr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我附加了评估报告供您阅读。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（2）Attached please find today' S meeting notes.</a:t>
            </a:r>
            <a:endParaRPr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今天的会议记录在附件里。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（3）Attach is the design document,  please review it.</a:t>
            </a:r>
            <a:endParaRPr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设计文档在附件里，请评阅。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（4）For other known issues related to individual features, please see attached release notes.</a:t>
            </a:r>
            <a:endParaRPr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其他个人特征方面的信息请见附件。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16200000" flipH="1">
            <a:off x="7032625" y="-2094230"/>
            <a:ext cx="4229100" cy="4189730"/>
          </a:xfrm>
          <a:prstGeom prst="arc">
            <a:avLst/>
          </a:prstGeom>
          <a:blipFill rotWithShape="1">
            <a:blip r:embed="rId1">
              <a:alphaModFix amt="54000"/>
            </a:blip>
            <a:tile tx="-596900" ty="222250" flip="none" algn="l"/>
          </a:blipFill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0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910790" y="1471564"/>
            <a:ext cx="32435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谢谢大家</a:t>
            </a:r>
            <a:endParaRPr lang="zh-CN" altLang="en-US" sz="60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任意多边形 241"/>
          <p:cNvSpPr/>
          <p:nvPr/>
        </p:nvSpPr>
        <p:spPr>
          <a:xfrm>
            <a:off x="-3334" y="2561590"/>
            <a:ext cx="3499961" cy="916305"/>
          </a:xfrm>
          <a:custGeom>
            <a:avLst/>
            <a:gdLst>
              <a:gd name="connsiteX0" fmla="*/ 1 w 8461"/>
              <a:gd name="connsiteY0" fmla="*/ 662 h 1624"/>
              <a:gd name="connsiteX1" fmla="*/ 9 w 8461"/>
              <a:gd name="connsiteY1" fmla="*/ 0 h 1624"/>
              <a:gd name="connsiteX2" fmla="*/ 7652 w 8461"/>
              <a:gd name="connsiteY2" fmla="*/ 0 h 1624"/>
              <a:gd name="connsiteX3" fmla="*/ 8462 w 8461"/>
              <a:gd name="connsiteY3" fmla="*/ 810 h 1624"/>
              <a:gd name="connsiteX4" fmla="*/ 8462 w 8461"/>
              <a:gd name="connsiteY4" fmla="*/ 810 h 1624"/>
              <a:gd name="connsiteX5" fmla="*/ 7652 w 8461"/>
              <a:gd name="connsiteY5" fmla="*/ 1620 h 1624"/>
              <a:gd name="connsiteX6" fmla="*/ 834 w 8461"/>
              <a:gd name="connsiteY6" fmla="*/ 1607 h 1624"/>
              <a:gd name="connsiteX7" fmla="*/ 2712 w 8461"/>
              <a:gd name="connsiteY7" fmla="*/ 1615 h 1624"/>
              <a:gd name="connsiteX8" fmla="*/ 1614 w 8461"/>
              <a:gd name="connsiteY8" fmla="*/ 1600 h 1624"/>
              <a:gd name="connsiteX9" fmla="*/ 6 w 8461"/>
              <a:gd name="connsiteY9" fmla="*/ 1600 h 1624"/>
              <a:gd name="connsiteX10" fmla="*/ 1 w 8461"/>
              <a:gd name="connsiteY10" fmla="*/ 662 h 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2" h="1624">
                <a:moveTo>
                  <a:pt x="1" y="662"/>
                </a:moveTo>
                <a:cubicBezTo>
                  <a:pt x="1" y="215"/>
                  <a:pt x="-4" y="1588"/>
                  <a:pt x="9" y="0"/>
                </a:cubicBezTo>
                <a:lnTo>
                  <a:pt x="7652" y="0"/>
                </a:lnTo>
                <a:cubicBezTo>
                  <a:pt x="8100" y="0"/>
                  <a:pt x="8462" y="363"/>
                  <a:pt x="8462" y="810"/>
                </a:cubicBezTo>
                <a:lnTo>
                  <a:pt x="8462" y="810"/>
                </a:lnTo>
                <a:cubicBezTo>
                  <a:pt x="8462" y="1257"/>
                  <a:pt x="8100" y="1620"/>
                  <a:pt x="7652" y="1620"/>
                </a:cubicBezTo>
                <a:lnTo>
                  <a:pt x="834" y="1607"/>
                </a:lnTo>
                <a:cubicBezTo>
                  <a:pt x="11" y="1606"/>
                  <a:pt x="2600" y="1616"/>
                  <a:pt x="2712" y="1615"/>
                </a:cubicBezTo>
                <a:cubicBezTo>
                  <a:pt x="2824" y="1614"/>
                  <a:pt x="2065" y="1603"/>
                  <a:pt x="1614" y="1600"/>
                </a:cubicBezTo>
                <a:cubicBezTo>
                  <a:pt x="1614" y="1597"/>
                  <a:pt x="118" y="1656"/>
                  <a:pt x="6" y="1600"/>
                </a:cubicBezTo>
                <a:cubicBezTo>
                  <a:pt x="6" y="1543"/>
                  <a:pt x="1" y="929"/>
                  <a:pt x="1" y="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9" name="任意多边形 238"/>
          <p:cNvSpPr/>
          <p:nvPr/>
        </p:nvSpPr>
        <p:spPr>
          <a:xfrm>
            <a:off x="2220278" y="1792923"/>
            <a:ext cx="6945154" cy="2478881"/>
          </a:xfrm>
          <a:custGeom>
            <a:avLst/>
            <a:gdLst>
              <a:gd name="connsiteX0" fmla="*/ 13416 w 13443"/>
              <a:gd name="connsiteY0" fmla="*/ 754 h 5205"/>
              <a:gd name="connsiteX1" fmla="*/ 13416 w 13443"/>
              <a:gd name="connsiteY1" fmla="*/ 38 h 5205"/>
              <a:gd name="connsiteX2" fmla="*/ 13413 w 13443"/>
              <a:gd name="connsiteY2" fmla="*/ 753 h 5205"/>
              <a:gd name="connsiteX3" fmla="*/ 13423 w 13443"/>
              <a:gd name="connsiteY3" fmla="*/ 4333 h 5205"/>
              <a:gd name="connsiteX4" fmla="*/ 13443 w 13443"/>
              <a:gd name="connsiteY4" fmla="*/ 5203 h 5205"/>
              <a:gd name="connsiteX5" fmla="*/ 13424 w 13443"/>
              <a:gd name="connsiteY5" fmla="*/ 5205 h 5205"/>
              <a:gd name="connsiteX6" fmla="*/ 2603 w 13443"/>
              <a:gd name="connsiteY6" fmla="*/ 5205 h 5205"/>
              <a:gd name="connsiteX7" fmla="*/ 0 w 13443"/>
              <a:gd name="connsiteY7" fmla="*/ 2603 h 5205"/>
              <a:gd name="connsiteX8" fmla="*/ 2603 w 13443"/>
              <a:gd name="connsiteY8" fmla="*/ 0 h 5205"/>
              <a:gd name="connsiteX9" fmla="*/ 13400 w 13443"/>
              <a:gd name="connsiteY9" fmla="*/ 5 h 5205"/>
              <a:gd name="connsiteX10" fmla="*/ 13416 w 13443"/>
              <a:gd name="connsiteY10" fmla="*/ 754 h 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43" h="5205">
                <a:moveTo>
                  <a:pt x="13416" y="754"/>
                </a:moveTo>
                <a:cubicBezTo>
                  <a:pt x="13419" y="760"/>
                  <a:pt x="13417" y="38"/>
                  <a:pt x="13416" y="38"/>
                </a:cubicBezTo>
                <a:cubicBezTo>
                  <a:pt x="13418" y="163"/>
                  <a:pt x="13413" y="43"/>
                  <a:pt x="13413" y="753"/>
                </a:cubicBezTo>
                <a:cubicBezTo>
                  <a:pt x="13417" y="1474"/>
                  <a:pt x="13414" y="3586"/>
                  <a:pt x="13423" y="4333"/>
                </a:cubicBezTo>
                <a:cubicBezTo>
                  <a:pt x="13434" y="5204"/>
                  <a:pt x="13443" y="5058"/>
                  <a:pt x="13443" y="5203"/>
                </a:cubicBezTo>
                <a:lnTo>
                  <a:pt x="13424" y="5205"/>
                </a:lnTo>
                <a:lnTo>
                  <a:pt x="2603" y="5205"/>
                </a:lnTo>
                <a:cubicBezTo>
                  <a:pt x="1165" y="5205"/>
                  <a:pt x="0" y="4040"/>
                  <a:pt x="0" y="2603"/>
                </a:cubicBezTo>
                <a:cubicBezTo>
                  <a:pt x="0" y="1165"/>
                  <a:pt x="1165" y="0"/>
                  <a:pt x="2603" y="0"/>
                </a:cubicBezTo>
                <a:lnTo>
                  <a:pt x="13400" y="5"/>
                </a:lnTo>
                <a:lnTo>
                  <a:pt x="13416" y="754"/>
                </a:lnTo>
                <a:close/>
              </a:path>
            </a:pathLst>
          </a:custGeom>
          <a:solidFill>
            <a:srgbClr val="01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5" name="文本框 244"/>
          <p:cNvSpPr txBox="1"/>
          <p:nvPr/>
        </p:nvSpPr>
        <p:spPr>
          <a:xfrm>
            <a:off x="3329940" y="2677160"/>
            <a:ext cx="493077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05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规范的英语函电写作</a:t>
            </a:r>
            <a:endParaRPr lang="zh-CN" altLang="en-US" sz="405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0086" y="2672080"/>
            <a:ext cx="103822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1.3</a:t>
            </a:r>
            <a:endParaRPr lang="en-US" altLang="zh-CN" sz="405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745230" y="379095"/>
            <a:ext cx="28841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5E799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课程</a:t>
            </a:r>
            <a:r>
              <a:rPr lang="zh-CN" altLang="en-US" sz="3600" dirty="0">
                <a:solidFill>
                  <a:srgbClr val="5E799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内容</a:t>
            </a:r>
            <a:endParaRPr lang="zh-CN" altLang="en-US" sz="3600" dirty="0">
              <a:solidFill>
                <a:srgbClr val="5E799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7893" y="690585"/>
            <a:ext cx="3510939" cy="3921388"/>
          </a:xfrm>
          <a:prstGeom prst="rect">
            <a:avLst/>
          </a:prstGeom>
          <a:blipFill>
            <a:blip r:embed="rId1"/>
            <a:srcRect/>
            <a:stretch>
              <a:fillRect l="-33860" r="-336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27600" y="1799590"/>
            <a:ext cx="3291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商务英语函电写作的5C原则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27600" y="2948305"/>
            <a:ext cx="399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商务英语函电的正文常用表达方式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4426585" y="1782445"/>
            <a:ext cx="462280" cy="448310"/>
            <a:chOff x="7423" y="2807"/>
            <a:chExt cx="728" cy="706"/>
          </a:xfrm>
        </p:grpSpPr>
        <p:sp>
          <p:nvSpPr>
            <p:cNvPr id="20" name="矩形 19"/>
            <p:cNvSpPr/>
            <p:nvPr/>
          </p:nvSpPr>
          <p:spPr>
            <a:xfrm>
              <a:off x="7423" y="2807"/>
              <a:ext cx="689" cy="68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423" y="2836"/>
              <a:ext cx="728" cy="6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01</a:t>
              </a:r>
              <a:endParaRPr lang="en-US" altLang="zh-CN" sz="22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0">
            <a:off x="4426585" y="2924810"/>
            <a:ext cx="449580" cy="460375"/>
            <a:chOff x="7423" y="4093"/>
            <a:chExt cx="708" cy="725"/>
          </a:xfrm>
        </p:grpSpPr>
        <p:sp>
          <p:nvSpPr>
            <p:cNvPr id="21" name="矩形 20"/>
            <p:cNvSpPr/>
            <p:nvPr/>
          </p:nvSpPr>
          <p:spPr>
            <a:xfrm>
              <a:off x="7423" y="4093"/>
              <a:ext cx="689" cy="68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27" y="4123"/>
              <a:ext cx="704" cy="69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02</a:t>
              </a:r>
              <a:endParaRPr lang="en-US" altLang="zh-CN" sz="22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-9477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86095" y="2174773"/>
            <a:ext cx="10972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01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9735" y="3417570"/>
            <a:ext cx="64052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</a:t>
            </a:r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写作的</a:t>
            </a:r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5C原则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3313"/>
          <p:cNvSpPr/>
          <p:nvPr/>
        </p:nvSpPr>
        <p:spPr>
          <a:xfrm>
            <a:off x="681355" y="1758950"/>
            <a:ext cx="1181100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准确原则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             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9204" y="3776495"/>
            <a:ext cx="1455863" cy="180074"/>
          </a:xfrm>
          <a:prstGeom prst="rect">
            <a:avLst/>
          </a:prstGeom>
          <a:solidFill>
            <a:srgbClr val="359EFF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Freeform 6"/>
          <p:cNvSpPr/>
          <p:nvPr>
            <p:custDataLst>
              <p:tags r:id="rId2"/>
            </p:custDataLst>
          </p:nvPr>
        </p:nvSpPr>
        <p:spPr bwMode="auto">
          <a:xfrm>
            <a:off x="1770326" y="3588590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359E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Freeform 8"/>
          <p:cNvSpPr/>
          <p:nvPr>
            <p:custDataLst>
              <p:tags r:id="rId3"/>
            </p:custDataLst>
          </p:nvPr>
        </p:nvSpPr>
        <p:spPr bwMode="auto">
          <a:xfrm>
            <a:off x="500631" y="3397820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359E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Freeform 7"/>
          <p:cNvSpPr/>
          <p:nvPr>
            <p:custDataLst>
              <p:tags r:id="rId4"/>
            </p:custDataLst>
          </p:nvPr>
        </p:nvSpPr>
        <p:spPr bwMode="auto">
          <a:xfrm>
            <a:off x="319204" y="3397820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359E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" name="Freeform 51"/>
          <p:cNvSpPr/>
          <p:nvPr>
            <p:custDataLst>
              <p:tags r:id="rId5"/>
            </p:custDataLst>
          </p:nvPr>
        </p:nvSpPr>
        <p:spPr bwMode="auto">
          <a:xfrm>
            <a:off x="906367" y="3397819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Freeform 17"/>
          <p:cNvSpPr/>
          <p:nvPr>
            <p:custDataLst>
              <p:tags r:id="rId6"/>
            </p:custDataLst>
          </p:nvPr>
        </p:nvSpPr>
        <p:spPr bwMode="auto">
          <a:xfrm>
            <a:off x="756125" y="2332387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359EFF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7"/>
            </p:custDataLst>
          </p:nvPr>
        </p:nvSpPr>
        <p:spPr>
          <a:xfrm>
            <a:off x="907414" y="2618487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kumimoji="1" lang="en-US" altLang="zh-CN" sz="240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12127" y="3776495"/>
            <a:ext cx="1455863" cy="180074"/>
          </a:xfrm>
          <a:prstGeom prst="rect">
            <a:avLst/>
          </a:prstGeom>
          <a:solidFill>
            <a:srgbClr val="25C4FF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Freeform 6"/>
          <p:cNvSpPr/>
          <p:nvPr>
            <p:custDataLst>
              <p:tags r:id="rId9"/>
            </p:custDataLst>
          </p:nvPr>
        </p:nvSpPr>
        <p:spPr bwMode="auto">
          <a:xfrm>
            <a:off x="3463251" y="3588590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25C4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Freeform 8"/>
          <p:cNvSpPr/>
          <p:nvPr>
            <p:custDataLst>
              <p:tags r:id="rId10"/>
            </p:custDataLst>
          </p:nvPr>
        </p:nvSpPr>
        <p:spPr bwMode="auto">
          <a:xfrm>
            <a:off x="2193554" y="3397820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25C4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Freeform 7"/>
          <p:cNvSpPr/>
          <p:nvPr>
            <p:custDataLst>
              <p:tags r:id="rId11"/>
            </p:custDataLst>
          </p:nvPr>
        </p:nvSpPr>
        <p:spPr bwMode="auto">
          <a:xfrm>
            <a:off x="2012127" y="3397820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25C4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" name="Freeform 55"/>
          <p:cNvSpPr/>
          <p:nvPr>
            <p:custDataLst>
              <p:tags r:id="rId12"/>
            </p:custDataLst>
          </p:nvPr>
        </p:nvSpPr>
        <p:spPr bwMode="auto">
          <a:xfrm>
            <a:off x="2589095" y="3397819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7" name="Freeform 56"/>
          <p:cNvSpPr/>
          <p:nvPr>
            <p:custDataLst>
              <p:tags r:id="rId13"/>
            </p:custDataLst>
          </p:nvPr>
        </p:nvSpPr>
        <p:spPr bwMode="auto">
          <a:xfrm>
            <a:off x="2438853" y="2332387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25C4FF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14"/>
            </p:custDataLst>
          </p:nvPr>
        </p:nvSpPr>
        <p:spPr>
          <a:xfrm>
            <a:off x="2590142" y="2618487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kumimoji="1" lang="en-US" altLang="zh-CN" sz="240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05051" y="3776495"/>
            <a:ext cx="1455863" cy="180074"/>
          </a:xfrm>
          <a:prstGeom prst="rect">
            <a:avLst/>
          </a:prstGeom>
          <a:solidFill>
            <a:srgbClr val="00E4FF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Freeform 6"/>
          <p:cNvSpPr/>
          <p:nvPr>
            <p:custDataLst>
              <p:tags r:id="rId16"/>
            </p:custDataLst>
          </p:nvPr>
        </p:nvSpPr>
        <p:spPr bwMode="auto">
          <a:xfrm>
            <a:off x="5156174" y="3588590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00E4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Freeform 8"/>
          <p:cNvSpPr/>
          <p:nvPr>
            <p:custDataLst>
              <p:tags r:id="rId17"/>
            </p:custDataLst>
          </p:nvPr>
        </p:nvSpPr>
        <p:spPr bwMode="auto">
          <a:xfrm>
            <a:off x="3886478" y="3397820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00E4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Freeform 7"/>
          <p:cNvSpPr/>
          <p:nvPr>
            <p:custDataLst>
              <p:tags r:id="rId18"/>
            </p:custDataLst>
          </p:nvPr>
        </p:nvSpPr>
        <p:spPr bwMode="auto">
          <a:xfrm>
            <a:off x="3705051" y="3397820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E4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" name="Freeform 59"/>
          <p:cNvSpPr/>
          <p:nvPr>
            <p:custDataLst>
              <p:tags r:id="rId19"/>
            </p:custDataLst>
          </p:nvPr>
        </p:nvSpPr>
        <p:spPr bwMode="auto">
          <a:xfrm>
            <a:off x="4233827" y="3397819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1" name="Freeform 60"/>
          <p:cNvSpPr/>
          <p:nvPr>
            <p:custDataLst>
              <p:tags r:id="rId20"/>
            </p:custDataLst>
          </p:nvPr>
        </p:nvSpPr>
        <p:spPr bwMode="auto">
          <a:xfrm>
            <a:off x="4083583" y="2332387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00E4FF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9" name="文本框 68"/>
          <p:cNvSpPr txBox="1"/>
          <p:nvPr>
            <p:custDataLst>
              <p:tags r:id="rId21"/>
            </p:custDataLst>
          </p:nvPr>
        </p:nvSpPr>
        <p:spPr>
          <a:xfrm>
            <a:off x="4234874" y="2618487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kumimoji="1" lang="en-US" altLang="zh-CN" sz="135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97975" y="3776495"/>
            <a:ext cx="1455863" cy="180074"/>
          </a:xfrm>
          <a:prstGeom prst="rect">
            <a:avLst/>
          </a:prstGeom>
          <a:solidFill>
            <a:srgbClr val="00CFB9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" name="Freeform 6"/>
          <p:cNvSpPr/>
          <p:nvPr>
            <p:custDataLst>
              <p:tags r:id="rId23"/>
            </p:custDataLst>
          </p:nvPr>
        </p:nvSpPr>
        <p:spPr bwMode="auto">
          <a:xfrm>
            <a:off x="6849099" y="3588590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00CFB9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Freeform 8"/>
          <p:cNvSpPr/>
          <p:nvPr>
            <p:custDataLst>
              <p:tags r:id="rId24"/>
            </p:custDataLst>
          </p:nvPr>
        </p:nvSpPr>
        <p:spPr bwMode="auto">
          <a:xfrm>
            <a:off x="5579402" y="3397820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00CFB9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Freeform 7"/>
          <p:cNvSpPr/>
          <p:nvPr>
            <p:custDataLst>
              <p:tags r:id="rId25"/>
            </p:custDataLst>
          </p:nvPr>
        </p:nvSpPr>
        <p:spPr bwMode="auto">
          <a:xfrm>
            <a:off x="5397975" y="3397820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CFB9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Freeform 63"/>
          <p:cNvSpPr/>
          <p:nvPr>
            <p:custDataLst>
              <p:tags r:id="rId26"/>
            </p:custDataLst>
          </p:nvPr>
        </p:nvSpPr>
        <p:spPr bwMode="auto">
          <a:xfrm>
            <a:off x="5939258" y="3397819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5" name="Freeform 64"/>
          <p:cNvSpPr/>
          <p:nvPr>
            <p:custDataLst>
              <p:tags r:id="rId27"/>
            </p:custDataLst>
          </p:nvPr>
        </p:nvSpPr>
        <p:spPr bwMode="auto">
          <a:xfrm>
            <a:off x="5789015" y="2332387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00CFB9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0" name="文本框 69"/>
          <p:cNvSpPr txBox="1"/>
          <p:nvPr>
            <p:custDataLst>
              <p:tags r:id="rId28"/>
            </p:custDataLst>
          </p:nvPr>
        </p:nvSpPr>
        <p:spPr>
          <a:xfrm>
            <a:off x="5940305" y="2618487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kumimoji="1" lang="en-US" altLang="zh-CN" sz="240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5" name="Rectangle 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90900" y="3776490"/>
            <a:ext cx="1455863" cy="180074"/>
          </a:xfrm>
          <a:prstGeom prst="rect">
            <a:avLst/>
          </a:prstGeom>
          <a:solidFill>
            <a:srgbClr val="00A977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6" name="Freeform 6"/>
          <p:cNvSpPr/>
          <p:nvPr>
            <p:custDataLst>
              <p:tags r:id="rId30"/>
            </p:custDataLst>
          </p:nvPr>
        </p:nvSpPr>
        <p:spPr bwMode="auto">
          <a:xfrm>
            <a:off x="8542023" y="3588586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00A977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7" name="Freeform 8"/>
          <p:cNvSpPr/>
          <p:nvPr>
            <p:custDataLst>
              <p:tags r:id="rId31"/>
            </p:custDataLst>
          </p:nvPr>
        </p:nvSpPr>
        <p:spPr bwMode="auto">
          <a:xfrm>
            <a:off x="7272326" y="3397816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00A977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8" name="Freeform 7"/>
          <p:cNvSpPr/>
          <p:nvPr>
            <p:custDataLst>
              <p:tags r:id="rId32"/>
            </p:custDataLst>
          </p:nvPr>
        </p:nvSpPr>
        <p:spPr bwMode="auto">
          <a:xfrm>
            <a:off x="7090900" y="3397816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A97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" name="Freeform 63"/>
          <p:cNvSpPr/>
          <p:nvPr>
            <p:custDataLst>
              <p:tags r:id="rId33"/>
            </p:custDataLst>
          </p:nvPr>
        </p:nvSpPr>
        <p:spPr bwMode="auto">
          <a:xfrm>
            <a:off x="7632183" y="3397815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2" name="Freeform 64"/>
          <p:cNvSpPr/>
          <p:nvPr>
            <p:custDataLst>
              <p:tags r:id="rId34"/>
            </p:custDataLst>
          </p:nvPr>
        </p:nvSpPr>
        <p:spPr bwMode="auto">
          <a:xfrm>
            <a:off x="7481939" y="2332383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00A977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35"/>
            </p:custDataLst>
          </p:nvPr>
        </p:nvSpPr>
        <p:spPr>
          <a:xfrm>
            <a:off x="7633230" y="2618483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kumimoji="1" lang="en-US" altLang="zh-CN" sz="240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Shape 3313"/>
          <p:cNvSpPr/>
          <p:nvPr/>
        </p:nvSpPr>
        <p:spPr>
          <a:xfrm>
            <a:off x="2346960" y="1758950"/>
            <a:ext cx="1218565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简洁原则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Shape 3313"/>
          <p:cNvSpPr/>
          <p:nvPr/>
        </p:nvSpPr>
        <p:spPr>
          <a:xfrm>
            <a:off x="4050665" y="1758950"/>
            <a:ext cx="1198880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完整原则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Shape 3313"/>
          <p:cNvSpPr/>
          <p:nvPr/>
        </p:nvSpPr>
        <p:spPr>
          <a:xfrm>
            <a:off x="5744210" y="1758950"/>
            <a:ext cx="1353820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清楚原则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Shape 3313"/>
          <p:cNvSpPr/>
          <p:nvPr/>
        </p:nvSpPr>
        <p:spPr>
          <a:xfrm>
            <a:off x="7304405" y="1758950"/>
            <a:ext cx="1353820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礼貌原则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 txBox="1"/>
          <p:nvPr/>
        </p:nvSpPr>
        <p:spPr>
          <a:xfrm>
            <a:off x="612140" y="2042160"/>
            <a:ext cx="2482850" cy="136080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商务英语电子邮件设计的是商务活动双方的权利、义务关系，其准确性对商务沟通至关重要。</a:t>
            </a:r>
            <a:endParaRPr sz="1600" dirty="0" err="1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</a:t>
            </a:r>
            <a:endParaRPr lang="zh-CN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4104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275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准确原则（Correctness）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8635" y="1983105"/>
            <a:ext cx="2645410" cy="1605280"/>
          </a:xfrm>
          <a:prstGeom prst="rect">
            <a:avLst/>
          </a:prstGeom>
          <a:noFill/>
          <a:ln w="9525">
            <a:solidFill>
              <a:srgbClr val="01A8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720465" y="1646555"/>
            <a:ext cx="3952875" cy="762000"/>
            <a:chOff x="5871" y="2593"/>
            <a:chExt cx="6190" cy="1200"/>
          </a:xfrm>
        </p:grpSpPr>
        <p:sp>
          <p:nvSpPr>
            <p:cNvPr id="6" name="矩形 5"/>
            <p:cNvSpPr/>
            <p:nvPr/>
          </p:nvSpPr>
          <p:spPr>
            <a:xfrm>
              <a:off x="5871" y="2643"/>
              <a:ext cx="6190" cy="1150"/>
            </a:xfrm>
            <a:prstGeom prst="rect">
              <a:avLst/>
            </a:prstGeom>
            <a:solidFill>
              <a:srgbClr val="01A89E"/>
            </a:solidFill>
            <a:ln w="3175">
              <a:solidFill>
                <a:srgbClr val="03A8A6"/>
              </a:solidFill>
            </a:ln>
            <a:effectLst>
              <a:innerShdw blurRad="63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Subtitle 2"/>
            <p:cNvSpPr txBox="1"/>
            <p:nvPr/>
          </p:nvSpPr>
          <p:spPr>
            <a:xfrm>
              <a:off x="6003" y="2593"/>
              <a:ext cx="5873" cy="1135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电子邮件的英语语法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、</a:t>
              </a: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标点符号和拼写要做到准确无误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。</a:t>
              </a:r>
              <a:endParaRPr lang="zh-CN" sz="1600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20465" y="2888615"/>
            <a:ext cx="3952875" cy="762000"/>
            <a:chOff x="5871" y="2593"/>
            <a:chExt cx="6190" cy="1200"/>
          </a:xfrm>
        </p:grpSpPr>
        <p:sp>
          <p:nvSpPr>
            <p:cNvPr id="12" name="矩形 11"/>
            <p:cNvSpPr/>
            <p:nvPr/>
          </p:nvSpPr>
          <p:spPr>
            <a:xfrm>
              <a:off x="5871" y="2643"/>
              <a:ext cx="6190" cy="1150"/>
            </a:xfrm>
            <a:prstGeom prst="rect">
              <a:avLst/>
            </a:prstGeom>
            <a:solidFill>
              <a:srgbClr val="01A89E"/>
            </a:solidFill>
            <a:ln w="3175">
              <a:solidFill>
                <a:srgbClr val="03A8A6"/>
              </a:solidFill>
            </a:ln>
            <a:effectLst>
              <a:innerShdw blurRad="63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Subtitle 2"/>
            <p:cNvSpPr txBox="1"/>
            <p:nvPr/>
          </p:nvSpPr>
          <p:spPr>
            <a:xfrm>
              <a:off x="6003" y="2593"/>
              <a:ext cx="5873" cy="1135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电子邮件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的</a:t>
              </a: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内容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也</a:t>
              </a: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要叙述准确，以免引起误会纠纷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。</a:t>
              </a:r>
              <a:endParaRPr lang="zh-CN" sz="1600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932180" y="1555750"/>
            <a:ext cx="7441565" cy="73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简洁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原则是商务英语写作最重要的原则，指在不影响完整性和礼貌性的前提下，尽量使用简单句子和简短词语。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4104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275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简洁原则（Conciseness）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5123180" y="2613025"/>
            <a:ext cx="3110230" cy="1691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一封拖沓冗长、措词复杂的电子邮件既浪费写的时间，也会给阅读者带来不必要的麻烦，所有商务英语电子邮件应以简明扼要为第一要务。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2588895"/>
            <a:ext cx="3496310" cy="1797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979805" y="1363980"/>
            <a:ext cx="6851650" cy="10509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商务电子邮件内容应力求具体、明确、完整，提供读者所需要的信息，尤其是像询盘、询问贸易条件等需要回函的电子邮件，更需要清除完整，因为只有包含具体信息的邮件，才能达到良好的沟通效果。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4104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275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完整原则（Completeness）</a:t>
            </a:r>
            <a:endParaRPr lang="en-US" altLang="zh-CN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矩形 47"/>
          <p:cNvSpPr>
            <a:spLocks noChangeArrowheads="1"/>
          </p:cNvSpPr>
          <p:nvPr/>
        </p:nvSpPr>
        <p:spPr bwMode="auto">
          <a:xfrm>
            <a:off x="998855" y="2415540"/>
            <a:ext cx="6851650" cy="4108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邮件完整</a:t>
            </a:r>
            <a:r>
              <a:rPr 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检验方法</a:t>
            </a: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：</a:t>
            </a:r>
            <a:r>
              <a:rPr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5W1H</a:t>
            </a:r>
            <a:r>
              <a:rPr 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即who，when，where，what，why和how。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3" name="泪滴形 2"/>
          <p:cNvSpPr/>
          <p:nvPr/>
        </p:nvSpPr>
        <p:spPr>
          <a:xfrm>
            <a:off x="724535" y="320484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7765" y="318008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清楚原则（Clearness）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1113155" y="3575050"/>
            <a:ext cx="6308090" cy="4108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商务英语电子邮件的写作要做到层次清楚，用词准确。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SLIDE_MODEL_TYPE" val="cover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2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3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4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5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6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1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1_1"/>
  <p:tag name="KSO_WM_UNIT_PRESET_TEXT" val="添加标题"/>
  <p:tag name="KSO_WM_UNIT_USESOURCEFORMAT_APPLY" val="1"/>
  <p:tag name="KSO_WM_UNIT_DIAGRAM_SCHEMECOLOR_ID" val="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2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6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3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4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5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2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2_1"/>
  <p:tag name="KSO_WM_UNIT_PRESET_TEXT" val="添加标题"/>
  <p:tag name="KSO_WM_UNIT_USESOURCEFORMAT_APPLY" val="1"/>
  <p:tag name="KSO_WM_UNIT_DIAGRAM_SCHEMECOLOR_ID" val="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2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3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4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5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6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3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3_1"/>
  <p:tag name="KSO_WM_UNIT_PRESET_TEXT" val="添加标题"/>
  <p:tag name="KSO_WM_UNIT_USESOURCEFORMAT_APPLY" val="1"/>
  <p:tag name="KSO_WM_UNIT_DIAGRAM_SCHEMECOLOR_ID" val="6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1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2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3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4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5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6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4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4_1"/>
  <p:tag name="KSO_WM_UNIT_PRESET_TEXT" val="添加标题"/>
  <p:tag name="KSO_WM_UNIT_USESOURCEFORMAT_APPLY" val="1"/>
  <p:tag name="KSO_WM_UNIT_DIAGRAM_SCHEMECOLOR_ID" val="6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1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2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3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4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5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6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5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5_1"/>
  <p:tag name="KSO_WM_UNIT_PRESET_TEXT" val="添加标题"/>
  <p:tag name="KSO_WM_UNIT_USESOURCEFORMAT_APPLY" val="1"/>
  <p:tag name="KSO_WM_UNIT_DIAGRAM_SCHEMECOLOR_ID" val="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4963_1*i*1"/>
  <p:tag name="KSO_WM_TEMPLATE_CATEGORY" val="crop"/>
  <p:tag name="KSO_WM_TEMPLATE_INDEX" val="20194963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PA" val="v5.2.2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i"/>
  <p:tag name="KSO_WM_UNIT_INDEX" val="1_1_3"/>
  <p:tag name="KSO_WM_UNIT_ID" val="crop20194963_1*ζ_h_i*1_1_3"/>
  <p:tag name="KSO_WM_TEMPLATE_CATEGORY" val="crop"/>
  <p:tag name="KSO_WM_TEMPLATE_INDEX" val="20194963"/>
  <p:tag name="KSO_WM_UNIT_LAYERLEVEL" val="1_1_1"/>
  <p:tag name="KSO_WM_TAG_VERSION" val="1.0"/>
  <p:tag name="KSO_WM_BEAUTIFY_FLAG" val="#wm#"/>
  <p:tag name="PICTUREFILLRANGE" val="36ccaf6c-7af3-4251-8b16-6c4d44af1832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605.205"/>
  <p:tag name="KSO_WM_CREATIVE_CROP_SHAPE_TOP" val="156.86"/>
  <p:tag name="KSO_WM_CREATIVE_CROP_SHAPE_WIDTH" val="22.4777"/>
  <p:tag name="KSO_WM_CREATIVE_CROP_SHAPE_HEIGHT" val="22.4177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PA" val="v5.2.2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i"/>
  <p:tag name="KSO_WM_UNIT_INDEX" val="1_1_1"/>
  <p:tag name="KSO_WM_UNIT_ID" val="crop20194963_1*ζ_h_i*1_1_1"/>
  <p:tag name="KSO_WM_TEMPLATE_CATEGORY" val="crop"/>
  <p:tag name="KSO_WM_TEMPLATE_INDEX" val="20194963"/>
  <p:tag name="KSO_WM_UNIT_LAYERLEVEL" val="1_1_1"/>
  <p:tag name="KSO_WM_TAG_VERSION" val="1.0"/>
  <p:tag name="KSO_WM_BEAUTIFY_FLAG" val="#wm#"/>
  <p:tag name="PICTUREFILLRANGE" val="36ccaf6c-7af3-4251-8b16-6c4d44af1832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414.564"/>
  <p:tag name="KSO_WM_CREATIVE_CROP_SHAPE_TOP" val="181.538"/>
  <p:tag name="KSO_WM_CREATIVE_CROP_SHAPE_WIDTH" val="22.4777"/>
  <p:tag name="KSO_WM_CREATIVE_CROP_SHAPE_HEIGHT" val="22.4177"/>
</p:tagLst>
</file>

<file path=ppt/tags/tag61.xml><?xml version="1.0" encoding="utf-8"?>
<p:tagLst xmlns:p="http://schemas.openxmlformats.org/presentationml/2006/main">
  <p:tag name="PA" val="v5.2.2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i"/>
  <p:tag name="KSO_WM_UNIT_INDEX" val="1_1_2"/>
  <p:tag name="KSO_WM_UNIT_ID" val="crop20194963_1*ζ_h_i*1_1_2"/>
  <p:tag name="KSO_WM_TEMPLATE_CATEGORY" val="crop"/>
  <p:tag name="KSO_WM_TEMPLATE_INDEX" val="20194963"/>
  <p:tag name="KSO_WM_UNIT_LAYERLEVEL" val="1_1_1"/>
  <p:tag name="KSO_WM_TAG_VERSION" val="1.0"/>
  <p:tag name="KSO_WM_BEAUTIFY_FLAG" val="#wm#"/>
  <p:tag name="PICTUREFILLRANGE" val="36ccaf6c-7af3-4251-8b16-6c4d44af1832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390.646"/>
  <p:tag name="KSO_WM_CREATIVE_CROP_SHAPE_TOP" val="242.911"/>
  <p:tag name="KSO_WM_CREATIVE_CROP_SHAPE_WIDTH" val="22.4777"/>
  <p:tag name="KSO_WM_CREATIVE_CROP_SHAPE_HEIGHT" val="4.61953"/>
</p:tagLst>
</file>

<file path=ppt/tags/tag62.xml><?xml version="1.0" encoding="utf-8"?>
<p:tagLst xmlns:p="http://schemas.openxmlformats.org/presentationml/2006/main">
  <p:tag name="PICTUREFILLRANGE" val="2c6e7530-7b18-4a69-a31d-5f058a0ee538"/>
  <p:tag name="KSO_WM_UNIT_VALUE" val="417*1012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d"/>
  <p:tag name="KSO_WM_UNIT_INDEX" val="1_1_1"/>
  <p:tag name="KSO_WM_UNIT_ID" val="crop20194963_1*ζ_h_d*1_1_1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505.075"/>
  <p:tag name="KSO_WM_CREATIVE_CROP_SHAPE_TOP" val="107.406"/>
  <p:tag name="KSO_WM_CREATIVE_CROP_SHAPE_WIDTH" val="114.808"/>
  <p:tag name="KSO_WM_CREATIVE_CROP_SHAPE_HEIGHT" val="47.2952"/>
</p:tagLst>
</file>

<file path=ppt/tags/tag63.xml><?xml version="1.0" encoding="utf-8"?>
<p:tagLst xmlns:p="http://schemas.openxmlformats.org/presentationml/2006/main">
  <p:tag name="PICTUREFILLRANGE" val="2c6e7530-7b18-4a69-a31d-5f058a0ee538"/>
  <p:tag name="KSO_WM_UNIT_VALUE" val="903*967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d"/>
  <p:tag name="KSO_WM_UNIT_INDEX" val="1_1_2"/>
  <p:tag name="KSO_WM_UNIT_ID" val="crop20194963_1*ζ_h_d*1_1_2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392.967"/>
  <p:tag name="KSO_WM_CREATIVE_CROP_SHAPE_TOP" val="76.85"/>
  <p:tag name="KSO_WM_CREATIVE_CROP_SHAPE_WIDTH" val="109.689"/>
  <p:tag name="KSO_WM_CREATIVE_CROP_SHAPE_HEIGHT" val="102.43"/>
</p:tagLst>
</file>

<file path=ppt/tags/tag64.xml><?xml version="1.0" encoding="utf-8"?>
<p:tagLst xmlns:p="http://schemas.openxmlformats.org/presentationml/2006/main">
  <p:tag name="PICTUREFILLRANGE" val="2c6e7530-7b18-4a69-a31d-5f058a0ee538"/>
  <p:tag name="KSO_WM_UNIT_VALUE" val="516*553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d"/>
  <p:tag name="KSO_WM_UNIT_INDEX" val="1_1_3"/>
  <p:tag name="KSO_WM_UNIT_ID" val="crop20194963_1*ζ_h_d*1_1_3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439.942"/>
  <p:tag name="KSO_WM_CREATIVE_CROP_SHAPE_TOP" val="181.538"/>
  <p:tag name="KSO_WM_CREATIVE_CROP_SHAPE_WIDTH" val="62.7139"/>
  <p:tag name="KSO_WM_CREATIVE_CROP_SHAPE_HEIGHT" val="58.5741"/>
</p:tagLst>
</file>

<file path=ppt/tags/tag65.xml><?xml version="1.0" encoding="utf-8"?>
<p:tagLst xmlns:p="http://schemas.openxmlformats.org/presentationml/2006/main">
  <p:tag name="PICTUREFILLRANGE" val="2c6e7530-7b18-4a69-a31d-5f058a0ee538"/>
  <p:tag name="KSO_WM_UNIT_VALUE" val="41*789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d"/>
  <p:tag name="KSO_WM_UNIT_INDEX" val="1_1_4"/>
  <p:tag name="KSO_WM_UNIT_ID" val="crop20194963_1*ζ_h_d*1_1_4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413.125"/>
  <p:tag name="KSO_WM_CREATIVE_CROP_SHAPE_TOP" val="242.912"/>
  <p:tag name="KSO_WM_CREATIVE_CROP_SHAPE_WIDTH" val="89.5309"/>
  <p:tag name="KSO_WM_CREATIVE_CROP_SHAPE_HEIGHT" val="4.61961"/>
</p:tagLst>
</file>

<file path=ppt/tags/tag66.xml><?xml version="1.0" encoding="utf-8"?>
<p:tagLst xmlns:p="http://schemas.openxmlformats.org/presentationml/2006/main">
  <p:tag name="PICTUREFILLRANGE" val="2c6e7530-7b18-4a69-a31d-5f058a0ee538"/>
  <p:tag name="KSO_WM_UNIT_VALUE" val="903*861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d"/>
  <p:tag name="KSO_WM_UNIT_INDEX" val="1_1_5"/>
  <p:tag name="KSO_WM_UNIT_ID" val="crop20194963_1*ζ_h_d*1_1_5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505.075"/>
  <p:tag name="KSO_WM_CREATIVE_CROP_SHAPE_TOP" val="156.92"/>
  <p:tag name="KSO_WM_CREATIVE_CROP_SHAPE_WIDTH" val="97.7102"/>
  <p:tag name="KSO_WM_CREATIVE_CROP_SHAPE_HEIGHT" val="102.43"/>
</p:tagLst>
</file>

<file path=ppt/tags/tag67.xml><?xml version="1.0" encoding="utf-8"?>
<p:tagLst xmlns:p="http://schemas.openxmlformats.org/presentationml/2006/main">
  <p:tag name="PICTUREFILLRANGE" val="2c6e7530-7b18-4a69-a31d-5f058a0ee538"/>
  <p:tag name="KSO_WM_UNIT_VALUE" val="318*29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d"/>
  <p:tag name="KSO_WM_UNIT_INDEX" val="1_1_6"/>
  <p:tag name="KSO_WM_UNIT_ID" val="crop20194963_1*ζ_h_d*1_1_6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622.303"/>
  <p:tag name="KSO_WM_CREATIVE_CROP_SHAPE_TOP" val="107.406"/>
  <p:tag name="KSO_WM_CREATIVE_CROP_SHAPE_WIDTH" val="3.27984"/>
  <p:tag name="KSO_WM_CREATIVE_CROP_SHAPE_HEIGHT" val="36.0364"/>
</p:tagLst>
</file>

<file path=ppt/tags/tag68.xml><?xml version="1.0" encoding="utf-8"?>
<p:tagLst xmlns:p="http://schemas.openxmlformats.org/presentationml/2006/main">
  <p:tag name="PICTUREFILLRANGE" val="2c6e7530-7b18-4a69-a31d-5f058a0ee538"/>
  <p:tag name="KSO_WM_UNIT_VALUE" val="534*38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d"/>
  <p:tag name="KSO_WM_UNIT_INDEX" val="1_1_7"/>
  <p:tag name="KSO_WM_UNIT_ID" val="crop20194963_1*ζ_h_d*1_1_7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605.204"/>
  <p:tag name="KSO_WM_CREATIVE_CROP_SHAPE_TOP" val="181.459"/>
  <p:tag name="KSO_WM_CREATIVE_CROP_SHAPE_WIDTH" val="4.27992"/>
  <p:tag name="KSO_WM_CREATIVE_CROP_SHAPE_HEIGHT" val="60.6339"/>
</p:tagLst>
</file>

<file path=ppt/tags/tag69.xml><?xml version="1.0" encoding="utf-8"?>
<p:tagLst xmlns:p="http://schemas.openxmlformats.org/presentationml/2006/main">
  <p:tag name="PICTUREFILLRANGE" val="2c6e7530-7b18-4a69-a31d-5f058a0ee538"/>
  <p:tag name="KSO_WM_UNIT_VALUE" val="680*32"/>
  <p:tag name="KSO_WM_UNIT_HIGHLIGHT" val="0"/>
  <p:tag name="KSO_WM_UNIT_COMPATIBLE" val="0"/>
  <p:tag name="KSO_WM_UNIT_DIAGRAM_ISNUMVISUAL" val="0"/>
  <p:tag name="KSO_WM_UNIT_DIAGRAM_ISREFERUNIT" val="0"/>
  <p:tag name="KSO_WM_DIAGRAM_GROUP_CODE" val="1532787706"/>
  <p:tag name="KSO_WM_UNIT_TYPE" val="ζ_h_d"/>
  <p:tag name="KSO_WM_UNIT_INDEX" val="1_1_8"/>
  <p:tag name="KSO_WM_UNIT_ID" val="crop20194963_1*ζ_h_d*1_1_8"/>
  <p:tag name="KSO_WM_TEMPLATE_CATEGORY" val="crop"/>
  <p:tag name="KSO_WM_TEMPLATE_INDEX" val="20194963"/>
  <p:tag name="KSO_WM_UNIT_LAYERLEVEL" val="1_1_1"/>
  <p:tag name="KSO_WM_TAG_VERSION" val="1.0"/>
  <p:tag name="KSO_WM_BEAUTIFY_FLAG" val="#wm#"/>
  <p:tag name="KSO_WM_UNIT_DIAGRAM_MODELTYPE" val="creativeCrop"/>
  <p:tag name="KSO_WM_CREATIVE_CROP_ORG_LEFT" val="345"/>
  <p:tag name="KSO_WM_CREATIVE_CROP_ORG_TOP" val="76.85"/>
  <p:tag name="KSO_WM_CREATIVE_CROP_ORG_WIDTH" val="322.45"/>
  <p:tag name="KSO_WM_CREATIVE_CROP_ORG_HEIGHT" val="182.5"/>
  <p:tag name="KSO_WM_CREATIVE_CROP_SHAPE_LEFT" val="386.867"/>
  <p:tag name="KSO_WM_CREATIVE_CROP_SHAPE_TOP" val="102.087"/>
  <p:tag name="KSO_WM_CREATIVE_CROP_SHAPE_WIDTH" val="3.67961"/>
  <p:tag name="KSO_WM_CREATIVE_CROP_SHAPE_HEIGHT" val="77.192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E507E"/>
      </a:accent1>
      <a:accent2>
        <a:srgbClr val="0F749E"/>
      </a:accent2>
      <a:accent3>
        <a:srgbClr val="0999C6"/>
      </a:accent3>
      <a:accent4>
        <a:srgbClr val="6D7A84"/>
      </a:accent4>
      <a:accent5>
        <a:srgbClr val="90A3BB"/>
      </a:accent5>
      <a:accent6>
        <a:srgbClr val="ABA7A4"/>
      </a:accent6>
      <a:hlink>
        <a:srgbClr val="4472C4"/>
      </a:hlink>
      <a:folHlink>
        <a:srgbClr val="BFBFBF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E507E"/>
      </a:accent1>
      <a:accent2>
        <a:srgbClr val="0F749E"/>
      </a:accent2>
      <a:accent3>
        <a:srgbClr val="0999C6"/>
      </a:accent3>
      <a:accent4>
        <a:srgbClr val="6D7A84"/>
      </a:accent4>
      <a:accent5>
        <a:srgbClr val="90A3BB"/>
      </a:accent5>
      <a:accent6>
        <a:srgbClr val="ABA7A4"/>
      </a:accent6>
      <a:hlink>
        <a:srgbClr val="4472C4"/>
      </a:hlink>
      <a:folHlink>
        <a:srgbClr val="BFBFBF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黑体"/>
        <a:ea typeface=""/>
        <a:cs typeface=""/>
        <a:font script="Jpan" typeface="游ゴシック Light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3614</Words>
  <Application>WPS 演示</Application>
  <PresentationFormat>自定义</PresentationFormat>
  <Paragraphs>235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黑体</vt:lpstr>
      <vt:lpstr>Roboto Condensed Light</vt:lpstr>
      <vt:lpstr>Arial</vt:lpstr>
      <vt:lpstr>Open Sans Light</vt:lpstr>
      <vt:lpstr>Open Sans</vt:lpstr>
      <vt:lpstr>Wingdings</vt:lpstr>
      <vt:lpstr>微软雅黑</vt:lpstr>
      <vt:lpstr>Arial Unicode MS</vt:lpstr>
      <vt:lpstr>Verdana</vt:lpstr>
      <vt:lpstr>Segoe Print</vt:lpstr>
      <vt:lpstr>Office 主题</vt:lpstr>
      <vt:lpstr>1_Office 主题</vt:lpstr>
      <vt:lpstr>自定义设计方案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丫丫</cp:lastModifiedBy>
  <cp:revision>70</cp:revision>
  <dcterms:created xsi:type="dcterms:W3CDTF">2019-08-18T12:20:00Z</dcterms:created>
  <dcterms:modified xsi:type="dcterms:W3CDTF">2019-12-18T09:09:12Z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</Properties>
</file>