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media/image1.svg" ContentType="image/svg+xml"/>
  <Override PartName="/ppt/media/image2.svg" ContentType="image/svg+xml"/>
  <Override PartName="/ppt/media/image3.svg" ContentType="image/svg+xml"/>
  <Override PartName="/ppt/media/image4.svg" ContentType="image/svg+xml"/>
  <Override PartName="/ppt/media/image5.svg" ContentType="image/svg+xml"/>
  <Override PartName="/ppt/media/image6.svg" ContentType="image/svg+xml"/>
  <Override PartName="/ppt/media/image7.svg" ContentType="image/svg+xml"/>
  <Override PartName="/ppt/media/image8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3" r:id="rId3"/>
    <p:sldMasterId id="2147483658" r:id="rId4"/>
    <p:sldMasterId id="2147483670" r:id="rId5"/>
  </p:sldMasterIdLst>
  <p:notesMasterIdLst>
    <p:notesMasterId r:id="rId7"/>
  </p:notesMasterIdLst>
  <p:handoutMasterIdLst>
    <p:handoutMasterId r:id="rId27"/>
  </p:handoutMasterIdLst>
  <p:sldIdLst>
    <p:sldId id="258" r:id="rId6"/>
    <p:sldId id="365" r:id="rId8"/>
    <p:sldId id="322" r:id="rId9"/>
    <p:sldId id="259" r:id="rId10"/>
    <p:sldId id="295" r:id="rId11"/>
    <p:sldId id="296" r:id="rId12"/>
    <p:sldId id="351" r:id="rId13"/>
    <p:sldId id="297" r:id="rId14"/>
    <p:sldId id="352" r:id="rId15"/>
    <p:sldId id="298" r:id="rId16"/>
    <p:sldId id="299" r:id="rId17"/>
    <p:sldId id="301" r:id="rId18"/>
    <p:sldId id="300" r:id="rId19"/>
    <p:sldId id="303" r:id="rId20"/>
    <p:sldId id="305" r:id="rId21"/>
    <p:sldId id="260" r:id="rId22"/>
    <p:sldId id="266" r:id="rId23"/>
    <p:sldId id="306" r:id="rId24"/>
    <p:sldId id="307" r:id="rId25"/>
    <p:sldId id="364" r:id="rId26"/>
  </p:sldIdLst>
  <p:sldSz cx="9144000" cy="5144135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A89E"/>
    <a:srgbClr val="FFFFFF"/>
    <a:srgbClr val="1ABBB1"/>
    <a:srgbClr val="04C0BF"/>
    <a:srgbClr val="04D4D1"/>
    <a:srgbClr val="01BDAD"/>
    <a:srgbClr val="008075"/>
    <a:srgbClr val="004640"/>
    <a:srgbClr val="00544F"/>
    <a:srgbClr val="03A8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642" y="-930"/>
      </p:cViewPr>
      <p:guideLst>
        <p:guide orient="horz" pos="1586"/>
        <p:guide pos="287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3.xml"/><Relationship Id="rId8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0" Type="http://schemas.openxmlformats.org/officeDocument/2006/relationships/tableStyles" Target="tableStyles.xml"/><Relationship Id="rId3" Type="http://schemas.openxmlformats.org/officeDocument/2006/relationships/slideMaster" Target="slideMasters/slideMaster2.xml"/><Relationship Id="rId29" Type="http://schemas.openxmlformats.org/officeDocument/2006/relationships/viewProps" Target="viewProps.xml"/><Relationship Id="rId28" Type="http://schemas.openxmlformats.org/officeDocument/2006/relationships/presProps" Target="presProps.xml"/><Relationship Id="rId27" Type="http://schemas.openxmlformats.org/officeDocument/2006/relationships/handoutMaster" Target="handoutMasters/handoutMaster1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0" Type="http://schemas.openxmlformats.org/officeDocument/2006/relationships/slide" Target="slides/slide14.xml"/><Relationship Id="rId2" Type="http://schemas.openxmlformats.org/officeDocument/2006/relationships/theme" Target="theme/theme1.xml"/><Relationship Id="rId19" Type="http://schemas.openxmlformats.org/officeDocument/2006/relationships/slide" Target="slides/slide13.xml"/><Relationship Id="rId18" Type="http://schemas.openxmlformats.org/officeDocument/2006/relationships/slide" Target="slides/slide12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defRPr>
            </a:lvl1pPr>
          </a:lstStyle>
          <a:p>
            <a:fld id="{2A00C20A-6EC9-472C-9F4C-C15DE034050B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534" y="685800"/>
            <a:ext cx="6094934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defRPr>
            </a:lvl1pPr>
          </a:lstStyle>
          <a:p>
            <a:fld id="{4F6A9EF6-7160-4A3C-9ECB-1F8501A7DD4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黑体" panose="02010609060101010101" charset="-122"/>
        <a:ea typeface="黑体" panose="02010609060101010101" charset="-122"/>
        <a:cs typeface="黑体" panose="02010609060101010101" charset="-12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黑体" panose="02010609060101010101" charset="-122"/>
        <a:ea typeface="黑体" panose="02010609060101010101" charset="-122"/>
        <a:cs typeface="黑体" panose="02010609060101010101" charset="-122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黑体" panose="02010609060101010101" charset="-122"/>
        <a:ea typeface="黑体" panose="02010609060101010101" charset="-122"/>
        <a:cs typeface="黑体" panose="02010609060101010101" charset="-122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黑体" panose="02010609060101010101" charset="-122"/>
        <a:ea typeface="黑体" panose="02010609060101010101" charset="-122"/>
        <a:cs typeface="黑体" panose="02010609060101010101" charset="-122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黑体" panose="02010609060101010101" charset="-122"/>
        <a:ea typeface="黑体" panose="02010609060101010101" charset="-122"/>
        <a:cs typeface="黑体" panose="02010609060101010101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6" Type="http://schemas.openxmlformats.org/officeDocument/2006/relationships/tags" Target="../tags/tag8.xml"/><Relationship Id="rId5" Type="http://schemas.openxmlformats.org/officeDocument/2006/relationships/tags" Target="../tags/tag7.xml"/><Relationship Id="rId4" Type="http://schemas.openxmlformats.org/officeDocument/2006/relationships/tags" Target="../tags/tag6.xml"/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6" Type="http://schemas.openxmlformats.org/officeDocument/2006/relationships/image" Target="../media/image1.png"/><Relationship Id="rId5" Type="http://schemas.openxmlformats.org/officeDocument/2006/relationships/tags" Target="../tags/tag12.xml"/><Relationship Id="rId4" Type="http://schemas.openxmlformats.org/officeDocument/2006/relationships/tags" Target="../tags/tag11.xml"/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4" Type="http://schemas.openxmlformats.org/officeDocument/2006/relationships/tags" Target="../tags/tag15.xml"/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18" y="1598099"/>
            <a:ext cx="7772603" cy="110271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36" y="2915160"/>
            <a:ext cx="6400967" cy="13146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80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9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FA79A-6F72-41A5-8B19-6AEE4830B54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6CCC9-4F70-415A-98B1-AFAAD587F7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462"/>
            <a:ext cx="7886700" cy="213981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23888" y="3442522"/>
            <a:ext cx="7886700" cy="112527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FA79A-6F72-41A5-8B19-6AEE4830B54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6CCC9-4F70-415A-98B1-AFAAD587F7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628650" y="1369388"/>
            <a:ext cx="3886200" cy="3263906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4629150" y="1369388"/>
            <a:ext cx="3886200" cy="3263906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FA79A-6F72-41A5-8B19-6AEE4830B54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6CCC9-4F70-415A-98B1-AFAAD587F7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878"/>
            <a:ext cx="7886700" cy="99429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29841" y="1261028"/>
            <a:ext cx="3868340" cy="618010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29841" y="1879038"/>
            <a:ext cx="3868340" cy="2763782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261028"/>
            <a:ext cx="3887391" cy="618010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4629150" y="1879038"/>
            <a:ext cx="3887391" cy="2763782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FA79A-6F72-41A5-8B19-6AEE4830B54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6CCC9-4F70-415A-98B1-AFAAD587F7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FA79A-6F72-41A5-8B19-6AEE4830B54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6CCC9-4F70-415A-98B1-AFAAD587F7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FA79A-6F72-41A5-8B19-6AEE4830B54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6CCC9-4F70-415A-98B1-AFAAD587F7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42"/>
            <a:ext cx="2949178" cy="1200298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3887391" y="740660"/>
            <a:ext cx="4629150" cy="365567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241"/>
            <a:ext cx="2949178" cy="2859044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FA79A-6F72-41A5-8B19-6AEE4830B54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6CCC9-4F70-415A-98B1-AFAAD587F7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42"/>
            <a:ext cx="2949178" cy="1200298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660"/>
            <a:ext cx="4629150" cy="365567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241"/>
            <a:ext cx="2949178" cy="2859044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FA79A-6F72-41A5-8B19-6AEE4830B54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6CCC9-4F70-415A-98B1-AFAAD587F7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FA79A-6F72-41A5-8B19-6AEE4830B54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6CCC9-4F70-415A-98B1-AFAAD587F7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273878"/>
            <a:ext cx="1971675" cy="4359417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0" y="273878"/>
            <a:ext cx="5800725" cy="4359417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FA79A-6F72-41A5-8B19-6AEE4830B54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6CCC9-4F70-415A-98B1-AFAAD587F7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18" y="1598099"/>
            <a:ext cx="7772603" cy="110271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36" y="2915160"/>
            <a:ext cx="6400967" cy="13146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80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9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1026" name="Picture 2" descr="C:\Users\Administrator\Desktop\蓝色简约商务广告名片设计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0019"/>
          <a:stretch>
            <a:fillRect/>
          </a:stretch>
        </p:blipFill>
        <p:spPr bwMode="auto">
          <a:xfrm>
            <a:off x="635" y="48"/>
            <a:ext cx="9144239" cy="3150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12" y="204823"/>
            <a:ext cx="3008392" cy="87169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143" y="204824"/>
            <a:ext cx="5111883" cy="439060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12" y="1076514"/>
            <a:ext cx="3008392" cy="351891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8035" indent="0">
              <a:buNone/>
              <a:defRPr sz="675"/>
            </a:lvl7pPr>
            <a:lvl8pPr marL="2400935" indent="0">
              <a:buNone/>
              <a:defRPr sz="675"/>
            </a:lvl8pPr>
            <a:lvl9pPr marL="2743835" indent="0">
              <a:buNone/>
              <a:defRPr sz="675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335" y="3601080"/>
            <a:ext cx="5486543" cy="42512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335" y="459662"/>
            <a:ext cx="5486543" cy="308664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8035" indent="0">
              <a:buNone/>
              <a:defRPr sz="1500"/>
            </a:lvl7pPr>
            <a:lvl8pPr marL="2400935" indent="0">
              <a:buNone/>
              <a:defRPr sz="1500"/>
            </a:lvl8pPr>
            <a:lvl9pPr marL="2743835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335" y="4026208"/>
            <a:ext cx="5486543" cy="60375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8035" indent="0">
              <a:buNone/>
              <a:defRPr sz="675"/>
            </a:lvl7pPr>
            <a:lvl8pPr marL="2400935" indent="0">
              <a:buNone/>
              <a:defRPr sz="675"/>
            </a:lvl8pPr>
            <a:lvl9pPr marL="2743835" indent="0">
              <a:buNone/>
              <a:defRPr sz="675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502448" y="2856900"/>
            <a:ext cx="8139178" cy="468692"/>
          </a:xfrm>
        </p:spPr>
        <p:txBody>
          <a:bodyPr lIns="101600" tIns="38100" rIns="63500" bIns="38100" anchor="t" anchorCtr="0">
            <a:noAutofit/>
          </a:bodyPr>
          <a:lstStyle>
            <a:lvl1pPr>
              <a:defRPr sz="2700" b="0" u="none" strike="noStrike" kern="1200" cap="none" spc="300" normalizeH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502444" y="3384174"/>
            <a:ext cx="8139178" cy="808589"/>
          </a:xfrm>
        </p:spPr>
        <p:txBody>
          <a:bodyPr lIns="101600" tIns="38100" rIns="76200" bIns="38100">
            <a:noAutofit/>
          </a:bodyPr>
          <a:lstStyle>
            <a:lvl1pPr marL="0" indent="0" eaLnBrk="1" fontAlgn="auto" latinLnBrk="0" hangingPunct="1">
              <a:buNone/>
              <a:defRPr kumimoji="0" lang="zh-CN" altLang="en-US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黑体" panose="02010609060101010101" charset="-122"/>
                <a:sym typeface="+mn-ea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pic>
        <p:nvPicPr>
          <p:cNvPr id="6" name="Picture 2" descr="C:\Users\Administrator\Desktop\蓝色简约商务广告名片设计.png"/>
          <p:cNvPicPr>
            <a:picLocks noChangeAspect="1" noChangeArrowheads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" t="53388" r="-163" b="28231"/>
          <a:stretch>
            <a:fillRect/>
          </a:stretch>
        </p:blipFill>
        <p:spPr bwMode="auto">
          <a:xfrm>
            <a:off x="8890" y="2266294"/>
            <a:ext cx="9144239" cy="2898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1876"/>
            <a:ext cx="6858000" cy="1790921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143000" y="2701862"/>
            <a:ext cx="6858000" cy="1241975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FA79A-6F72-41A5-8B19-6AEE4830B54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6CCC9-4F70-415A-98B1-AFAAD587F7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tags" Target="../tags/tag20.xml"/><Relationship Id="rId8" Type="http://schemas.openxmlformats.org/officeDocument/2006/relationships/tags" Target="../tags/tag19.xml"/><Relationship Id="rId7" Type="http://schemas.openxmlformats.org/officeDocument/2006/relationships/tags" Target="../tags/tag18.xml"/><Relationship Id="rId6" Type="http://schemas.openxmlformats.org/officeDocument/2006/relationships/tags" Target="../tags/tag17.xml"/><Relationship Id="rId5" Type="http://schemas.openxmlformats.org/officeDocument/2006/relationships/tags" Target="../tags/tag16.xml"/><Relationship Id="rId4" Type="http://schemas.openxmlformats.org/officeDocument/2006/relationships/slideLayout" Target="../slideLayouts/slideLayout8.xml"/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1" Type="http://schemas.openxmlformats.org/officeDocument/2006/relationships/theme" Target="../theme/theme2.xml"/><Relationship Id="rId10" Type="http://schemas.openxmlformats.org/officeDocument/2006/relationships/tags" Target="../tags/tag21.xml"/><Relationship Id="rId1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2.xml"/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11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18.xml"/><Relationship Id="rId1" Type="http://schemas.openxmlformats.org/officeDocument/2006/relationships/slideLayout" Target="../slideLayouts/slideLayout9.xml"/></Relationships>
</file>

<file path=ppt/slideMasters/_rels/slideMaster4.xml.rels><?xml version="1.0" encoding="UTF-8" standalone="yes"?>
<Relationships xmlns="http://schemas.openxmlformats.org/package/2006/relationships"><Relationship Id="rId7" Type="http://schemas.openxmlformats.org/officeDocument/2006/relationships/theme" Target="../theme/theme4.xml"/><Relationship Id="rId6" Type="http://schemas.openxmlformats.org/officeDocument/2006/relationships/image" Target="../media/image1.png"/><Relationship Id="rId5" Type="http://schemas.openxmlformats.org/officeDocument/2006/relationships/slideLayout" Target="../slideLayouts/slideLayout24.xml"/><Relationship Id="rId4" Type="http://schemas.openxmlformats.org/officeDocument/2006/relationships/slideLayout" Target="../slideLayouts/slideLayout23.xml"/><Relationship Id="rId3" Type="http://schemas.openxmlformats.org/officeDocument/2006/relationships/slideLayout" Target="../slideLayouts/slideLayout22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12" y="206015"/>
            <a:ext cx="8229815" cy="857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12" y="1200361"/>
            <a:ext cx="8229815" cy="3395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12" y="4768097"/>
            <a:ext cx="2133656" cy="2738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82" y="4768097"/>
            <a:ext cx="2895675" cy="2738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371" y="4768097"/>
            <a:ext cx="2133656" cy="2738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pic>
        <p:nvPicPr>
          <p:cNvPr id="7" name="Picture 2" descr="C:\Users\Administrator\Desktop\蓝色简约商务广告名片设计.png"/>
          <p:cNvPicPr>
            <a:picLocks noChangeAspect="1" noChangeArrowheads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" t="39147" r="-163" b="28231"/>
          <a:stretch>
            <a:fillRect/>
          </a:stretch>
        </p:blipFill>
        <p:spPr bwMode="auto">
          <a:xfrm>
            <a:off x="0" y="4749555"/>
            <a:ext cx="9144239" cy="394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组合 7"/>
          <p:cNvGrpSpPr/>
          <p:nvPr userDrawn="1"/>
        </p:nvGrpSpPr>
        <p:grpSpPr>
          <a:xfrm>
            <a:off x="293370" y="318135"/>
            <a:ext cx="328930" cy="328930"/>
            <a:chOff x="406574" y="404664"/>
            <a:chExt cx="432048" cy="432048"/>
          </a:xfrm>
        </p:grpSpPr>
        <p:sp>
          <p:nvSpPr>
            <p:cNvPr id="9" name="椭圆 8"/>
            <p:cNvSpPr/>
            <p:nvPr/>
          </p:nvSpPr>
          <p:spPr>
            <a:xfrm>
              <a:off x="406574" y="404664"/>
              <a:ext cx="432048" cy="4320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5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endParaRPr>
            </a:p>
          </p:txBody>
        </p:sp>
        <p:sp>
          <p:nvSpPr>
            <p:cNvPr id="10" name="椭圆 9"/>
            <p:cNvSpPr/>
            <p:nvPr/>
          </p:nvSpPr>
          <p:spPr>
            <a:xfrm>
              <a:off x="514586" y="512676"/>
              <a:ext cx="216024" cy="21602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5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iming>
    <p:tnLst>
      <p:par>
        <p:cTn id="1" dur="indefinite" restart="never" nodeType="tmRoot"/>
      </p:par>
    </p:tnLst>
  </p:timing>
  <p:txStyles>
    <p:titleStyle>
      <a:lvl1pPr algn="ctr" defTabSz="6858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黑体" panose="02010609060101010101" charset="-122"/>
          <a:ea typeface="黑体" panose="02010609060101010101" charset="-122"/>
          <a:cs typeface="黑体" panose="02010609060101010101" charset="-122"/>
        </a:defRPr>
      </a:lvl1pPr>
    </p:titleStyle>
    <p:bodyStyle>
      <a:lvl1pPr marL="257175" indent="-257175" algn="l" defTabSz="685800" rtl="0" eaLnBrk="1" latinLnBrk="0" hangingPunct="1">
        <a:spcBef>
          <a:spcPct val="15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黑体" panose="02010609060101010101" charset="-122"/>
          <a:ea typeface="黑体" panose="02010609060101010101" charset="-122"/>
          <a:cs typeface="黑体" panose="02010609060101010101" charset="-122"/>
        </a:defRPr>
      </a:lvl1pPr>
      <a:lvl2pPr marL="557530" indent="-214630" algn="l" defTabSz="685800" rtl="0" eaLnBrk="1" latinLnBrk="0" hangingPunct="1">
        <a:spcBef>
          <a:spcPct val="15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黑体" panose="02010609060101010101" charset="-122"/>
          <a:ea typeface="黑体" panose="02010609060101010101" charset="-122"/>
          <a:cs typeface="黑体" panose="02010609060101010101" charset="-122"/>
        </a:defRPr>
      </a:lvl2pPr>
      <a:lvl3pPr marL="857250" indent="-171450" algn="l" defTabSz="685800" rtl="0" eaLnBrk="1" latinLnBrk="0" hangingPunct="1">
        <a:spcBef>
          <a:spcPct val="15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黑体" panose="02010609060101010101" charset="-122"/>
          <a:ea typeface="黑体" panose="02010609060101010101" charset="-122"/>
          <a:cs typeface="黑体" panose="02010609060101010101" charset="-122"/>
        </a:defRPr>
      </a:lvl3pPr>
      <a:lvl4pPr marL="1200150" indent="-171450" algn="l" defTabSz="685800" rtl="0" eaLnBrk="1" latinLnBrk="0" hangingPunct="1">
        <a:spcBef>
          <a:spcPct val="15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黑体" panose="02010609060101010101" charset="-122"/>
          <a:ea typeface="黑体" panose="02010609060101010101" charset="-122"/>
          <a:cs typeface="黑体" panose="02010609060101010101" charset="-122"/>
        </a:defRPr>
      </a:lvl4pPr>
      <a:lvl5pPr marL="1543050" indent="-171450" algn="l" defTabSz="685800" rtl="0" eaLnBrk="1" latinLnBrk="0" hangingPunct="1">
        <a:spcBef>
          <a:spcPct val="15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黑体" panose="02010609060101010101" charset="-122"/>
          <a:ea typeface="黑体" panose="02010609060101010101" charset="-122"/>
          <a:cs typeface="黑体" panose="02010609060101010101" charset="-122"/>
        </a:defRPr>
      </a:lvl5pPr>
      <a:lvl6pPr marL="1886585" indent="-171450" algn="l" defTabSz="685800" rtl="0" eaLnBrk="1" latinLnBrk="0" hangingPunct="1">
        <a:spcBef>
          <a:spcPct val="15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9485" indent="-171450" algn="l" defTabSz="685800" rtl="0" eaLnBrk="1" latinLnBrk="0" hangingPunct="1">
        <a:spcBef>
          <a:spcPct val="15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2385" indent="-171450" algn="l" defTabSz="685800" rtl="0" eaLnBrk="1" latinLnBrk="0" hangingPunct="1">
        <a:spcBef>
          <a:spcPct val="15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5285" indent="-171450" algn="l" defTabSz="685800" rtl="0" eaLnBrk="1" latinLnBrk="0" hangingPunct="1">
        <a:spcBef>
          <a:spcPct val="15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8035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935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835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502412" y="324040"/>
            <a:ext cx="8139178" cy="48606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6"/>
            </p:custDataLst>
          </p:nvPr>
        </p:nvSpPr>
        <p:spPr>
          <a:xfrm>
            <a:off x="502412" y="972120"/>
            <a:ext cx="8139178" cy="3780467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7"/>
            </p:custDataLst>
          </p:nvPr>
        </p:nvSpPr>
        <p:spPr>
          <a:xfrm>
            <a:off x="659807" y="4762963"/>
            <a:ext cx="2025000" cy="2376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8"/>
            </p:custDataLst>
          </p:nvPr>
        </p:nvSpPr>
        <p:spPr>
          <a:xfrm>
            <a:off x="3087000" y="4762963"/>
            <a:ext cx="2970000" cy="2376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9"/>
            </p:custDataLst>
          </p:nvPr>
        </p:nvSpPr>
        <p:spPr>
          <a:xfrm>
            <a:off x="6457950" y="4762963"/>
            <a:ext cx="2025000" cy="2376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10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</p:sldLayoutIdLst>
  <p:txStyles>
    <p:titleStyle>
      <a:lvl1pPr algn="l" defTabSz="685800" rtl="0" eaLnBrk="1" fontAlgn="auto" latinLnBrk="0" hangingPunct="1">
        <a:lnSpc>
          <a:spcPct val="100000"/>
        </a:lnSpc>
        <a:spcBef>
          <a:spcPct val="0"/>
        </a:spcBef>
        <a:buNone/>
        <a:defRPr sz="2100" b="1" u="none" strike="noStrike" kern="1200" cap="none" spc="200" normalizeH="0">
          <a:solidFill>
            <a:schemeClr val="tx1"/>
          </a:solidFill>
          <a:uFillTx/>
          <a:latin typeface="黑体" panose="02010609060101010101" charset="-122"/>
          <a:ea typeface="黑体" panose="02010609060101010101" charset="-122"/>
          <a:cs typeface="黑体" panose="02010609060101010101" charset="-122"/>
        </a:defRPr>
      </a:lvl1pPr>
    </p:titleStyle>
    <p:bodyStyle>
      <a:lvl1pPr marL="1714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/>
          </a:solidFill>
          <a:uFillTx/>
          <a:latin typeface="黑体" panose="02010609060101010101" charset="-122"/>
          <a:ea typeface="黑体" panose="02010609060101010101" charset="-122"/>
          <a:cs typeface="黑体" panose="02010609060101010101" charset="-122"/>
        </a:defRPr>
      </a:lvl1pPr>
      <a:lvl2pPr marL="5143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207135" algn="l"/>
        </a:tabLst>
        <a:defRPr sz="1200" u="none" strike="noStrike" kern="1200" cap="none" spc="150" normalizeH="0" baseline="0">
          <a:solidFill>
            <a:schemeClr val="tx1"/>
          </a:solidFill>
          <a:uFillTx/>
          <a:latin typeface="黑体" panose="02010609060101010101" charset="-122"/>
          <a:ea typeface="黑体" panose="02010609060101010101" charset="-122"/>
          <a:cs typeface="黑体" panose="02010609060101010101" charset="-122"/>
        </a:defRPr>
      </a:lvl2pPr>
      <a:lvl3pPr marL="8572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/>
          </a:solidFill>
          <a:uFillTx/>
          <a:latin typeface="黑体" panose="02010609060101010101" charset="-122"/>
          <a:ea typeface="黑体" panose="02010609060101010101" charset="-122"/>
          <a:cs typeface="黑体" panose="02010609060101010101" charset="-122"/>
        </a:defRPr>
      </a:lvl3pPr>
      <a:lvl4pPr marL="12001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/>
          </a:solidFill>
          <a:uFillTx/>
          <a:latin typeface="黑体" panose="02010609060101010101" charset="-122"/>
          <a:ea typeface="黑体" panose="02010609060101010101" charset="-122"/>
          <a:cs typeface="黑体" panose="02010609060101010101" charset="-122"/>
        </a:defRPr>
      </a:lvl4pPr>
      <a:lvl5pPr marL="15430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/>
          </a:solidFill>
          <a:uFillTx/>
          <a:latin typeface="黑体" panose="02010609060101010101" charset="-122"/>
          <a:ea typeface="黑体" panose="02010609060101010101" charset="-122"/>
          <a:cs typeface="黑体" panose="02010609060101010101" charset="-122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273878"/>
            <a:ext cx="7886700" cy="9942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369388"/>
            <a:ext cx="7886700" cy="32639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4767851"/>
            <a:ext cx="2057400" cy="2738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黑体" panose="02010609060101010101" charset="-122"/>
                <a:ea typeface="黑体" panose="02010609060101010101" charset="-122"/>
              </a:defRPr>
            </a:lvl1pPr>
          </a:lstStyle>
          <a:p>
            <a:fld id="{49CFA79A-6F72-41A5-8B19-6AEE4830B54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4767851"/>
            <a:ext cx="3086100" cy="2738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黑体" panose="02010609060101010101" charset="-122"/>
                <a:ea typeface="黑体" panose="0201060906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67851"/>
            <a:ext cx="2057400" cy="2738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黑体" panose="02010609060101010101" charset="-122"/>
                <a:ea typeface="黑体" panose="02010609060101010101" charset="-122"/>
              </a:defRPr>
            </a:lvl1pPr>
          </a:lstStyle>
          <a:p>
            <a:fld id="{4F56CCC9-4F70-415A-98B1-AFAAD587F71E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黑体" panose="02010609060101010101" charset="-122"/>
          <a:ea typeface="黑体" panose="02010609060101010101" charset="-122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黑体" panose="02010609060101010101" charset="-122"/>
          <a:ea typeface="黑体" panose="02010609060101010101" charset="-122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黑体" panose="02010609060101010101" charset="-122"/>
          <a:ea typeface="黑体" panose="02010609060101010101" charset="-122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黑体" panose="02010609060101010101" charset="-122"/>
          <a:ea typeface="黑体" panose="02010609060101010101" charset="-122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黑体" panose="02010609060101010101" charset="-122"/>
          <a:ea typeface="黑体" panose="02010609060101010101" charset="-122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黑体" panose="02010609060101010101" charset="-122"/>
          <a:ea typeface="黑体" panose="02010609060101010101" charset="-122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12" y="206015"/>
            <a:ext cx="8229815" cy="857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12" y="1200361"/>
            <a:ext cx="8229815" cy="3395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12" y="4768097"/>
            <a:ext cx="2133656" cy="2738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defRPr>
            </a:lvl1pPr>
          </a:lstStyle>
          <a:p>
            <a:fld id="{530820CF-B880-4189-942D-D702A7CBA730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82" y="4768097"/>
            <a:ext cx="2895675" cy="2738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defRPr>
            </a:lvl1pPr>
          </a:lstStyle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371" y="4768097"/>
            <a:ext cx="2133656" cy="2738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defRPr>
            </a:lvl1pPr>
          </a:lstStyle>
          <a:p>
            <a:fld id="{0C913308-F349-4B6D-A68A-DD1791B4A57B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7" name="Picture 2" descr="C:\Users\Administrator\Desktop\蓝色简约商务广告名片设计.png"/>
          <p:cNvPicPr>
            <a:picLocks noChangeAspect="1" noChangeArrowheads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" t="39147" r="-163" b="28231"/>
          <a:stretch>
            <a:fillRect/>
          </a:stretch>
        </p:blipFill>
        <p:spPr bwMode="auto">
          <a:xfrm>
            <a:off x="0" y="4749555"/>
            <a:ext cx="9144239" cy="394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</p:sldLayoutIdLst>
  <p:timing>
    <p:tnLst>
      <p:par>
        <p:cTn id="1" dur="indefinite" restart="never" nodeType="tmRoot"/>
      </p:par>
    </p:tnLst>
  </p:timing>
  <p:txStyles>
    <p:titleStyle>
      <a:lvl1pPr algn="ctr" defTabSz="6858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黑体" panose="02010609060101010101" charset="-122"/>
          <a:ea typeface="黑体" panose="02010609060101010101" charset="-122"/>
          <a:cs typeface="黑体" panose="02010609060101010101" charset="-122"/>
        </a:defRPr>
      </a:lvl1pPr>
    </p:titleStyle>
    <p:bodyStyle>
      <a:lvl1pPr marL="257175" indent="-257175" algn="l" defTabSz="685800" rtl="0" eaLnBrk="1" latinLnBrk="0" hangingPunct="1">
        <a:spcBef>
          <a:spcPct val="15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黑体" panose="02010609060101010101" charset="-122"/>
          <a:ea typeface="黑体" panose="02010609060101010101" charset="-122"/>
          <a:cs typeface="黑体" panose="02010609060101010101" charset="-122"/>
        </a:defRPr>
      </a:lvl1pPr>
      <a:lvl2pPr marL="557530" indent="-214630" algn="l" defTabSz="685800" rtl="0" eaLnBrk="1" latinLnBrk="0" hangingPunct="1">
        <a:spcBef>
          <a:spcPct val="15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黑体" panose="02010609060101010101" charset="-122"/>
          <a:ea typeface="黑体" panose="02010609060101010101" charset="-122"/>
          <a:cs typeface="黑体" panose="02010609060101010101" charset="-122"/>
        </a:defRPr>
      </a:lvl2pPr>
      <a:lvl3pPr marL="857250" indent="-171450" algn="l" defTabSz="685800" rtl="0" eaLnBrk="1" latinLnBrk="0" hangingPunct="1">
        <a:spcBef>
          <a:spcPct val="15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黑体" panose="02010609060101010101" charset="-122"/>
          <a:ea typeface="黑体" panose="02010609060101010101" charset="-122"/>
          <a:cs typeface="黑体" panose="02010609060101010101" charset="-122"/>
        </a:defRPr>
      </a:lvl3pPr>
      <a:lvl4pPr marL="1200150" indent="-171450" algn="l" defTabSz="685800" rtl="0" eaLnBrk="1" latinLnBrk="0" hangingPunct="1">
        <a:spcBef>
          <a:spcPct val="15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黑体" panose="02010609060101010101" charset="-122"/>
          <a:ea typeface="黑体" panose="02010609060101010101" charset="-122"/>
          <a:cs typeface="黑体" panose="02010609060101010101" charset="-122"/>
        </a:defRPr>
      </a:lvl4pPr>
      <a:lvl5pPr marL="1543050" indent="-171450" algn="l" defTabSz="685800" rtl="0" eaLnBrk="1" latinLnBrk="0" hangingPunct="1">
        <a:spcBef>
          <a:spcPct val="15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黑体" panose="02010609060101010101" charset="-122"/>
          <a:ea typeface="黑体" panose="02010609060101010101" charset="-122"/>
          <a:cs typeface="黑体" panose="02010609060101010101" charset="-122"/>
        </a:defRPr>
      </a:lvl5pPr>
      <a:lvl6pPr marL="1886585" indent="-171450" algn="l" defTabSz="685800" rtl="0" eaLnBrk="1" latinLnBrk="0" hangingPunct="1">
        <a:spcBef>
          <a:spcPct val="15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9485" indent="-171450" algn="l" defTabSz="685800" rtl="0" eaLnBrk="1" latinLnBrk="0" hangingPunct="1">
        <a:spcBef>
          <a:spcPct val="15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2385" indent="-171450" algn="l" defTabSz="685800" rtl="0" eaLnBrk="1" latinLnBrk="0" hangingPunct="1">
        <a:spcBef>
          <a:spcPct val="15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5285" indent="-171450" algn="l" defTabSz="685800" rtl="0" eaLnBrk="1" latinLnBrk="0" hangingPunct="1">
        <a:spcBef>
          <a:spcPct val="15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8035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935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835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themeOverride" Target="../theme/themeOverride1.xml"/><Relationship Id="rId2" Type="http://schemas.openxmlformats.org/officeDocument/2006/relationships/tags" Target="../tags/tag22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image" Target="../media/image8.png"/><Relationship Id="rId8" Type="http://schemas.openxmlformats.org/officeDocument/2006/relationships/image" Target="../media/image4.svg"/><Relationship Id="rId7" Type="http://schemas.openxmlformats.org/officeDocument/2006/relationships/image" Target="../media/image7.png"/><Relationship Id="rId6" Type="http://schemas.openxmlformats.org/officeDocument/2006/relationships/image" Target="../media/image3.svg"/><Relationship Id="rId5" Type="http://schemas.openxmlformats.org/officeDocument/2006/relationships/image" Target="../media/image6.png"/><Relationship Id="rId4" Type="http://schemas.openxmlformats.org/officeDocument/2006/relationships/image" Target="../media/image2.svg"/><Relationship Id="rId3" Type="http://schemas.openxmlformats.org/officeDocument/2006/relationships/image" Target="../media/image5.png"/><Relationship Id="rId2" Type="http://schemas.openxmlformats.org/officeDocument/2006/relationships/image" Target="../media/image1.svg"/><Relationship Id="rId15" Type="http://schemas.openxmlformats.org/officeDocument/2006/relationships/slideLayout" Target="../slideLayouts/slideLayout3.xml"/><Relationship Id="rId14" Type="http://schemas.openxmlformats.org/officeDocument/2006/relationships/image" Target="../media/image7.svg"/><Relationship Id="rId13" Type="http://schemas.openxmlformats.org/officeDocument/2006/relationships/image" Target="../media/image10.png"/><Relationship Id="rId12" Type="http://schemas.openxmlformats.org/officeDocument/2006/relationships/image" Target="../media/image6.svg"/><Relationship Id="rId11" Type="http://schemas.openxmlformats.org/officeDocument/2006/relationships/image" Target="../media/image9.png"/><Relationship Id="rId10" Type="http://schemas.openxmlformats.org/officeDocument/2006/relationships/image" Target="../media/image5.svg"/><Relationship Id="rId1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8.svg"/><Relationship Id="rId1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12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2" Type="http://schemas.openxmlformats.org/officeDocument/2006/relationships/themeOverride" Target="../theme/themeOverride4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1.xml"/><Relationship Id="rId2" Type="http://schemas.openxmlformats.org/officeDocument/2006/relationships/themeOverride" Target="../theme/themeOverride2.xml"/><Relationship Id="rId1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dministrator\Desktop\蓝色简约商务广告名片设计.png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" t="53388" r="-163" b="28231"/>
          <a:stretch>
            <a:fillRect/>
          </a:stretch>
        </p:blipFill>
        <p:spPr bwMode="auto">
          <a:xfrm>
            <a:off x="635" y="2266294"/>
            <a:ext cx="9144239" cy="2898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>
            <a:off x="1668730" y="381269"/>
            <a:ext cx="5080000" cy="244538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lnSpc>
                <a:spcPct val="150000"/>
              </a:lnSpc>
            </a:pPr>
            <a:r>
              <a:rPr lang="zh-CN" altLang="en-US" sz="5400" b="1" dirty="0" smtClean="0">
                <a:solidFill>
                  <a:srgbClr val="04C0BF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第</a:t>
            </a:r>
            <a:r>
              <a:rPr lang="en-US" altLang="zh-CN" sz="5400" b="1" dirty="0" smtClean="0">
                <a:solidFill>
                  <a:srgbClr val="04C0BF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</a:t>
            </a:r>
            <a:r>
              <a:rPr lang="zh-CN" altLang="en-US" sz="5400" b="1" dirty="0" smtClean="0">
                <a:solidFill>
                  <a:srgbClr val="04C0BF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章</a:t>
            </a:r>
            <a:endParaRPr lang="zh-CN" altLang="en-US" sz="5400" b="1" dirty="0" smtClean="0">
              <a:solidFill>
                <a:srgbClr val="04C0BF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algn="ctr" fontAlgn="auto">
              <a:lnSpc>
                <a:spcPct val="150000"/>
              </a:lnSpc>
            </a:pPr>
            <a:r>
              <a:rPr lang="zh-CN" altLang="en-US" sz="4800" b="1" dirty="0" smtClean="0">
                <a:solidFill>
                  <a:srgbClr val="04C0BF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跨境电商客服攻略</a:t>
            </a:r>
            <a:endParaRPr lang="zh-CN" altLang="en-US" sz="4800" b="1" dirty="0" smtClean="0">
              <a:solidFill>
                <a:srgbClr val="04C0BF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689469" y="233665"/>
            <a:ext cx="1605280" cy="521970"/>
          </a:xfrm>
          <a:prstGeom prst="rect">
            <a:avLst/>
          </a:prstGeom>
        </p:spPr>
        <p:txBody>
          <a:bodyPr wrap="none">
            <a:spAutoFit/>
          </a:bodyPr>
          <a:p>
            <a:r>
              <a:rPr lang="zh-CN" altLang="en-US" sz="28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lt"/>
              </a:rPr>
              <a:t>沟通技巧</a:t>
            </a:r>
            <a:endParaRPr lang="zh-CN" altLang="en-US" sz="28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lt"/>
            </a:endParaRPr>
          </a:p>
        </p:txBody>
      </p:sp>
      <p:sp>
        <p:nvSpPr>
          <p:cNvPr id="48" name="Shape 3313"/>
          <p:cNvSpPr/>
          <p:nvPr/>
        </p:nvSpPr>
        <p:spPr>
          <a:xfrm>
            <a:off x="738505" y="1058545"/>
            <a:ext cx="7486650" cy="628015"/>
          </a:xfrm>
          <a:prstGeom prst="rect">
            <a:avLst/>
          </a:prstGeom>
          <a:ln w="12700">
            <a:miter lim="400000"/>
          </a:ln>
        </p:spPr>
        <p:txBody>
          <a:bodyPr wrap="square" lIns="19052" tIns="19052" rIns="19052" bIns="19052">
            <a:spAutoFit/>
          </a:bodyPr>
          <a:lstStyle>
            <a:lvl1pPr algn="just">
              <a:lnSpc>
                <a:spcPct val="120000"/>
              </a:lnSpc>
              <a:defRPr sz="2200" b="0" cap="none" spc="110">
                <a:solidFill>
                  <a:srgbClr val="FFFFFF"/>
                </a:solidFill>
              </a:defRPr>
            </a:lvl1pPr>
          </a:lstStyle>
          <a:p>
            <a:pPr marL="0" marR="0" lvl="0" indent="0" algn="just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掌握好与外国人的沟通技巧，可以达到事半功倍的效果。以下就是一些具体的沟通技巧：</a:t>
            </a:r>
            <a:endParaRPr kumimoji="0" lang="zh-CN" altLang="en-US" sz="1600" b="0" i="0" u="none" strike="noStrike" kern="0" cap="none" spc="11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2" name="Shape 3313"/>
          <p:cNvSpPr/>
          <p:nvPr/>
        </p:nvSpPr>
        <p:spPr>
          <a:xfrm>
            <a:off x="775970" y="1904365"/>
            <a:ext cx="7486650" cy="2277745"/>
          </a:xfrm>
          <a:prstGeom prst="rect">
            <a:avLst/>
          </a:prstGeom>
          <a:ln w="12700">
            <a:miter lim="400000"/>
          </a:ln>
        </p:spPr>
        <p:txBody>
          <a:bodyPr wrap="square" lIns="19052" tIns="19052" rIns="19052" bIns="19052">
            <a:spAutoFit/>
          </a:bodyPr>
          <a:lstStyle>
            <a:lvl1pPr algn="just">
              <a:lnSpc>
                <a:spcPct val="120000"/>
              </a:lnSpc>
              <a:defRPr sz="2200" b="0" cap="none" spc="110">
                <a:solidFill>
                  <a:srgbClr val="FFFFFF"/>
                </a:solidFill>
              </a:defRPr>
            </a:lvl1pPr>
          </a:lstStyle>
          <a:p>
            <a:pPr marL="0" marR="0" lvl="0" indent="0" algn="just" defTabSz="914400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</a:t>
            </a:r>
            <a:r>
              <a:rPr kumimoji="0" lang="zh-CN" altLang="en-US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、及时回复（</a:t>
            </a:r>
            <a:r>
              <a:rPr kumimoji="0" lang="en-US" altLang="zh-CN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24</a:t>
            </a:r>
            <a:r>
              <a:rPr kumimoji="0" lang="zh-CN" altLang="en-US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小时为界限</a:t>
            </a:r>
            <a:r>
              <a:rPr kumimoji="0" lang="zh-CN" altLang="en-US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）</a:t>
            </a:r>
            <a:endParaRPr kumimoji="0" lang="zh-CN" altLang="en-US" sz="1600" b="0" i="0" u="none" strike="noStrike" kern="0" cap="none" spc="11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marR="0" lvl="0" indent="0" algn="just" defTabSz="914400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不管是什么时候，只要有客户咨询，一定要及时回复邮件。</a:t>
            </a:r>
            <a:endParaRPr kumimoji="0" lang="zh-CN" altLang="en-US" sz="1600" b="0" i="0" u="none" strike="noStrike" kern="0" cap="none" spc="11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marR="0" lvl="0" indent="0" algn="just" defTabSz="914400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</a:t>
            </a:r>
            <a:r>
              <a:rPr kumimoji="0" lang="zh-CN" altLang="en-US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、心怀感恩</a:t>
            </a:r>
            <a:endParaRPr kumimoji="0" lang="zh-CN" altLang="en-US" sz="1600" b="0" i="0" u="none" strike="noStrike" kern="0" cap="none" spc="11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marR="0" lvl="0" indent="0" algn="just" defTabSz="914400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不管是给客户回复邮件，还是向客户索要好评，邮件的开头就是感谢，如</a:t>
            </a:r>
            <a:r>
              <a:rPr kumimoji="0" lang="en-US" altLang="zh-CN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“</a:t>
            </a:r>
            <a:r>
              <a:rPr kumimoji="0" lang="en-US" altLang="zh-CN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charset="-122"/>
                <a:cs typeface="Arial" panose="020B0604020202020204" pitchFamily="34" charset="0"/>
              </a:rPr>
              <a:t>thank you for your order</a:t>
            </a:r>
            <a:r>
              <a:rPr kumimoji="0" lang="en-US" altLang="zh-CN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”</a:t>
            </a:r>
            <a:r>
              <a:rPr kumimoji="0" lang="zh-CN" altLang="en-US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。结尾也一样要说</a:t>
            </a:r>
            <a:r>
              <a:rPr kumimoji="0" lang="en-US" altLang="zh-CN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“</a:t>
            </a:r>
            <a:r>
              <a:rPr kumimoji="0" lang="en-US" altLang="zh-CN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charset="-122"/>
                <a:cs typeface="Arial" panose="020B0604020202020204" pitchFamily="34" charset="0"/>
              </a:rPr>
              <a:t>thank you</a:t>
            </a:r>
            <a:r>
              <a:rPr kumimoji="0" lang="en-US" altLang="zh-CN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”</a:t>
            </a:r>
            <a:r>
              <a:rPr kumimoji="0" lang="zh-CN" altLang="en-US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。</a:t>
            </a:r>
            <a:endParaRPr kumimoji="0" lang="zh-CN" altLang="en-US" sz="1600" b="0" i="0" u="none" strike="noStrike" kern="0" cap="none" spc="11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marR="0" lvl="0" indent="0" algn="just" defTabSz="914400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3</a:t>
            </a:r>
            <a:r>
              <a:rPr kumimoji="0" lang="zh-CN" altLang="en-US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、开篇直接点明邮件的用意</a:t>
            </a:r>
            <a:endParaRPr kumimoji="0" lang="zh-CN" altLang="en-US" sz="1600" b="0" i="0" u="none" strike="noStrike" kern="0" cap="none" spc="11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marR="0" lvl="0" indent="0" algn="just" defTabSz="914400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外国人开篇点明主题，所以在邮件开始就非常直接说出问题。</a:t>
            </a:r>
            <a:endParaRPr kumimoji="0" lang="zh-CN" altLang="en-US" sz="1600" b="0" i="0" u="none" strike="noStrike" kern="0" cap="none" spc="11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" name="矩形 47"/>
          <p:cNvSpPr>
            <a:spLocks noChangeArrowheads="1"/>
          </p:cNvSpPr>
          <p:nvPr/>
        </p:nvSpPr>
        <p:spPr bwMode="auto">
          <a:xfrm>
            <a:off x="751840" y="803910"/>
            <a:ext cx="4718050" cy="41084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indent="0">
              <a:lnSpc>
                <a:spcPct val="130000"/>
              </a:lnSpc>
              <a:buFont typeface="Wingdings" panose="05000000000000000000" charset="0"/>
              <a:buNone/>
              <a:defRPr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黑体" panose="02010609060101010101" charset="-122"/>
              </a:rPr>
              <a:t>4</a:t>
            </a:r>
            <a:r>
              <a:rPr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黑体" panose="02010609060101010101" charset="-122"/>
              </a:rPr>
              <a:t>、情感沟通，可以活泼一些，不要死板</a:t>
            </a:r>
            <a:endParaRPr sz="1600" dirty="0">
              <a:solidFill>
                <a:schemeClr val="tx1">
                  <a:lumMod val="85000"/>
                  <a:lumOff val="15000"/>
                </a:schemeClr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黑体" panose="02010609060101010101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689469" y="233665"/>
            <a:ext cx="1605280" cy="521970"/>
          </a:xfrm>
          <a:prstGeom prst="rect">
            <a:avLst/>
          </a:prstGeom>
        </p:spPr>
        <p:txBody>
          <a:bodyPr wrap="none">
            <a:spAutoFit/>
          </a:bodyPr>
          <a:p>
            <a:r>
              <a:rPr lang="zh-CN" altLang="en-US" sz="28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lt"/>
              </a:rPr>
              <a:t>沟通技巧</a:t>
            </a:r>
            <a:endParaRPr lang="zh-CN" altLang="en-US" sz="28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lt"/>
            </a:endParaRPr>
          </a:p>
        </p:txBody>
      </p:sp>
      <p:sp>
        <p:nvSpPr>
          <p:cNvPr id="3" name="矩形 47"/>
          <p:cNvSpPr>
            <a:spLocks noChangeArrowheads="1"/>
          </p:cNvSpPr>
          <p:nvPr/>
        </p:nvSpPr>
        <p:spPr bwMode="auto">
          <a:xfrm>
            <a:off x="1021715" y="1268095"/>
            <a:ext cx="7087235" cy="1050925"/>
          </a:xfrm>
          <a:prstGeom prst="rect">
            <a:avLst/>
          </a:prstGeom>
          <a:solidFill>
            <a:schemeClr val="bg1">
              <a:lumMod val="85000"/>
              <a:alpha val="45000"/>
            </a:schemeClr>
          </a:solidFill>
          <a:ln>
            <a:noFill/>
          </a:ln>
        </p:spPr>
        <p:txBody>
          <a:bodyPr wrap="square">
            <a:spAutoFit/>
          </a:bodyPr>
          <a:p>
            <a:pPr indent="0" algn="just" fontAlgn="auto">
              <a:lnSpc>
                <a:spcPct val="130000"/>
              </a:lnSpc>
              <a:buFont typeface="Wingdings" panose="05000000000000000000" charset="0"/>
              <a:buNone/>
              <a:defRPr/>
            </a:pPr>
            <a:r>
              <a:rPr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黑体" panose="02010609060101010101" charset="-122"/>
                <a:cs typeface="Arial" panose="020B0604020202020204" pitchFamily="34" charset="0"/>
                <a:sym typeface="黑体" panose="02010609060101010101" charset="-122"/>
              </a:rPr>
              <a:t>“Happy birthday in advance”</a:t>
            </a:r>
            <a:endParaRPr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黑体" panose="02010609060101010101" charset="-122"/>
              <a:cs typeface="Arial" panose="020B0604020202020204" pitchFamily="34" charset="0"/>
              <a:sym typeface="黑体" panose="02010609060101010101" charset="-122"/>
            </a:endParaRPr>
          </a:p>
          <a:p>
            <a:pPr indent="0" algn="just" fontAlgn="auto">
              <a:lnSpc>
                <a:spcPct val="130000"/>
              </a:lnSpc>
              <a:buFont typeface="Wingdings" panose="05000000000000000000" charset="0"/>
              <a:buNone/>
              <a:defRPr/>
            </a:pPr>
            <a:r>
              <a:rPr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黑体" panose="02010609060101010101" charset="-122"/>
                <a:cs typeface="Arial" panose="020B0604020202020204" pitchFamily="34" charset="0"/>
                <a:sym typeface="黑体" panose="02010609060101010101" charset="-122"/>
              </a:rPr>
              <a:t>“Wow, you will be very pretty in our dress at your boy friebd's B day party^^”</a:t>
            </a:r>
            <a:endParaRPr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黑体" panose="02010609060101010101" charset="-122"/>
              <a:cs typeface="Arial" panose="020B0604020202020204" pitchFamily="34" charset="0"/>
              <a:sym typeface="黑体" panose="02010609060101010101" charset="-122"/>
            </a:endParaRPr>
          </a:p>
          <a:p>
            <a:pPr indent="0" algn="just" fontAlgn="auto">
              <a:lnSpc>
                <a:spcPct val="130000"/>
              </a:lnSpc>
              <a:buFont typeface="Wingdings" panose="05000000000000000000" charset="0"/>
              <a:buNone/>
              <a:defRPr/>
            </a:pPr>
            <a:r>
              <a:rPr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黑体" panose="02010609060101010101" charset="-122"/>
                <a:cs typeface="Arial" panose="020B0604020202020204" pitchFamily="34" charset="0"/>
                <a:sym typeface="黑体" panose="02010609060101010101" charset="-122"/>
              </a:rPr>
              <a:t>“Have a nice day/Have a nice weekend”</a:t>
            </a:r>
            <a:endParaRPr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黑体" panose="02010609060101010101" charset="-122"/>
              <a:cs typeface="Arial" panose="020B0604020202020204" pitchFamily="34" charset="0"/>
              <a:sym typeface="黑体" panose="02010609060101010101" charset="-122"/>
            </a:endParaRPr>
          </a:p>
        </p:txBody>
      </p:sp>
      <p:sp>
        <p:nvSpPr>
          <p:cNvPr id="14" name="矩形 47"/>
          <p:cNvSpPr>
            <a:spLocks noChangeArrowheads="1"/>
          </p:cNvSpPr>
          <p:nvPr/>
        </p:nvSpPr>
        <p:spPr bwMode="auto">
          <a:xfrm>
            <a:off x="734695" y="2435225"/>
            <a:ext cx="7597140" cy="73088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p>
            <a:pPr indent="0">
              <a:lnSpc>
                <a:spcPct val="130000"/>
              </a:lnSpc>
              <a:buFont typeface="Wingdings" panose="05000000000000000000" charset="0"/>
              <a:buNone/>
              <a:defRPr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黑体" panose="02010609060101010101" charset="-122"/>
              </a:rPr>
              <a:t>5</a:t>
            </a:r>
            <a:r>
              <a:rPr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黑体" panose="02010609060101010101" charset="-122"/>
              </a:rPr>
              <a:t>、直面问题时要真诚沟通，</a:t>
            </a:r>
            <a:r>
              <a:rPr lang="zh-CN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黑体" panose="02010609060101010101" charset="-122"/>
              </a:rPr>
              <a:t>要</a:t>
            </a:r>
            <a:r>
              <a:rPr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黑体" panose="02010609060101010101" charset="-122"/>
              </a:rPr>
              <a:t>敢于承认错误，安抚买家情绪，真诚地提供解决方案，最后取得买家的理解</a:t>
            </a:r>
            <a:endParaRPr sz="1600" dirty="0">
              <a:solidFill>
                <a:schemeClr val="tx1">
                  <a:lumMod val="85000"/>
                  <a:lumOff val="15000"/>
                </a:schemeClr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黑体" panose="02010609060101010101" charset="-122"/>
            </a:endParaRPr>
          </a:p>
        </p:txBody>
      </p:sp>
      <p:sp>
        <p:nvSpPr>
          <p:cNvPr id="18" name="矩形 47"/>
          <p:cNvSpPr>
            <a:spLocks noChangeArrowheads="1"/>
          </p:cNvSpPr>
          <p:nvPr/>
        </p:nvSpPr>
        <p:spPr bwMode="auto">
          <a:xfrm>
            <a:off x="982345" y="3186430"/>
            <a:ext cx="7087235" cy="1370965"/>
          </a:xfrm>
          <a:prstGeom prst="rect">
            <a:avLst/>
          </a:prstGeom>
          <a:solidFill>
            <a:schemeClr val="bg1">
              <a:lumMod val="85000"/>
              <a:alpha val="44000"/>
            </a:schemeClr>
          </a:solidFill>
          <a:ln>
            <a:noFill/>
          </a:ln>
        </p:spPr>
        <p:txBody>
          <a:bodyPr wrap="square">
            <a:spAutoFit/>
          </a:bodyPr>
          <a:p>
            <a:pPr algn="l" fontAlgn="auto">
              <a:lnSpc>
                <a:spcPct val="130000"/>
              </a:lnSpc>
              <a:buClrTx/>
              <a:buSzTx/>
              <a:buFont typeface="Wingdings" panose="05000000000000000000" charset="0"/>
              <a:buNone/>
              <a:defRPr/>
            </a:pPr>
            <a:r>
              <a:rPr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黑体" panose="02010609060101010101" charset="-122"/>
              </a:rPr>
              <a:t>比如缺货断货时：</a:t>
            </a:r>
            <a:endParaRPr sz="1600" dirty="0">
              <a:solidFill>
                <a:schemeClr val="tx1">
                  <a:lumMod val="85000"/>
                  <a:lumOff val="15000"/>
                </a:schemeClr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黑体" panose="02010609060101010101" charset="-122"/>
            </a:endParaRPr>
          </a:p>
          <a:p>
            <a:pPr indent="0" algn="just" fontAlgn="auto">
              <a:lnSpc>
                <a:spcPct val="130000"/>
              </a:lnSpc>
              <a:buFont typeface="Wingdings" panose="05000000000000000000" charset="0"/>
              <a:buNone/>
              <a:defRPr/>
            </a:pPr>
            <a:r>
              <a:rPr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黑体" panose="02010609060101010101" charset="-122"/>
                <a:cs typeface="Arial" panose="020B0604020202020204" pitchFamily="34" charset="0"/>
                <a:sym typeface="黑体" panose="02010609060101010101" charset="-122"/>
              </a:rPr>
              <a:t>We are very sorry that the product you bought is sold out.</a:t>
            </a:r>
            <a:endParaRPr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黑体" panose="02010609060101010101" charset="-122"/>
              <a:cs typeface="Arial" panose="020B0604020202020204" pitchFamily="34" charset="0"/>
              <a:sym typeface="黑体" panose="02010609060101010101" charset="-122"/>
            </a:endParaRPr>
          </a:p>
          <a:p>
            <a:pPr indent="0" algn="just" fontAlgn="auto">
              <a:lnSpc>
                <a:spcPct val="130000"/>
              </a:lnSpc>
              <a:buFont typeface="Wingdings" panose="05000000000000000000" charset="0"/>
              <a:buNone/>
              <a:defRPr/>
            </a:pPr>
            <a:r>
              <a:rPr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黑体" panose="02010609060101010101" charset="-122"/>
                <a:cs typeface="Arial" panose="020B0604020202020204" pitchFamily="34" charset="0"/>
                <a:sym typeface="黑体" panose="02010609060101010101" charset="-122"/>
              </a:rPr>
              <a:t>Would you mind exchange it to others in our store?</a:t>
            </a:r>
            <a:endParaRPr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黑体" panose="02010609060101010101" charset="-122"/>
              <a:cs typeface="Arial" panose="020B0604020202020204" pitchFamily="34" charset="0"/>
              <a:sym typeface="黑体" panose="02010609060101010101" charset="-122"/>
            </a:endParaRPr>
          </a:p>
          <a:p>
            <a:pPr indent="0" algn="just" fontAlgn="auto">
              <a:lnSpc>
                <a:spcPct val="130000"/>
              </a:lnSpc>
              <a:buFont typeface="Wingdings" panose="05000000000000000000" charset="0"/>
              <a:buNone/>
              <a:defRPr/>
            </a:pPr>
            <a:r>
              <a:rPr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黑体" panose="02010609060101010101" charset="-122"/>
                <a:cs typeface="Arial" panose="020B0604020202020204" pitchFamily="34" charset="0"/>
                <a:sym typeface="黑体" panose="02010609060101010101" charset="-122"/>
              </a:rPr>
              <a:t>Sorry again and we really appreciate your kind understanding.</a:t>
            </a:r>
            <a:endParaRPr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黑体" panose="02010609060101010101" charset="-122"/>
              <a:cs typeface="Arial" panose="020B0604020202020204" pitchFamily="34" charset="0"/>
              <a:sym typeface="黑体" panose="02010609060101010101" charset="-122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蓝色简约商务广告名片设计.png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0019"/>
          <a:stretch>
            <a:fillRect/>
          </a:stretch>
        </p:blipFill>
        <p:spPr bwMode="auto">
          <a:xfrm>
            <a:off x="0" y="48"/>
            <a:ext cx="9144239" cy="3150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矩形 1"/>
          <p:cNvSpPr/>
          <p:nvPr/>
        </p:nvSpPr>
        <p:spPr>
          <a:xfrm>
            <a:off x="6178475" y="2174773"/>
            <a:ext cx="1104900" cy="1198880"/>
          </a:xfrm>
          <a:prstGeom prst="rect">
            <a:avLst/>
          </a:prstGeom>
        </p:spPr>
        <p:txBody>
          <a:bodyPr wrap="none">
            <a:spAutoFit/>
          </a:bodyPr>
          <a:p>
            <a:pPr algn="r"/>
            <a:r>
              <a:rPr lang="en-US" altLang="zh-CN" sz="7200" b="1" dirty="0" smtClean="0">
                <a:solidFill>
                  <a:schemeClr val="accent5">
                    <a:lumMod val="75000"/>
                  </a:schemeClr>
                </a:solidFill>
                <a:latin typeface="黑体" panose="02010609060101010101" charset="-122"/>
                <a:cs typeface="黑体" panose="02010609060101010101" charset="-122"/>
              </a:rPr>
              <a:t>04</a:t>
            </a:r>
            <a:endParaRPr lang="zh-CN" altLang="en-US" sz="7200" b="1" dirty="0">
              <a:solidFill>
                <a:schemeClr val="accent5">
                  <a:lumMod val="75000"/>
                </a:schemeClr>
              </a:solidFill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270635" y="3333115"/>
            <a:ext cx="5949950" cy="706755"/>
          </a:xfrm>
          <a:prstGeom prst="rect">
            <a:avLst/>
          </a:prstGeom>
        </p:spPr>
        <p:txBody>
          <a:bodyPr wrap="square">
            <a:spAutoFit/>
          </a:bodyPr>
          <a:p>
            <a:pPr algn="r"/>
            <a:r>
              <a:rPr lang="zh-CN" altLang="en-US" sz="4000" dirty="0" smtClean="0">
                <a:solidFill>
                  <a:schemeClr val="accent5">
                    <a:lumMod val="7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lt"/>
              </a:rPr>
              <a:t>商务英语函电的主要内容</a:t>
            </a:r>
            <a:endParaRPr lang="zh-CN" altLang="en-US" sz="4000" dirty="0" smtClean="0">
              <a:solidFill>
                <a:schemeClr val="accent5">
                  <a:lumMod val="75000"/>
                </a:schemeClr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1211580" y="1500505"/>
            <a:ext cx="1156335" cy="7308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 fontAlgn="auto">
              <a:lnSpc>
                <a:spcPct val="130000"/>
              </a:lnSpc>
            </a:pPr>
            <a:r>
              <a:rPr lang="en-US" altLang="zh-CN" sz="16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</a:t>
            </a:r>
            <a:r>
              <a:rPr lang="zh-CN" altLang="zh-CN" sz="16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、</a:t>
            </a:r>
            <a:r>
              <a:rPr lang="zh-CN" altLang="en-US" sz="16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称呼</a:t>
            </a:r>
            <a:endParaRPr lang="zh-CN" altLang="en-US" sz="16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fontAlgn="auto">
              <a:lnSpc>
                <a:spcPct val="130000"/>
              </a:lnSpc>
            </a:pPr>
            <a:r>
              <a:rPr lang="zh-CN" altLang="en-US" sz="1600">
                <a:latin typeface="Arial" panose="020B0604020202020204" pitchFamily="34" charset="0"/>
                <a:cs typeface="Arial" panose="020B0604020202020204" pitchFamily="34" charset="0"/>
              </a:rPr>
              <a:t>Salutation</a:t>
            </a:r>
            <a:endParaRPr lang="zh-CN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781935" y="1500505"/>
            <a:ext cx="2019935" cy="7308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 fontAlgn="auto">
              <a:lnSpc>
                <a:spcPct val="130000"/>
              </a:lnSpc>
            </a:pPr>
            <a:r>
              <a:rPr lang="en-US" altLang="zh-CN" sz="16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</a:t>
            </a:r>
            <a:r>
              <a:rPr lang="zh-CN" altLang="en-US" sz="16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、开头语</a:t>
            </a:r>
            <a:endParaRPr lang="zh-CN" altLang="en-US" sz="1600"/>
          </a:p>
          <a:p>
            <a:pPr fontAlgn="auto">
              <a:lnSpc>
                <a:spcPct val="130000"/>
              </a:lnSpc>
            </a:pPr>
            <a:r>
              <a:rPr lang="zh-CN" altLang="en-US" sz="1600">
                <a:latin typeface="Arial" panose="020B0604020202020204" pitchFamily="34" charset="0"/>
                <a:cs typeface="Arial" panose="020B0604020202020204" pitchFamily="34" charset="0"/>
              </a:rPr>
              <a:t>Opening Sentences</a:t>
            </a:r>
            <a:endParaRPr lang="zh-CN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104130" y="1500505"/>
            <a:ext cx="943610" cy="7308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 fontAlgn="auto">
              <a:lnSpc>
                <a:spcPct val="130000"/>
              </a:lnSpc>
            </a:pPr>
            <a:r>
              <a:rPr lang="en-US" altLang="zh-CN" sz="16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3</a:t>
            </a:r>
            <a:r>
              <a:rPr lang="zh-CN" altLang="en-US" sz="16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、正文</a:t>
            </a:r>
            <a:endParaRPr lang="zh-CN" altLang="en-US" sz="1600" b="1"/>
          </a:p>
          <a:p>
            <a:pPr algn="ctr" fontAlgn="auto">
              <a:lnSpc>
                <a:spcPct val="130000"/>
              </a:lnSpc>
            </a:pPr>
            <a:r>
              <a:rPr lang="zh-CN" altLang="en-US" sz="1600">
                <a:latin typeface="Arial" panose="020B0604020202020204" pitchFamily="34" charset="0"/>
                <a:cs typeface="Arial" panose="020B0604020202020204" pitchFamily="34" charset="0"/>
              </a:rPr>
              <a:t>Body</a:t>
            </a:r>
            <a:endParaRPr lang="zh-CN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537960" y="1500505"/>
            <a:ext cx="960120" cy="7308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 fontAlgn="auto">
              <a:lnSpc>
                <a:spcPct val="130000"/>
              </a:lnSpc>
            </a:pPr>
            <a:r>
              <a:rPr lang="en-US" altLang="zh-CN" sz="16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4</a:t>
            </a:r>
            <a:r>
              <a:rPr lang="zh-CN" altLang="en-US" sz="16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、结尾</a:t>
            </a:r>
            <a:endParaRPr lang="zh-CN" altLang="en-US" sz="1600" b="1"/>
          </a:p>
          <a:p>
            <a:pPr algn="ctr" fontAlgn="auto">
              <a:lnSpc>
                <a:spcPct val="130000"/>
              </a:lnSpc>
            </a:pPr>
            <a:r>
              <a:rPr lang="zh-CN" altLang="en-US" sz="1600">
                <a:latin typeface="Arial" panose="020B0604020202020204" pitchFamily="34" charset="0"/>
                <a:cs typeface="Arial" panose="020B0604020202020204" pitchFamily="34" charset="0"/>
              </a:rPr>
              <a:t>Ending</a:t>
            </a:r>
            <a:endParaRPr lang="zh-CN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38505" y="3043555"/>
            <a:ext cx="2139950" cy="7308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 fontAlgn="auto">
              <a:lnSpc>
                <a:spcPct val="130000"/>
              </a:lnSpc>
            </a:pPr>
            <a:r>
              <a:rPr lang="en-US" altLang="zh-CN" sz="16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5</a:t>
            </a:r>
            <a:r>
              <a:rPr lang="zh-CN" altLang="en-US" sz="16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、结束语</a:t>
            </a:r>
            <a:endParaRPr lang="zh-CN" altLang="en-US" sz="1600" b="1"/>
          </a:p>
          <a:p>
            <a:pPr fontAlgn="auto">
              <a:lnSpc>
                <a:spcPct val="130000"/>
              </a:lnSpc>
            </a:pPr>
            <a:r>
              <a:rPr lang="zh-CN" altLang="en-US" sz="1600">
                <a:latin typeface="Arial" panose="020B0604020202020204" pitchFamily="34" charset="0"/>
                <a:cs typeface="Arial" panose="020B0604020202020204" pitchFamily="34" charset="0"/>
              </a:rPr>
              <a:t>Complimentary Close</a:t>
            </a:r>
            <a:endParaRPr lang="zh-CN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289300" y="3043555"/>
            <a:ext cx="1099185" cy="7308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 fontAlgn="auto">
              <a:lnSpc>
                <a:spcPct val="130000"/>
              </a:lnSpc>
            </a:pPr>
            <a:r>
              <a:rPr lang="en-US" altLang="zh-CN" sz="16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6</a:t>
            </a:r>
            <a:r>
              <a:rPr lang="zh-CN" altLang="en-US" sz="16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、签名</a:t>
            </a:r>
            <a:endParaRPr lang="zh-CN" altLang="en-US" sz="1600" b="1"/>
          </a:p>
          <a:p>
            <a:pPr fontAlgn="auto">
              <a:lnSpc>
                <a:spcPct val="130000"/>
              </a:lnSpc>
            </a:pPr>
            <a:r>
              <a:rPr lang="zh-CN" altLang="en-US" sz="1600">
                <a:latin typeface="Arial" panose="020B0604020202020204" pitchFamily="34" charset="0"/>
                <a:cs typeface="Arial" panose="020B0604020202020204" pitchFamily="34" charset="0"/>
              </a:rPr>
              <a:t>Signature</a:t>
            </a:r>
            <a:endParaRPr lang="zh-CN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014595" y="3043555"/>
            <a:ext cx="1099185" cy="7308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 fontAlgn="auto">
              <a:lnSpc>
                <a:spcPct val="130000"/>
              </a:lnSpc>
            </a:pPr>
            <a:r>
              <a:rPr lang="en-US" altLang="zh-CN" sz="16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7</a:t>
            </a:r>
            <a:r>
              <a:rPr lang="zh-CN" altLang="en-US" sz="16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、附件</a:t>
            </a:r>
            <a:endParaRPr lang="zh-CN" altLang="en-US" sz="1600" b="1"/>
          </a:p>
          <a:p>
            <a:pPr fontAlgn="auto">
              <a:lnSpc>
                <a:spcPct val="130000"/>
              </a:lnSpc>
            </a:pPr>
            <a:r>
              <a:rPr lang="zh-CN" altLang="en-US" sz="1600">
                <a:latin typeface="Arial" panose="020B0604020202020204" pitchFamily="34" charset="0"/>
                <a:cs typeface="Arial" panose="020B0604020202020204" pitchFamily="34" charset="0"/>
              </a:rPr>
              <a:t>Enclosure</a:t>
            </a:r>
            <a:endParaRPr lang="zh-CN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图片 10" descr="4520020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524635" y="1107440"/>
            <a:ext cx="514350" cy="514350"/>
          </a:xfrm>
          <a:prstGeom prst="rect">
            <a:avLst/>
          </a:prstGeom>
        </p:spPr>
      </p:pic>
      <p:pic>
        <p:nvPicPr>
          <p:cNvPr id="12" name="图片 11" descr="3477372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35680" y="1107440"/>
            <a:ext cx="514350" cy="514350"/>
          </a:xfrm>
          <a:prstGeom prst="rect">
            <a:avLst/>
          </a:prstGeom>
        </p:spPr>
      </p:pic>
      <p:pic>
        <p:nvPicPr>
          <p:cNvPr id="14" name="图片 13" descr="3476599"/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559560" y="2637790"/>
            <a:ext cx="514350" cy="514350"/>
          </a:xfrm>
          <a:prstGeom prst="rect">
            <a:avLst/>
          </a:prstGeom>
        </p:spPr>
      </p:pic>
      <p:pic>
        <p:nvPicPr>
          <p:cNvPr id="15" name="图片 14" descr="4584312"/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293995" y="1107440"/>
            <a:ext cx="514350" cy="514350"/>
          </a:xfrm>
          <a:prstGeom prst="rect">
            <a:avLst/>
          </a:prstGeom>
        </p:spPr>
      </p:pic>
      <p:pic>
        <p:nvPicPr>
          <p:cNvPr id="16" name="图片 15" descr="19966122"/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602355" y="2637790"/>
            <a:ext cx="514350" cy="514350"/>
          </a:xfrm>
          <a:prstGeom prst="rect">
            <a:avLst/>
          </a:prstGeom>
        </p:spPr>
      </p:pic>
      <p:pic>
        <p:nvPicPr>
          <p:cNvPr id="17" name="图片 16" descr="19966108"/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6640830" y="1107440"/>
            <a:ext cx="514350" cy="514350"/>
          </a:xfrm>
          <a:prstGeom prst="rect">
            <a:avLst/>
          </a:prstGeom>
        </p:spPr>
      </p:pic>
      <p:pic>
        <p:nvPicPr>
          <p:cNvPr id="18" name="图片 17" descr="19966111"/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5283835" y="2637790"/>
            <a:ext cx="514350" cy="514350"/>
          </a:xfrm>
          <a:prstGeom prst="rect">
            <a:avLst/>
          </a:prstGeom>
        </p:spPr>
      </p:pic>
      <p:sp>
        <p:nvSpPr>
          <p:cNvPr id="27" name="矩形 26"/>
          <p:cNvSpPr/>
          <p:nvPr/>
        </p:nvSpPr>
        <p:spPr>
          <a:xfrm>
            <a:off x="689469" y="233665"/>
            <a:ext cx="4094480" cy="521970"/>
          </a:xfrm>
          <a:prstGeom prst="rect">
            <a:avLst/>
          </a:prstGeom>
        </p:spPr>
        <p:txBody>
          <a:bodyPr wrap="none">
            <a:spAutoFit/>
          </a:bodyPr>
          <a:p>
            <a:pPr algn="l"/>
            <a:r>
              <a:rPr lang="zh-CN" altLang="en-US" sz="2800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lt"/>
              </a:rPr>
              <a:t>商务英语函电的主要内容</a:t>
            </a:r>
            <a:endParaRPr lang="zh-CN" altLang="en-US" sz="28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lt"/>
            </a:endParaRPr>
          </a:p>
        </p:txBody>
      </p:sp>
      <p:sp>
        <p:nvSpPr>
          <p:cNvPr id="2" name="TextBox 57"/>
          <p:cNvSpPr txBox="1"/>
          <p:nvPr/>
        </p:nvSpPr>
        <p:spPr>
          <a:xfrm>
            <a:off x="743585" y="4192270"/>
            <a:ext cx="7727950" cy="5588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algn="ctr">
              <a:defRPr sz="14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algn="l" fontAlgn="auto">
              <a:lnSpc>
                <a:spcPct val="130000"/>
              </a:lnSpc>
            </a:pPr>
            <a:r>
              <a:rPr lang="en-US" altLang="zh-CN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PS</a:t>
            </a:r>
            <a:r>
              <a:rPr lang="zh-CN" altLang="en-US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：</a:t>
            </a:r>
            <a:r>
              <a:rPr lang="zh-CN" altLang="en-US" b="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请注意，上述是基于一般情况下的外贸函电写作方法，里面的内容并非缺一不可，要根据不同的业务种类组织最为合适的语言。</a:t>
            </a:r>
            <a:endParaRPr lang="zh-CN" altLang="en-US" b="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" name="圆角矩形 33"/>
          <p:cNvSpPr/>
          <p:nvPr/>
        </p:nvSpPr>
        <p:spPr>
          <a:xfrm>
            <a:off x="520700" y="3485515"/>
            <a:ext cx="1584325" cy="881380"/>
          </a:xfrm>
          <a:prstGeom prst="roundRect">
            <a:avLst/>
          </a:prstGeom>
          <a:solidFill>
            <a:srgbClr val="01A89E"/>
          </a:solidFill>
          <a:ln>
            <a:noFill/>
          </a:ln>
          <a:effectLst>
            <a:innerShdw blurRad="63500" dist="38100" dir="13500000">
              <a:prstClr val="black">
                <a:alpha val="34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3" name="圆角矩形 32"/>
          <p:cNvSpPr/>
          <p:nvPr/>
        </p:nvSpPr>
        <p:spPr>
          <a:xfrm>
            <a:off x="530225" y="2463165"/>
            <a:ext cx="1584325" cy="807085"/>
          </a:xfrm>
          <a:prstGeom prst="roundRect">
            <a:avLst/>
          </a:prstGeom>
          <a:solidFill>
            <a:srgbClr val="01A89E"/>
          </a:solidFill>
          <a:ln>
            <a:noFill/>
          </a:ln>
          <a:effectLst>
            <a:innerShdw blurRad="63500" dist="38100" dir="13500000">
              <a:prstClr val="black">
                <a:alpha val="34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2" name="圆角矩形 31"/>
          <p:cNvSpPr/>
          <p:nvPr/>
        </p:nvSpPr>
        <p:spPr>
          <a:xfrm>
            <a:off x="539750" y="1635760"/>
            <a:ext cx="1584325" cy="622300"/>
          </a:xfrm>
          <a:prstGeom prst="roundRect">
            <a:avLst/>
          </a:prstGeom>
          <a:solidFill>
            <a:srgbClr val="01A89E"/>
          </a:solidFill>
          <a:ln>
            <a:noFill/>
          </a:ln>
          <a:effectLst>
            <a:innerShdw blurRad="63500" dist="38100" dir="13500000">
              <a:prstClr val="black">
                <a:alpha val="34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7" name="矩形 26"/>
          <p:cNvSpPr/>
          <p:nvPr/>
        </p:nvSpPr>
        <p:spPr>
          <a:xfrm>
            <a:off x="689469" y="233665"/>
            <a:ext cx="4094480" cy="521970"/>
          </a:xfrm>
          <a:prstGeom prst="rect">
            <a:avLst/>
          </a:prstGeom>
        </p:spPr>
        <p:txBody>
          <a:bodyPr wrap="none">
            <a:spAutoFit/>
          </a:bodyPr>
          <a:p>
            <a:pPr algn="l"/>
            <a:r>
              <a:rPr lang="zh-CN" altLang="en-US" sz="2800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lt"/>
              </a:rPr>
              <a:t>商务英语函电的主要内容</a:t>
            </a:r>
            <a:endParaRPr lang="zh-CN" altLang="en-US" sz="28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lt"/>
            </a:endParaRPr>
          </a:p>
        </p:txBody>
      </p:sp>
      <p:sp>
        <p:nvSpPr>
          <p:cNvPr id="2" name="泪滴形 1"/>
          <p:cNvSpPr/>
          <p:nvPr/>
        </p:nvSpPr>
        <p:spPr>
          <a:xfrm>
            <a:off x="731520" y="925195"/>
            <a:ext cx="360045" cy="360045"/>
          </a:xfrm>
          <a:prstGeom prst="teardrop">
            <a:avLst/>
          </a:prstGeom>
          <a:solidFill>
            <a:srgbClr val="04C0BF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cs typeface="黑体" panose="02010609060101010101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1174750" y="900430"/>
            <a:ext cx="299212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 dirty="0">
                <a:solidFill>
                  <a:srgbClr val="00544F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称呼 Salutation</a:t>
            </a:r>
            <a:endParaRPr lang="zh-CN" altLang="en-US" sz="2000" b="1" dirty="0">
              <a:solidFill>
                <a:srgbClr val="00544F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</p:txBody>
      </p:sp>
      <p:sp>
        <p:nvSpPr>
          <p:cNvPr id="26" name="iŝ1iḑe"/>
          <p:cNvSpPr/>
          <p:nvPr/>
        </p:nvSpPr>
        <p:spPr bwMode="auto">
          <a:xfrm>
            <a:off x="2247265" y="1496695"/>
            <a:ext cx="6412230" cy="3166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3765" rtl="0" eaLnBrk="1" latinLnBrk="0" hangingPunct="1">
              <a:defRPr sz="1800" kern="1200">
                <a:solidFill>
                  <a:sysClr val="windowText" lastClr="000000"/>
                </a:solidFill>
              </a:defRPr>
            </a:lvl1pPr>
            <a:lvl2pPr marL="457200" algn="l" defTabSz="913765" rtl="0" eaLnBrk="1" latinLnBrk="0" hangingPunct="1">
              <a:defRPr sz="1800" kern="1200">
                <a:solidFill>
                  <a:sysClr val="windowText" lastClr="000000"/>
                </a:solidFill>
              </a:defRPr>
            </a:lvl2pPr>
            <a:lvl3pPr marL="914400" algn="l" defTabSz="913765" rtl="0" eaLnBrk="1" latinLnBrk="0" hangingPunct="1">
              <a:defRPr sz="1800" kern="1200">
                <a:solidFill>
                  <a:sysClr val="windowText" lastClr="000000"/>
                </a:solidFill>
              </a:defRPr>
            </a:lvl3pPr>
            <a:lvl4pPr marL="1371600" algn="l" defTabSz="913765" rtl="0" eaLnBrk="1" latinLnBrk="0" hangingPunct="1">
              <a:defRPr sz="1800" kern="1200">
                <a:solidFill>
                  <a:sysClr val="windowText" lastClr="000000"/>
                </a:solidFill>
              </a:defRPr>
            </a:lvl4pPr>
            <a:lvl5pPr marL="1828800" algn="l" defTabSz="913765" rtl="0" eaLnBrk="1" latinLnBrk="0" hangingPunct="1">
              <a:defRPr sz="1800" kern="1200">
                <a:solidFill>
                  <a:sysClr val="windowText" lastClr="000000"/>
                </a:solidFill>
              </a:defRPr>
            </a:lvl5pPr>
            <a:lvl6pPr marL="2286000" algn="l" defTabSz="913765" rtl="0" eaLnBrk="1" latinLnBrk="0" hangingPunct="1">
              <a:defRPr sz="1800" kern="1200">
                <a:solidFill>
                  <a:sysClr val="windowText" lastClr="000000"/>
                </a:solidFill>
              </a:defRPr>
            </a:lvl6pPr>
            <a:lvl7pPr marL="2743200" algn="l" defTabSz="913765" rtl="0" eaLnBrk="1" latinLnBrk="0" hangingPunct="1">
              <a:defRPr sz="1800" kern="1200">
                <a:solidFill>
                  <a:sysClr val="windowText" lastClr="000000"/>
                </a:solidFill>
              </a:defRPr>
            </a:lvl7pPr>
            <a:lvl8pPr marL="3200400" algn="l" defTabSz="913765" rtl="0" eaLnBrk="1" latinLnBrk="0" hangingPunct="1">
              <a:defRPr sz="1800" kern="1200">
                <a:solidFill>
                  <a:sysClr val="windowText" lastClr="000000"/>
                </a:solidFill>
              </a:defRPr>
            </a:lvl8pPr>
            <a:lvl9pPr marL="3657600" algn="l" defTabSz="913765" rtl="0" eaLnBrk="1" latinLnBrk="0" hangingPunct="1">
              <a:defRPr sz="1800" kern="1200">
                <a:solidFill>
                  <a:sysClr val="windowText" lastClr="000000"/>
                </a:solidFill>
              </a:defRPr>
            </a:lvl9pPr>
          </a:lstStyle>
          <a:p>
            <a:pPr algn="just" fontAlgn="auto">
              <a:lnSpc>
                <a:spcPct val="130000"/>
              </a:lnSpc>
            </a:pPr>
            <a:r>
              <a:rPr lang="zh-CN" altLang="en-US" sz="1400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黑体" panose="02010609060101010101" charset="-122"/>
              </a:rPr>
              <a:t>（1）</a:t>
            </a:r>
            <a:r>
              <a:rPr lang="zh-CN" altLang="en-US" sz="1400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Arial" panose="020B0604020202020204" pitchFamily="34" charset="0"/>
                <a:ea typeface="黑体" panose="02010609060101010101" charset="-122"/>
                <a:cs typeface="Arial" panose="020B0604020202020204" pitchFamily="34" charset="0"/>
                <a:sym typeface="黑体" panose="02010609060101010101" charset="-122"/>
              </a:rPr>
              <a:t>Dear Sir</a:t>
            </a:r>
            <a:r>
              <a:rPr lang="zh-CN" altLang="en-US" sz="1400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黑体" panose="02010609060101010101" charset="-122"/>
              </a:rPr>
              <a:t>：“敬启者”，表示只知道这个人却不知道这个人名字的情况下。</a:t>
            </a:r>
            <a:endParaRPr lang="zh-CN" altLang="en-US" sz="1400" dirty="0">
              <a:solidFill>
                <a:sysClr val="windowText" lastClr="000000">
                  <a:lumMod val="85000"/>
                  <a:lumOff val="15000"/>
                </a:sysClr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黑体" panose="02010609060101010101" charset="-122"/>
            </a:endParaRPr>
          </a:p>
          <a:p>
            <a:pPr algn="just" fontAlgn="auto">
              <a:lnSpc>
                <a:spcPct val="130000"/>
              </a:lnSpc>
            </a:pPr>
            <a:r>
              <a:rPr lang="zh-CN" altLang="en-US" sz="1400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黑体" panose="02010609060101010101" charset="-122"/>
              </a:rPr>
              <a:t>（2）</a:t>
            </a:r>
            <a:r>
              <a:rPr lang="zh-CN" altLang="en-US" sz="1400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Arial" panose="020B0604020202020204" pitchFamily="34" charset="0"/>
                <a:ea typeface="黑体" panose="02010609060101010101" charset="-122"/>
                <a:cs typeface="Arial" panose="020B0604020202020204" pitchFamily="34" charset="0"/>
                <a:sym typeface="黑体" panose="02010609060101010101" charset="-122"/>
              </a:rPr>
              <a:t>Dear Madam</a:t>
            </a:r>
            <a:r>
              <a:rPr lang="zh-CN" altLang="en-US" sz="1400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黑体" panose="02010609060101010101" charset="-122"/>
              </a:rPr>
              <a:t>：“亲爱的小姐”，表示对不分已婚或未婚也不知其名的女士的称呼。</a:t>
            </a:r>
            <a:endParaRPr lang="zh-CN" altLang="en-US" sz="1400" dirty="0">
              <a:solidFill>
                <a:sysClr val="windowText" lastClr="000000">
                  <a:lumMod val="85000"/>
                  <a:lumOff val="15000"/>
                </a:sysClr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黑体" panose="02010609060101010101" charset="-122"/>
            </a:endParaRPr>
          </a:p>
          <a:p>
            <a:pPr algn="just" fontAlgn="auto">
              <a:lnSpc>
                <a:spcPct val="130000"/>
              </a:lnSpc>
            </a:pPr>
            <a:r>
              <a:rPr lang="zh-CN" altLang="en-US" sz="1400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黑体" panose="02010609060101010101" charset="-122"/>
              </a:rPr>
              <a:t>（3）</a:t>
            </a:r>
            <a:r>
              <a:rPr lang="zh-CN" altLang="en-US" sz="1400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Arial" panose="020B0604020202020204" pitchFamily="34" charset="0"/>
                <a:ea typeface="黑体" panose="02010609060101010101" charset="-122"/>
                <a:cs typeface="Arial" panose="020B0604020202020204" pitchFamily="34" charset="0"/>
                <a:sym typeface="黑体" panose="02010609060101010101" charset="-122"/>
              </a:rPr>
              <a:t>Dear Mr.[Mrs.] Wang</a:t>
            </a:r>
            <a:r>
              <a:rPr lang="zh-CN" altLang="en-US" sz="1400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黑体" panose="02010609060101010101" charset="-122"/>
              </a:rPr>
              <a:t>：“亲爱的王先生/王太太”，用在知道对方的姓氏。</a:t>
            </a:r>
            <a:endParaRPr lang="zh-CN" altLang="en-US" sz="1400" dirty="0">
              <a:solidFill>
                <a:sysClr val="windowText" lastClr="000000">
                  <a:lumMod val="85000"/>
                  <a:lumOff val="15000"/>
                </a:sysClr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黑体" panose="02010609060101010101" charset="-122"/>
            </a:endParaRPr>
          </a:p>
          <a:p>
            <a:pPr algn="just" fontAlgn="auto">
              <a:lnSpc>
                <a:spcPct val="130000"/>
              </a:lnSpc>
            </a:pPr>
            <a:r>
              <a:rPr lang="zh-CN" altLang="en-US" sz="1400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黑体" panose="02010609060101010101" charset="-122"/>
              </a:rPr>
              <a:t>（4）</a:t>
            </a:r>
            <a:r>
              <a:rPr lang="zh-CN" altLang="en-US" sz="1400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Arial" panose="020B0604020202020204" pitchFamily="34" charset="0"/>
                <a:ea typeface="黑体" panose="02010609060101010101" charset="-122"/>
                <a:cs typeface="Arial" panose="020B0604020202020204" pitchFamily="34" charset="0"/>
                <a:sym typeface="黑体" panose="02010609060101010101" charset="-122"/>
              </a:rPr>
              <a:t>Dear Miss Jones</a:t>
            </a:r>
            <a:r>
              <a:rPr lang="zh-CN" altLang="en-US" sz="1400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黑体" panose="02010609060101010101" charset="-122"/>
              </a:rPr>
              <a:t>：“亲爱的琼斯小姐”，表示对未婚女士的称呼。</a:t>
            </a:r>
            <a:endParaRPr lang="zh-CN" altLang="en-US" sz="1400" dirty="0">
              <a:solidFill>
                <a:sysClr val="windowText" lastClr="000000">
                  <a:lumMod val="85000"/>
                  <a:lumOff val="15000"/>
                </a:sysClr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黑体" panose="02010609060101010101" charset="-122"/>
            </a:endParaRPr>
          </a:p>
          <a:p>
            <a:pPr algn="just" fontAlgn="auto">
              <a:lnSpc>
                <a:spcPct val="130000"/>
              </a:lnSpc>
            </a:pPr>
            <a:r>
              <a:rPr lang="zh-CN" altLang="en-US" sz="1400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黑体" panose="02010609060101010101" charset="-122"/>
              </a:rPr>
              <a:t>（5）</a:t>
            </a:r>
            <a:r>
              <a:rPr lang="zh-CN" altLang="en-US" sz="1400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Arial" panose="020B0604020202020204" pitchFamily="34" charset="0"/>
                <a:ea typeface="黑体" panose="02010609060101010101" charset="-122"/>
                <a:cs typeface="Arial" panose="020B0604020202020204" pitchFamily="34" charset="0"/>
                <a:sym typeface="黑体" panose="02010609060101010101" charset="-122"/>
              </a:rPr>
              <a:t>Dear Ms Jones</a:t>
            </a:r>
            <a:r>
              <a:rPr lang="zh-CN" altLang="en-US" sz="1400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黑体" panose="02010609060101010101" charset="-122"/>
              </a:rPr>
              <a:t>：“亲爱的琼斯小姐”，表示无法确定对方是否已婚或未婚的女士称呼。</a:t>
            </a:r>
            <a:endParaRPr lang="zh-CN" altLang="en-US" sz="1400" dirty="0">
              <a:solidFill>
                <a:sysClr val="windowText" lastClr="000000">
                  <a:lumMod val="85000"/>
                  <a:lumOff val="15000"/>
                </a:sysClr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黑体" panose="02010609060101010101" charset="-122"/>
            </a:endParaRPr>
          </a:p>
          <a:p>
            <a:pPr algn="just" fontAlgn="auto">
              <a:lnSpc>
                <a:spcPct val="130000"/>
              </a:lnSpc>
            </a:pPr>
            <a:r>
              <a:rPr lang="zh-CN" altLang="en-US" sz="1400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黑体" panose="02010609060101010101" charset="-122"/>
              </a:rPr>
              <a:t>（6）</a:t>
            </a:r>
            <a:r>
              <a:rPr lang="zh-CN" altLang="en-US" sz="1400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Arial" panose="020B0604020202020204" pitchFamily="34" charset="0"/>
                <a:ea typeface="黑体" panose="02010609060101010101" charset="-122"/>
                <a:cs typeface="Arial" panose="020B0604020202020204" pitchFamily="34" charset="0"/>
                <a:sym typeface="黑体" panose="02010609060101010101" charset="-122"/>
              </a:rPr>
              <a:t>Dear Doctor Wang</a:t>
            </a:r>
            <a:r>
              <a:rPr lang="zh-CN" altLang="en-US" sz="1400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黑体" panose="02010609060101010101" charset="-122"/>
              </a:rPr>
              <a:t>：“亲爱的王博士”，用在知道对方的职称。</a:t>
            </a:r>
            <a:endParaRPr lang="zh-CN" altLang="en-US" sz="1400" dirty="0">
              <a:solidFill>
                <a:sysClr val="windowText" lastClr="000000">
                  <a:lumMod val="85000"/>
                  <a:lumOff val="15000"/>
                </a:sysClr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黑体" panose="02010609060101010101" charset="-122"/>
            </a:endParaRPr>
          </a:p>
          <a:p>
            <a:pPr algn="just" fontAlgn="auto">
              <a:lnSpc>
                <a:spcPct val="130000"/>
              </a:lnSpc>
            </a:pPr>
            <a:r>
              <a:rPr lang="zh-CN" altLang="en-US" sz="1400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黑体" panose="02010609060101010101" charset="-122"/>
              </a:rPr>
              <a:t>（7）</a:t>
            </a:r>
            <a:r>
              <a:rPr lang="zh-CN" altLang="en-US" sz="1400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Arial" panose="020B0604020202020204" pitchFamily="34" charset="0"/>
                <a:ea typeface="黑体" panose="02010609060101010101" charset="-122"/>
                <a:cs typeface="Arial" panose="020B0604020202020204" pitchFamily="34" charset="0"/>
                <a:sym typeface="黑体" panose="02010609060101010101" charset="-122"/>
              </a:rPr>
              <a:t>To whom it may concern</a:t>
            </a:r>
            <a:r>
              <a:rPr lang="zh-CN" altLang="en-US" sz="1400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黑体" panose="02010609060101010101" charset="-122"/>
              </a:rPr>
              <a:t>：“致有关人士”，用在不知道收件者是谁或写给公司、部门时使用。</a:t>
            </a:r>
            <a:endParaRPr lang="zh-CN" altLang="en-US" sz="1400" dirty="0">
              <a:solidFill>
                <a:sysClr val="windowText" lastClr="000000">
                  <a:lumMod val="85000"/>
                  <a:lumOff val="15000"/>
                </a:sysClr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黑体" panose="02010609060101010101" charset="-122"/>
            </a:endParaRPr>
          </a:p>
          <a:p>
            <a:pPr algn="just" fontAlgn="auto">
              <a:lnSpc>
                <a:spcPct val="130000"/>
              </a:lnSpc>
            </a:pPr>
            <a:r>
              <a:rPr lang="zh-CN" altLang="en-US" sz="1400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黑体" panose="02010609060101010101" charset="-122"/>
              </a:rPr>
              <a:t>（8）</a:t>
            </a:r>
            <a:r>
              <a:rPr lang="zh-CN" altLang="en-US" sz="1400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Arial" panose="020B0604020202020204" pitchFamily="34" charset="0"/>
                <a:ea typeface="黑体" panose="02010609060101010101" charset="-122"/>
                <a:cs typeface="Arial" panose="020B0604020202020204" pitchFamily="34" charset="0"/>
                <a:sym typeface="黑体" panose="02010609060101010101" charset="-122"/>
              </a:rPr>
              <a:t>Hi Chris</a:t>
            </a:r>
            <a:r>
              <a:rPr lang="zh-CN" altLang="en-US" sz="1400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黑体" panose="02010609060101010101" charset="-122"/>
              </a:rPr>
              <a:t>：“嗨，克里斯”，用在与对方有一定交情的情况。</a:t>
            </a:r>
            <a:endParaRPr lang="zh-CN" altLang="en-US" sz="1400" dirty="0">
              <a:solidFill>
                <a:sysClr val="windowText" lastClr="000000">
                  <a:lumMod val="85000"/>
                  <a:lumOff val="15000"/>
                </a:sysClr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黑体" panose="02010609060101010101" charset="-122"/>
            </a:endParaRPr>
          </a:p>
        </p:txBody>
      </p:sp>
      <p:sp>
        <p:nvSpPr>
          <p:cNvPr id="28" name="TextBox 33"/>
          <p:cNvSpPr txBox="1"/>
          <p:nvPr/>
        </p:nvSpPr>
        <p:spPr>
          <a:xfrm>
            <a:off x="614680" y="1717040"/>
            <a:ext cx="1461135" cy="49212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algn="ctr">
              <a:defRPr sz="14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algn="just"/>
            <a:r>
              <a:rPr lang="zh-CN" altLang="en-US" sz="16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</a:rPr>
              <a:t>恰当地称呼收件者，拿捏尺度</a:t>
            </a:r>
            <a:endParaRPr lang="zh-CN" altLang="en-US" sz="1600" dirty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30" name="TextBox 33"/>
          <p:cNvSpPr txBox="1"/>
          <p:nvPr/>
        </p:nvSpPr>
        <p:spPr>
          <a:xfrm>
            <a:off x="596265" y="2526030"/>
            <a:ext cx="1461135" cy="7385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algn="ctr">
              <a:defRPr sz="14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algn="just"/>
            <a:r>
              <a:rPr lang="zh-CN" altLang="en-US" sz="16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在多个收件人的情况下可以称呼</a:t>
            </a:r>
            <a:r>
              <a:rPr lang="en-US" altLang="zh-CN" sz="16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Dear all</a:t>
            </a:r>
            <a:endParaRPr lang="en-US" altLang="zh-CN" sz="1600" dirty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1" name="TextBox 33"/>
          <p:cNvSpPr txBox="1"/>
          <p:nvPr/>
        </p:nvSpPr>
        <p:spPr>
          <a:xfrm>
            <a:off x="587375" y="3578860"/>
            <a:ext cx="1461135" cy="7385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algn="ctr">
              <a:defRPr sz="14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algn="just"/>
            <a:r>
              <a:rPr sz="16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</a:rPr>
              <a:t>对方有职务或者职称，应按职务或职称尊称</a:t>
            </a:r>
            <a:endParaRPr sz="1600" dirty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" name="矩形 26"/>
          <p:cNvSpPr/>
          <p:nvPr/>
        </p:nvSpPr>
        <p:spPr>
          <a:xfrm>
            <a:off x="689469" y="233665"/>
            <a:ext cx="4094480" cy="521970"/>
          </a:xfrm>
          <a:prstGeom prst="rect">
            <a:avLst/>
          </a:prstGeom>
        </p:spPr>
        <p:txBody>
          <a:bodyPr wrap="none">
            <a:spAutoFit/>
          </a:bodyPr>
          <a:p>
            <a:pPr algn="l"/>
            <a:r>
              <a:rPr lang="zh-CN" altLang="en-US" sz="2800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lt"/>
              </a:rPr>
              <a:t>商务英语函电的主要内容</a:t>
            </a:r>
            <a:endParaRPr lang="zh-CN" altLang="en-US" sz="28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lt"/>
            </a:endParaRPr>
          </a:p>
        </p:txBody>
      </p:sp>
      <p:sp>
        <p:nvSpPr>
          <p:cNvPr id="2" name="泪滴形 1"/>
          <p:cNvSpPr/>
          <p:nvPr/>
        </p:nvSpPr>
        <p:spPr>
          <a:xfrm>
            <a:off x="731520" y="925195"/>
            <a:ext cx="360045" cy="360045"/>
          </a:xfrm>
          <a:prstGeom prst="teardrop">
            <a:avLst/>
          </a:prstGeom>
          <a:solidFill>
            <a:srgbClr val="04C0BF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cs typeface="黑体" panose="02010609060101010101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1174750" y="900430"/>
            <a:ext cx="353123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 dirty="0">
                <a:solidFill>
                  <a:srgbClr val="00544F"/>
                </a:solidFill>
                <a:sym typeface="+mn-ea"/>
              </a:rPr>
              <a:t>开头语 </a:t>
            </a:r>
            <a:r>
              <a:rPr lang="en-US" altLang="zh-CN" sz="2000" b="1" dirty="0">
                <a:solidFill>
                  <a:srgbClr val="00544F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O</a:t>
            </a:r>
            <a:r>
              <a:rPr lang="zh-CN" altLang="en-US" sz="2000" b="1" dirty="0">
                <a:solidFill>
                  <a:srgbClr val="00544F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pening Sentences</a:t>
            </a:r>
            <a:endParaRPr lang="zh-CN" altLang="en-US" sz="2000" b="1" dirty="0">
              <a:solidFill>
                <a:srgbClr val="00544F"/>
              </a:solidFill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</p:txBody>
      </p:sp>
      <p:sp>
        <p:nvSpPr>
          <p:cNvPr id="5" name="Shape 3313"/>
          <p:cNvSpPr/>
          <p:nvPr/>
        </p:nvSpPr>
        <p:spPr>
          <a:xfrm>
            <a:off x="1043305" y="1261110"/>
            <a:ext cx="2974340" cy="357505"/>
          </a:xfrm>
          <a:prstGeom prst="rect">
            <a:avLst/>
          </a:prstGeom>
          <a:ln w="12700">
            <a:miter lim="400000"/>
          </a:ln>
        </p:spPr>
        <p:txBody>
          <a:bodyPr wrap="square" lIns="19052" tIns="19052" rIns="19052" bIns="19052">
            <a:spAutoFit/>
          </a:bodyPr>
          <a:lstStyle>
            <a:lvl1pPr algn="just">
              <a:lnSpc>
                <a:spcPct val="120000"/>
              </a:lnSpc>
              <a:defRPr sz="2200" b="0" cap="none" spc="110">
                <a:solidFill>
                  <a:srgbClr val="FFFFFF"/>
                </a:solidFill>
              </a:defRPr>
            </a:lvl1pPr>
          </a:lstStyle>
          <a:p>
            <a:pPr marR="0" lvl="0" indent="0" algn="just" defTabSz="914400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999C6"/>
              </a:buClr>
              <a:buSzTx/>
              <a:buFont typeface="Wingdings" panose="05000000000000000000" charset="0"/>
              <a:buNone/>
              <a:defRPr/>
            </a:pPr>
            <a:r>
              <a:rPr kumimoji="0" sz="1600" b="1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（1）主动写出：</a:t>
            </a:r>
            <a:endParaRPr kumimoji="0" sz="1600" b="0" i="0" u="none" strike="noStrike" kern="0" cap="none" spc="11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charset="-122"/>
              <a:cs typeface="Arial" panose="020B0604020202020204" pitchFamily="34" charset="0"/>
            </a:endParaRPr>
          </a:p>
        </p:txBody>
      </p:sp>
      <p:sp>
        <p:nvSpPr>
          <p:cNvPr id="3" name="Shape 3313"/>
          <p:cNvSpPr/>
          <p:nvPr/>
        </p:nvSpPr>
        <p:spPr>
          <a:xfrm>
            <a:off x="1089660" y="1541780"/>
            <a:ext cx="7090410" cy="916940"/>
          </a:xfrm>
          <a:prstGeom prst="rect">
            <a:avLst/>
          </a:prstGeom>
          <a:ln w="12700">
            <a:miter lim="400000"/>
          </a:ln>
        </p:spPr>
        <p:txBody>
          <a:bodyPr wrap="square" lIns="19052" tIns="19052" rIns="19052" bIns="19052">
            <a:spAutoFit/>
          </a:bodyPr>
          <a:lstStyle>
            <a:lvl1pPr algn="just">
              <a:lnSpc>
                <a:spcPct val="120000"/>
              </a:lnSpc>
              <a:defRPr sz="2200" b="0" cap="none" spc="110">
                <a:solidFill>
                  <a:srgbClr val="FFFFFF"/>
                </a:solidFill>
              </a:defRPr>
            </a:lvl1pPr>
          </a:lstStyle>
          <a:p>
            <a:pPr marR="0" lvl="0" indent="0" algn="just" defTabSz="914400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999C6"/>
              </a:buClr>
              <a:buSzTx/>
              <a:buFont typeface="Wingdings" panose="05000000000000000000" charset="0"/>
              <a:buNone/>
              <a:defRPr/>
            </a:pPr>
            <a:r>
              <a:rPr sz="1600" kern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邮件开头澄清你的来意非常重要，这样才能更好的引出邮件的主要内容</a:t>
            </a:r>
            <a:r>
              <a:rPr lang="zh-CN" sz="1600" kern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。</a:t>
            </a:r>
            <a:endParaRPr kumimoji="0" sz="1600" b="0" i="0" u="none" strike="noStrike" kern="0" cap="none" spc="11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R="0" lvl="0" indent="0" algn="just" defTabSz="914400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999C6"/>
              </a:buClr>
              <a:buSzTx/>
              <a:buFont typeface="Wingdings" panose="05000000000000000000" charset="0"/>
              <a:buNone/>
              <a:defRPr/>
            </a:pPr>
            <a:r>
              <a:rPr sz="1400" kern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charset="-122"/>
                <a:cs typeface="Arial" panose="020B0604020202020204" pitchFamily="34" charset="0"/>
                <a:sym typeface="+mn-ea"/>
              </a:rPr>
              <a:t>① I am writing to enquire about......</a:t>
            </a:r>
            <a:endParaRPr kumimoji="0" sz="1400" b="0" i="0" u="none" strike="noStrike" kern="0" cap="none" spc="11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charset="-122"/>
              <a:cs typeface="Arial" panose="020B0604020202020204" pitchFamily="34" charset="0"/>
            </a:endParaRPr>
          </a:p>
          <a:p>
            <a:pPr marR="0" lvl="0" indent="0" algn="just" defTabSz="914400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999C6"/>
              </a:buClr>
              <a:buSzTx/>
              <a:buFont typeface="Wingdings" panose="05000000000000000000" charset="0"/>
              <a:buNone/>
              <a:defRPr/>
            </a:pPr>
            <a:r>
              <a:rPr sz="1400" kern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charset="-122"/>
                <a:cs typeface="Arial" panose="020B0604020202020204" pitchFamily="34" charset="0"/>
                <a:sym typeface="+mn-ea"/>
              </a:rPr>
              <a:t>② I am writing in reference to......</a:t>
            </a:r>
            <a:endParaRPr kumimoji="0" sz="1400" b="0" i="0" u="none" strike="noStrike" kern="0" cap="none" spc="11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charset="-122"/>
              <a:cs typeface="Arial" panose="020B0604020202020204" pitchFamily="34" charset="0"/>
              <a:sym typeface="+mn-ea"/>
            </a:endParaRPr>
          </a:p>
        </p:txBody>
      </p:sp>
      <p:sp>
        <p:nvSpPr>
          <p:cNvPr id="4" name="Shape 3313"/>
          <p:cNvSpPr/>
          <p:nvPr/>
        </p:nvSpPr>
        <p:spPr>
          <a:xfrm>
            <a:off x="913130" y="2470785"/>
            <a:ext cx="2974340" cy="357505"/>
          </a:xfrm>
          <a:prstGeom prst="rect">
            <a:avLst/>
          </a:prstGeom>
          <a:ln w="12700">
            <a:miter lim="400000"/>
          </a:ln>
        </p:spPr>
        <p:txBody>
          <a:bodyPr wrap="square" lIns="19052" tIns="19052" rIns="19052" bIns="19052">
            <a:spAutoFit/>
          </a:bodyPr>
          <a:lstStyle>
            <a:lvl1pPr algn="just">
              <a:lnSpc>
                <a:spcPct val="120000"/>
              </a:lnSpc>
              <a:defRPr sz="2200" b="0" cap="none" spc="110">
                <a:solidFill>
                  <a:srgbClr val="FFFFFF"/>
                </a:solidFill>
              </a:defRPr>
            </a:lvl1pPr>
          </a:lstStyle>
          <a:p>
            <a:pPr marR="0" lvl="0" indent="0" algn="just" defTabSz="914400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999C6"/>
              </a:buClr>
              <a:buSzTx/>
              <a:buFont typeface="Wingdings" panose="05000000000000000000" charset="0"/>
              <a:buNone/>
              <a:defRPr/>
            </a:pPr>
            <a:r>
              <a:rPr kumimoji="0" sz="1600" b="1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（</a:t>
            </a:r>
            <a:r>
              <a:rPr kumimoji="0" lang="en-US" sz="1600" b="1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</a:t>
            </a:r>
            <a:r>
              <a:rPr kumimoji="0" sz="1600" b="1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）回复邮件：</a:t>
            </a:r>
            <a:endParaRPr kumimoji="0" sz="1600" b="0" i="0" u="none" strike="noStrike" kern="0" cap="none" spc="11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charset="-122"/>
              <a:cs typeface="Arial" panose="020B0604020202020204" pitchFamily="34" charset="0"/>
            </a:endParaRPr>
          </a:p>
        </p:txBody>
      </p:sp>
      <p:sp>
        <p:nvSpPr>
          <p:cNvPr id="6" name="Shape 3313"/>
          <p:cNvSpPr/>
          <p:nvPr/>
        </p:nvSpPr>
        <p:spPr>
          <a:xfrm>
            <a:off x="1042670" y="2760345"/>
            <a:ext cx="7090410" cy="2035175"/>
          </a:xfrm>
          <a:prstGeom prst="rect">
            <a:avLst/>
          </a:prstGeom>
          <a:ln w="12700">
            <a:miter lim="400000"/>
          </a:ln>
        </p:spPr>
        <p:txBody>
          <a:bodyPr wrap="square" lIns="19052" tIns="19052" rIns="19052" bIns="19052">
            <a:spAutoFit/>
          </a:bodyPr>
          <a:lstStyle>
            <a:lvl1pPr algn="just">
              <a:lnSpc>
                <a:spcPct val="120000"/>
              </a:lnSpc>
              <a:defRPr sz="2200" b="0" cap="none" spc="110">
                <a:solidFill>
                  <a:srgbClr val="FFFFFF"/>
                </a:solidFill>
              </a:defRPr>
            </a:lvl1pPr>
          </a:lstStyle>
          <a:p>
            <a:pPr marR="0" lvl="0" indent="0" algn="just" defTabSz="914400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999C6"/>
              </a:buClr>
              <a:buSzTx/>
              <a:buFont typeface="Wingdings" panose="05000000000000000000" charset="0"/>
              <a:buNone/>
              <a:defRPr/>
            </a:pPr>
            <a:r>
              <a:rPr sz="1600" kern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以感谢开头的开场白会让对方感到比较舒服，而且显得有礼貌</a:t>
            </a:r>
            <a:r>
              <a:rPr lang="zh-CN" sz="1600" kern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。</a:t>
            </a:r>
            <a:endParaRPr sz="1600" kern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R="0" lvl="0" indent="0" algn="just" defTabSz="914400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999C6"/>
              </a:buClr>
              <a:buSzTx/>
              <a:buFont typeface="Wingdings" panose="05000000000000000000" charset="0"/>
              <a:buNone/>
              <a:defRPr/>
            </a:pPr>
            <a:r>
              <a:rPr sz="1400" kern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charset="-122"/>
                <a:cs typeface="Arial" panose="020B0604020202020204" pitchFamily="34" charset="0"/>
                <a:sym typeface="+mn-ea"/>
              </a:rPr>
              <a:t>① Thank you for contacting us.</a:t>
            </a:r>
            <a:endParaRPr sz="1400" kern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charset="-122"/>
              <a:cs typeface="Arial" panose="020B0604020202020204" pitchFamily="34" charset="0"/>
              <a:sym typeface="+mn-ea"/>
            </a:endParaRPr>
          </a:p>
          <a:p>
            <a:pPr marR="0" lvl="0" indent="0" algn="just" defTabSz="914400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999C6"/>
              </a:buClr>
              <a:buSzTx/>
              <a:buFont typeface="Wingdings" panose="05000000000000000000" charset="0"/>
              <a:buNone/>
              <a:defRPr/>
            </a:pPr>
            <a:r>
              <a:rPr sz="1400" kern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charset="-122"/>
                <a:cs typeface="Arial" panose="020B0604020202020204" pitchFamily="34" charset="0"/>
                <a:sym typeface="+mn-ea"/>
              </a:rPr>
              <a:t>② I must apologize for not having written to you previously.</a:t>
            </a:r>
            <a:endParaRPr sz="1400" kern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charset="-122"/>
              <a:cs typeface="Arial" panose="020B0604020202020204" pitchFamily="34" charset="0"/>
              <a:sym typeface="+mn-ea"/>
            </a:endParaRPr>
          </a:p>
          <a:p>
            <a:pPr marR="0" lvl="0" indent="0" algn="just" defTabSz="914400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999C6"/>
              </a:buClr>
              <a:buSzTx/>
              <a:buFont typeface="Wingdings" panose="05000000000000000000" charset="0"/>
              <a:buNone/>
              <a:defRPr/>
            </a:pPr>
            <a:r>
              <a:rPr sz="1400" kern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charset="-122"/>
                <a:cs typeface="Arial" panose="020B0604020202020204" pitchFamily="34" charset="0"/>
                <a:sym typeface="+mn-ea"/>
              </a:rPr>
              <a:t>③ You letter on 4th July was duly received.</a:t>
            </a:r>
            <a:endParaRPr sz="1400" kern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charset="-122"/>
              <a:cs typeface="Arial" panose="020B0604020202020204" pitchFamily="34" charset="0"/>
              <a:sym typeface="+mn-ea"/>
            </a:endParaRPr>
          </a:p>
          <a:p>
            <a:pPr marR="0" lvl="0" indent="0" algn="just" defTabSz="914400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999C6"/>
              </a:buClr>
              <a:buSzTx/>
              <a:buFont typeface="Wingdings" panose="05000000000000000000" charset="0"/>
              <a:buNone/>
              <a:defRPr/>
            </a:pPr>
            <a:r>
              <a:rPr sz="1400" kern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charset="-122"/>
                <a:cs typeface="Arial" panose="020B0604020202020204" pitchFamily="34" charset="0"/>
                <a:sym typeface="+mn-ea"/>
              </a:rPr>
              <a:t>④ Thank you for your prompt reply.</a:t>
            </a:r>
            <a:endParaRPr sz="1400" kern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charset="-122"/>
              <a:cs typeface="Arial" panose="020B0604020202020204" pitchFamily="34" charset="0"/>
              <a:sym typeface="+mn-ea"/>
            </a:endParaRPr>
          </a:p>
          <a:p>
            <a:pPr marR="0" lvl="0" indent="0" algn="just" defTabSz="914400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999C6"/>
              </a:buClr>
              <a:buSzTx/>
              <a:buFont typeface="Wingdings" panose="05000000000000000000" charset="0"/>
              <a:buNone/>
              <a:defRPr/>
            </a:pPr>
            <a:r>
              <a:rPr sz="1400" kern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charset="-122"/>
                <a:cs typeface="Arial" panose="020B0604020202020204" pitchFamily="34" charset="0"/>
                <a:sym typeface="+mn-ea"/>
              </a:rPr>
              <a:t>⑤ Thanks for getting back to me.</a:t>
            </a:r>
            <a:endParaRPr sz="1400" kern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charset="-122"/>
              <a:cs typeface="Arial" panose="020B0604020202020204" pitchFamily="34" charset="0"/>
              <a:sym typeface="+mn-ea"/>
            </a:endParaRPr>
          </a:p>
          <a:p>
            <a:pPr marR="0" lvl="0" indent="0" algn="just" defTabSz="914400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999C6"/>
              </a:buClr>
              <a:buSzTx/>
              <a:buFont typeface="Wingdings" panose="05000000000000000000" charset="0"/>
              <a:buNone/>
              <a:defRPr/>
            </a:pPr>
            <a:r>
              <a:rPr sz="1400" kern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charset="-122"/>
                <a:cs typeface="Arial" panose="020B0604020202020204" pitchFamily="34" charset="0"/>
                <a:sym typeface="+mn-ea"/>
              </a:rPr>
              <a:t>⑥ I'm very sorry for late response/reply.</a:t>
            </a:r>
            <a:endParaRPr sz="1400" kern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charset="-122"/>
              <a:cs typeface="Arial" panose="020B0604020202020204" pitchFamily="34" charset="0"/>
              <a:sym typeface="+mn-ea"/>
            </a:endParaRPr>
          </a:p>
        </p:txBody>
      </p:sp>
      <p:pic>
        <p:nvPicPr>
          <p:cNvPr id="8" name="图片 7" descr="3681890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903720" y="2601595"/>
            <a:ext cx="2076450" cy="207645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泪滴形 1"/>
          <p:cNvSpPr/>
          <p:nvPr/>
        </p:nvSpPr>
        <p:spPr>
          <a:xfrm>
            <a:off x="731520" y="925195"/>
            <a:ext cx="360045" cy="360045"/>
          </a:xfrm>
          <a:prstGeom prst="teardrop">
            <a:avLst/>
          </a:prstGeom>
          <a:solidFill>
            <a:srgbClr val="04C0BF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cs typeface="黑体" panose="02010609060101010101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174750" y="900430"/>
            <a:ext cx="203136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 dirty="0">
                <a:solidFill>
                  <a:srgbClr val="00544F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正文 Body</a:t>
            </a:r>
            <a:endParaRPr lang="zh-CN" altLang="en-US" sz="2000" b="1" dirty="0">
              <a:solidFill>
                <a:srgbClr val="00544F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</p:txBody>
      </p:sp>
      <p:sp>
        <p:nvSpPr>
          <p:cNvPr id="5" name="Shape 3313"/>
          <p:cNvSpPr/>
          <p:nvPr/>
        </p:nvSpPr>
        <p:spPr>
          <a:xfrm>
            <a:off x="1526540" y="1437640"/>
            <a:ext cx="6100445" cy="922655"/>
          </a:xfrm>
          <a:prstGeom prst="rect">
            <a:avLst/>
          </a:prstGeom>
          <a:ln w="12700">
            <a:miter lim="400000"/>
          </a:ln>
        </p:spPr>
        <p:txBody>
          <a:bodyPr wrap="square" lIns="19052" tIns="19052" rIns="19052" bIns="19052">
            <a:spAutoFit/>
          </a:bodyPr>
          <a:lstStyle>
            <a:lvl1pPr algn="just">
              <a:lnSpc>
                <a:spcPct val="120000"/>
              </a:lnSpc>
              <a:defRPr sz="2200" b="0" cap="none" spc="110">
                <a:solidFill>
                  <a:srgbClr val="FFFFFF"/>
                </a:solidFill>
              </a:defRPr>
            </a:lvl1pPr>
          </a:lstStyle>
          <a:p>
            <a:pPr marR="0" lvl="0" indent="0" algn="just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999C6"/>
              </a:buClr>
              <a:buSzTx/>
              <a:buFont typeface="Wingdings" panose="05000000000000000000" charset="0"/>
              <a:buNone/>
              <a:defRPr/>
            </a:pPr>
            <a:r>
              <a:rPr kumimoji="0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正文是电子邮件的主要部分，</a:t>
            </a:r>
            <a:r>
              <a:rPr kumimoji="0" lang="zh-CN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一般</a:t>
            </a:r>
            <a:r>
              <a:rPr kumimoji="0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把话题分成几个小主题，每个主题一小段，每一段只有一两句话。正文有两三个或者三四个简短的段落构成。</a:t>
            </a:r>
            <a:endParaRPr kumimoji="0" sz="1600" b="0" i="0" u="none" strike="noStrike" kern="0" cap="none" spc="11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689469" y="233665"/>
            <a:ext cx="4094480" cy="521970"/>
          </a:xfrm>
          <a:prstGeom prst="rect">
            <a:avLst/>
          </a:prstGeom>
        </p:spPr>
        <p:txBody>
          <a:bodyPr wrap="none">
            <a:spAutoFit/>
          </a:bodyPr>
          <a:p>
            <a:pPr algn="l"/>
            <a:r>
              <a:rPr lang="zh-CN" altLang="en-US" sz="2800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lt"/>
              </a:rPr>
              <a:t>商务英语函电的主要内容</a:t>
            </a:r>
            <a:endParaRPr lang="zh-CN" altLang="en-US" sz="28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lt"/>
            </a:endParaRPr>
          </a:p>
        </p:txBody>
      </p:sp>
      <p:sp>
        <p:nvSpPr>
          <p:cNvPr id="6" name="Shape 3313"/>
          <p:cNvSpPr/>
          <p:nvPr/>
        </p:nvSpPr>
        <p:spPr>
          <a:xfrm>
            <a:off x="1518285" y="3131820"/>
            <a:ext cx="3249930" cy="332740"/>
          </a:xfrm>
          <a:prstGeom prst="rect">
            <a:avLst/>
          </a:prstGeom>
          <a:ln w="12700">
            <a:miter lim="400000"/>
          </a:ln>
        </p:spPr>
        <p:txBody>
          <a:bodyPr wrap="square" lIns="19052" tIns="19052" rIns="19052" bIns="19052">
            <a:spAutoFit/>
          </a:bodyPr>
          <a:lstStyle>
            <a:lvl1pPr algn="just">
              <a:lnSpc>
                <a:spcPct val="120000"/>
              </a:lnSpc>
              <a:defRPr sz="2200" b="0" cap="none" spc="110">
                <a:solidFill>
                  <a:srgbClr val="FFFFFF"/>
                </a:solidFill>
              </a:defRPr>
            </a:lvl1pPr>
          </a:lstStyle>
          <a:p>
            <a:pPr marR="0" lvl="0" indent="0" algn="just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999C6"/>
              </a:buClr>
              <a:buSzTx/>
              <a:buFont typeface="Wingdings" panose="05000000000000000000" charset="0"/>
              <a:buNone/>
              <a:defRPr/>
            </a:pPr>
            <a:r>
              <a:rPr kumimoji="0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正文书写格式一般采用</a:t>
            </a:r>
            <a:r>
              <a:rPr kumimoji="0" sz="1600" b="1" i="0" u="none" strike="noStrike" kern="0" cap="none" spc="11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齐头式</a:t>
            </a:r>
            <a:r>
              <a:rPr kumimoji="0" lang="zh-CN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。</a:t>
            </a:r>
            <a:endParaRPr kumimoji="0" sz="1600" b="0" i="0" u="none" strike="noStrike" kern="0" cap="none" spc="11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7" name="Shape 3313"/>
          <p:cNvSpPr/>
          <p:nvPr/>
        </p:nvSpPr>
        <p:spPr>
          <a:xfrm>
            <a:off x="1521460" y="3531235"/>
            <a:ext cx="5969635" cy="628015"/>
          </a:xfrm>
          <a:prstGeom prst="rect">
            <a:avLst/>
          </a:prstGeom>
          <a:ln w="12700">
            <a:miter lim="400000"/>
          </a:ln>
        </p:spPr>
        <p:txBody>
          <a:bodyPr wrap="square" lIns="19052" tIns="19052" rIns="19052" bIns="19052">
            <a:spAutoFit/>
          </a:bodyPr>
          <a:lstStyle>
            <a:lvl1pPr algn="just">
              <a:lnSpc>
                <a:spcPct val="120000"/>
              </a:lnSpc>
              <a:defRPr sz="2200" b="0" cap="none" spc="110">
                <a:solidFill>
                  <a:srgbClr val="FFFFFF"/>
                </a:solidFill>
              </a:defRPr>
            </a:lvl1pPr>
          </a:lstStyle>
          <a:p>
            <a:pPr marR="0" lvl="0" indent="0" algn="just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999C6"/>
              </a:buClr>
              <a:buSzTx/>
              <a:buFont typeface="Wingdings" panose="05000000000000000000" charset="0"/>
              <a:buNone/>
              <a:defRPr/>
            </a:pPr>
            <a:r>
              <a:rPr sz="1600" kern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所有段落的第一行都顶格写，段与段之间空一行，另外称呼、落款等也都顶格写。</a:t>
            </a:r>
            <a:endParaRPr kumimoji="0" sz="1600" b="0" i="0" u="none" strike="noStrike" kern="0" cap="none" spc="11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2" name="圆角矩形 31"/>
          <p:cNvSpPr/>
          <p:nvPr/>
        </p:nvSpPr>
        <p:spPr>
          <a:xfrm>
            <a:off x="1506220" y="2531110"/>
            <a:ext cx="1826260" cy="491490"/>
          </a:xfrm>
          <a:prstGeom prst="roundRect">
            <a:avLst/>
          </a:prstGeom>
          <a:solidFill>
            <a:srgbClr val="01A89E"/>
          </a:solidFill>
          <a:ln>
            <a:noFill/>
          </a:ln>
          <a:effectLst>
            <a:innerShdw blurRad="63500" dist="38100" dir="13500000">
              <a:prstClr val="black">
                <a:alpha val="34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1597660" y="2597785"/>
            <a:ext cx="16490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kern="0" spc="110" noProof="0">
                <a:ln>
                  <a:noFill/>
                </a:ln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正文书写格式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Inhaltsplatzhalter 4"/>
          <p:cNvSpPr txBox="1"/>
          <p:nvPr/>
        </p:nvSpPr>
        <p:spPr>
          <a:xfrm>
            <a:off x="1213485" y="1454150"/>
            <a:ext cx="5132705" cy="31940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3050" indent="-273050" algn="l" defTabSz="913765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20" indent="-273050" algn="l" defTabSz="913765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70" indent="-177800" algn="l" defTabSz="913765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370" indent="-177800" algn="l" defTabSz="913765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240" indent="-179070" algn="l" defTabSz="913765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965" indent="-228600" algn="l" defTabSz="91376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165" indent="-228600" algn="l" defTabSz="91376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730" indent="-228600" algn="l" defTabSz="91376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4930" indent="-228600" algn="l" defTabSz="91376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30000"/>
              </a:lnSpc>
              <a:spcAft>
                <a:spcPts val="1200"/>
              </a:spcAft>
              <a:buNone/>
            </a:pPr>
            <a:r>
              <a:rPr lang="en-US" sz="1600" dirty="0" smtClean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在邮件结束之前，应该再次感谢收信人。</a:t>
            </a:r>
            <a:endParaRPr lang="en-US" sz="1600" dirty="0" smtClean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11" name="泪滴形 10"/>
          <p:cNvSpPr/>
          <p:nvPr/>
        </p:nvSpPr>
        <p:spPr>
          <a:xfrm>
            <a:off x="731520" y="925195"/>
            <a:ext cx="360045" cy="360045"/>
          </a:xfrm>
          <a:prstGeom prst="teardrop">
            <a:avLst/>
          </a:prstGeom>
          <a:solidFill>
            <a:srgbClr val="04C0BF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cs typeface="黑体" panose="02010609060101010101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1174750" y="900430"/>
            <a:ext cx="179387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 dirty="0">
                <a:solidFill>
                  <a:srgbClr val="00544F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结尾 Ending</a:t>
            </a:r>
            <a:endParaRPr lang="zh-CN" altLang="en-US" sz="2000" b="1" dirty="0">
              <a:solidFill>
                <a:srgbClr val="00544F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689469" y="233665"/>
            <a:ext cx="4094480" cy="521970"/>
          </a:xfrm>
          <a:prstGeom prst="rect">
            <a:avLst/>
          </a:prstGeom>
        </p:spPr>
        <p:txBody>
          <a:bodyPr wrap="none">
            <a:spAutoFit/>
          </a:bodyPr>
          <a:p>
            <a:pPr algn="l"/>
            <a:r>
              <a:rPr lang="zh-CN" altLang="en-US" sz="2800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lt"/>
              </a:rPr>
              <a:t>商务英语函电的主要内容</a:t>
            </a:r>
            <a:endParaRPr lang="zh-CN" altLang="en-US" sz="28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lt"/>
            </a:endParaRPr>
          </a:p>
        </p:txBody>
      </p:sp>
      <p:sp>
        <p:nvSpPr>
          <p:cNvPr id="2" name="Inhaltsplatzhalter 4"/>
          <p:cNvSpPr txBox="1"/>
          <p:nvPr/>
        </p:nvSpPr>
        <p:spPr>
          <a:xfrm>
            <a:off x="1083310" y="1857375"/>
            <a:ext cx="6460490" cy="203771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3050" indent="-273050" algn="l" defTabSz="913765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20" indent="-273050" algn="l" defTabSz="913765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70" indent="-177800" algn="l" defTabSz="913765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370" indent="-177800" algn="l" defTabSz="913765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240" indent="-179070" algn="l" defTabSz="913765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965" indent="-228600" algn="l" defTabSz="91376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165" indent="-228600" algn="l" defTabSz="91376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730" indent="-228600" algn="l" defTabSz="91376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4930" indent="-228600" algn="l" defTabSz="91376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30000"/>
              </a:lnSpc>
              <a:spcAft>
                <a:spcPts val="0"/>
              </a:spcAft>
              <a:buNone/>
            </a:pPr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  <a:cs typeface="Arial" panose="020B0604020202020204" pitchFamily="34" charset="0"/>
              </a:rPr>
              <a:t>（1）Thank you for your patience and cooperation. / Thank you for your consideration.</a:t>
            </a:r>
            <a:endParaRPr lang="en-US" sz="1400" dirty="0" smtClean="0">
              <a:solidFill>
                <a:schemeClr val="tx1"/>
              </a:solidFill>
              <a:latin typeface="Arial" panose="020B0604020202020204" pitchFamily="34" charset="0"/>
              <a:ea typeface="黑体" panose="02010609060101010101" charset="-122"/>
              <a:cs typeface="Arial" panose="020B0604020202020204" pitchFamily="34" charset="0"/>
            </a:endParaRPr>
          </a:p>
          <a:p>
            <a:pPr marL="0" indent="406400" fontAlgn="auto">
              <a:lnSpc>
                <a:spcPct val="130000"/>
              </a:lnSpc>
              <a:spcAft>
                <a:spcPts val="0"/>
              </a:spcAft>
              <a:buNone/>
              <a:extLst>
                <a:ext uri="{35155182-B16C-46BC-9424-99874614C6A1}">
                  <wpsdc:indentchars xmlns:wpsdc="http://www.wps.cn/officeDocument/2017/drawingmlCustomData" val="200" checksum="1740828767"/>
                </a:ext>
              </a:extLst>
            </a:pPr>
            <a:r>
              <a:rPr lang="en-US" sz="1600" dirty="0" smtClean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感谢你的耐心与合作。</a:t>
            </a:r>
            <a:endParaRPr lang="en-US" sz="1600" dirty="0" smtClean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 fontAlgn="auto">
              <a:lnSpc>
                <a:spcPct val="130000"/>
              </a:lnSpc>
              <a:spcAft>
                <a:spcPts val="0"/>
              </a:spcAft>
              <a:buNone/>
            </a:pPr>
            <a:endParaRPr lang="en-US" sz="1400" dirty="0" smtClean="0">
              <a:solidFill>
                <a:schemeClr val="tx1"/>
              </a:solidFill>
              <a:latin typeface="Arial" panose="020B0604020202020204" pitchFamily="34" charset="0"/>
              <a:ea typeface="黑体" panose="02010609060101010101" charset="-122"/>
              <a:cs typeface="Arial" panose="020B0604020202020204" pitchFamily="34" charset="0"/>
            </a:endParaRPr>
          </a:p>
          <a:p>
            <a:pPr marL="0" indent="0" fontAlgn="auto">
              <a:lnSpc>
                <a:spcPct val="130000"/>
              </a:lnSpc>
              <a:spcAft>
                <a:spcPts val="0"/>
              </a:spcAft>
              <a:buNone/>
            </a:pPr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ea typeface="黑体" panose="02010609060101010101" charset="-122"/>
                <a:cs typeface="Arial" panose="020B0604020202020204" pitchFamily="34" charset="0"/>
              </a:rPr>
              <a:t>（2）If you have any question or concerns, don’t hesitate to let me know. / I look forward to hearing from you.</a:t>
            </a:r>
            <a:endParaRPr lang="en-US" sz="1400" dirty="0" smtClean="0">
              <a:solidFill>
                <a:schemeClr val="tx1"/>
              </a:solidFill>
              <a:latin typeface="Arial" panose="020B0604020202020204" pitchFamily="34" charset="0"/>
              <a:ea typeface="黑体" panose="02010609060101010101" charset="-122"/>
              <a:cs typeface="Arial" panose="020B0604020202020204" pitchFamily="34" charset="0"/>
            </a:endParaRPr>
          </a:p>
          <a:p>
            <a:pPr marL="0" indent="406400" fontAlgn="auto">
              <a:lnSpc>
                <a:spcPct val="130000"/>
              </a:lnSpc>
              <a:spcAft>
                <a:spcPts val="0"/>
              </a:spcAft>
              <a:buNone/>
              <a:extLst>
                <a:ext uri="{35155182-B16C-46BC-9424-99874614C6A1}">
                  <wpsdc:indentchars xmlns:wpsdc="http://www.wps.cn/officeDocument/2017/drawingmlCustomData" val="200" checksum="1740828767"/>
                </a:ext>
              </a:extLst>
            </a:pPr>
            <a:r>
              <a:rPr lang="en-US" sz="1600" dirty="0" smtClean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如果你有任何的问题或者顾虑，请尽管让我知道。</a:t>
            </a:r>
            <a:endParaRPr lang="en-US" sz="1600" dirty="0" smtClean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accel="20000" decel="6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accel="20000" decel="6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" grpId="0"/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Shape 3313"/>
          <p:cNvSpPr/>
          <p:nvPr/>
        </p:nvSpPr>
        <p:spPr>
          <a:xfrm>
            <a:off x="889635" y="1407795"/>
            <a:ext cx="7593965" cy="2914015"/>
          </a:xfrm>
          <a:prstGeom prst="rect">
            <a:avLst/>
          </a:prstGeom>
          <a:ln w="12700">
            <a:miter lim="400000"/>
          </a:ln>
        </p:spPr>
        <p:txBody>
          <a:bodyPr wrap="square" lIns="19052" tIns="19052" rIns="19052" bIns="19052">
            <a:spAutoFit/>
          </a:bodyPr>
          <a:lstStyle>
            <a:lvl1pPr algn="just">
              <a:lnSpc>
                <a:spcPct val="120000"/>
              </a:lnSpc>
              <a:defRPr sz="2200" b="0" cap="none" spc="110">
                <a:solidFill>
                  <a:srgbClr val="FFFFFF"/>
                </a:solidFill>
              </a:defRPr>
            </a:lvl1pPr>
          </a:lstStyle>
          <a:p>
            <a:pPr marR="0" lvl="0" indent="0" algn="just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999C6"/>
              </a:buClr>
              <a:buSzTx/>
              <a:buFont typeface="Wingdings" panose="05000000000000000000" charset="0"/>
              <a:buNone/>
              <a:defRPr/>
            </a:pPr>
            <a:r>
              <a:rPr kumimoji="0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（1）</a:t>
            </a:r>
            <a:r>
              <a:rPr kumimoji="0" sz="14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charset="-122"/>
                <a:cs typeface="Arial" panose="020B0604020202020204" pitchFamily="34" charset="0"/>
              </a:rPr>
              <a:t>Very Formal</a:t>
            </a:r>
            <a:r>
              <a:rPr kumimoji="0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非常正规的（例如给政府官员的）</a:t>
            </a:r>
            <a:endParaRPr kumimoji="0" sz="1600" b="0" i="0" u="none" strike="noStrike" kern="0" cap="none" spc="11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R="0" lvl="0" indent="0" algn="just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999C6"/>
              </a:buClr>
              <a:buSzTx/>
              <a:buFont typeface="Wingdings" panose="05000000000000000000" charset="0"/>
              <a:buNone/>
              <a:defRPr/>
            </a:pPr>
            <a:r>
              <a:rPr kumimoji="0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</a:t>
            </a:r>
            <a:r>
              <a:rPr kumimoji="0" sz="14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charset="-122"/>
                <a:cs typeface="Arial" panose="020B0604020202020204" pitchFamily="34" charset="0"/>
              </a:rPr>
              <a:t>Respectfully yours , / Yours respectfully,</a:t>
            </a:r>
            <a:r>
              <a:rPr kumimoji="0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endParaRPr kumimoji="0" sz="1600" b="0" i="0" u="none" strike="noStrike" kern="0" cap="none" spc="11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R="0" lvl="0" indent="0" algn="just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999C6"/>
              </a:buClr>
              <a:buSzTx/>
              <a:buFont typeface="Wingdings" panose="05000000000000000000" charset="0"/>
              <a:buNone/>
              <a:defRPr/>
            </a:pPr>
            <a:r>
              <a:rPr kumimoji="0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（2）</a:t>
            </a:r>
            <a:r>
              <a:rPr kumimoji="0" sz="14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charset="-122"/>
                <a:cs typeface="Arial" panose="020B0604020202020204" pitchFamily="34" charset="0"/>
              </a:rPr>
              <a:t>Formal</a:t>
            </a:r>
            <a:r>
              <a:rPr kumimoji="0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正规的（例如客户公司之间）</a:t>
            </a:r>
            <a:endParaRPr kumimoji="0" sz="1600" b="0" i="0" u="none" strike="noStrike" kern="0" cap="none" spc="11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R="0" lvl="0" indent="0" algn="just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999C6"/>
              </a:buClr>
              <a:buSzTx/>
              <a:buFont typeface="Wingdings" panose="05000000000000000000" charset="0"/>
              <a:buNone/>
              <a:defRPr/>
            </a:pPr>
            <a:r>
              <a:rPr kumimoji="0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</a:t>
            </a:r>
            <a:r>
              <a:rPr kumimoji="0" sz="14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charset="-122"/>
                <a:cs typeface="Arial" panose="020B0604020202020204" pitchFamily="34" charset="0"/>
              </a:rPr>
              <a:t>Very truly yours, / Yours very truly, / Yours truly, </a:t>
            </a:r>
            <a:endParaRPr kumimoji="0" sz="1400" b="0" i="0" u="none" strike="noStrike" kern="0" cap="none" spc="11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charset="-122"/>
              <a:cs typeface="Arial" panose="020B0604020202020204" pitchFamily="34" charset="0"/>
            </a:endParaRPr>
          </a:p>
          <a:p>
            <a:pPr marR="0" lvl="0" indent="0" algn="just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999C6"/>
              </a:buClr>
              <a:buSzTx/>
              <a:buFont typeface="Wingdings" panose="05000000000000000000" charset="0"/>
              <a:buNone/>
              <a:defRPr/>
            </a:pPr>
            <a:r>
              <a:rPr kumimoji="0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（3）</a:t>
            </a:r>
            <a:r>
              <a:rPr kumimoji="0" sz="14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charset="-122"/>
                <a:cs typeface="Arial" panose="020B0604020202020204" pitchFamily="34" charset="0"/>
              </a:rPr>
              <a:t>Less Formal</a:t>
            </a:r>
            <a:r>
              <a:rPr kumimoji="0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不太正规的（例如客户）</a:t>
            </a:r>
            <a:endParaRPr kumimoji="0" sz="1600" b="0" i="0" u="none" strike="noStrike" kern="0" cap="none" spc="11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R="0" lvl="0" indent="0" algn="just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999C6"/>
              </a:buClr>
              <a:buSzTx/>
              <a:buFont typeface="Wingdings" panose="05000000000000000000" charset="0"/>
              <a:buNone/>
              <a:defRPr/>
            </a:pPr>
            <a:r>
              <a:rPr kumimoji="0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</a:t>
            </a:r>
            <a:r>
              <a:rPr kumimoji="0" sz="14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charset="-122"/>
                <a:cs typeface="Arial" panose="020B0604020202020204" pitchFamily="34" charset="0"/>
              </a:rPr>
              <a:t>Sincerely yours, / Yours sincerely, / Sincerely, </a:t>
            </a:r>
            <a:endParaRPr kumimoji="0" sz="1400" b="0" i="0" u="none" strike="noStrike" kern="0" cap="none" spc="11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charset="-122"/>
              <a:cs typeface="Arial" panose="020B0604020202020204" pitchFamily="34" charset="0"/>
            </a:endParaRPr>
          </a:p>
          <a:p>
            <a:pPr marR="0" lvl="0" indent="0" algn="just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999C6"/>
              </a:buClr>
              <a:buSzTx/>
              <a:buFont typeface="Wingdings" panose="05000000000000000000" charset="0"/>
              <a:buNone/>
              <a:defRPr/>
            </a:pPr>
            <a:r>
              <a:rPr kumimoji="0" sz="14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charset="-122"/>
                <a:cs typeface="Arial" panose="020B0604020202020204" pitchFamily="34" charset="0"/>
              </a:rPr>
              <a:t>         Cordially yours, / Yours cordially, / Cordially, </a:t>
            </a:r>
            <a:endParaRPr kumimoji="0" sz="1400" b="0" i="0" u="none" strike="noStrike" kern="0" cap="none" spc="11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charset="-122"/>
              <a:cs typeface="Arial" panose="020B0604020202020204" pitchFamily="34" charset="0"/>
            </a:endParaRPr>
          </a:p>
          <a:p>
            <a:pPr marR="0" lvl="0" indent="0" algn="just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999C6"/>
              </a:buClr>
              <a:buSzTx/>
              <a:buFont typeface="Wingdings" panose="05000000000000000000" charset="0"/>
              <a:buNone/>
              <a:defRPr/>
            </a:pPr>
            <a:r>
              <a:rPr kumimoji="0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（4）</a:t>
            </a:r>
            <a:r>
              <a:rPr kumimoji="0" sz="14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charset="-122"/>
                <a:cs typeface="Arial" panose="020B0604020202020204" pitchFamily="34" charset="0"/>
              </a:rPr>
              <a:t>Informal</a:t>
            </a:r>
            <a:r>
              <a:rPr kumimoji="0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非正规的（例如朋友，同事之类）</a:t>
            </a:r>
            <a:endParaRPr kumimoji="0" sz="1600" b="0" i="0" u="none" strike="noStrike" kern="0" cap="none" spc="11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R="0" lvl="0" indent="0" algn="just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999C6"/>
              </a:buClr>
              <a:buSzTx/>
              <a:buFont typeface="Wingdings" panose="05000000000000000000" charset="0"/>
              <a:buNone/>
              <a:defRPr/>
            </a:pPr>
            <a:r>
              <a:rPr kumimoji="0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</a:t>
            </a:r>
            <a:r>
              <a:rPr kumimoji="0" sz="14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charset="-122"/>
                <a:cs typeface="Arial" panose="020B0604020202020204" pitchFamily="34" charset="0"/>
              </a:rPr>
              <a:t>Regards, / Warm regards, </a:t>
            </a:r>
            <a:r>
              <a:rPr kumimoji="0" lang="en-US" sz="14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charset="-122"/>
                <a:cs typeface="Arial" panose="020B0604020202020204" pitchFamily="34" charset="0"/>
              </a:rPr>
              <a:t>/</a:t>
            </a:r>
            <a:r>
              <a:rPr kumimoji="0" sz="14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charset="-122"/>
                <a:cs typeface="Arial" panose="020B0604020202020204" pitchFamily="34" charset="0"/>
              </a:rPr>
              <a:t>With kindest regards, / With my best regards, </a:t>
            </a:r>
            <a:endParaRPr kumimoji="0" sz="1400" b="0" i="0" u="none" strike="noStrike" kern="0" cap="none" spc="11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charset="-122"/>
              <a:cs typeface="Arial" panose="020B0604020202020204" pitchFamily="34" charset="0"/>
            </a:endParaRPr>
          </a:p>
          <a:p>
            <a:pPr marR="0" lvl="0" indent="0" algn="just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999C6"/>
              </a:buClr>
              <a:buSzTx/>
              <a:buFont typeface="Wingdings" panose="05000000000000000000" charset="0"/>
              <a:buNone/>
              <a:defRPr/>
            </a:pPr>
            <a:r>
              <a:rPr kumimoji="0" sz="14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charset="-122"/>
                <a:cs typeface="Arial" panose="020B0604020202020204" pitchFamily="34" charset="0"/>
              </a:rPr>
              <a:t>         My best, / Give my best to Mary, Thanks, / See you next week!</a:t>
            </a:r>
            <a:endParaRPr kumimoji="0" sz="1400" b="0" i="0" u="none" strike="noStrike" kern="0" cap="none" spc="11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charset="-122"/>
              <a:cs typeface="Arial" panose="020B0604020202020204" pitchFamily="34" charset="0"/>
            </a:endParaRPr>
          </a:p>
        </p:txBody>
      </p:sp>
      <p:sp>
        <p:nvSpPr>
          <p:cNvPr id="11" name="泪滴形 10"/>
          <p:cNvSpPr/>
          <p:nvPr/>
        </p:nvSpPr>
        <p:spPr>
          <a:xfrm>
            <a:off x="731520" y="925195"/>
            <a:ext cx="360045" cy="360045"/>
          </a:xfrm>
          <a:prstGeom prst="teardrop">
            <a:avLst/>
          </a:prstGeom>
          <a:solidFill>
            <a:srgbClr val="04C0BF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cs typeface="黑体" panose="02010609060101010101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1174750" y="900430"/>
            <a:ext cx="437705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 dirty="0">
                <a:solidFill>
                  <a:srgbClr val="00544F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结束语 Complimentary Close</a:t>
            </a:r>
            <a:endParaRPr lang="zh-CN" altLang="en-US" sz="2000" b="1" dirty="0">
              <a:solidFill>
                <a:srgbClr val="00544F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689469" y="233665"/>
            <a:ext cx="4094480" cy="521970"/>
          </a:xfrm>
          <a:prstGeom prst="rect">
            <a:avLst/>
          </a:prstGeom>
        </p:spPr>
        <p:txBody>
          <a:bodyPr wrap="none">
            <a:spAutoFit/>
          </a:bodyPr>
          <a:p>
            <a:pPr algn="l"/>
            <a:r>
              <a:rPr lang="zh-CN" altLang="en-US" sz="2800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lt"/>
              </a:rPr>
              <a:t>商务英语函电的主要内容</a:t>
            </a:r>
            <a:endParaRPr lang="zh-CN" altLang="en-US" sz="28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lt"/>
            </a:endParaRPr>
          </a:p>
        </p:txBody>
      </p:sp>
      <p:pic>
        <p:nvPicPr>
          <p:cNvPr id="10" name="图片 9" descr="&amp;pky8327935061&amp;"/>
          <p:cNvPicPr>
            <a:picLocks noChangeAspect="1"/>
          </p:cNvPicPr>
          <p:nvPr/>
        </p:nvPicPr>
        <p:blipFill>
          <a:blip r:embed="rId1">
            <a:lum bright="6000" contrast="4000"/>
          </a:blip>
          <a:stretch>
            <a:fillRect/>
          </a:stretch>
        </p:blipFill>
        <p:spPr>
          <a:xfrm>
            <a:off x="6307455" y="723900"/>
            <a:ext cx="2426335" cy="2426335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" name="泪滴形 10"/>
          <p:cNvSpPr/>
          <p:nvPr/>
        </p:nvSpPr>
        <p:spPr>
          <a:xfrm>
            <a:off x="731520" y="925195"/>
            <a:ext cx="360045" cy="360045"/>
          </a:xfrm>
          <a:prstGeom prst="teardrop">
            <a:avLst/>
          </a:prstGeom>
          <a:solidFill>
            <a:srgbClr val="04C0BF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cs typeface="黑体" panose="02010609060101010101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1165225" y="890905"/>
            <a:ext cx="452564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 dirty="0">
                <a:solidFill>
                  <a:srgbClr val="00544F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签名 Signature 和附件 Enclosure</a:t>
            </a:r>
            <a:endParaRPr lang="zh-CN" altLang="en-US" sz="2000" b="1" dirty="0">
              <a:solidFill>
                <a:srgbClr val="00544F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</p:txBody>
      </p:sp>
      <p:sp>
        <p:nvSpPr>
          <p:cNvPr id="5" name="Shape 3313"/>
          <p:cNvSpPr/>
          <p:nvPr/>
        </p:nvSpPr>
        <p:spPr>
          <a:xfrm>
            <a:off x="945515" y="1696085"/>
            <a:ext cx="7237730" cy="1807845"/>
          </a:xfrm>
          <a:prstGeom prst="rect">
            <a:avLst/>
          </a:prstGeom>
          <a:ln w="12700">
            <a:miter lim="400000"/>
          </a:ln>
        </p:spPr>
        <p:txBody>
          <a:bodyPr wrap="square" lIns="19052" tIns="19052" rIns="19052" bIns="19052">
            <a:spAutoFit/>
          </a:bodyPr>
          <a:lstStyle>
            <a:lvl1pPr algn="just">
              <a:lnSpc>
                <a:spcPct val="120000"/>
              </a:lnSpc>
              <a:defRPr sz="2200" b="0" cap="none" spc="110">
                <a:solidFill>
                  <a:srgbClr val="FFFFFF"/>
                </a:solidFill>
              </a:defRPr>
            </a:lvl1pPr>
          </a:lstStyle>
          <a:p>
            <a:pPr marR="0" lvl="0" indent="0" algn="just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999C6"/>
              </a:buClr>
              <a:buSzTx/>
              <a:buFont typeface="Wingdings" panose="05000000000000000000" charset="0"/>
              <a:buNone/>
              <a:defRPr/>
            </a:pPr>
            <a:r>
              <a:rPr kumimoji="0" lang="zh-CN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邮件的末尾要加上签名档，附加必要的个人信息，如姓名、职务、公司电话、地址等，但一般不会超过4行。</a:t>
            </a:r>
            <a:endParaRPr kumimoji="0" lang="zh-CN" sz="1600" b="0" i="0" u="none" strike="noStrike" kern="0" cap="none" spc="11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R="0" lvl="0" indent="0" algn="just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999C6"/>
              </a:buClr>
              <a:buSzTx/>
              <a:buFont typeface="Wingdings" panose="05000000000000000000" charset="0"/>
              <a:buNone/>
              <a:defRPr/>
            </a:pPr>
            <a:endParaRPr kumimoji="0" lang="zh-CN" sz="1600" b="0" i="0" u="none" strike="noStrike" kern="0" cap="none" spc="11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R="0" lvl="0" indent="0" algn="just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999C6"/>
              </a:buClr>
              <a:buSzTx/>
              <a:buFont typeface="Wingdings" panose="05000000000000000000" charset="0"/>
              <a:buNone/>
              <a:defRPr/>
            </a:pPr>
            <a:r>
              <a:rPr kumimoji="0" lang="zh-CN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如果邮件带有附件，首先，这个附件的名字需要按有意思的名字来命名，引起阅读者的兴趣；其次，在正文的时候，应对附件的内容做简要的说明，如果附件是压缩成一个特殊格式，那么应该在正文的时候说明它的打开方式。</a:t>
            </a:r>
            <a:endParaRPr kumimoji="0" lang="zh-CN" sz="1600" b="0" i="0" u="none" strike="noStrike" kern="0" cap="none" spc="11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689469" y="233665"/>
            <a:ext cx="4094480" cy="521970"/>
          </a:xfrm>
          <a:prstGeom prst="rect">
            <a:avLst/>
          </a:prstGeom>
        </p:spPr>
        <p:txBody>
          <a:bodyPr wrap="none">
            <a:spAutoFit/>
          </a:bodyPr>
          <a:p>
            <a:pPr algn="l"/>
            <a:r>
              <a:rPr lang="zh-CN" altLang="en-US" sz="2800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lt"/>
              </a:rPr>
              <a:t>商务英语函电的主要内容</a:t>
            </a:r>
            <a:endParaRPr lang="zh-CN" altLang="en-US" sz="28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395345" y="439420"/>
            <a:ext cx="187706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目  录</a:t>
            </a:r>
            <a:endParaRPr lang="zh-CN" altLang="en-US" sz="36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grpSp>
        <p:nvGrpSpPr>
          <p:cNvPr id="25" name="组合 24"/>
          <p:cNvGrpSpPr/>
          <p:nvPr/>
        </p:nvGrpSpPr>
        <p:grpSpPr>
          <a:xfrm>
            <a:off x="2205990" y="1823720"/>
            <a:ext cx="619760" cy="2575560"/>
            <a:chOff x="1779" y="2194"/>
            <a:chExt cx="976" cy="4056"/>
          </a:xfrm>
        </p:grpSpPr>
        <p:grpSp>
          <p:nvGrpSpPr>
            <p:cNvPr id="15" name="组合 14"/>
            <p:cNvGrpSpPr/>
            <p:nvPr/>
          </p:nvGrpSpPr>
          <p:grpSpPr>
            <a:xfrm>
              <a:off x="1779" y="2194"/>
              <a:ext cx="976" cy="1060"/>
              <a:chOff x="1679" y="2194"/>
              <a:chExt cx="976" cy="1060"/>
            </a:xfrm>
          </p:grpSpPr>
          <p:sp>
            <p:nvSpPr>
              <p:cNvPr id="9" name="菱形 8"/>
              <p:cNvSpPr/>
              <p:nvPr/>
            </p:nvSpPr>
            <p:spPr>
              <a:xfrm>
                <a:off x="1679" y="2194"/>
                <a:ext cx="976" cy="1060"/>
              </a:xfrm>
              <a:prstGeom prst="diamond">
                <a:avLst/>
              </a:prstGeom>
              <a:solidFill>
                <a:srgbClr val="1ABBB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黑体" panose="02010609060101010101" charset="-122"/>
                </a:endParaRPr>
              </a:p>
            </p:txBody>
          </p:sp>
          <p:sp>
            <p:nvSpPr>
              <p:cNvPr id="14" name="文本框 13"/>
              <p:cNvSpPr txBox="1"/>
              <p:nvPr/>
            </p:nvSpPr>
            <p:spPr>
              <a:xfrm>
                <a:off x="1729" y="2406"/>
                <a:ext cx="910" cy="6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en-US" altLang="zh-CN" sz="2000">
                    <a:cs typeface="黑体" panose="02010609060101010101" charset="-122"/>
                  </a:rPr>
                  <a:t>1.1</a:t>
                </a:r>
                <a:endParaRPr lang="en-US" altLang="zh-CN" sz="2000">
                  <a:cs typeface="黑体" panose="02010609060101010101" charset="-122"/>
                </a:endParaRPr>
              </a:p>
            </p:txBody>
          </p:sp>
        </p:grpSp>
        <p:grpSp>
          <p:nvGrpSpPr>
            <p:cNvPr id="16" name="组合 15"/>
            <p:cNvGrpSpPr/>
            <p:nvPr/>
          </p:nvGrpSpPr>
          <p:grpSpPr>
            <a:xfrm>
              <a:off x="1779" y="3692"/>
              <a:ext cx="976" cy="1060"/>
              <a:chOff x="1679" y="2194"/>
              <a:chExt cx="976" cy="1060"/>
            </a:xfrm>
          </p:grpSpPr>
          <p:sp>
            <p:nvSpPr>
              <p:cNvPr id="17" name="菱形 16"/>
              <p:cNvSpPr/>
              <p:nvPr/>
            </p:nvSpPr>
            <p:spPr>
              <a:xfrm>
                <a:off x="1679" y="2194"/>
                <a:ext cx="976" cy="1060"/>
              </a:xfrm>
              <a:prstGeom prst="diamond">
                <a:avLst/>
              </a:prstGeom>
              <a:solidFill>
                <a:srgbClr val="1ABBB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黑体" panose="02010609060101010101" charset="-122"/>
                </a:endParaRPr>
              </a:p>
            </p:txBody>
          </p:sp>
          <p:sp>
            <p:nvSpPr>
              <p:cNvPr id="18" name="文本框 17"/>
              <p:cNvSpPr txBox="1"/>
              <p:nvPr/>
            </p:nvSpPr>
            <p:spPr>
              <a:xfrm>
                <a:off x="1729" y="2406"/>
                <a:ext cx="910" cy="6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en-US" altLang="zh-CN" sz="2000">
                    <a:cs typeface="黑体" panose="02010609060101010101" charset="-122"/>
                  </a:rPr>
                  <a:t>1.2</a:t>
                </a:r>
                <a:endParaRPr lang="en-US" altLang="zh-CN" sz="2000">
                  <a:cs typeface="黑体" panose="02010609060101010101" charset="-122"/>
                </a:endParaRPr>
              </a:p>
            </p:txBody>
          </p:sp>
        </p:grpSp>
        <p:grpSp>
          <p:nvGrpSpPr>
            <p:cNvPr id="19" name="组合 18"/>
            <p:cNvGrpSpPr/>
            <p:nvPr/>
          </p:nvGrpSpPr>
          <p:grpSpPr>
            <a:xfrm>
              <a:off x="1779" y="5190"/>
              <a:ext cx="976" cy="1060"/>
              <a:chOff x="1679" y="2194"/>
              <a:chExt cx="976" cy="1060"/>
            </a:xfrm>
          </p:grpSpPr>
          <p:sp>
            <p:nvSpPr>
              <p:cNvPr id="20" name="菱形 19"/>
              <p:cNvSpPr/>
              <p:nvPr/>
            </p:nvSpPr>
            <p:spPr>
              <a:xfrm>
                <a:off x="1679" y="2194"/>
                <a:ext cx="976" cy="1060"/>
              </a:xfrm>
              <a:prstGeom prst="diamond">
                <a:avLst/>
              </a:prstGeom>
              <a:solidFill>
                <a:srgbClr val="1ABBB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黑体" panose="02010609060101010101" charset="-122"/>
                </a:endParaRPr>
              </a:p>
            </p:txBody>
          </p:sp>
          <p:sp>
            <p:nvSpPr>
              <p:cNvPr id="21" name="文本框 20"/>
              <p:cNvSpPr txBox="1"/>
              <p:nvPr/>
            </p:nvSpPr>
            <p:spPr>
              <a:xfrm>
                <a:off x="1729" y="2406"/>
                <a:ext cx="910" cy="6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en-US" altLang="zh-CN" sz="2000">
                    <a:cs typeface="黑体" panose="02010609060101010101" charset="-122"/>
                  </a:rPr>
                  <a:t>1.3</a:t>
                </a:r>
                <a:endParaRPr lang="en-US" altLang="zh-CN" sz="2000">
                  <a:cs typeface="黑体" panose="02010609060101010101" charset="-122"/>
                </a:endParaRPr>
              </a:p>
            </p:txBody>
          </p:sp>
        </p:grpSp>
      </p:grpSp>
      <p:sp>
        <p:nvSpPr>
          <p:cNvPr id="26" name="文本框 25"/>
          <p:cNvSpPr txBox="1"/>
          <p:nvPr/>
        </p:nvSpPr>
        <p:spPr>
          <a:xfrm>
            <a:off x="3062605" y="1958340"/>
            <a:ext cx="318071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跨文化商务礼仪</a:t>
            </a:r>
            <a:endParaRPr lang="zh-CN" altLang="en-US" sz="20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grpSp>
        <p:nvGrpSpPr>
          <p:cNvPr id="44" name="组合 43"/>
          <p:cNvGrpSpPr/>
          <p:nvPr/>
        </p:nvGrpSpPr>
        <p:grpSpPr>
          <a:xfrm>
            <a:off x="3062605" y="2912110"/>
            <a:ext cx="3585210" cy="1347470"/>
            <a:chOff x="-3089" y="3893"/>
            <a:chExt cx="5646" cy="2122"/>
          </a:xfrm>
        </p:grpSpPr>
        <p:sp>
          <p:nvSpPr>
            <p:cNvPr id="47" name="文本框 46"/>
            <p:cNvSpPr txBox="1"/>
            <p:nvPr/>
          </p:nvSpPr>
          <p:spPr>
            <a:xfrm>
              <a:off x="-3089" y="3893"/>
              <a:ext cx="5563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2000"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规范的商务英语函电主要内容</a:t>
              </a:r>
              <a:endParaRPr lang="zh-CN" altLang="en-US" sz="20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endParaRPr>
            </a:p>
          </p:txBody>
        </p:sp>
        <p:sp>
          <p:nvSpPr>
            <p:cNvPr id="48" name="文本框 47"/>
            <p:cNvSpPr txBox="1"/>
            <p:nvPr/>
          </p:nvSpPr>
          <p:spPr>
            <a:xfrm>
              <a:off x="-2976" y="5387"/>
              <a:ext cx="5533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2000"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规范的商务英语函电的写作</a:t>
              </a:r>
              <a:endParaRPr lang="zh-CN" altLang="en-US" sz="20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endParaRPr>
            </a:p>
          </p:txBody>
        </p:sp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dministrator\Desktop\蓝色简约商务广告名片设计.png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" t="53388" r="-163" b="28231"/>
          <a:stretch>
            <a:fillRect/>
          </a:stretch>
        </p:blipFill>
        <p:spPr bwMode="auto">
          <a:xfrm>
            <a:off x="0" y="2266294"/>
            <a:ext cx="9144239" cy="2898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>
            <a:off x="2910790" y="1471564"/>
            <a:ext cx="3243580" cy="10147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6000" b="1" dirty="0" smtClean="0">
                <a:solidFill>
                  <a:srgbClr val="04C0BF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谢谢大家</a:t>
            </a:r>
            <a:endParaRPr lang="zh-CN" altLang="en-US" sz="6000" b="1" dirty="0" smtClean="0">
              <a:solidFill>
                <a:srgbClr val="04C0BF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任意多边形 241"/>
          <p:cNvSpPr/>
          <p:nvPr/>
        </p:nvSpPr>
        <p:spPr>
          <a:xfrm>
            <a:off x="-3334" y="2561590"/>
            <a:ext cx="3499961" cy="916305"/>
          </a:xfrm>
          <a:custGeom>
            <a:avLst/>
            <a:gdLst>
              <a:gd name="connsiteX0" fmla="*/ 1 w 8461"/>
              <a:gd name="connsiteY0" fmla="*/ 662 h 1624"/>
              <a:gd name="connsiteX1" fmla="*/ 9 w 8461"/>
              <a:gd name="connsiteY1" fmla="*/ 0 h 1624"/>
              <a:gd name="connsiteX2" fmla="*/ 7652 w 8461"/>
              <a:gd name="connsiteY2" fmla="*/ 0 h 1624"/>
              <a:gd name="connsiteX3" fmla="*/ 8462 w 8461"/>
              <a:gd name="connsiteY3" fmla="*/ 810 h 1624"/>
              <a:gd name="connsiteX4" fmla="*/ 8462 w 8461"/>
              <a:gd name="connsiteY4" fmla="*/ 810 h 1624"/>
              <a:gd name="connsiteX5" fmla="*/ 7652 w 8461"/>
              <a:gd name="connsiteY5" fmla="*/ 1620 h 1624"/>
              <a:gd name="connsiteX6" fmla="*/ 834 w 8461"/>
              <a:gd name="connsiteY6" fmla="*/ 1607 h 1624"/>
              <a:gd name="connsiteX7" fmla="*/ 2712 w 8461"/>
              <a:gd name="connsiteY7" fmla="*/ 1615 h 1624"/>
              <a:gd name="connsiteX8" fmla="*/ 1614 w 8461"/>
              <a:gd name="connsiteY8" fmla="*/ 1600 h 1624"/>
              <a:gd name="connsiteX9" fmla="*/ 6 w 8461"/>
              <a:gd name="connsiteY9" fmla="*/ 1600 h 1624"/>
              <a:gd name="connsiteX10" fmla="*/ 1 w 8461"/>
              <a:gd name="connsiteY10" fmla="*/ 662 h 1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462" h="1624">
                <a:moveTo>
                  <a:pt x="1" y="662"/>
                </a:moveTo>
                <a:cubicBezTo>
                  <a:pt x="1" y="215"/>
                  <a:pt x="-4" y="1588"/>
                  <a:pt x="9" y="0"/>
                </a:cubicBezTo>
                <a:lnTo>
                  <a:pt x="7652" y="0"/>
                </a:lnTo>
                <a:cubicBezTo>
                  <a:pt x="8100" y="0"/>
                  <a:pt x="8462" y="363"/>
                  <a:pt x="8462" y="810"/>
                </a:cubicBezTo>
                <a:lnTo>
                  <a:pt x="8462" y="810"/>
                </a:lnTo>
                <a:cubicBezTo>
                  <a:pt x="8462" y="1257"/>
                  <a:pt x="8100" y="1620"/>
                  <a:pt x="7652" y="1620"/>
                </a:cubicBezTo>
                <a:lnTo>
                  <a:pt x="834" y="1607"/>
                </a:lnTo>
                <a:cubicBezTo>
                  <a:pt x="11" y="1606"/>
                  <a:pt x="2600" y="1616"/>
                  <a:pt x="2712" y="1615"/>
                </a:cubicBezTo>
                <a:cubicBezTo>
                  <a:pt x="2824" y="1614"/>
                  <a:pt x="2065" y="1603"/>
                  <a:pt x="1614" y="1600"/>
                </a:cubicBezTo>
                <a:cubicBezTo>
                  <a:pt x="1614" y="1597"/>
                  <a:pt x="118" y="1656"/>
                  <a:pt x="6" y="1600"/>
                </a:cubicBezTo>
                <a:cubicBezTo>
                  <a:pt x="6" y="1543"/>
                  <a:pt x="1" y="929"/>
                  <a:pt x="1" y="66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239" name="任意多边形 238"/>
          <p:cNvSpPr/>
          <p:nvPr/>
        </p:nvSpPr>
        <p:spPr>
          <a:xfrm>
            <a:off x="2220278" y="1792923"/>
            <a:ext cx="6945154" cy="2478881"/>
          </a:xfrm>
          <a:custGeom>
            <a:avLst/>
            <a:gdLst>
              <a:gd name="connsiteX0" fmla="*/ 13416 w 13443"/>
              <a:gd name="connsiteY0" fmla="*/ 754 h 5205"/>
              <a:gd name="connsiteX1" fmla="*/ 13416 w 13443"/>
              <a:gd name="connsiteY1" fmla="*/ 38 h 5205"/>
              <a:gd name="connsiteX2" fmla="*/ 13413 w 13443"/>
              <a:gd name="connsiteY2" fmla="*/ 753 h 5205"/>
              <a:gd name="connsiteX3" fmla="*/ 13423 w 13443"/>
              <a:gd name="connsiteY3" fmla="*/ 4333 h 5205"/>
              <a:gd name="connsiteX4" fmla="*/ 13443 w 13443"/>
              <a:gd name="connsiteY4" fmla="*/ 5203 h 5205"/>
              <a:gd name="connsiteX5" fmla="*/ 13424 w 13443"/>
              <a:gd name="connsiteY5" fmla="*/ 5205 h 5205"/>
              <a:gd name="connsiteX6" fmla="*/ 2603 w 13443"/>
              <a:gd name="connsiteY6" fmla="*/ 5205 h 5205"/>
              <a:gd name="connsiteX7" fmla="*/ 0 w 13443"/>
              <a:gd name="connsiteY7" fmla="*/ 2603 h 5205"/>
              <a:gd name="connsiteX8" fmla="*/ 2603 w 13443"/>
              <a:gd name="connsiteY8" fmla="*/ 0 h 5205"/>
              <a:gd name="connsiteX9" fmla="*/ 13400 w 13443"/>
              <a:gd name="connsiteY9" fmla="*/ 5 h 5205"/>
              <a:gd name="connsiteX10" fmla="*/ 13416 w 13443"/>
              <a:gd name="connsiteY10" fmla="*/ 754 h 5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443" h="5205">
                <a:moveTo>
                  <a:pt x="13416" y="754"/>
                </a:moveTo>
                <a:cubicBezTo>
                  <a:pt x="13419" y="760"/>
                  <a:pt x="13417" y="38"/>
                  <a:pt x="13416" y="38"/>
                </a:cubicBezTo>
                <a:cubicBezTo>
                  <a:pt x="13418" y="163"/>
                  <a:pt x="13413" y="43"/>
                  <a:pt x="13413" y="753"/>
                </a:cubicBezTo>
                <a:cubicBezTo>
                  <a:pt x="13417" y="1474"/>
                  <a:pt x="13414" y="3586"/>
                  <a:pt x="13423" y="4333"/>
                </a:cubicBezTo>
                <a:cubicBezTo>
                  <a:pt x="13434" y="5204"/>
                  <a:pt x="13443" y="5058"/>
                  <a:pt x="13443" y="5203"/>
                </a:cubicBezTo>
                <a:lnTo>
                  <a:pt x="13424" y="5205"/>
                </a:lnTo>
                <a:lnTo>
                  <a:pt x="2603" y="5205"/>
                </a:lnTo>
                <a:cubicBezTo>
                  <a:pt x="1165" y="5205"/>
                  <a:pt x="0" y="4040"/>
                  <a:pt x="0" y="2603"/>
                </a:cubicBezTo>
                <a:cubicBezTo>
                  <a:pt x="0" y="1165"/>
                  <a:pt x="1165" y="0"/>
                  <a:pt x="2603" y="0"/>
                </a:cubicBezTo>
                <a:lnTo>
                  <a:pt x="13400" y="5"/>
                </a:lnTo>
                <a:lnTo>
                  <a:pt x="13416" y="754"/>
                </a:lnTo>
                <a:close/>
              </a:path>
            </a:pathLst>
          </a:custGeom>
          <a:solidFill>
            <a:srgbClr val="01A8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245" name="文本框 244"/>
          <p:cNvSpPr txBox="1"/>
          <p:nvPr/>
        </p:nvSpPr>
        <p:spPr>
          <a:xfrm>
            <a:off x="3194685" y="2287270"/>
            <a:ext cx="5304155" cy="1586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fontAlgn="auto">
              <a:lnSpc>
                <a:spcPct val="120000"/>
              </a:lnSpc>
            </a:pPr>
            <a:r>
              <a:rPr lang="zh-CN" altLang="en-US" sz="4050" b="1" dirty="0" smtClean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</a:rPr>
              <a:t>规范的商务英语函电主要内容</a:t>
            </a:r>
            <a:endParaRPr lang="zh-CN" altLang="en-US" sz="4050" b="1" dirty="0" smtClean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90086" y="2672080"/>
            <a:ext cx="1038225" cy="714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05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1.2</a:t>
            </a:r>
            <a:endParaRPr lang="en-US" altLang="zh-CN" sz="405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/>
        </p:nvSpPr>
        <p:spPr>
          <a:xfrm>
            <a:off x="3745230" y="379095"/>
            <a:ext cx="2884170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3600" dirty="0">
                <a:solidFill>
                  <a:srgbClr val="5E799A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lt"/>
              </a:rPr>
              <a:t>课程</a:t>
            </a:r>
            <a:r>
              <a:rPr lang="zh-CN" altLang="en-US" sz="3600" dirty="0">
                <a:solidFill>
                  <a:srgbClr val="5E799A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lt"/>
              </a:rPr>
              <a:t>内容</a:t>
            </a:r>
            <a:endParaRPr lang="zh-CN" altLang="en-US" sz="3600" dirty="0">
              <a:solidFill>
                <a:srgbClr val="5E799A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lt"/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467893" y="690585"/>
            <a:ext cx="3510939" cy="3921388"/>
          </a:xfrm>
          <a:prstGeom prst="rect">
            <a:avLst/>
          </a:prstGeom>
          <a:blipFill>
            <a:blip r:embed="rId1"/>
            <a:srcRect/>
            <a:stretch>
              <a:fillRect l="-33860" r="-33676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chemeClr val="accent5">
                  <a:lumMod val="75000"/>
                </a:schemeClr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lt"/>
            </a:endParaRPr>
          </a:p>
        </p:txBody>
      </p:sp>
      <p:grpSp>
        <p:nvGrpSpPr>
          <p:cNvPr id="10" name="组合 9"/>
          <p:cNvGrpSpPr/>
          <p:nvPr/>
        </p:nvGrpSpPr>
        <p:grpSpPr>
          <a:xfrm>
            <a:off x="4927600" y="1512570"/>
            <a:ext cx="3750310" cy="2550160"/>
            <a:chOff x="7760" y="2156"/>
            <a:chExt cx="5906" cy="4016"/>
          </a:xfrm>
        </p:grpSpPr>
        <p:sp>
          <p:nvSpPr>
            <p:cNvPr id="16" name="矩形 15"/>
            <p:cNvSpPr/>
            <p:nvPr/>
          </p:nvSpPr>
          <p:spPr>
            <a:xfrm>
              <a:off x="7760" y="2156"/>
              <a:ext cx="5791" cy="6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l"/>
              <a:r>
                <a:rPr lang="zh-CN" altLang="en-US" sz="2000" dirty="0">
                  <a:solidFill>
                    <a:schemeClr val="accent5">
                      <a:lumMod val="75000"/>
                    </a:schemeClr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+mn-lt"/>
                </a:rPr>
                <a:t>沟通方式</a:t>
              </a:r>
              <a:endParaRPr lang="zh-CN" altLang="en-US" sz="2000" dirty="0">
                <a:solidFill>
                  <a:schemeClr val="accent5">
                    <a:lumMod val="7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lt"/>
              </a:endParaRPr>
            </a:p>
          </p:txBody>
        </p:sp>
        <p:sp>
          <p:nvSpPr>
            <p:cNvPr id="18" name="矩形 17"/>
            <p:cNvSpPr/>
            <p:nvPr/>
          </p:nvSpPr>
          <p:spPr>
            <a:xfrm>
              <a:off x="7760" y="3287"/>
              <a:ext cx="2288" cy="62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l"/>
              <a:r>
                <a:rPr lang="zh-CN" altLang="en-US" sz="2000" dirty="0">
                  <a:solidFill>
                    <a:schemeClr val="accent5">
                      <a:lumMod val="75000"/>
                    </a:schemeClr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+mn-lt"/>
                </a:rPr>
                <a:t>信用与契约</a:t>
              </a:r>
              <a:endParaRPr lang="zh-CN" altLang="en-US" sz="2000" dirty="0">
                <a:solidFill>
                  <a:schemeClr val="accent5">
                    <a:lumMod val="7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lt"/>
              </a:endParaRPr>
            </a:p>
          </p:txBody>
        </p:sp>
        <p:sp>
          <p:nvSpPr>
            <p:cNvPr id="24" name="矩形 23"/>
            <p:cNvSpPr/>
            <p:nvPr/>
          </p:nvSpPr>
          <p:spPr>
            <a:xfrm>
              <a:off x="7760" y="4377"/>
              <a:ext cx="5852" cy="6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l"/>
              <a:r>
                <a:rPr lang="zh-CN" altLang="en-US" sz="2000" dirty="0">
                  <a:solidFill>
                    <a:schemeClr val="accent5">
                      <a:lumMod val="75000"/>
                    </a:schemeClr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+mn-lt"/>
                </a:rPr>
                <a:t>沟通技巧</a:t>
              </a:r>
              <a:endParaRPr lang="zh-CN" altLang="en-US" sz="2000" dirty="0">
                <a:solidFill>
                  <a:schemeClr val="accent5">
                    <a:lumMod val="7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lt"/>
              </a:endParaRPr>
            </a:p>
          </p:txBody>
        </p:sp>
        <p:sp>
          <p:nvSpPr>
            <p:cNvPr id="26" name="矩形 25"/>
            <p:cNvSpPr/>
            <p:nvPr/>
          </p:nvSpPr>
          <p:spPr>
            <a:xfrm>
              <a:off x="7760" y="5544"/>
              <a:ext cx="5906" cy="6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l"/>
              <a:r>
                <a:rPr lang="zh-CN" altLang="en-US" sz="2000" dirty="0">
                  <a:solidFill>
                    <a:schemeClr val="accent5">
                      <a:lumMod val="75000"/>
                    </a:schemeClr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+mn-lt"/>
                </a:rPr>
                <a:t>商务英语函电的主要内容</a:t>
              </a:r>
              <a:endParaRPr lang="zh-CN" altLang="en-US" sz="2000" dirty="0">
                <a:solidFill>
                  <a:schemeClr val="accent5">
                    <a:lumMod val="7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lt"/>
              </a:endParaRPr>
            </a:p>
          </p:txBody>
        </p:sp>
      </p:grpSp>
      <p:grpSp>
        <p:nvGrpSpPr>
          <p:cNvPr id="11" name="组合 10"/>
          <p:cNvGrpSpPr/>
          <p:nvPr/>
        </p:nvGrpSpPr>
        <p:grpSpPr>
          <a:xfrm>
            <a:off x="4426585" y="1495425"/>
            <a:ext cx="462280" cy="2594610"/>
            <a:chOff x="6971" y="2129"/>
            <a:chExt cx="728" cy="4086"/>
          </a:xfrm>
        </p:grpSpPr>
        <p:grpSp>
          <p:nvGrpSpPr>
            <p:cNvPr id="2" name="组合 1"/>
            <p:cNvGrpSpPr/>
            <p:nvPr/>
          </p:nvGrpSpPr>
          <p:grpSpPr>
            <a:xfrm>
              <a:off x="6971" y="2129"/>
              <a:ext cx="728" cy="706"/>
              <a:chOff x="7423" y="2807"/>
              <a:chExt cx="728" cy="706"/>
            </a:xfrm>
          </p:grpSpPr>
          <p:sp>
            <p:nvSpPr>
              <p:cNvPr id="20" name="矩形 19"/>
              <p:cNvSpPr/>
              <p:nvPr/>
            </p:nvSpPr>
            <p:spPr>
              <a:xfrm>
                <a:off x="7423" y="2807"/>
                <a:ext cx="689" cy="689"/>
              </a:xfrm>
              <a:prstGeom prst="rect">
                <a:avLst/>
              </a:prstGeom>
              <a:noFill/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accent5">
                      <a:lumMod val="75000"/>
                    </a:schemeClr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+mn-lt"/>
                </a:endParaRPr>
              </a:p>
            </p:txBody>
          </p:sp>
          <p:sp>
            <p:nvSpPr>
              <p:cNvPr id="22" name="矩形 21"/>
              <p:cNvSpPr/>
              <p:nvPr/>
            </p:nvSpPr>
            <p:spPr>
              <a:xfrm>
                <a:off x="7423" y="2836"/>
                <a:ext cx="728" cy="677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200" dirty="0" smtClean="0">
                    <a:solidFill>
                      <a:schemeClr val="accent5">
                        <a:lumMod val="75000"/>
                      </a:schemeClr>
                    </a:solidFill>
                    <a:latin typeface="黑体" panose="02010609060101010101" charset="-122"/>
                    <a:ea typeface="黑体" panose="02010609060101010101" charset="-122"/>
                    <a:cs typeface="黑体" panose="02010609060101010101" charset="-122"/>
                    <a:sym typeface="+mn-lt"/>
                  </a:rPr>
                  <a:t>01</a:t>
                </a:r>
                <a:endParaRPr lang="en-US" altLang="zh-CN" sz="2200" dirty="0">
                  <a:solidFill>
                    <a:schemeClr val="accent5">
                      <a:lumMod val="75000"/>
                    </a:schemeClr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+mn-lt"/>
                </a:endParaRPr>
              </a:p>
            </p:txBody>
          </p:sp>
        </p:grpSp>
        <p:grpSp>
          <p:nvGrpSpPr>
            <p:cNvPr id="3" name="组合 2"/>
            <p:cNvGrpSpPr/>
            <p:nvPr/>
          </p:nvGrpSpPr>
          <p:grpSpPr>
            <a:xfrm>
              <a:off x="6971" y="3250"/>
              <a:ext cx="708" cy="725"/>
              <a:chOff x="7423" y="4093"/>
              <a:chExt cx="708" cy="725"/>
            </a:xfrm>
          </p:grpSpPr>
          <p:sp>
            <p:nvSpPr>
              <p:cNvPr id="21" name="矩形 20"/>
              <p:cNvSpPr/>
              <p:nvPr/>
            </p:nvSpPr>
            <p:spPr>
              <a:xfrm>
                <a:off x="7423" y="4093"/>
                <a:ext cx="689" cy="689"/>
              </a:xfrm>
              <a:prstGeom prst="rect">
                <a:avLst/>
              </a:prstGeom>
              <a:noFill/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accent5">
                      <a:lumMod val="75000"/>
                    </a:schemeClr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+mn-lt"/>
                </a:endParaRPr>
              </a:p>
            </p:txBody>
          </p:sp>
          <p:sp>
            <p:nvSpPr>
              <p:cNvPr id="23" name="矩形 22"/>
              <p:cNvSpPr/>
              <p:nvPr/>
            </p:nvSpPr>
            <p:spPr>
              <a:xfrm>
                <a:off x="7427" y="4123"/>
                <a:ext cx="704" cy="69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200" dirty="0" smtClean="0">
                    <a:solidFill>
                      <a:schemeClr val="accent5">
                        <a:lumMod val="75000"/>
                      </a:schemeClr>
                    </a:solidFill>
                    <a:latin typeface="黑体" panose="02010609060101010101" charset="-122"/>
                    <a:ea typeface="黑体" panose="02010609060101010101" charset="-122"/>
                    <a:cs typeface="黑体" panose="02010609060101010101" charset="-122"/>
                    <a:sym typeface="+mn-lt"/>
                  </a:rPr>
                  <a:t>02</a:t>
                </a:r>
                <a:endParaRPr lang="en-US" altLang="zh-CN" sz="2200" dirty="0" smtClean="0">
                  <a:solidFill>
                    <a:schemeClr val="accent5">
                      <a:lumMod val="75000"/>
                    </a:schemeClr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+mn-lt"/>
                </a:endParaRPr>
              </a:p>
            </p:txBody>
          </p:sp>
        </p:grpSp>
        <p:grpSp>
          <p:nvGrpSpPr>
            <p:cNvPr id="4" name="组合 3"/>
            <p:cNvGrpSpPr/>
            <p:nvPr/>
          </p:nvGrpSpPr>
          <p:grpSpPr>
            <a:xfrm>
              <a:off x="6971" y="4371"/>
              <a:ext cx="708" cy="725"/>
              <a:chOff x="7423" y="5273"/>
              <a:chExt cx="708" cy="725"/>
            </a:xfrm>
          </p:grpSpPr>
          <p:sp>
            <p:nvSpPr>
              <p:cNvPr id="28" name="矩形 27"/>
              <p:cNvSpPr/>
              <p:nvPr/>
            </p:nvSpPr>
            <p:spPr>
              <a:xfrm>
                <a:off x="7423" y="5273"/>
                <a:ext cx="689" cy="689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accent5">
                      <a:lumMod val="75000"/>
                    </a:schemeClr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+mn-lt"/>
                </a:endParaRPr>
              </a:p>
            </p:txBody>
          </p:sp>
          <p:sp>
            <p:nvSpPr>
              <p:cNvPr id="30" name="矩形 29"/>
              <p:cNvSpPr/>
              <p:nvPr/>
            </p:nvSpPr>
            <p:spPr>
              <a:xfrm>
                <a:off x="7423" y="5303"/>
                <a:ext cx="708" cy="695"/>
              </a:xfrm>
              <a:prstGeom prst="rect">
                <a:avLst/>
              </a:prstGeom>
              <a:ln w="25400">
                <a:solidFill>
                  <a:schemeClr val="accent5">
                    <a:lumMod val="75000"/>
                  </a:schemeClr>
                </a:solidFill>
              </a:ln>
            </p:spPr>
            <p:txBody>
              <a:bodyPr wrap="none">
                <a:spAutoFit/>
              </a:bodyPr>
              <a:lstStyle/>
              <a:p>
                <a:pPr algn="l">
                  <a:buClrTx/>
                  <a:buSzTx/>
                  <a:buFontTx/>
                </a:pPr>
                <a:r>
                  <a:rPr lang="en-US" altLang="zh-CN" sz="2200" dirty="0" smtClean="0">
                    <a:solidFill>
                      <a:schemeClr val="accent5">
                        <a:lumMod val="75000"/>
                      </a:schemeClr>
                    </a:solidFill>
                    <a:latin typeface="黑体" panose="02010609060101010101" charset="-122"/>
                    <a:ea typeface="黑体" panose="02010609060101010101" charset="-122"/>
                    <a:cs typeface="黑体" panose="02010609060101010101" charset="-122"/>
                    <a:sym typeface="+mn-lt"/>
                  </a:rPr>
                  <a:t>03</a:t>
                </a:r>
                <a:endParaRPr lang="en-US" altLang="zh-CN" sz="2200" dirty="0" smtClean="0">
                  <a:solidFill>
                    <a:schemeClr val="accent5">
                      <a:lumMod val="75000"/>
                    </a:schemeClr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+mn-lt"/>
                </a:endParaRPr>
              </a:p>
            </p:txBody>
          </p:sp>
        </p:grpSp>
        <p:grpSp>
          <p:nvGrpSpPr>
            <p:cNvPr id="5" name="组合 4"/>
            <p:cNvGrpSpPr/>
            <p:nvPr/>
          </p:nvGrpSpPr>
          <p:grpSpPr>
            <a:xfrm>
              <a:off x="6971" y="5492"/>
              <a:ext cx="708" cy="723"/>
              <a:chOff x="7423" y="6560"/>
              <a:chExt cx="708" cy="723"/>
            </a:xfrm>
          </p:grpSpPr>
          <p:sp>
            <p:nvSpPr>
              <p:cNvPr id="29" name="矩形 28"/>
              <p:cNvSpPr/>
              <p:nvPr/>
            </p:nvSpPr>
            <p:spPr>
              <a:xfrm>
                <a:off x="7423" y="6560"/>
                <a:ext cx="689" cy="689"/>
              </a:xfrm>
              <a:prstGeom prst="rect">
                <a:avLst/>
              </a:prstGeom>
              <a:noFill/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accent5">
                      <a:lumMod val="75000"/>
                    </a:schemeClr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+mn-lt"/>
                </a:endParaRPr>
              </a:p>
            </p:txBody>
          </p:sp>
          <p:sp>
            <p:nvSpPr>
              <p:cNvPr id="31" name="矩形 30"/>
              <p:cNvSpPr/>
              <p:nvPr/>
            </p:nvSpPr>
            <p:spPr>
              <a:xfrm>
                <a:off x="7427" y="6589"/>
                <a:ext cx="704" cy="694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algn="l">
                  <a:buClrTx/>
                  <a:buSzTx/>
                  <a:buFontTx/>
                </a:pPr>
                <a:r>
                  <a:rPr lang="en-US" altLang="zh-CN" sz="2200" dirty="0" smtClean="0">
                    <a:solidFill>
                      <a:schemeClr val="accent5">
                        <a:lumMod val="75000"/>
                      </a:schemeClr>
                    </a:solidFill>
                    <a:latin typeface="黑体" panose="02010609060101010101" charset="-122"/>
                    <a:ea typeface="黑体" panose="02010609060101010101" charset="-122"/>
                    <a:cs typeface="黑体" panose="02010609060101010101" charset="-122"/>
                    <a:sym typeface="+mn-lt"/>
                  </a:rPr>
                  <a:t>04</a:t>
                </a:r>
                <a:endParaRPr lang="en-US" altLang="zh-CN" sz="2200" dirty="0" smtClean="0">
                  <a:solidFill>
                    <a:schemeClr val="accent5">
                      <a:lumMod val="75000"/>
                    </a:schemeClr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+mn-lt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蓝色简约商务广告名片设计.png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0019"/>
          <a:stretch>
            <a:fillRect/>
          </a:stretch>
        </p:blipFill>
        <p:spPr bwMode="auto">
          <a:xfrm>
            <a:off x="0" y="-9477"/>
            <a:ext cx="9144239" cy="3150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>
            <a:off x="6186095" y="2174773"/>
            <a:ext cx="1097280" cy="11988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altLang="zh-CN" sz="7200" b="1" dirty="0" smtClean="0">
                <a:solidFill>
                  <a:schemeClr val="accent5">
                    <a:lumMod val="75000"/>
                  </a:schemeClr>
                </a:solidFill>
                <a:latin typeface="黑体" panose="02010609060101010101" charset="-122"/>
                <a:cs typeface="黑体" panose="02010609060101010101" charset="-122"/>
              </a:rPr>
              <a:t>01</a:t>
            </a:r>
            <a:endParaRPr lang="zh-CN" altLang="en-US" sz="7200" b="1" dirty="0">
              <a:solidFill>
                <a:schemeClr val="accent5">
                  <a:lumMod val="75000"/>
                </a:schemeClr>
              </a:solidFill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023110" y="3345815"/>
            <a:ext cx="5197475" cy="706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zh-CN" altLang="zh-CN" sz="4000" dirty="0">
                <a:solidFill>
                  <a:schemeClr val="accent5">
                    <a:lumMod val="7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lt"/>
              </a:rPr>
              <a:t>沟通方式</a:t>
            </a:r>
            <a:endParaRPr lang="zh-CN" altLang="zh-CN" sz="4000" dirty="0">
              <a:solidFill>
                <a:schemeClr val="accent5">
                  <a:lumMod val="75000"/>
                </a:schemeClr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矩形 36"/>
          <p:cNvSpPr/>
          <p:nvPr/>
        </p:nvSpPr>
        <p:spPr>
          <a:xfrm>
            <a:off x="689469" y="233665"/>
            <a:ext cx="1605280" cy="521970"/>
          </a:xfrm>
          <a:prstGeom prst="rect">
            <a:avLst/>
          </a:prstGeom>
        </p:spPr>
        <p:txBody>
          <a:bodyPr wrap="none">
            <a:spAutoFit/>
          </a:bodyPr>
          <a:p>
            <a:r>
              <a:rPr lang="zh-CN" altLang="zh-CN" sz="28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lt"/>
              </a:rPr>
              <a:t>沟通方式</a:t>
            </a:r>
            <a:endParaRPr lang="zh-CN" altLang="zh-CN" sz="28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lt"/>
            </a:endParaRP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 rotWithShape="1">
          <a:blip r:embed="rId1"/>
          <a:srcRect r="49495"/>
          <a:stretch>
            <a:fillRect/>
          </a:stretch>
        </p:blipFill>
        <p:spPr>
          <a:xfrm>
            <a:off x="1475105" y="1061085"/>
            <a:ext cx="2246630" cy="1809750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 rotWithShape="1">
          <a:blip r:embed="rId1"/>
          <a:srcRect l="49495" r="7495"/>
          <a:stretch>
            <a:fillRect/>
          </a:stretch>
        </p:blipFill>
        <p:spPr>
          <a:xfrm>
            <a:off x="5864860" y="1061085"/>
            <a:ext cx="1885315" cy="178308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1253490" y="3049905"/>
            <a:ext cx="2698750" cy="13709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ct val="13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黑体" panose="02010609060101010101" charset="-122"/>
              </a:rPr>
              <a:t>中国人的曲线式思维特征使得人们把大量的笔墨用在铺垫、陈述上，最后才提出自己的看法。</a:t>
            </a:r>
            <a:endParaRPr lang="zh-CN" altLang="en-US" sz="16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黑体" panose="02010609060101010101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621020" y="3059430"/>
            <a:ext cx="2698750" cy="13709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ct val="13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黑体" panose="02010609060101010101" charset="-122"/>
              </a:rPr>
              <a:t>西方人受到直线式思维的影响，往往在开篇时就点明中心思想，然后围绕主题层层深入，篇章的逻辑性极强。</a:t>
            </a:r>
            <a:endParaRPr lang="zh-CN" altLang="en-US" sz="16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黑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蓝色简约商务广告名片设计.png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0019"/>
          <a:stretch>
            <a:fillRect/>
          </a:stretch>
        </p:blipFill>
        <p:spPr bwMode="auto">
          <a:xfrm>
            <a:off x="0" y="-9477"/>
            <a:ext cx="9144239" cy="3150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>
            <a:off x="6178475" y="2174773"/>
            <a:ext cx="1104900" cy="11988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altLang="zh-CN" sz="7200" b="1" dirty="0" smtClean="0">
                <a:solidFill>
                  <a:schemeClr val="accent5">
                    <a:lumMod val="75000"/>
                  </a:schemeClr>
                </a:solidFill>
                <a:latin typeface="黑体" panose="02010609060101010101" charset="-122"/>
                <a:cs typeface="黑体" panose="02010609060101010101" charset="-122"/>
              </a:rPr>
              <a:t>02</a:t>
            </a:r>
            <a:endParaRPr lang="zh-CN" altLang="en-US" sz="7200" b="1" dirty="0">
              <a:solidFill>
                <a:schemeClr val="accent5">
                  <a:lumMod val="75000"/>
                </a:schemeClr>
              </a:solidFill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023110" y="3345815"/>
            <a:ext cx="5197475" cy="706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zh-CN" altLang="zh-CN" sz="4000" dirty="0">
                <a:solidFill>
                  <a:schemeClr val="accent5">
                    <a:lumMod val="7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lt"/>
              </a:rPr>
              <a:t>信用与契约</a:t>
            </a:r>
            <a:endParaRPr lang="zh-CN" altLang="zh-CN" sz="4000" dirty="0">
              <a:solidFill>
                <a:schemeClr val="accent5">
                  <a:lumMod val="75000"/>
                </a:schemeClr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3313"/>
          <p:cNvSpPr/>
          <p:nvPr/>
        </p:nvSpPr>
        <p:spPr>
          <a:xfrm>
            <a:off x="971550" y="1327785"/>
            <a:ext cx="2840355" cy="628015"/>
          </a:xfrm>
          <a:prstGeom prst="rect">
            <a:avLst/>
          </a:prstGeom>
          <a:ln w="12700">
            <a:miter lim="400000"/>
          </a:ln>
        </p:spPr>
        <p:txBody>
          <a:bodyPr wrap="square" lIns="19052" tIns="19052" rIns="19052" bIns="19052">
            <a:spAutoFit/>
          </a:bodyPr>
          <a:lstStyle>
            <a:lvl1pPr algn="just">
              <a:lnSpc>
                <a:spcPct val="120000"/>
              </a:lnSpc>
              <a:defRPr sz="2200" b="0" cap="none" spc="110">
                <a:solidFill>
                  <a:srgbClr val="FFFFFF"/>
                </a:solidFill>
              </a:defRPr>
            </a:lvl1pPr>
          </a:lstStyle>
          <a:p>
            <a:pPr marL="0" marR="0" lvl="0" indent="0" algn="just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中国</a:t>
            </a:r>
            <a:r>
              <a:rPr kumimoji="0" lang="en-US" altLang="zh-CN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—</a:t>
            </a:r>
            <a:r>
              <a:rPr kumimoji="0" lang="zh-CN" altLang="en-US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约定成俗的习惯</a:t>
            </a:r>
            <a:endParaRPr kumimoji="0" lang="zh-CN" altLang="en-US" sz="1600" b="0" i="0" u="none" strike="noStrike" kern="0" cap="none" spc="11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marR="0" lvl="0" indent="0" algn="just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西方</a:t>
            </a:r>
            <a:r>
              <a:rPr kumimoji="0" lang="en-US" altLang="zh-CN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—完整的社会信用体系</a:t>
            </a:r>
            <a:endParaRPr kumimoji="0" lang="en-US" altLang="zh-CN" sz="1600" b="0" i="0" u="none" strike="noStrike" kern="0" cap="none" spc="11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689469" y="233665"/>
            <a:ext cx="1960880" cy="521970"/>
          </a:xfrm>
          <a:prstGeom prst="rect">
            <a:avLst/>
          </a:prstGeom>
        </p:spPr>
        <p:txBody>
          <a:bodyPr wrap="none">
            <a:spAutoFit/>
          </a:bodyPr>
          <a:p>
            <a:r>
              <a:rPr lang="zh-CN" altLang="en-US" sz="28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lt"/>
              </a:rPr>
              <a:t>信用与契约</a:t>
            </a:r>
            <a:endParaRPr lang="zh-CN" altLang="en-US" sz="28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lt"/>
            </a:endParaRPr>
          </a:p>
        </p:txBody>
      </p:sp>
      <p:sp>
        <p:nvSpPr>
          <p:cNvPr id="4" name="泪滴形 3"/>
          <p:cNvSpPr/>
          <p:nvPr/>
        </p:nvSpPr>
        <p:spPr>
          <a:xfrm>
            <a:off x="731520" y="925195"/>
            <a:ext cx="360045" cy="360045"/>
          </a:xfrm>
          <a:prstGeom prst="teardrop">
            <a:avLst/>
          </a:prstGeom>
          <a:solidFill>
            <a:srgbClr val="04C0BF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cs typeface="黑体" panose="02010609060101010101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174750" y="900430"/>
            <a:ext cx="147828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 dirty="0">
                <a:solidFill>
                  <a:srgbClr val="00544F"/>
                </a:solidFill>
                <a:cs typeface="黑体" panose="02010609060101010101" charset="-122"/>
                <a:sym typeface="+mn-ea"/>
              </a:rPr>
              <a:t>信用</a:t>
            </a:r>
            <a:endParaRPr lang="zh-CN" altLang="en-US" sz="2000" b="1" dirty="0">
              <a:solidFill>
                <a:srgbClr val="00544F"/>
              </a:solidFill>
              <a:cs typeface="黑体" panose="02010609060101010101" charset="-122"/>
              <a:sym typeface="+mn-ea"/>
            </a:endParaRPr>
          </a:p>
        </p:txBody>
      </p:sp>
      <p:sp>
        <p:nvSpPr>
          <p:cNvPr id="5" name="Shape 3313"/>
          <p:cNvSpPr/>
          <p:nvPr/>
        </p:nvSpPr>
        <p:spPr>
          <a:xfrm>
            <a:off x="971550" y="1955800"/>
            <a:ext cx="7372985" cy="332740"/>
          </a:xfrm>
          <a:prstGeom prst="rect">
            <a:avLst/>
          </a:prstGeom>
          <a:ln w="12700">
            <a:miter lim="400000"/>
          </a:ln>
        </p:spPr>
        <p:txBody>
          <a:bodyPr wrap="square" lIns="19052" tIns="19052" rIns="19052" bIns="19052">
            <a:spAutoFit/>
          </a:bodyPr>
          <a:lstStyle>
            <a:lvl1pPr algn="just">
              <a:lnSpc>
                <a:spcPct val="120000"/>
              </a:lnSpc>
              <a:defRPr sz="2200" b="0" cap="none" spc="110">
                <a:solidFill>
                  <a:srgbClr val="FFFFFF"/>
                </a:solidFill>
              </a:defRPr>
            </a:lvl1pPr>
          </a:lstStyle>
          <a:p>
            <a:pPr marL="0" marR="0" lvl="0" indent="0" algn="just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中国卖家</a:t>
            </a:r>
            <a:r>
              <a:rPr kumimoji="0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在做跨境电商的时候，一定要给店铺建立起信用，吸引回头客</a:t>
            </a:r>
            <a:endParaRPr kumimoji="0" sz="1600" b="0" i="0" u="none" strike="noStrike" kern="0" cap="none" spc="11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6" name="泪滴形 5"/>
          <p:cNvSpPr/>
          <p:nvPr/>
        </p:nvSpPr>
        <p:spPr>
          <a:xfrm>
            <a:off x="685165" y="2751455"/>
            <a:ext cx="360045" cy="360045"/>
          </a:xfrm>
          <a:prstGeom prst="teardrop">
            <a:avLst/>
          </a:prstGeom>
          <a:solidFill>
            <a:srgbClr val="04C0BF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cs typeface="黑体" panose="02010609060101010101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137920" y="2689860"/>
            <a:ext cx="332676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 dirty="0">
                <a:solidFill>
                  <a:srgbClr val="00544F"/>
                </a:solidFill>
                <a:cs typeface="黑体" panose="02010609060101010101" charset="-122"/>
                <a:sym typeface="+mn-ea"/>
              </a:rPr>
              <a:t>契约</a:t>
            </a:r>
            <a:endParaRPr lang="zh-CN" altLang="en-US" sz="2000" b="1" dirty="0">
              <a:solidFill>
                <a:srgbClr val="00544F"/>
              </a:solidFill>
              <a:cs typeface="黑体" panose="02010609060101010101" charset="-122"/>
              <a:sym typeface="+mn-ea"/>
            </a:endParaRPr>
          </a:p>
        </p:txBody>
      </p:sp>
      <p:sp>
        <p:nvSpPr>
          <p:cNvPr id="9" name="Shape 3313"/>
          <p:cNvSpPr/>
          <p:nvPr/>
        </p:nvSpPr>
        <p:spPr>
          <a:xfrm>
            <a:off x="897255" y="3161030"/>
            <a:ext cx="6734175" cy="628015"/>
          </a:xfrm>
          <a:prstGeom prst="rect">
            <a:avLst/>
          </a:prstGeom>
          <a:ln w="12700">
            <a:miter lim="400000"/>
          </a:ln>
        </p:spPr>
        <p:txBody>
          <a:bodyPr wrap="square" lIns="19052" tIns="19052" rIns="19052" bIns="19052">
            <a:spAutoFit/>
          </a:bodyPr>
          <a:lstStyle>
            <a:lvl1pPr algn="just">
              <a:lnSpc>
                <a:spcPct val="120000"/>
              </a:lnSpc>
              <a:defRPr sz="2200" b="0" cap="none" spc="110">
                <a:solidFill>
                  <a:srgbClr val="FFFFFF"/>
                </a:solidFill>
              </a:defRPr>
            </a:lvl1pPr>
          </a:lstStyle>
          <a:p>
            <a:pPr marL="0" marR="0" lvl="0" indent="0" algn="just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中国</a:t>
            </a:r>
            <a:r>
              <a:rPr kumimoji="0" lang="en-US" altLang="zh-CN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—</a:t>
            </a:r>
            <a:r>
              <a:rPr kumimoji="0" lang="zh-CN" altLang="en-US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讲诚信</a:t>
            </a:r>
            <a:endParaRPr kumimoji="0" lang="zh-CN" altLang="en-US" sz="1600" b="0" i="0" u="none" strike="noStrike" kern="0" cap="none" spc="11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marR="0" lvl="0" indent="0" algn="just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西方</a:t>
            </a:r>
            <a:r>
              <a:rPr kumimoji="0" lang="en-US" altLang="zh-CN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—重契约，俗称合同，明确双方的责任与利益</a:t>
            </a:r>
            <a:endParaRPr kumimoji="0" lang="en-US" altLang="zh-CN" sz="1600" b="0" i="0" u="none" strike="noStrike" kern="0" cap="none" spc="11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10" name="Shape 3313"/>
          <p:cNvSpPr/>
          <p:nvPr/>
        </p:nvSpPr>
        <p:spPr>
          <a:xfrm>
            <a:off x="897255" y="3789045"/>
            <a:ext cx="7712710" cy="922655"/>
          </a:xfrm>
          <a:prstGeom prst="rect">
            <a:avLst/>
          </a:prstGeom>
          <a:ln w="12700">
            <a:miter lim="400000"/>
          </a:ln>
        </p:spPr>
        <p:txBody>
          <a:bodyPr wrap="square" lIns="19052" tIns="19052" rIns="19052" bIns="19052">
            <a:spAutoFit/>
          </a:bodyPr>
          <a:lstStyle>
            <a:lvl1pPr algn="just">
              <a:lnSpc>
                <a:spcPct val="120000"/>
              </a:lnSpc>
              <a:defRPr sz="2200" b="0" cap="none" spc="110">
                <a:solidFill>
                  <a:srgbClr val="FFFFFF"/>
                </a:solidFill>
              </a:defRPr>
            </a:lvl1pPr>
          </a:lstStyle>
          <a:p>
            <a:pPr marL="0" marR="0" lvl="0" indent="0" algn="just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跨境电商</a:t>
            </a:r>
            <a:r>
              <a:rPr kumimoji="0" lang="zh-CN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平台中商品的</a:t>
            </a:r>
            <a:r>
              <a:rPr kumimoji="0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详情</a:t>
            </a:r>
            <a:r>
              <a:rPr kumimoji="0" lang="zh-CN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页</a:t>
            </a:r>
            <a:r>
              <a:rPr kumimoji="0" sz="1600" b="0" i="0" u="none" strike="noStrike" kern="0" cap="none" spc="11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算是一份契约，货不对板是契约精神的反例。邮寄给卖家的东西一定要与描述的产品相符合。信任也是产品附加值中的一部分，有了信任，客单可以提高20%。</a:t>
            </a:r>
            <a:endParaRPr kumimoji="0" sz="1600" b="0" i="0" u="none" strike="noStrike" kern="0" cap="none" spc="11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蓝色简约商务广告名片设计.png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0019"/>
          <a:stretch>
            <a:fillRect/>
          </a:stretch>
        </p:blipFill>
        <p:spPr bwMode="auto">
          <a:xfrm>
            <a:off x="0" y="-9477"/>
            <a:ext cx="9144239" cy="3150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>
            <a:off x="6178475" y="2174773"/>
            <a:ext cx="1104900" cy="11988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altLang="zh-CN" sz="7200" b="1" dirty="0" smtClean="0">
                <a:solidFill>
                  <a:schemeClr val="accent5">
                    <a:lumMod val="75000"/>
                  </a:schemeClr>
                </a:solidFill>
                <a:latin typeface="黑体" panose="02010609060101010101" charset="-122"/>
                <a:cs typeface="黑体" panose="02010609060101010101" charset="-122"/>
              </a:rPr>
              <a:t>03</a:t>
            </a:r>
            <a:endParaRPr lang="zh-CN" altLang="en-US" sz="7200" b="1" dirty="0">
              <a:solidFill>
                <a:schemeClr val="accent5">
                  <a:lumMod val="75000"/>
                </a:schemeClr>
              </a:solidFill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023110" y="3345815"/>
            <a:ext cx="5197475" cy="706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zh-CN" altLang="zh-CN" sz="4000" dirty="0">
                <a:solidFill>
                  <a:schemeClr val="accent5">
                    <a:lumMod val="7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lt"/>
              </a:rPr>
              <a:t>沟通技巧</a:t>
            </a:r>
            <a:endParaRPr lang="zh-CN" altLang="zh-CN" sz="4000" dirty="0">
              <a:solidFill>
                <a:schemeClr val="accent5">
                  <a:lumMod val="75000"/>
                </a:schemeClr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TEMPLATE_THUMBS_INDEX" val="1"/>
  <p:tag name="KSO_WM_TEMPLATE_SUBCATEGORY" val="0"/>
  <p:tag name="KSO_WM_TAG_VERSION" val="1.0"/>
  <p:tag name="KSO_WM_BEAUTIFY_FLAG" val="#wm#"/>
  <p:tag name="KSO_WM_TEMPLATE_CATEGORY" val="custom"/>
  <p:tag name="KSO_WM_TEMPLATE_INDEX" val="20187308"/>
</p:tagLst>
</file>

<file path=ppt/tags/tag22.xml><?xml version="1.0" encoding="utf-8"?>
<p:tagLst xmlns:p="http://schemas.openxmlformats.org/presentationml/2006/main">
  <p:tag name="KSO_WM_SLIDE_MODEL_TYPE" val="cover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">
  <a:themeElements>
    <a:clrScheme name="Office">
      <a:dk1>
        <a:srgbClr val="000000"/>
      </a:dk1>
      <a:lt1>
        <a:srgbClr val="FFFFFF"/>
      </a:lt1>
      <a:dk2>
        <a:srgbClr val="768395"/>
      </a:dk2>
      <a:lt2>
        <a:srgbClr val="F0F0F0"/>
      </a:lt2>
      <a:accent1>
        <a:srgbClr val="0E507E"/>
      </a:accent1>
      <a:accent2>
        <a:srgbClr val="0F749E"/>
      </a:accent2>
      <a:accent3>
        <a:srgbClr val="0999C6"/>
      </a:accent3>
      <a:accent4>
        <a:srgbClr val="6D7A84"/>
      </a:accent4>
      <a:accent5>
        <a:srgbClr val="90A3BB"/>
      </a:accent5>
      <a:accent6>
        <a:srgbClr val="ABA7A4"/>
      </a:accent6>
      <a:hlink>
        <a:srgbClr val="4472C4"/>
      </a:hlink>
      <a:folHlink>
        <a:srgbClr val="BFBFBF"/>
      </a:folHlink>
    </a:clrScheme>
    <a:fontScheme name="Office">
      <a:majorFont>
        <a:latin typeface="黑体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黑体"/>
        <a:font script="Hebr" typeface="黑体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黑体"/>
        <a:font script="Uigh" typeface="Microsoft Uighur"/>
      </a:majorFont>
      <a:minorFont>
        <a:latin typeface="黑体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黑体"/>
        <a:font script="Hebr" typeface="黑体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黑体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黑体"/>
        <a:ea typeface="黑体"/>
        <a:cs typeface=""/>
      </a:majorFont>
      <a:minorFont>
        <a:latin typeface="黑体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黑体"/>
        <a:ea typeface=""/>
        <a:cs typeface=""/>
        <a:font script="Jpan" typeface="游ゴシック Light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黑体"/>
        <a:ea typeface=""/>
        <a:cs typeface=""/>
        <a:font script="Jpan" typeface="游ゴシック"/>
        <a:font script="Hang" typeface="맑은 고딕"/>
        <a:font script="Hans" typeface="黑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Office 主题">
  <a:themeElements>
    <a:clrScheme name="Office">
      <a:dk1>
        <a:srgbClr val="000000"/>
      </a:dk1>
      <a:lt1>
        <a:srgbClr val="FFFFFF"/>
      </a:lt1>
      <a:dk2>
        <a:srgbClr val="768395"/>
      </a:dk2>
      <a:lt2>
        <a:srgbClr val="F0F0F0"/>
      </a:lt2>
      <a:accent1>
        <a:srgbClr val="0E507E"/>
      </a:accent1>
      <a:accent2>
        <a:srgbClr val="0F749E"/>
      </a:accent2>
      <a:accent3>
        <a:srgbClr val="0999C6"/>
      </a:accent3>
      <a:accent4>
        <a:srgbClr val="6D7A84"/>
      </a:accent4>
      <a:accent5>
        <a:srgbClr val="90A3BB"/>
      </a:accent5>
      <a:accent6>
        <a:srgbClr val="ABA7A4"/>
      </a:accent6>
      <a:hlink>
        <a:srgbClr val="4472C4"/>
      </a:hlink>
      <a:folHlink>
        <a:srgbClr val="BFBFBF"/>
      </a:folHlink>
    </a:clrScheme>
    <a:fontScheme name="Office">
      <a:majorFont>
        <a:latin typeface="黑体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黑体"/>
        <a:font script="Hebr" typeface="黑体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黑体"/>
        <a:font script="Uigh" typeface="Microsoft Uighur"/>
      </a:majorFont>
      <a:minorFont>
        <a:latin typeface="黑体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黑体"/>
        <a:font script="Hebr" typeface="黑体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黑体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黑体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黑体"/>
        <a:font script="Hebr" typeface="黑体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黑体"/>
        <a:font script="Uigh" typeface="Microsoft Uighur"/>
        <a:font script="Geor" typeface="Sylfaen"/>
      </a:majorFont>
      <a:minorFont>
        <a:latin typeface="黑体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黑体"/>
        <a:font script="Hebr" typeface="黑体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黑体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黑体"/>
        <a:font script="Hebr" typeface="黑体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黑体"/>
        <a:font script="Uigh" typeface="Microsoft Uighur"/>
        <a:font script="Geor" typeface="Sylfaen"/>
      </a:majorFont>
      <a:minorFont>
        <a:latin typeface="黑体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黑体"/>
        <a:font script="Hebr" typeface="黑体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黑体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rgbClr val="000000"/>
    </a:dk1>
    <a:lt1>
      <a:srgbClr val="FFFFFF"/>
    </a:lt1>
    <a:dk2>
      <a:srgbClr val="768395"/>
    </a:dk2>
    <a:lt2>
      <a:srgbClr val="F0F0F0"/>
    </a:lt2>
    <a:accent1>
      <a:srgbClr val="0E507E"/>
    </a:accent1>
    <a:accent2>
      <a:srgbClr val="0F749E"/>
    </a:accent2>
    <a:accent3>
      <a:srgbClr val="0999C6"/>
    </a:accent3>
    <a:accent4>
      <a:srgbClr val="6D7A84"/>
    </a:accent4>
    <a:accent5>
      <a:srgbClr val="90A3BB"/>
    </a:accent5>
    <a:accent6>
      <a:srgbClr val="ABA7A4"/>
    </a:accent6>
    <a:hlink>
      <a:srgbClr val="4472C4"/>
    </a:hlink>
    <a:folHlink>
      <a:srgbClr val="BFBFBF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rgbClr val="000000"/>
    </a:dk1>
    <a:lt1>
      <a:srgbClr val="FFFFFF"/>
    </a:lt1>
    <a:dk2>
      <a:srgbClr val="768395"/>
    </a:dk2>
    <a:lt2>
      <a:srgbClr val="F0F0F0"/>
    </a:lt2>
    <a:accent1>
      <a:srgbClr val="0E507E"/>
    </a:accent1>
    <a:accent2>
      <a:srgbClr val="0F749E"/>
    </a:accent2>
    <a:accent3>
      <a:srgbClr val="0999C6"/>
    </a:accent3>
    <a:accent4>
      <a:srgbClr val="6D7A84"/>
    </a:accent4>
    <a:accent5>
      <a:srgbClr val="90A3BB"/>
    </a:accent5>
    <a:accent6>
      <a:srgbClr val="ABA7A4"/>
    </a:accent6>
    <a:hlink>
      <a:srgbClr val="4472C4"/>
    </a:hlink>
    <a:folHlink>
      <a:srgbClr val="BFBFBF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rgbClr val="000000"/>
    </a:dk1>
    <a:lt1>
      <a:srgbClr val="FFFFFF"/>
    </a:lt1>
    <a:dk2>
      <a:srgbClr val="768395"/>
    </a:dk2>
    <a:lt2>
      <a:srgbClr val="F0F0F0"/>
    </a:lt2>
    <a:accent1>
      <a:srgbClr val="0E507E"/>
    </a:accent1>
    <a:accent2>
      <a:srgbClr val="0F749E"/>
    </a:accent2>
    <a:accent3>
      <a:srgbClr val="0999C6"/>
    </a:accent3>
    <a:accent4>
      <a:srgbClr val="6D7A84"/>
    </a:accent4>
    <a:accent5>
      <a:srgbClr val="90A3BB"/>
    </a:accent5>
    <a:accent6>
      <a:srgbClr val="ABA7A4"/>
    </a:accent6>
    <a:hlink>
      <a:srgbClr val="4472C4"/>
    </a:hlink>
    <a:folHlink>
      <a:srgbClr val="BFBFBF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rgbClr val="000000"/>
    </a:dk1>
    <a:lt1>
      <a:srgbClr val="FFFFFF"/>
    </a:lt1>
    <a:dk2>
      <a:srgbClr val="768395"/>
    </a:dk2>
    <a:lt2>
      <a:srgbClr val="F0F0F0"/>
    </a:lt2>
    <a:accent1>
      <a:srgbClr val="0E507E"/>
    </a:accent1>
    <a:accent2>
      <a:srgbClr val="0F749E"/>
    </a:accent2>
    <a:accent3>
      <a:srgbClr val="0999C6"/>
    </a:accent3>
    <a:accent4>
      <a:srgbClr val="6D7A84"/>
    </a:accent4>
    <a:accent5>
      <a:srgbClr val="90A3BB"/>
    </a:accent5>
    <a:accent6>
      <a:srgbClr val="ABA7A4"/>
    </a:accent6>
    <a:hlink>
      <a:srgbClr val="4472C4"/>
    </a:hlink>
    <a:folHlink>
      <a:srgbClr val="BFBFB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3119</Words>
  <Application>WPS 演示</Application>
  <PresentationFormat>自定义</PresentationFormat>
  <Paragraphs>216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20</vt:i4>
      </vt:variant>
    </vt:vector>
  </HeadingPairs>
  <TitlesOfParts>
    <vt:vector size="33" baseType="lpstr">
      <vt:lpstr>Arial</vt:lpstr>
      <vt:lpstr>宋体</vt:lpstr>
      <vt:lpstr>Wingdings</vt:lpstr>
      <vt:lpstr>黑体</vt:lpstr>
      <vt:lpstr>微软雅黑</vt:lpstr>
      <vt:lpstr>Arial Unicode MS</vt:lpstr>
      <vt:lpstr>Wingdings</vt:lpstr>
      <vt:lpstr>Calibri Light</vt:lpstr>
      <vt:lpstr>Symbol</vt:lpstr>
      <vt:lpstr>Office 主题</vt:lpstr>
      <vt:lpstr>自定义设计方案</vt:lpstr>
      <vt:lpstr>Office 主题​​</vt:lpstr>
      <vt:lpstr>1_Office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丫丫</cp:lastModifiedBy>
  <cp:revision>71</cp:revision>
  <dcterms:created xsi:type="dcterms:W3CDTF">2019-08-18T12:20:00Z</dcterms:created>
  <dcterms:modified xsi:type="dcterms:W3CDTF">2019-12-18T09:08:37Z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2052-11.1.0.9209</vt:lpwstr>
  </property>
</Properties>
</file>